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4" r:id="rId23"/>
    <p:sldId id="323" r:id="rId24"/>
    <p:sldId id="325" r:id="rId25"/>
    <p:sldId id="269" r:id="rId26"/>
    <p:sldId id="273" r:id="rId27"/>
    <p:sldId id="295" r:id="rId28"/>
    <p:sldId id="296" r:id="rId29"/>
    <p:sldId id="297" r:id="rId30"/>
    <p:sldId id="285" r:id="rId31"/>
    <p:sldId id="289" r:id="rId32"/>
    <p:sldId id="281" r:id="rId33"/>
    <p:sldId id="282" r:id="rId34"/>
    <p:sldId id="283" r:id="rId35"/>
    <p:sldId id="290" r:id="rId36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77481" autoAdjust="0"/>
  </p:normalViewPr>
  <p:slideViewPr>
    <p:cSldViewPr>
      <p:cViewPr>
        <p:scale>
          <a:sx n="63" d="100"/>
          <a:sy n="63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F85E-A941-458A-846A-31E695EE4E8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20-5415-43D0-9E90-623BD668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转移和跳转的目的地址都是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位对齐，最后一位地址默认补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位指令仍然可能存在非对齐的情况。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0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SLTIU:</a:t>
            </a:r>
            <a:r>
              <a:rPr lang="en-US" altLang="zh-CN" baseline="0" dirty="0" smtClean="0"/>
              <a:t> Same as SLTI but compares immediate as unsigned.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3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2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转移和跳转的目的地址都是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位对齐，最后一位地址默认补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位指令仍然可能存在非对齐的情况。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4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05AD6-7143-446B-B0E7-43057DAFBD4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72819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9523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484C6565-EDCC-4DF7-A04F-47DDAB73DAE0}" type="datetime1">
              <a:rPr lang="zh-CN" altLang="en-US" smtClean="0"/>
              <a:t>2017/12/7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71538"/>
            <a:ext cx="8208912" cy="5437782"/>
          </a:xfrm>
        </p:spPr>
        <p:txBody>
          <a:bodyPr/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单击此处编辑母版文本样式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第二级</a:t>
            </a:r>
          </a:p>
          <a:p>
            <a:pPr marL="1304925" marR="0" lvl="2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第三级</a:t>
            </a:r>
          </a:p>
          <a:p>
            <a:pPr marL="1693863" marR="0" lvl="3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第四级</a:t>
            </a:r>
          </a:p>
          <a:p>
            <a:pPr marL="2093913" marR="0" lvl="4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第五级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2017/12/7</a:t>
            </a:fld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0" descr="bdx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769CEBCE-6D3B-4D57-B435-F975EFE5051C}" type="datetime1">
              <a:rPr lang="zh-CN" altLang="en-US" smtClean="0"/>
              <a:t>2017/12/7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taomiao@mprc.pku.edu.cn" TargetMode="External"/><Relationship Id="rId2" Type="http://schemas.openxmlformats.org/officeDocument/2006/relationships/hyperlink" Target="mailto:gaozheng@mprc.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iuxianhua@pku.edu.c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RISC-V </a:t>
            </a:r>
            <a:r>
              <a:rPr lang="zh-CN" altLang="en-US" b="1" dirty="0">
                <a:solidFill>
                  <a:srgbClr val="C00000"/>
                </a:solidFill>
              </a:rPr>
              <a:t>代码生成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1255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2017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12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800" kern="0" noProof="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日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04669"/>
            <a:ext cx="8229600" cy="260465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ompare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two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registers and branch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Target address: PC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+(immediate&lt;&lt;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Signed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offset in multiples of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two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Max branch scope: -4KB ~ +4KB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Branches do 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have 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delay slot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/>
          <a:srcRect b="68476"/>
          <a:stretch/>
        </p:blipFill>
        <p:spPr>
          <a:xfrm>
            <a:off x="152400" y="1916832"/>
            <a:ext cx="8991600" cy="1526778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002432" y="1148941"/>
            <a:ext cx="713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12-bit signed immediate split across two fields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400" y="2060848"/>
            <a:ext cx="2331368" cy="41743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92960" y="2060848"/>
            <a:ext cx="2331368" cy="41743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UJ-Type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56390"/>
            <a:ext cx="8229600" cy="344887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“J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”: Unconditional jump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JAL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”: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Jump and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Target address: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PC + offset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&lt;&lt;1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Max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jump scope: </a:t>
            </a:r>
            <a:r>
              <a:rPr lang="en-US" altLang="zh-CN" dirty="0"/>
              <a:t>±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1MB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Writes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PC+4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to Rd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If Rd=x1, JAL is used as the function calling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If Rd=x0, only jump without link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/>
          <a:srcRect r="1658" b="78261"/>
          <a:stretch/>
        </p:blipFill>
        <p:spPr>
          <a:xfrm>
            <a:off x="24063" y="1163150"/>
            <a:ext cx="9043737" cy="1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8712968" cy="3456384"/>
          </a:xfrm>
        </p:spPr>
        <p:txBody>
          <a:bodyPr/>
          <a:lstStyle/>
          <a:p>
            <a:r>
              <a:rPr lang="en-US" altLang="zh-CN" sz="2800" dirty="0"/>
              <a:t>uses the I-type </a:t>
            </a:r>
            <a:r>
              <a:rPr lang="en-US" altLang="zh-CN" sz="2800" dirty="0" smtClean="0"/>
              <a:t>encoding</a:t>
            </a:r>
          </a:p>
          <a:p>
            <a:r>
              <a:rPr lang="en-US" altLang="zh-CN" sz="2800" dirty="0"/>
              <a:t>t</a:t>
            </a:r>
            <a:r>
              <a:rPr lang="en-US" altLang="zh-CN" sz="2800" dirty="0" smtClean="0"/>
              <a:t>arget address: (rs1+offset) &lt;&lt;1</a:t>
            </a:r>
          </a:p>
          <a:p>
            <a:pPr lvl="1"/>
            <a:r>
              <a:rPr lang="en-US" altLang="zh-CN" sz="2400" dirty="0" smtClean="0"/>
              <a:t>When rs1=x0, jump to lowest 2KB or highest 2KB from anywhere which could be used to implement fast call to a small routine library.</a:t>
            </a:r>
          </a:p>
          <a:p>
            <a:r>
              <a:rPr lang="en-US" altLang="zh-CN" sz="2800" dirty="0"/>
              <a:t>w</a:t>
            </a:r>
            <a:r>
              <a:rPr lang="en-US" altLang="zh-CN" sz="2800" dirty="0" smtClean="0"/>
              <a:t>rites pc+4 to </a:t>
            </a:r>
            <a:r>
              <a:rPr lang="en-US" altLang="zh-CN" sz="2800" dirty="0"/>
              <a:t>register “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/>
              <a:t>i</a:t>
            </a:r>
            <a:r>
              <a:rPr lang="en-US" altLang="zh-CN" sz="2800" dirty="0" smtClean="0"/>
              <a:t>f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= x1, JALR is used as function calling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2" y="1170922"/>
            <a:ext cx="8943600" cy="12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03" y="2564904"/>
            <a:ext cx="8229600" cy="396044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LUI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: Load Upper Immediate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Writes </a:t>
            </a:r>
            <a:r>
              <a:rPr lang="en-US" altLang="zh-CN" b="1" dirty="0" smtClean="0">
                <a:solidFill>
                  <a:srgbClr val="FF0000"/>
                </a:solidFill>
                <a:latin typeface="Calibri"/>
                <a:cs typeface="Calibri"/>
              </a:rPr>
              <a:t>sign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extend 20-bit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immediate to top of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rd.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Used to build large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immediate number.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12-bit 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cs typeface="Calibri"/>
              </a:rPr>
              <a:t>immediates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are signed, so have to account for sign when building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32-bit </a:t>
            </a:r>
            <a:r>
              <a:rPr lang="en-US" altLang="zh-CN" dirty="0" err="1">
                <a:solidFill>
                  <a:srgbClr val="000000"/>
                </a:solidFill>
                <a:latin typeface="Calibri"/>
                <a:cs typeface="Calibri"/>
              </a:rPr>
              <a:t>immediates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 in 2-instruction sequence (LUI high-20b,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ADDI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low-12b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55" b="72881"/>
          <a:stretch/>
        </p:blipFill>
        <p:spPr>
          <a:xfrm>
            <a:off x="40703" y="1023928"/>
            <a:ext cx="9067801" cy="14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Store instructions (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S-type), Loads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(I-type).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Addressing mode: rs1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+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immediate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Store uses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rs1 and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rs2 but load uses rs1.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Rd 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is only present when being written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endParaRPr lang="en-US" altLang="zh-CN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66" t="37038" r="27500" b="34814"/>
          <a:stretch/>
        </p:blipFill>
        <p:spPr>
          <a:xfrm>
            <a:off x="395536" y="980728"/>
            <a:ext cx="838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Load/Store </a:t>
            </a:r>
            <a:r>
              <a:rPr lang="en-US" altLang="zh-CN" dirty="0" smtClean="0"/>
              <a:t>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L</a:t>
            </a:r>
            <a:r>
              <a:rPr lang="en-US" altLang="zh-CN" sz="2800" b="1" dirty="0"/>
              <a:t>W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load a 32-bit number to register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from memory</a:t>
            </a:r>
          </a:p>
          <a:p>
            <a:r>
              <a:rPr lang="en-US" altLang="zh-CN" sz="2800" dirty="0" smtClean="0"/>
              <a:t>L</a:t>
            </a:r>
            <a:r>
              <a:rPr lang="en-US" altLang="zh-CN" sz="2800" b="1" dirty="0" smtClean="0"/>
              <a:t>H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load a </a:t>
            </a:r>
            <a:r>
              <a:rPr lang="en-US" altLang="zh-CN" sz="2800" dirty="0" smtClean="0"/>
              <a:t>32-bit </a:t>
            </a:r>
            <a:r>
              <a:rPr lang="en-US" altLang="zh-CN" sz="2800" dirty="0"/>
              <a:t>number to register </a:t>
            </a:r>
            <a:r>
              <a:rPr lang="en-US" altLang="zh-CN" sz="2800" dirty="0" err="1" smtClean="0"/>
              <a:t>rd</a:t>
            </a:r>
            <a:r>
              <a:rPr lang="en-US" altLang="zh-CN" sz="2800" dirty="0" smtClean="0"/>
              <a:t> from memory, do </a:t>
            </a:r>
            <a:r>
              <a:rPr lang="en-US" altLang="zh-CN" sz="2800" dirty="0" smtClean="0"/>
              <a:t>32</a:t>
            </a:r>
            <a:r>
              <a:rPr lang="en-US" altLang="zh-CN" sz="2800" dirty="0" smtClean="0"/>
              <a:t>-bit </a:t>
            </a:r>
            <a:r>
              <a:rPr lang="en-US" altLang="zh-CN" sz="2800" dirty="0" smtClean="0"/>
              <a:t>sign-extension before loading.</a:t>
            </a:r>
            <a:endParaRPr lang="en-US" altLang="zh-CN" sz="2800" dirty="0"/>
          </a:p>
          <a:p>
            <a:r>
              <a:rPr lang="en-US" altLang="zh-CN" sz="2800" dirty="0" smtClean="0"/>
              <a:t>L</a:t>
            </a:r>
            <a:r>
              <a:rPr lang="en-US" altLang="zh-CN" sz="2800" b="1" dirty="0" smtClean="0"/>
              <a:t>HU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load a </a:t>
            </a:r>
            <a:r>
              <a:rPr lang="en-US" altLang="zh-CN" sz="2800" dirty="0" smtClean="0"/>
              <a:t>16</a:t>
            </a:r>
            <a:r>
              <a:rPr lang="en-US" altLang="zh-CN" sz="2800" dirty="0" smtClean="0"/>
              <a:t>-bit </a:t>
            </a:r>
            <a:r>
              <a:rPr lang="en-US" altLang="zh-CN" sz="2800" dirty="0"/>
              <a:t>number to register 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 from </a:t>
            </a:r>
            <a:r>
              <a:rPr lang="en-US" altLang="zh-CN" sz="2800" dirty="0" smtClean="0"/>
              <a:t>memory with zero-extension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LB and LBU are </a:t>
            </a:r>
            <a:r>
              <a:rPr lang="en-US" altLang="zh-CN" sz="2800" dirty="0" err="1"/>
              <a:t>dened</a:t>
            </a:r>
            <a:r>
              <a:rPr lang="en-US" altLang="zh-CN" sz="2800" dirty="0"/>
              <a:t> analogously for 8-bit values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The SW, SH, and SB instructions store 32-bit, 16-bit, and 8-bit values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32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is NOP?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Addi</a:t>
            </a:r>
            <a:r>
              <a:rPr lang="en-US" altLang="zh-CN" dirty="0" smtClean="0"/>
              <a:t> x0, x0, #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Or define it by yourself</a:t>
            </a:r>
          </a:p>
          <a:p>
            <a:r>
              <a:rPr lang="en-US" altLang="zh-CN" dirty="0" smtClean="0"/>
              <a:t>----see pseudo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formats and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Data formats</a:t>
            </a:r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8b </a:t>
            </a:r>
            <a:r>
              <a:rPr lang="en-US" altLang="zh-CN" dirty="0">
                <a:latin typeface="Calibri"/>
                <a:cs typeface="Calibri"/>
              </a:rPr>
              <a:t>Bytes, </a:t>
            </a:r>
            <a:r>
              <a:rPr lang="en-US" altLang="zh-CN" dirty="0" smtClean="0">
                <a:latin typeface="Calibri"/>
                <a:cs typeface="Calibri"/>
              </a:rPr>
              <a:t>16b </a:t>
            </a:r>
            <a:r>
              <a:rPr lang="en-US" altLang="zh-CN" dirty="0">
                <a:latin typeface="Calibri"/>
                <a:cs typeface="Calibri"/>
              </a:rPr>
              <a:t>Half words, </a:t>
            </a:r>
            <a:r>
              <a:rPr lang="en-US" altLang="zh-CN" dirty="0" smtClean="0">
                <a:latin typeface="Calibri"/>
                <a:cs typeface="Calibri"/>
              </a:rPr>
              <a:t>32b </a:t>
            </a:r>
            <a:r>
              <a:rPr lang="en-US" altLang="zh-CN" dirty="0">
                <a:latin typeface="Calibri"/>
                <a:cs typeface="Calibri"/>
              </a:rPr>
              <a:t>words and </a:t>
            </a:r>
            <a:r>
              <a:rPr lang="en-US" altLang="zh-CN" dirty="0" smtClean="0">
                <a:latin typeface="Calibri"/>
                <a:cs typeface="Calibri"/>
              </a:rPr>
              <a:t>64b </a:t>
            </a:r>
            <a:r>
              <a:rPr lang="en-US" altLang="zh-CN" dirty="0">
                <a:latin typeface="Calibri"/>
                <a:cs typeface="Calibri"/>
              </a:rPr>
              <a:t>double </a:t>
            </a:r>
            <a:r>
              <a:rPr lang="en-US" altLang="zh-CN" dirty="0" smtClean="0">
                <a:latin typeface="Calibri"/>
                <a:cs typeface="Calibri"/>
              </a:rPr>
              <a:t>words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Some issues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Byte </a:t>
            </a:r>
            <a:r>
              <a:rPr lang="en-US" altLang="zh-CN" dirty="0" smtClean="0">
                <a:latin typeface="Calibri"/>
                <a:cs typeface="Calibri"/>
              </a:rPr>
              <a:t>addressing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Little </a:t>
            </a:r>
            <a:r>
              <a:rPr lang="en-US" altLang="zh-CN" dirty="0" smtClean="0">
                <a:latin typeface="Calibri"/>
                <a:cs typeface="Calibri"/>
              </a:rPr>
              <a:t>endian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Word alignment</a:t>
            </a:r>
            <a:endParaRPr lang="en-US" altLang="zh-CN" b="1" dirty="0">
              <a:latin typeface="Calibri"/>
              <a:cs typeface="Calibri"/>
            </a:endParaRPr>
          </a:p>
          <a:p>
            <a:pPr lvl="1"/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539552" y="5052345"/>
            <a:ext cx="7907338" cy="812800"/>
            <a:chOff x="931862" y="5380038"/>
            <a:chExt cx="7907338" cy="812800"/>
          </a:xfrm>
        </p:grpSpPr>
        <p:sp>
          <p:nvSpPr>
            <p:cNvPr id="5" name="Rectangle 1037" descr="80%"/>
            <p:cNvSpPr>
              <a:spLocks noChangeArrowheads="1"/>
            </p:cNvSpPr>
            <p:nvPr/>
          </p:nvSpPr>
          <p:spPr bwMode="auto">
            <a:xfrm>
              <a:off x="2892425" y="5557838"/>
              <a:ext cx="3978275" cy="376237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931862" y="5380038"/>
              <a:ext cx="7907338" cy="812800"/>
              <a:chOff x="584" y="3389"/>
              <a:chExt cx="4981" cy="512"/>
            </a:xfrm>
          </p:grpSpPr>
          <p:sp>
            <p:nvSpPr>
              <p:cNvPr id="7" name="Line 1039"/>
              <p:cNvSpPr>
                <a:spLocks noChangeShapeType="1"/>
              </p:cNvSpPr>
              <p:nvPr/>
            </p:nvSpPr>
            <p:spPr bwMode="auto">
              <a:xfrm>
                <a:off x="2440" y="3492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040" descr="25%"/>
              <p:cNvSpPr>
                <a:spLocks noChangeArrowheads="1"/>
              </p:cNvSpPr>
              <p:nvPr/>
            </p:nvSpPr>
            <p:spPr bwMode="auto">
              <a:xfrm>
                <a:off x="584" y="3499"/>
                <a:ext cx="4981" cy="23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Verdana" charset="0"/>
                  </a:rPr>
                  <a:t>     0         1           2          3          4           5           6          7 </a:t>
                </a:r>
              </a:p>
            </p:txBody>
          </p:sp>
          <p:sp>
            <p:nvSpPr>
              <p:cNvPr id="9" name="Line 1041"/>
              <p:cNvSpPr>
                <a:spLocks noChangeShapeType="1"/>
              </p:cNvSpPr>
              <p:nvPr/>
            </p:nvSpPr>
            <p:spPr bwMode="auto">
              <a:xfrm flipH="1">
                <a:off x="3069" y="3389"/>
                <a:ext cx="1" cy="5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042"/>
              <p:cNvSpPr>
                <a:spLocks noChangeShapeType="1"/>
              </p:cNvSpPr>
              <p:nvPr/>
            </p:nvSpPr>
            <p:spPr bwMode="auto">
              <a:xfrm>
                <a:off x="1204" y="3486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043"/>
              <p:cNvSpPr>
                <a:spLocks noChangeShapeType="1"/>
              </p:cNvSpPr>
              <p:nvPr/>
            </p:nvSpPr>
            <p:spPr bwMode="auto">
              <a:xfrm>
                <a:off x="1822" y="348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44"/>
              <p:cNvSpPr>
                <a:spLocks noChangeShapeType="1"/>
              </p:cNvSpPr>
              <p:nvPr/>
            </p:nvSpPr>
            <p:spPr bwMode="auto">
              <a:xfrm>
                <a:off x="4944" y="349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45"/>
              <p:cNvSpPr>
                <a:spLocks noChangeShapeType="1"/>
              </p:cNvSpPr>
              <p:nvPr/>
            </p:nvSpPr>
            <p:spPr bwMode="auto">
              <a:xfrm>
                <a:off x="3700" y="3494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46"/>
              <p:cNvSpPr>
                <a:spLocks noChangeShapeType="1"/>
              </p:cNvSpPr>
              <p:nvPr/>
            </p:nvSpPr>
            <p:spPr bwMode="auto">
              <a:xfrm>
                <a:off x="4318" y="3497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2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 </a:t>
            </a:r>
            <a:r>
              <a:rPr lang="zh-CN" altLang="en-US" dirty="0" smtClean="0"/>
              <a:t>标准扩展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176464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/>
              <a:t>M</a:t>
            </a:r>
            <a:r>
              <a:rPr lang="zh-CN" altLang="en-US" sz="2200" dirty="0"/>
              <a:t>集：标准整数乘除</a:t>
            </a:r>
            <a:r>
              <a:rPr lang="zh-CN" altLang="en-US" sz="2200" dirty="0" smtClean="0"/>
              <a:t>扩展，在标准集基础</a:t>
            </a:r>
            <a:r>
              <a:rPr lang="zh-CN" altLang="en-US" sz="2200" dirty="0"/>
              <a:t>上增加了乘法和除法运算</a:t>
            </a:r>
          </a:p>
          <a:p>
            <a:r>
              <a:rPr lang="en-US" altLang="zh-CN" sz="2200" dirty="0"/>
              <a:t>A</a:t>
            </a:r>
            <a:r>
              <a:rPr lang="zh-CN" altLang="en-US" sz="2200" dirty="0"/>
              <a:t>集：标准原子指令</a:t>
            </a:r>
            <a:r>
              <a:rPr lang="zh-CN" altLang="en-US" sz="2200" dirty="0" smtClean="0"/>
              <a:t>扩展，使两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处理器间</a:t>
            </a:r>
            <a:r>
              <a:rPr lang="zh-CN" altLang="en-US" sz="2200" dirty="0"/>
              <a:t>同步</a:t>
            </a:r>
            <a:r>
              <a:rPr lang="zh-CN" altLang="en-US" sz="2200" dirty="0" smtClean="0"/>
              <a:t>原子读</a:t>
            </a:r>
            <a:r>
              <a:rPr lang="zh-CN" altLang="en-US" sz="2200" dirty="0"/>
              <a:t>，修改和</a:t>
            </a:r>
            <a:r>
              <a:rPr lang="zh-CN" altLang="en-US" sz="2200" dirty="0" smtClean="0"/>
              <a:t>写存储</a:t>
            </a:r>
            <a:endParaRPr lang="zh-CN" altLang="en-US" sz="2200" dirty="0"/>
          </a:p>
          <a:p>
            <a:r>
              <a:rPr lang="en-US" altLang="zh-CN" sz="2200" dirty="0"/>
              <a:t>F</a:t>
            </a:r>
            <a:r>
              <a:rPr lang="zh-CN" altLang="en-US" sz="2200" dirty="0"/>
              <a:t>集：标准单精度浮点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有浮点的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D</a:t>
            </a:r>
            <a:r>
              <a:rPr lang="zh-CN" altLang="en-US" sz="2200" dirty="0"/>
              <a:t>集：标准双精度浮点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有双精度的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Q</a:t>
            </a:r>
            <a:r>
              <a:rPr lang="zh-CN" altLang="en-US" sz="2200" dirty="0"/>
              <a:t>集：标准四倍精度浮点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有四倍精度的</a:t>
            </a:r>
            <a:r>
              <a:rPr lang="zh-CN" altLang="en-US" sz="2200" dirty="0" smtClean="0"/>
              <a:t>运算和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指令</a:t>
            </a:r>
          </a:p>
          <a:p>
            <a:r>
              <a:rPr lang="en-US" altLang="zh-CN" sz="2200" dirty="0"/>
              <a:t>L</a:t>
            </a:r>
            <a:r>
              <a:rPr lang="zh-CN" altLang="en-US" sz="2200" dirty="0"/>
              <a:t>集：标准十进制浮点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用于</a:t>
            </a:r>
            <a:r>
              <a:rPr lang="en-US" altLang="zh-CN" sz="2200" dirty="0"/>
              <a:t>64</a:t>
            </a:r>
            <a:r>
              <a:rPr lang="zh-CN" altLang="en-US" sz="2200" dirty="0" smtClean="0"/>
              <a:t>位、</a:t>
            </a:r>
            <a:r>
              <a:rPr lang="en-US" altLang="zh-CN" sz="2200" dirty="0" smtClean="0"/>
              <a:t>128</a:t>
            </a:r>
            <a:r>
              <a:rPr lang="zh-CN" altLang="en-US" sz="2200" dirty="0"/>
              <a:t>位的浮点运算</a:t>
            </a:r>
          </a:p>
          <a:p>
            <a:r>
              <a:rPr lang="en-US" altLang="zh-CN" sz="2200" dirty="0"/>
              <a:t>C</a:t>
            </a:r>
            <a:r>
              <a:rPr lang="zh-CN" altLang="en-US" sz="2200" dirty="0"/>
              <a:t>集：标准压缩指令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将</a:t>
            </a:r>
            <a:r>
              <a:rPr lang="en-US" altLang="zh-CN" sz="2200" dirty="0"/>
              <a:t>32</a:t>
            </a:r>
            <a:r>
              <a:rPr lang="zh-CN" altLang="en-US" sz="2200" dirty="0"/>
              <a:t>位的指令能与</a:t>
            </a:r>
            <a:r>
              <a:rPr lang="en-US" altLang="zh-CN" sz="2200" dirty="0"/>
              <a:t>16</a:t>
            </a:r>
            <a:r>
              <a:rPr lang="zh-CN" altLang="en-US" sz="2200" dirty="0"/>
              <a:t>位的指令相混合</a:t>
            </a:r>
          </a:p>
          <a:p>
            <a:r>
              <a:rPr lang="en-US" altLang="zh-CN" sz="2200" dirty="0"/>
              <a:t>B</a:t>
            </a:r>
            <a:r>
              <a:rPr lang="zh-CN" altLang="en-US" sz="2200" dirty="0"/>
              <a:t>集：标准位操作</a:t>
            </a:r>
            <a:r>
              <a:rPr lang="zh-CN" altLang="en-US" sz="2200" dirty="0" smtClean="0"/>
              <a:t>扩展，</a:t>
            </a:r>
            <a:r>
              <a:rPr lang="zh-CN" altLang="en-US" sz="2200" dirty="0"/>
              <a:t>能</a:t>
            </a:r>
            <a:r>
              <a:rPr lang="zh-CN" altLang="en-US" sz="2200" dirty="0" smtClean="0"/>
              <a:t>插入、删除</a:t>
            </a:r>
            <a:r>
              <a:rPr lang="zh-CN" altLang="en-US" sz="2200" dirty="0"/>
              <a:t>、</a:t>
            </a:r>
            <a:r>
              <a:rPr lang="zh-CN" altLang="en-US" sz="2200" dirty="0" smtClean="0"/>
              <a:t>测试位域</a:t>
            </a:r>
            <a:endParaRPr lang="zh-CN" altLang="en-US" sz="2200" dirty="0"/>
          </a:p>
          <a:p>
            <a:r>
              <a:rPr lang="en-US" altLang="zh-CN" sz="2200" dirty="0" smtClean="0"/>
              <a:t>T</a:t>
            </a:r>
            <a:r>
              <a:rPr lang="zh-CN" altLang="en-US" sz="2200" dirty="0" smtClean="0"/>
              <a:t>集：标准</a:t>
            </a:r>
            <a:r>
              <a:rPr lang="zh-CN" altLang="en-US" sz="2200" dirty="0"/>
              <a:t>面向事务内存（</a:t>
            </a:r>
            <a:r>
              <a:rPr lang="en-US" altLang="zh-CN" sz="2200" dirty="0"/>
              <a:t>Transactional memory</a:t>
            </a:r>
            <a:r>
              <a:rPr lang="zh-CN" altLang="en-US" sz="2200" dirty="0"/>
              <a:t>）的</a:t>
            </a:r>
            <a:r>
              <a:rPr lang="zh-CN" altLang="en-US" sz="2200" dirty="0" smtClean="0"/>
              <a:t>扩展</a:t>
            </a:r>
          </a:p>
          <a:p>
            <a:r>
              <a:rPr lang="en-US" altLang="zh-CN" sz="2200" dirty="0" smtClean="0"/>
              <a:t>P</a:t>
            </a:r>
            <a:r>
              <a:rPr lang="zh-CN" altLang="en-US" sz="2200" dirty="0"/>
              <a:t>集：标准</a:t>
            </a:r>
            <a:r>
              <a:rPr lang="en-US" altLang="zh-CN" sz="2200" dirty="0"/>
              <a:t>Packed-SIMD</a:t>
            </a:r>
            <a:r>
              <a:rPr lang="zh-CN" altLang="en-US" sz="2200" dirty="0" smtClean="0"/>
              <a:t>指令，</a:t>
            </a:r>
            <a:r>
              <a:rPr lang="zh-CN" altLang="en-US" sz="2200" dirty="0"/>
              <a:t>用于打包的</a:t>
            </a:r>
            <a:r>
              <a:rPr lang="en-US" altLang="zh-CN" sz="2200" dirty="0"/>
              <a:t>SIMD</a:t>
            </a:r>
            <a:r>
              <a:rPr lang="zh-CN" altLang="en-US" sz="2200" dirty="0" smtClean="0"/>
              <a:t>指令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59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“M” Standard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1632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乘法操作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MUL</a:t>
            </a:r>
            <a:r>
              <a:rPr lang="zh-CN" altLang="en-US" sz="2000" dirty="0"/>
              <a:t>：实现</a:t>
            </a:r>
            <a:r>
              <a:rPr lang="en-US" altLang="zh-CN" sz="2000" dirty="0"/>
              <a:t>XLEN-bit*XLEN-bit</a:t>
            </a:r>
            <a:r>
              <a:rPr lang="zh-CN" altLang="en-US" sz="2000" dirty="0"/>
              <a:t>的乘法，将低</a:t>
            </a:r>
            <a:r>
              <a:rPr lang="en-US" altLang="zh-CN" sz="2000" dirty="0"/>
              <a:t>XLEN-bit</a:t>
            </a:r>
            <a:r>
              <a:rPr lang="zh-CN" altLang="en-US" sz="2000" dirty="0"/>
              <a:t>位放在目的寄存器中。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MULH, MULHU, and MULHSU</a:t>
            </a:r>
            <a:r>
              <a:rPr lang="zh-CN" altLang="en-US" sz="2000" dirty="0"/>
              <a:t>：将</a:t>
            </a:r>
            <a:r>
              <a:rPr lang="en-US" altLang="zh-CN" sz="2000" dirty="0"/>
              <a:t>2XLEN-bit</a:t>
            </a:r>
            <a:r>
              <a:rPr lang="zh-CN" altLang="en-US" sz="2000" dirty="0"/>
              <a:t>位的结果中的高</a:t>
            </a:r>
            <a:r>
              <a:rPr lang="en-US" altLang="zh-CN" sz="2000" dirty="0"/>
              <a:t>XLEN-bit</a:t>
            </a:r>
            <a:r>
              <a:rPr lang="zh-CN" altLang="en-US" sz="2000" dirty="0"/>
              <a:t>位放在目的寄存器中。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要得到相乘结果的高位和低位，推荐的代码顺序：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 MULH[[S]U] </a:t>
            </a:r>
            <a:r>
              <a:rPr lang="en-US" altLang="zh-CN" sz="2000" dirty="0" err="1"/>
              <a:t>rdh</a:t>
            </a:r>
            <a:r>
              <a:rPr lang="en-US" altLang="zh-CN" sz="2000" dirty="0"/>
              <a:t>, rs1, rs2; MUL </a:t>
            </a:r>
            <a:r>
              <a:rPr lang="en-US" altLang="zh-CN" sz="2000" dirty="0" err="1"/>
              <a:t>rdl</a:t>
            </a:r>
            <a:r>
              <a:rPr lang="en-US" altLang="zh-CN" sz="2000" dirty="0"/>
              <a:t>, rs1,rs2</a:t>
            </a:r>
          </a:p>
          <a:p>
            <a:pPr lvl="2">
              <a:defRPr/>
            </a:pPr>
            <a:r>
              <a:rPr lang="zh-CN" altLang="en-US" sz="1800" dirty="0"/>
              <a:t>源寄存器说明符顺序一致，</a:t>
            </a:r>
            <a:r>
              <a:rPr lang="en-US" altLang="zh-CN" sz="1800" dirty="0" err="1"/>
              <a:t>rdh</a:t>
            </a:r>
            <a:r>
              <a:rPr lang="zh-CN" altLang="en-US" sz="1800" dirty="0"/>
              <a:t>不能与</a:t>
            </a:r>
            <a:r>
              <a:rPr lang="en-US" altLang="zh-CN" sz="1800" dirty="0"/>
              <a:t>rs1</a:t>
            </a:r>
            <a:r>
              <a:rPr lang="zh-CN" altLang="en-US" sz="1800" dirty="0"/>
              <a:t>或</a:t>
            </a:r>
            <a:r>
              <a:rPr lang="en-US" altLang="zh-CN" sz="1800" dirty="0"/>
              <a:t>rs2</a:t>
            </a:r>
            <a:r>
              <a:rPr lang="zh-CN" altLang="en-US" sz="1800" dirty="0"/>
              <a:t>一样。</a:t>
            </a:r>
            <a:endParaRPr lang="en-US" altLang="zh-CN" sz="1800" dirty="0"/>
          </a:p>
          <a:p>
            <a:pPr lvl="2">
              <a:defRPr/>
            </a:pPr>
            <a:r>
              <a:rPr lang="zh-CN" altLang="en-US" sz="1800" dirty="0"/>
              <a:t>微体系结构能把这两条指令融合成一条乘法指令来执行。</a:t>
            </a:r>
            <a:endParaRPr lang="en-US" altLang="zh-CN" sz="1800" dirty="0"/>
          </a:p>
          <a:p>
            <a:pPr lvl="1">
              <a:defRPr/>
            </a:pPr>
            <a:r>
              <a:rPr lang="en-US" altLang="zh-CN" sz="2000" dirty="0"/>
              <a:t>MULW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有效，将源寄存器中的数取低</a:t>
            </a:r>
            <a:r>
              <a:rPr lang="en-US" altLang="zh-CN" sz="2000" dirty="0"/>
              <a:t>32</a:t>
            </a:r>
            <a:r>
              <a:rPr lang="zh-CN" altLang="en-US" sz="2000" dirty="0"/>
              <a:t>位相乘，将结果的低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位符号扩展后放入目的寄存器中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9" y="5032970"/>
            <a:ext cx="7581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7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software/hardware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638128" y="2015902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F5B39B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38128" y="4100289"/>
            <a:ext cx="4225925" cy="392113"/>
          </a:xfrm>
          <a:prstGeom prst="roundRect">
            <a:avLst>
              <a:gd name="adj" fmla="val 16667"/>
            </a:avLst>
          </a:prstGeom>
          <a:solidFill>
            <a:srgbClr val="FF8C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Gates/Register-Transfer Level (RTL)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38128" y="1612677"/>
            <a:ext cx="4217988" cy="4032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638128" y="3225577"/>
            <a:ext cx="4225925" cy="4714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Instruction Set Architecture (ISA)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638128" y="2822352"/>
            <a:ext cx="4214813" cy="403225"/>
          </a:xfrm>
          <a:prstGeom prst="roundRect">
            <a:avLst>
              <a:gd name="adj" fmla="val 16667"/>
            </a:avLst>
          </a:prstGeom>
          <a:solidFill>
            <a:srgbClr val="DC646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Operating System/Virtual Machines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38128" y="3697064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FF64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Microarchitecture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638128" y="4906739"/>
            <a:ext cx="4225925" cy="4587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638128" y="2419127"/>
            <a:ext cx="4225925" cy="403225"/>
          </a:xfrm>
          <a:prstGeom prst="roundRect">
            <a:avLst>
              <a:gd name="adj" fmla="val 16667"/>
            </a:avLst>
          </a:prstGeom>
          <a:solidFill>
            <a:srgbClr val="E6B39B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638128" y="4503514"/>
            <a:ext cx="4225925" cy="3921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Circuits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638128" y="5346477"/>
            <a:ext cx="4225925" cy="458787"/>
          </a:xfrm>
          <a:prstGeom prst="roundRect">
            <a:avLst>
              <a:gd name="adj" fmla="val 16667"/>
            </a:avLst>
          </a:prstGeom>
          <a:solidFill>
            <a:srgbClr val="AFDD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>
            <a:prstTxWarp prst="textNoShape">
              <a:avLst/>
            </a:prstTxWarp>
          </a:bodyPr>
          <a:lstStyle/>
          <a:p>
            <a:pPr algn="ctr" defTabSz="820738"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</a:t>
            </a:r>
          </a:p>
        </p:txBody>
      </p:sp>
      <p:pic>
        <p:nvPicPr>
          <p:cNvPr id="14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07232"/>
            <a:ext cx="2070100" cy="38481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7020272" y="3501008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812360" y="2015902"/>
            <a:ext cx="0" cy="14851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12360" y="3501008"/>
            <a:ext cx="0" cy="17281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84010" y="1669973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software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861776" y="346132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interface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236296" y="52292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hardware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6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“M” Standard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除法操作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DIV</a:t>
            </a:r>
            <a:r>
              <a:rPr lang="zh-CN" altLang="en-US" sz="2000" dirty="0"/>
              <a:t>、</a:t>
            </a:r>
            <a:r>
              <a:rPr lang="en-US" altLang="zh-CN" sz="2000" dirty="0"/>
              <a:t>DIVU</a:t>
            </a:r>
            <a:r>
              <a:rPr lang="zh-CN" altLang="en-US" sz="2000" dirty="0"/>
              <a:t>：执行</a:t>
            </a:r>
            <a:r>
              <a:rPr lang="en-US" altLang="zh-CN" sz="2000" dirty="0"/>
              <a:t>XLEN-bit</a:t>
            </a:r>
            <a:r>
              <a:rPr lang="zh-CN" altLang="en-US" sz="2000" dirty="0"/>
              <a:t>与</a:t>
            </a:r>
            <a:r>
              <a:rPr lang="en-US" altLang="zh-CN" sz="2000" dirty="0"/>
              <a:t>XLEN-bit</a:t>
            </a:r>
            <a:r>
              <a:rPr lang="zh-CN" altLang="en-US" sz="2000" dirty="0"/>
              <a:t>的除法操作，得到商。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REM</a:t>
            </a:r>
            <a:r>
              <a:rPr lang="zh-CN" altLang="en-US" sz="2000" dirty="0"/>
              <a:t>、</a:t>
            </a:r>
            <a:r>
              <a:rPr lang="en-US" altLang="zh-CN" sz="2000" dirty="0"/>
              <a:t>REMU</a:t>
            </a:r>
            <a:r>
              <a:rPr lang="zh-CN" altLang="en-US" sz="2000" dirty="0"/>
              <a:t>：对除法操作取余数。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要能同时得到商和余数：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</a:t>
            </a:r>
            <a:r>
              <a:rPr lang="pl-PL" altLang="zh-CN" sz="2000" dirty="0"/>
              <a:t>DIV[U]rdq, rs1, rs2; REM[U] rdr, rs1, rs2</a:t>
            </a:r>
            <a:endParaRPr lang="en-US" altLang="zh-CN" sz="2000" dirty="0"/>
          </a:p>
          <a:p>
            <a:pPr lvl="2">
              <a:defRPr/>
            </a:pPr>
            <a:r>
              <a:rPr lang="en-US" altLang="zh-CN" sz="1800" dirty="0" err="1"/>
              <a:t>rdq</a:t>
            </a:r>
            <a:r>
              <a:rPr lang="zh-CN" altLang="en-US" sz="1800" dirty="0"/>
              <a:t>不能和</a:t>
            </a:r>
            <a:r>
              <a:rPr lang="en-US" altLang="zh-CN" sz="1800" dirty="0"/>
              <a:t>rs1</a:t>
            </a:r>
            <a:r>
              <a:rPr lang="zh-CN" altLang="en-US" sz="1800" dirty="0"/>
              <a:t>或</a:t>
            </a:r>
            <a:r>
              <a:rPr lang="en-US" altLang="zh-CN" sz="1800" dirty="0"/>
              <a:t>rs2</a:t>
            </a:r>
            <a:r>
              <a:rPr lang="zh-CN" altLang="en-US" sz="1800" dirty="0"/>
              <a:t>一样。</a:t>
            </a:r>
            <a:endParaRPr lang="en-US" altLang="zh-CN" sz="1800" dirty="0"/>
          </a:p>
          <a:p>
            <a:pPr lvl="2">
              <a:defRPr/>
            </a:pPr>
            <a:r>
              <a:rPr lang="zh-CN" altLang="en-US" sz="1800" dirty="0"/>
              <a:t>微体系结构能把这两条指令融合成一条除法指令来执行。</a:t>
            </a:r>
          </a:p>
          <a:p>
            <a:pPr lvl="1">
              <a:defRPr/>
            </a:pPr>
            <a:r>
              <a:rPr lang="en-US" altLang="zh-CN" sz="2000" dirty="0"/>
              <a:t>DIVW</a:t>
            </a:r>
            <a:r>
              <a:rPr lang="zh-CN" altLang="en-US" sz="2000" dirty="0"/>
              <a:t>、</a:t>
            </a:r>
            <a:r>
              <a:rPr lang="en-US" altLang="zh-CN" sz="2000" dirty="0"/>
              <a:t>DIVUW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</a:t>
            </a:r>
            <a:r>
              <a:rPr lang="en-US" altLang="zh-CN" sz="2000" dirty="0"/>
              <a:t>rs1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位除以</a:t>
            </a:r>
            <a:r>
              <a:rPr lang="en-US" altLang="zh-CN" sz="2000" dirty="0"/>
              <a:t>rs2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位，将</a:t>
            </a:r>
            <a:r>
              <a:rPr lang="en-US" altLang="zh-CN" sz="2000" dirty="0"/>
              <a:t>32</a:t>
            </a:r>
            <a:r>
              <a:rPr lang="zh-CN" altLang="en-US" sz="2000" dirty="0"/>
              <a:t>位的商放置在</a:t>
            </a:r>
            <a:r>
              <a:rPr lang="en-US" altLang="zh-CN" sz="2000" dirty="0" err="1"/>
              <a:t>rd</a:t>
            </a:r>
            <a:r>
              <a:rPr lang="zh-CN" altLang="en-US" sz="2000" dirty="0"/>
              <a:t>，符号扩展到</a:t>
            </a:r>
            <a:r>
              <a:rPr lang="en-US" altLang="zh-CN" sz="2000" dirty="0"/>
              <a:t>64</a:t>
            </a:r>
            <a:r>
              <a:rPr lang="zh-CN" altLang="en-US" sz="2000" dirty="0"/>
              <a:t>位。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REMW</a:t>
            </a:r>
            <a:r>
              <a:rPr lang="zh-CN" altLang="en-US" sz="2000" dirty="0"/>
              <a:t>、</a:t>
            </a:r>
            <a:r>
              <a:rPr lang="en-US" altLang="zh-CN" sz="2000" dirty="0"/>
              <a:t>REMUW</a:t>
            </a:r>
            <a:r>
              <a:rPr lang="zh-CN" altLang="en-US" sz="2000" dirty="0"/>
              <a:t>：只对</a:t>
            </a:r>
            <a:r>
              <a:rPr lang="en-US" altLang="zh-CN" sz="2000" dirty="0"/>
              <a:t>RV64</a:t>
            </a:r>
            <a:r>
              <a:rPr lang="zh-CN" altLang="en-US" sz="2000" dirty="0"/>
              <a:t>有效，将</a:t>
            </a:r>
            <a:r>
              <a:rPr lang="en-US" altLang="zh-CN" sz="2000" dirty="0"/>
              <a:t>rs1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位除以</a:t>
            </a:r>
            <a:r>
              <a:rPr lang="en-US" altLang="zh-CN" sz="2000" dirty="0"/>
              <a:t>rs2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位，将</a:t>
            </a:r>
            <a:r>
              <a:rPr lang="en-US" altLang="zh-CN" sz="2000" dirty="0"/>
              <a:t>32</a:t>
            </a:r>
            <a:r>
              <a:rPr lang="zh-CN" altLang="en-US" sz="2000" dirty="0"/>
              <a:t>位的余数放置在</a:t>
            </a:r>
            <a:r>
              <a:rPr lang="en-US" altLang="zh-CN" sz="2000" dirty="0" err="1"/>
              <a:t>rd</a:t>
            </a:r>
            <a:r>
              <a:rPr lang="zh-CN" altLang="en-US" sz="2000" dirty="0"/>
              <a:t>，符号扩展到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。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099645"/>
            <a:ext cx="7658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8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453" y="131003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除法操作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对于除</a:t>
            </a:r>
            <a:r>
              <a:rPr lang="en-US" altLang="zh-CN" sz="2400" dirty="0"/>
              <a:t>0</a:t>
            </a:r>
            <a:r>
              <a:rPr lang="zh-CN" altLang="en-US" sz="2400" dirty="0"/>
              <a:t>和溢出的情况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对于除</a:t>
            </a:r>
            <a:r>
              <a:rPr lang="en-US" altLang="zh-CN" sz="2400" dirty="0"/>
              <a:t>0</a:t>
            </a:r>
            <a:r>
              <a:rPr lang="zh-CN" altLang="en-US" sz="2400" dirty="0"/>
              <a:t>情况的考虑：</a:t>
            </a:r>
            <a:endParaRPr lang="en-US" altLang="zh-CN" sz="2400" dirty="0"/>
          </a:p>
          <a:p>
            <a:pPr lvl="2">
              <a:defRPr/>
            </a:pPr>
            <a:r>
              <a:rPr lang="zh-CN" altLang="en-US" sz="2000" dirty="0"/>
              <a:t>整数除</a:t>
            </a:r>
            <a:r>
              <a:rPr lang="en-US" altLang="zh-CN" sz="2000" dirty="0"/>
              <a:t>0</a:t>
            </a:r>
            <a:r>
              <a:rPr lang="zh-CN" altLang="en-US" sz="2000" dirty="0"/>
              <a:t>：引发异常，会</a:t>
            </a:r>
            <a:r>
              <a:rPr lang="zh-CN" altLang="en-US" sz="2000" dirty="0" smtClean="0"/>
              <a:t>导致触发系统异常。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浮点除</a:t>
            </a:r>
            <a:r>
              <a:rPr lang="en-US" altLang="zh-CN" sz="2000" dirty="0"/>
              <a:t>0</a:t>
            </a:r>
            <a:r>
              <a:rPr lang="zh-CN" altLang="en-US" sz="2000" dirty="0"/>
              <a:t>：设置标志位，写默认值，</a:t>
            </a:r>
            <a:r>
              <a:rPr lang="zh-CN" altLang="en-US" sz="2000" dirty="0" smtClean="0"/>
              <a:t>但不触发异常。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软件处理除</a:t>
            </a:r>
            <a:r>
              <a:rPr lang="en-US" altLang="zh-CN" sz="2000" dirty="0"/>
              <a:t>0</a:t>
            </a:r>
            <a:r>
              <a:rPr lang="zh-CN" altLang="en-US" sz="2000" dirty="0"/>
              <a:t>：每条除法操作都需要加入一条分支指令，这条分支指令通常被预测</a:t>
            </a:r>
            <a:r>
              <a:rPr lang="en-US" altLang="zh-CN" sz="2000" dirty="0"/>
              <a:t>not taken</a:t>
            </a:r>
            <a:r>
              <a:rPr lang="zh-CN" altLang="en-US" sz="2000" dirty="0"/>
              <a:t>，会增加一些运行时开销。</a:t>
            </a:r>
            <a:endParaRPr lang="en-US" altLang="zh-CN" sz="2000" dirty="0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420888"/>
            <a:ext cx="872945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atatypes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RISC-V 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9" y="1268760"/>
            <a:ext cx="7923635" cy="30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Assembler </a:t>
            </a:r>
            <a:r>
              <a:rPr lang="en-US" altLang="zh-CN" dirty="0" smtClean="0"/>
              <a:t>Mnemonics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9032"/>
            <a:ext cx="6900894" cy="561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Calling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RISC-V calling convention passes arguments in registers when possible. Up to eight integer registers, a0–a7, and up to eight floating-point registers, fa0–fa7, are used for this purpose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the standard RISC-V calling convention, the stack grows downward and the stack pointer is always kept 16-byte aligned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We don’t care about float types.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运行目标码</a:t>
            </a:r>
            <a:endParaRPr lang="en-US" altLang="zh-CN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在操作系统（虚拟机？）上运行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将汇编代码转换为二进制代码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初始化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链接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在模拟器（更高层次的虚拟机）上运行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便于调试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移植性好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本阶段任务</a:t>
            </a:r>
            <a:endParaRPr lang="en-US" altLang="zh-CN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24744"/>
            <a:ext cx="8675688" cy="532844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将任意给定的符合</a:t>
            </a:r>
            <a:r>
              <a:rPr lang="en-US" altLang="zh-CN" b="1" dirty="0" smtClean="0">
                <a:solidFill>
                  <a:srgbClr val="002060"/>
                </a:solidFill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MiniC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规范的源码正确地翻译为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“符合</a:t>
            </a:r>
            <a:r>
              <a:rPr lang="en-US" altLang="zh-CN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b="1" dirty="0" smtClean="0">
                <a:solidFill>
                  <a:srgbClr val="002060"/>
                </a:solidFill>
              </a:rPr>
              <a:t>规范的代码”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主要挑战：栈的安排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本帧的运行栈应该多大（空间优化）？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如何多用寄存器、减少内存访问（时间优化）？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选择哪个指令？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“我的编译器我做主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在保证运行结果正确的前提下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实现</a:t>
            </a:r>
            <a:r>
              <a:rPr lang="zh-CN" altLang="en-US" b="1" dirty="0">
                <a:solidFill>
                  <a:srgbClr val="002060"/>
                </a:solidFill>
              </a:rPr>
              <a:t>上有充分的自由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例如：运行栈中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每</a:t>
            </a:r>
            <a:r>
              <a:rPr lang="zh-CN" altLang="en-US" b="1" dirty="0">
                <a:solidFill>
                  <a:srgbClr val="002060"/>
                </a:solidFill>
              </a:rPr>
              <a:t>帧的内容可以自己</a:t>
            </a:r>
            <a:r>
              <a:rPr lang="zh-CN" altLang="en-US" b="1" dirty="0" smtClean="0">
                <a:solidFill>
                  <a:srgbClr val="002060"/>
                </a:solidFill>
              </a:rPr>
              <a:t>确定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不一定完全按照例子的模式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“高效”</a:t>
            </a:r>
            <a:r>
              <a:rPr lang="zh-CN" altLang="en-US" b="1" dirty="0">
                <a:solidFill>
                  <a:srgbClr val="002060"/>
                </a:solidFill>
              </a:rPr>
              <a:t>与“易维”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每个人有不同的</a:t>
            </a:r>
            <a:r>
              <a:rPr lang="zh-CN" altLang="en-US" b="1" dirty="0" smtClean="0">
                <a:solidFill>
                  <a:srgbClr val="002060"/>
                </a:solidFill>
              </a:rPr>
              <a:t>体会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最后</a:t>
            </a:r>
            <a:r>
              <a:rPr lang="zh-CN" altLang="en-US" b="1" dirty="0">
                <a:solidFill>
                  <a:srgbClr val="002060"/>
                </a:solidFill>
              </a:rPr>
              <a:t>都可以写到</a:t>
            </a:r>
            <a:r>
              <a:rPr lang="en-US" altLang="zh-CN" b="1" dirty="0">
                <a:solidFill>
                  <a:srgbClr val="002060"/>
                </a:solidFill>
              </a:rPr>
              <a:t>《</a:t>
            </a:r>
            <a:r>
              <a:rPr lang="zh-CN" altLang="en-US" b="1" dirty="0">
                <a:solidFill>
                  <a:srgbClr val="002060"/>
                </a:solidFill>
              </a:rPr>
              <a:t>实习报告</a:t>
            </a:r>
            <a:r>
              <a:rPr lang="en-US" altLang="zh-CN" b="1" dirty="0">
                <a:solidFill>
                  <a:srgbClr val="002060"/>
                </a:solidFill>
              </a:rPr>
              <a:t>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实现本次任务的基本途径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760"/>
            <a:ext cx="8820150" cy="488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）彻底理解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RISC-V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指令系统及运行机理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运用相关课程讲的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知识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）进一步扩展自己的程序，使其能将已生成的中间代码进一步转换为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代码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回顾“目标代码生成”内容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参考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《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现代编译器的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实现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》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章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）合并前面所有步骤，成为“一个完整的编译器”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而不是“多个分步骤的编译器”！</a:t>
            </a:r>
            <a:endParaRPr lang="en-US" altLang="zh-CN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什么时候结束？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124744"/>
            <a:ext cx="8856663" cy="273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如何判断自己的编译器是否正确？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运行自己的编译器，将一个正确的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MiniC</a:t>
            </a:r>
            <a:r>
              <a:rPr lang="zh-CN" altLang="en-US" b="1" dirty="0" smtClean="0">
                <a:solidFill>
                  <a:srgbClr val="002060"/>
                </a:solidFill>
              </a:rPr>
              <a:t>程序翻译为</a:t>
            </a:r>
            <a:r>
              <a:rPr lang="en-US" altLang="zh-CN" b="1" dirty="0" smtClean="0">
                <a:solidFill>
                  <a:srgbClr val="002060"/>
                </a:solidFill>
              </a:rPr>
              <a:t> RISC-V </a:t>
            </a:r>
            <a:r>
              <a:rPr lang="zh-CN" altLang="en-US" b="1" dirty="0" smtClean="0">
                <a:solidFill>
                  <a:srgbClr val="002060"/>
                </a:solidFill>
              </a:rPr>
              <a:t>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利用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模拟器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执行生成的代码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/>
              <a:t>看运行结果是否与</a:t>
            </a:r>
            <a:r>
              <a:rPr lang="en-US" altLang="zh-CN" b="1" dirty="0" smtClean="0"/>
              <a:t>Mini-C</a:t>
            </a:r>
            <a:r>
              <a:rPr lang="zh-CN" altLang="en-US" b="1" dirty="0" smtClean="0"/>
              <a:t>程序应运行结果相同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4363" y="4004469"/>
            <a:ext cx="8032750" cy="224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有精力的同学可以进一步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做活性分析、优化代码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提高执行速度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降低内存消耗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     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提高编译器的实用性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 ISA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67544" y="1052736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RISC design from UC Berkeley</a:t>
            </a:r>
          </a:p>
          <a:p>
            <a:r>
              <a:rPr lang="en-US" dirty="0" smtClean="0"/>
              <a:t>Realistic &amp; complete ISA, but open &amp; simple</a:t>
            </a:r>
          </a:p>
          <a:p>
            <a:r>
              <a:rPr lang="en-US" dirty="0" smtClean="0"/>
              <a:t>Not over-architected for a certain implementation style</a:t>
            </a:r>
          </a:p>
          <a:p>
            <a:r>
              <a:rPr lang="en-US" dirty="0" smtClean="0"/>
              <a:t>Both 32-bit and 64-bit address space variants</a:t>
            </a:r>
          </a:p>
          <a:p>
            <a:pPr lvl="1"/>
            <a:r>
              <a:rPr lang="en-US" sz="2000" b="1" dirty="0" smtClean="0"/>
              <a:t>RV32 and RV64</a:t>
            </a:r>
          </a:p>
          <a:p>
            <a:r>
              <a:rPr lang="en-US" dirty="0" smtClean="0"/>
              <a:t>Easy to subset/extend for education/research</a:t>
            </a:r>
          </a:p>
          <a:p>
            <a:pPr lvl="1"/>
            <a:r>
              <a:rPr lang="en-US" sz="2000" b="1" dirty="0" smtClean="0"/>
              <a:t>RV32IM, RV32IMA, RV32IMAFD, RV32G</a:t>
            </a:r>
          </a:p>
          <a:p>
            <a:pPr lvl="1"/>
            <a:r>
              <a:rPr lang="en-US" altLang="zh-CN" sz="2000" b="1" dirty="0" smtClean="0"/>
              <a:t>RV64IM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RV64IMA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RV64IMAFD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RV64G</a:t>
            </a:r>
            <a:endParaRPr lang="en-US" altLang="zh-CN" sz="2000" b="1" dirty="0"/>
          </a:p>
          <a:p>
            <a:r>
              <a:rPr lang="en-US" dirty="0" smtClean="0"/>
              <a:t>Technical report with RISC-V spec available on class website or riscv.org</a:t>
            </a:r>
          </a:p>
          <a:p>
            <a:r>
              <a:rPr lang="en-US" dirty="0" smtClean="0"/>
              <a:t>We’ll be using </a:t>
            </a:r>
            <a:r>
              <a:rPr lang="en-US" dirty="0" smtClean="0"/>
              <a:t>32-bit </a:t>
            </a:r>
            <a:r>
              <a:rPr lang="en-US" dirty="0" smtClean="0"/>
              <a:t>RISC-V this semester in labs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imilar to MIPS ISA you saw in course “</a:t>
            </a:r>
            <a:r>
              <a:rPr lang="en-US" altLang="zh-CN" dirty="0" smtClean="0"/>
              <a:t>Computer organization &amp;</a:t>
            </a:r>
            <a:r>
              <a:rPr lang="zh-CN" altLang="en-US" dirty="0" smtClean="0"/>
              <a:t>　</a:t>
            </a:r>
            <a:r>
              <a:rPr lang="en-US" altLang="zh-CN" dirty="0" smtClean="0"/>
              <a:t>architecture”.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实习报告撰写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8679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报告内容（参考框架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一、编译器概述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	1</a:t>
            </a:r>
            <a:r>
              <a:rPr lang="zh-CN" altLang="en-US" b="1" dirty="0">
                <a:solidFill>
                  <a:srgbClr val="002060"/>
                </a:solidFill>
              </a:rPr>
              <a:t>、基本功能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	2</a:t>
            </a:r>
            <a:r>
              <a:rPr lang="zh-CN" altLang="en-US" b="1" dirty="0">
                <a:solidFill>
                  <a:srgbClr val="002060"/>
                </a:solidFill>
              </a:rPr>
              <a:t>、自己所开发编译器的特点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二、编译器设计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1</a:t>
            </a:r>
            <a:r>
              <a:rPr lang="zh-CN" altLang="en-US" b="1" dirty="0">
                <a:solidFill>
                  <a:srgbClr val="002060"/>
                </a:solidFill>
              </a:rPr>
              <a:t>、概要设计（图</a:t>
            </a:r>
            <a:r>
              <a:rPr lang="en-US" altLang="zh-CN" b="1" dirty="0">
                <a:solidFill>
                  <a:srgbClr val="002060"/>
                </a:solidFill>
              </a:rPr>
              <a:t>+</a:t>
            </a:r>
            <a:r>
              <a:rPr lang="zh-CN" altLang="en-US" b="1" dirty="0">
                <a:solidFill>
                  <a:srgbClr val="002060"/>
                </a:solidFill>
              </a:rPr>
              <a:t>文字解释）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	1</a:t>
            </a:r>
            <a:r>
              <a:rPr lang="zh-CN" altLang="en-US" sz="2800" b="1" dirty="0">
                <a:solidFill>
                  <a:srgbClr val="002060"/>
                </a:solidFill>
              </a:rPr>
              <a:t>）模块结构</a:t>
            </a:r>
            <a:r>
              <a:rPr lang="en-US" altLang="zh-CN" sz="2800" b="1" dirty="0">
                <a:solidFill>
                  <a:srgbClr val="002060"/>
                </a:solidFill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	2</a:t>
            </a:r>
            <a:r>
              <a:rPr lang="zh-CN" altLang="en-US" sz="2800" b="1" dirty="0">
                <a:solidFill>
                  <a:srgbClr val="002060"/>
                </a:solidFill>
              </a:rPr>
              <a:t>）模块内的类图（哪些类、属性、方法）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2</a:t>
            </a:r>
            <a:r>
              <a:rPr lang="zh-CN" altLang="en-US" b="1" dirty="0">
                <a:solidFill>
                  <a:srgbClr val="002060"/>
                </a:solidFill>
              </a:rPr>
              <a:t>、详细设计（自己的特色）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</a:rPr>
              <a:t>）算法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2</a:t>
            </a:r>
            <a:r>
              <a:rPr lang="zh-CN" altLang="en-US" sz="2800" b="1" dirty="0">
                <a:solidFill>
                  <a:srgbClr val="002060"/>
                </a:solidFill>
              </a:rPr>
              <a:t>）符号表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	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</a:rPr>
              <a:t>）类型检查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893175" cy="62642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三、编译器实现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1</a:t>
            </a:r>
            <a:r>
              <a:rPr lang="zh-CN" altLang="en-US" b="1" dirty="0" smtClean="0">
                <a:solidFill>
                  <a:srgbClr val="002060"/>
                </a:solidFill>
              </a:rPr>
              <a:t>、对工具软件的介绍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）功能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）自己的看法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2</a:t>
            </a:r>
            <a:r>
              <a:rPr lang="zh-CN" altLang="en-US" b="1" dirty="0" smtClean="0">
                <a:solidFill>
                  <a:srgbClr val="002060"/>
                </a:solidFill>
              </a:rPr>
              <a:t>、各个阶段的编码细节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）关键功能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）具体实现方法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	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选择该方法的原因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	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可以包含必要的代码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		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  <a:r>
              <a:rPr lang="zh-CN" altLang="en-US" sz="2800" b="1" dirty="0">
                <a:solidFill>
                  <a:srgbClr val="002060"/>
                </a:solidFill>
              </a:rPr>
              <a:t>编码难点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208963" cy="6192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、测试</a:t>
            </a:r>
            <a:endParaRPr lang="en-US" altLang="zh-CN" sz="36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1</a:t>
            </a:r>
            <a:r>
              <a:rPr lang="zh-CN" altLang="en-US" b="1" dirty="0" smtClean="0">
                <a:solidFill>
                  <a:srgbClr val="002060"/>
                </a:solidFill>
              </a:rPr>
              <a:t>）测试用例构造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2</a:t>
            </a:r>
            <a:r>
              <a:rPr lang="zh-CN" altLang="en-US" b="1" dirty="0" smtClean="0">
                <a:solidFill>
                  <a:srgbClr val="002060"/>
                </a:solidFill>
              </a:rPr>
              <a:t>）测试效果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a) </a:t>
            </a:r>
            <a:r>
              <a:rPr lang="zh-CN" altLang="en-US" b="1" dirty="0" smtClean="0">
                <a:solidFill>
                  <a:srgbClr val="002060"/>
                </a:solidFill>
              </a:rPr>
              <a:t>测出过哪些主要的错误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c) </a:t>
            </a:r>
            <a:r>
              <a:rPr lang="zh-CN" altLang="en-US" b="1" dirty="0" smtClean="0">
                <a:solidFill>
                  <a:srgbClr val="002060"/>
                </a:solidFill>
              </a:rPr>
              <a:t>怎么发现的（发生错误的条件）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b) </a:t>
            </a:r>
            <a:r>
              <a:rPr lang="zh-CN" altLang="en-US" b="1" dirty="0" smtClean="0">
                <a:solidFill>
                  <a:srgbClr val="002060"/>
                </a:solidFill>
              </a:rPr>
              <a:t>怎么解决的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4</a:t>
            </a:r>
            <a:r>
              <a:rPr lang="zh-CN" altLang="en-US" b="1" dirty="0" smtClean="0">
                <a:solidFill>
                  <a:srgbClr val="002060"/>
                </a:solidFill>
              </a:rPr>
              <a:t>、发现课程所使用的工具中存在的问题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1)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lex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yacc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2)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Eeyore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解释器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3)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Tigger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解释器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	5)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模拟器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52513"/>
            <a:ext cx="7772400" cy="48974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2060"/>
                </a:solidFill>
              </a:rPr>
              <a:t>四、实习总结</a:t>
            </a:r>
            <a:endParaRPr lang="en-US" altLang="zh-CN" sz="36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2060"/>
                </a:solidFill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、收获与体会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）主要的收获是什么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）学习过程的难点是什么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2</a:t>
            </a:r>
            <a:r>
              <a:rPr lang="zh-CN" altLang="en-US" b="1" dirty="0" smtClean="0">
                <a:solidFill>
                  <a:srgbClr val="002060"/>
                </a:solidFill>
              </a:rPr>
              <a:t>、对课程的建议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）实习过程优化的建议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2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）实习内容的建议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			3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）对老师讲解内容与方式的建议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887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如何提交报告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</a:t>
            </a:r>
            <a:r>
              <a:rPr lang="en-US" altLang="zh-CN" dirty="0"/>
              <a:t>20-30</a:t>
            </a:r>
            <a:r>
              <a:rPr lang="zh-CN" altLang="en-US" dirty="0"/>
              <a:t>页</a:t>
            </a:r>
            <a:r>
              <a:rPr lang="en-US" altLang="zh-CN" dirty="0"/>
              <a:t>A4</a:t>
            </a:r>
          </a:p>
          <a:p>
            <a:r>
              <a:rPr lang="zh-CN" altLang="en-US" dirty="0"/>
              <a:t>时间：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日北京时间</a:t>
            </a:r>
            <a:r>
              <a:rPr lang="en-US" altLang="zh-CN" dirty="0" smtClean="0"/>
              <a:t>23:59</a:t>
            </a:r>
            <a:r>
              <a:rPr lang="zh-CN" altLang="en-US" dirty="0" smtClean="0"/>
              <a:t>前</a:t>
            </a:r>
            <a:endParaRPr lang="zh-CN" altLang="en-US" dirty="0"/>
          </a:p>
          <a:p>
            <a:r>
              <a:rPr lang="zh-CN" altLang="en-US" dirty="0"/>
              <a:t>方式：电子版</a:t>
            </a:r>
          </a:p>
          <a:p>
            <a:r>
              <a:rPr lang="zh-CN" altLang="en-US" dirty="0"/>
              <a:t>发给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gaozheng@mprc.pku.edu.cn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taomiao@mprc.pku.edu.cn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liuxianhua@pku.edu.cn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RV64 Processor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" y="1117197"/>
            <a:ext cx="4191000" cy="5408147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32x64-bit integer registers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always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contains a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32 floating-point (FP) registers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Is an extension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FSR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),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used for FP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rounding mode &amp; exception reporting</a:t>
            </a:r>
            <a:endParaRPr lang="en-US" sz="3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13788" y="908720"/>
            <a:ext cx="4705698" cy="5616624"/>
            <a:chOff x="4113788" y="764704"/>
            <a:chExt cx="4705698" cy="56166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8224" y="764704"/>
              <a:ext cx="2231262" cy="561662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788" y="771074"/>
              <a:ext cx="2275024" cy="5610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Instruction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9"/>
          <p:cNvSpPr>
            <a:spLocks noGrp="1"/>
          </p:cNvSpPr>
          <p:nvPr/>
        </p:nvSpPr>
        <p:spPr bwMode="auto">
          <a:xfrm>
            <a:off x="721297" y="3733800"/>
            <a:ext cx="76835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 instruction set (RV32 and RV64) always has fixed 32-bit instructions lowest two bits = 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All branches and jumps have targets at 16-bit granularity (even in base ISA where all instructions are fixed 32 bits)</a:t>
            </a:r>
          </a:p>
          <a:p>
            <a:pPr lvl="1"/>
            <a:r>
              <a:rPr lang="en-US" dirty="0" smtClean="0"/>
              <a:t>Still will cause a fault if fetching a 32-bit instruction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r="3611" b="32000"/>
          <a:stretch/>
        </p:blipFill>
        <p:spPr>
          <a:xfrm>
            <a:off x="35496" y="889000"/>
            <a:ext cx="9102605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Four Core RISC-V Instruction Formats</a:t>
            </a:r>
            <a:endParaRPr lang="zh-CN" altLang="en-US" dirty="0"/>
          </a:p>
        </p:txBody>
      </p:sp>
      <p:sp>
        <p:nvSpPr>
          <p:cNvPr id="15" name="TextBox 1"/>
          <p:cNvSpPr txBox="1"/>
          <p:nvPr/>
        </p:nvSpPr>
        <p:spPr>
          <a:xfrm>
            <a:off x="467544" y="5013176"/>
            <a:ext cx="560922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Aligned on a four-byte boundary in memory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Sign bit of immediate always on bit 31 of instruction.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Register fields never move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Opcode fields is on the right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6999" y="1268760"/>
            <a:ext cx="9144748" cy="3829151"/>
            <a:chOff x="16999" y="1268760"/>
            <a:chExt cx="9144748" cy="3829151"/>
          </a:xfrm>
        </p:grpSpPr>
        <p:pic>
          <p:nvPicPr>
            <p:cNvPr id="4" name="Picture 54"/>
            <p:cNvPicPr>
              <a:picLocks noChangeAspect="1"/>
            </p:cNvPicPr>
            <p:nvPr/>
          </p:nvPicPr>
          <p:blipFill rotWithShape="1">
            <a:blip r:embed="rId2"/>
            <a:srcRect r="3650" b="52941"/>
            <a:stretch/>
          </p:blipFill>
          <p:spPr>
            <a:xfrm>
              <a:off x="16999" y="2593528"/>
              <a:ext cx="9129308" cy="2504383"/>
            </a:xfrm>
            <a:prstGeom prst="rect">
              <a:avLst/>
            </a:prstGeom>
          </p:spPr>
        </p:pic>
        <p:sp>
          <p:nvSpPr>
            <p:cNvPr id="5" name="TextBox 56"/>
            <p:cNvSpPr txBox="1"/>
            <p:nvPr/>
          </p:nvSpPr>
          <p:spPr>
            <a:xfrm>
              <a:off x="5148064" y="1640519"/>
              <a:ext cx="1752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Destination Reg.</a:t>
              </a:r>
            </a:p>
          </p:txBody>
        </p:sp>
        <p:cxnSp>
          <p:nvCxnSpPr>
            <p:cNvPr id="6" name="Straight Arrow Connector 58"/>
            <p:cNvCxnSpPr>
              <a:stCxn id="13" idx="2"/>
            </p:cNvCxnSpPr>
            <p:nvPr/>
          </p:nvCxnSpPr>
          <p:spPr bwMode="auto">
            <a:xfrm flipH="1">
              <a:off x="1115616" y="1976646"/>
              <a:ext cx="6283" cy="8160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60"/>
            <p:cNvCxnSpPr>
              <a:stCxn id="9" idx="2"/>
            </p:cNvCxnSpPr>
            <p:nvPr/>
          </p:nvCxnSpPr>
          <p:spPr bwMode="auto">
            <a:xfrm>
              <a:off x="2607937" y="2432607"/>
              <a:ext cx="7903" cy="41241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62"/>
            <p:cNvSpPr txBox="1"/>
            <p:nvPr/>
          </p:nvSpPr>
          <p:spPr>
            <a:xfrm>
              <a:off x="1763688" y="2032497"/>
              <a:ext cx="168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eaLnBrk="0" hangingPunct="0">
                <a:spcBef>
                  <a:spcPct val="50000"/>
                </a:spcBef>
                <a:defRPr sz="2000">
                  <a:solidFill>
                    <a:schemeClr val="accent6">
                      <a:lumMod val="75000"/>
                    </a:schemeClr>
                  </a:solidFill>
                  <a:latin typeface="Calibri"/>
                  <a:ea typeface="+mn-ea"/>
                  <a:cs typeface="Calibri"/>
                </a:defRPr>
              </a:lvl1pPr>
              <a:lvl2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2pPr>
              <a:lvl3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3pPr>
              <a:lvl4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4pPr>
              <a:lvl5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5pPr>
              <a:lvl6pPr defTabSz="457200">
                <a:defRPr sz="1600">
                  <a:solidFill>
                    <a:schemeClr val="hlink"/>
                  </a:solidFill>
                  <a:ea typeface="+mn-ea"/>
                </a:defRPr>
              </a:lvl6pPr>
              <a:lvl7pPr defTabSz="457200">
                <a:defRPr sz="1600">
                  <a:solidFill>
                    <a:schemeClr val="hlink"/>
                  </a:solidFill>
                  <a:ea typeface="+mn-ea"/>
                </a:defRPr>
              </a:lvl7pPr>
              <a:lvl8pPr defTabSz="457200">
                <a:defRPr sz="1600">
                  <a:solidFill>
                    <a:schemeClr val="hlink"/>
                  </a:solidFill>
                  <a:ea typeface="+mn-ea"/>
                </a:defRPr>
              </a:lvl8pPr>
              <a:lvl9pPr defTabSz="457200">
                <a:defRPr sz="1600">
                  <a:solidFill>
                    <a:schemeClr val="hlink"/>
                  </a:solidFill>
                  <a:ea typeface="+mn-ea"/>
                </a:defRPr>
              </a:lvl9pPr>
            </a:lstStyle>
            <a:p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Reg. 2</a:t>
              </a:r>
            </a:p>
          </p:txBody>
        </p:sp>
        <p:sp>
          <p:nvSpPr>
            <p:cNvPr id="11" name="TextBox 69"/>
            <p:cNvSpPr txBox="1"/>
            <p:nvPr/>
          </p:nvSpPr>
          <p:spPr>
            <a:xfrm>
              <a:off x="6759074" y="1459412"/>
              <a:ext cx="2402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eaLnBrk="0" hangingPunct="0">
                <a:spcBef>
                  <a:spcPct val="50000"/>
                </a:spcBef>
                <a:defRPr sz="20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+mn-ea"/>
                  <a:cs typeface="Calibri"/>
                </a:defRPr>
              </a:lvl1pPr>
              <a:lvl2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2pPr>
              <a:lvl3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3pPr>
              <a:lvl4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4pPr>
              <a:lvl5pPr eaLnBrk="0" hangingPunct="0">
                <a:spcBef>
                  <a:spcPct val="50000"/>
                </a:spcBef>
                <a:defRPr sz="1600">
                  <a:solidFill>
                    <a:schemeClr val="hlink"/>
                  </a:solidFill>
                  <a:ea typeface="+mn-ea"/>
                </a:defRPr>
              </a:lvl5pPr>
              <a:lvl6pPr defTabSz="457200">
                <a:defRPr sz="1600">
                  <a:solidFill>
                    <a:schemeClr val="hlink"/>
                  </a:solidFill>
                  <a:ea typeface="+mn-ea"/>
                </a:defRPr>
              </a:lvl6pPr>
              <a:lvl7pPr defTabSz="457200">
                <a:defRPr sz="1600">
                  <a:solidFill>
                    <a:schemeClr val="hlink"/>
                  </a:solidFill>
                  <a:ea typeface="+mn-ea"/>
                </a:defRPr>
              </a:lvl7pPr>
              <a:lvl8pPr defTabSz="457200">
                <a:defRPr sz="1600">
                  <a:solidFill>
                    <a:schemeClr val="hlink"/>
                  </a:solidFill>
                  <a:ea typeface="+mn-ea"/>
                </a:defRPr>
              </a:lvl8pPr>
              <a:lvl9pPr defTabSz="457200">
                <a:defRPr sz="1600">
                  <a:solidFill>
                    <a:schemeClr val="hlink"/>
                  </a:solidFill>
                  <a:ea typeface="+mn-ea"/>
                </a:defRPr>
              </a:lvl9pPr>
            </a:lstStyle>
            <a:p>
              <a:r>
                <a:rPr lang="en-US" dirty="0"/>
                <a:t>7-bit </a:t>
              </a:r>
              <a:r>
                <a:rPr lang="en-US" dirty="0" err="1"/>
                <a:t>opcode</a:t>
              </a:r>
              <a:r>
                <a:rPr lang="en-US" dirty="0"/>
                <a:t> field (but low 2 bits =11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cxnSp>
          <p:nvCxnSpPr>
            <p:cNvPr id="12" name="Straight Arrow Connector 70"/>
            <p:cNvCxnSpPr>
              <a:stCxn id="11" idx="2"/>
            </p:cNvCxnSpPr>
            <p:nvPr/>
          </p:nvCxnSpPr>
          <p:spPr bwMode="auto">
            <a:xfrm flipH="1">
              <a:off x="7937612" y="2167298"/>
              <a:ext cx="22799" cy="7137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71"/>
            <p:cNvSpPr txBox="1"/>
            <p:nvPr/>
          </p:nvSpPr>
          <p:spPr>
            <a:xfrm>
              <a:off x="17396" y="1268760"/>
              <a:ext cx="2209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Additional </a:t>
              </a:r>
              <a:r>
                <a:rPr lang="en-US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opcode</a:t>
              </a:r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 bits/immediate</a:t>
              </a:r>
            </a:p>
          </p:txBody>
        </p:sp>
        <p:sp>
          <p:nvSpPr>
            <p:cNvPr id="22" name="TextBox 62"/>
            <p:cNvSpPr txBox="1"/>
            <p:nvPr/>
          </p:nvSpPr>
          <p:spPr>
            <a:xfrm>
              <a:off x="2866098" y="1528441"/>
              <a:ext cx="1674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hlink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Source 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Reg. </a:t>
              </a:r>
              <a:r>
                <a: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5" name="Straight Arrow Connector 60"/>
            <p:cNvCxnSpPr/>
            <p:nvPr/>
          </p:nvCxnSpPr>
          <p:spPr bwMode="auto">
            <a:xfrm>
              <a:off x="3761946" y="1979630"/>
              <a:ext cx="7207" cy="86429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60"/>
            <p:cNvCxnSpPr/>
            <p:nvPr/>
          </p:nvCxnSpPr>
          <p:spPr bwMode="auto">
            <a:xfrm flipH="1">
              <a:off x="6012159" y="2395787"/>
              <a:ext cx="1" cy="4688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" name="圆角矩形 39"/>
          <p:cNvSpPr/>
          <p:nvPr/>
        </p:nvSpPr>
        <p:spPr>
          <a:xfrm>
            <a:off x="8244408" y="2638812"/>
            <a:ext cx="864501" cy="25154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Variants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431" y="2276872"/>
            <a:ext cx="8750265" cy="27363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4320" y="3645023"/>
            <a:ext cx="8914184" cy="50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79512" y="4581127"/>
            <a:ext cx="8914184" cy="50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I-type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82" y="1185184"/>
            <a:ext cx="8425106" cy="324195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Integer Computational Instructions</a:t>
            </a:r>
            <a:endParaRPr lang="en-US" altLang="zh-CN" sz="2800" b="1" kern="0" dirty="0" smtClean="0"/>
          </a:p>
          <a:p>
            <a:r>
              <a:rPr lang="en-US" altLang="zh-CN" sz="2800" b="1" kern="0" dirty="0" smtClean="0"/>
              <a:t>ADDI</a:t>
            </a:r>
            <a:r>
              <a:rPr lang="en-US" altLang="zh-CN" sz="2800" kern="0" dirty="0"/>
              <a:t>: adds sign extended 12-bit immediate to rs1</a:t>
            </a:r>
          </a:p>
          <a:p>
            <a:r>
              <a:rPr lang="en-US" altLang="zh-CN" sz="2800" kern="0" dirty="0" smtClean="0"/>
              <a:t>All immediate fields </a:t>
            </a:r>
            <a:r>
              <a:rPr lang="en-US" altLang="zh-CN" sz="2800" kern="0" dirty="0"/>
              <a:t>in all instructions are sign extended</a:t>
            </a:r>
          </a:p>
          <a:p>
            <a:r>
              <a:rPr lang="en-US" altLang="zh-CN" sz="2800" b="1" kern="0" dirty="0"/>
              <a:t>SLTI(U)</a:t>
            </a:r>
            <a:r>
              <a:rPr lang="en-US" altLang="zh-CN" sz="2800" kern="0" dirty="0"/>
              <a:t>: set less than immediate</a:t>
            </a:r>
          </a:p>
          <a:p>
            <a:r>
              <a:rPr lang="en-US" altLang="zh-CN" sz="2800" kern="0" dirty="0"/>
              <a:t>Shift instructions, </a:t>
            </a:r>
            <a:r>
              <a:rPr lang="en-US" altLang="zh-CN" sz="2800" kern="0" dirty="0" err="1" smtClean="0"/>
              <a:t>etc</a:t>
            </a:r>
            <a:endParaRPr lang="en-US" altLang="zh-CN" sz="2800" kern="0" dirty="0"/>
          </a:p>
        </p:txBody>
      </p:sp>
      <p:pic>
        <p:nvPicPr>
          <p:cNvPr id="4" name="Picture 54"/>
          <p:cNvPicPr>
            <a:picLocks noChangeAspect="1"/>
          </p:cNvPicPr>
          <p:nvPr/>
        </p:nvPicPr>
        <p:blipFill rotWithShape="1">
          <a:blip r:embed="rId3"/>
          <a:srcRect b="68820"/>
          <a:stretch/>
        </p:blipFill>
        <p:spPr>
          <a:xfrm>
            <a:off x="234546" y="4742281"/>
            <a:ext cx="8909454" cy="1423023"/>
          </a:xfrm>
          <a:prstGeom prst="rect">
            <a:avLst/>
          </a:prstGeo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684506" y="1267166"/>
            <a:ext cx="7683500" cy="2235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347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 smtClean="0"/>
              <a:t>R-type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1124744"/>
            <a:ext cx="8641365" cy="4525963"/>
          </a:xfrm>
        </p:spPr>
        <p:txBody>
          <a:bodyPr/>
          <a:lstStyle/>
          <a:p>
            <a:r>
              <a:rPr lang="en-US" altLang="zh-CN" sz="2800" dirty="0"/>
              <a:t>Integer Computational Instructions</a:t>
            </a:r>
            <a:endParaRPr lang="en-US" altLang="zh-CN" sz="2800" kern="0" dirty="0" smtClean="0"/>
          </a:p>
          <a:p>
            <a:r>
              <a:rPr lang="en-US" altLang="zh-CN" sz="2800" kern="0" dirty="0" smtClean="0"/>
              <a:t>Rs1 </a:t>
            </a:r>
            <a:r>
              <a:rPr lang="en-US" altLang="zh-CN" sz="2800" kern="0" dirty="0"/>
              <a:t>and rs2 are the source registers. Rd </a:t>
            </a:r>
            <a:r>
              <a:rPr lang="en-US" altLang="zh-CN" sz="2800" kern="0" dirty="0" smtClean="0"/>
              <a:t>is the destination</a:t>
            </a:r>
            <a:r>
              <a:rPr lang="en-US" altLang="zh-CN" sz="2800" kern="0" dirty="0"/>
              <a:t>.</a:t>
            </a:r>
          </a:p>
          <a:p>
            <a:r>
              <a:rPr lang="en-US" altLang="zh-CN" sz="2800" kern="0" dirty="0" smtClean="0"/>
              <a:t>SLT</a:t>
            </a:r>
            <a:r>
              <a:rPr lang="en-US" altLang="zh-CN" sz="2800" kern="0" dirty="0"/>
              <a:t>, SLTU: set </a:t>
            </a:r>
            <a:r>
              <a:rPr lang="en-US" altLang="zh-CN" sz="2800" kern="0" dirty="0" smtClean="0"/>
              <a:t>on less than</a:t>
            </a:r>
          </a:p>
          <a:p>
            <a:r>
              <a:rPr lang="en-US" altLang="zh-CN" sz="2800" kern="0" dirty="0" smtClean="0"/>
              <a:t>SRL</a:t>
            </a:r>
            <a:r>
              <a:rPr lang="en-US" altLang="zh-CN" sz="2800" kern="0" dirty="0"/>
              <a:t>, SLL, SRA: shift logical or arithmetic left or </a:t>
            </a:r>
            <a:r>
              <a:rPr lang="en-US" altLang="zh-CN" sz="2800" kern="0" dirty="0" smtClean="0"/>
              <a:t>right</a:t>
            </a:r>
            <a:endParaRPr lang="en-US" altLang="zh-CN" sz="2800" kern="0" dirty="0"/>
          </a:p>
        </p:txBody>
      </p:sp>
      <p:pic>
        <p:nvPicPr>
          <p:cNvPr id="4" name="Picture 54"/>
          <p:cNvPicPr>
            <a:picLocks noChangeAspect="1"/>
          </p:cNvPicPr>
          <p:nvPr/>
        </p:nvPicPr>
        <p:blipFill rotWithShape="1">
          <a:blip r:embed="rId3"/>
          <a:srcRect b="61302"/>
          <a:stretch/>
        </p:blipFill>
        <p:spPr>
          <a:xfrm>
            <a:off x="95964" y="4115204"/>
            <a:ext cx="9048036" cy="19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大学2013年职称晋升申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北京大学2013年职称晋升申请</Template>
  <TotalTime>3685</TotalTime>
  <Words>1733</Words>
  <Application>Microsoft Office PowerPoint</Application>
  <PresentationFormat>全屏显示(4:3)</PresentationFormat>
  <Paragraphs>282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北京大学2013年职称晋升申请</vt:lpstr>
      <vt:lpstr>RISC-V 代码生成</vt:lpstr>
      <vt:lpstr>ISA：software/hardware interface</vt:lpstr>
      <vt:lpstr>RISC-V ISA</vt:lpstr>
      <vt:lpstr>RV64 Processor State</vt:lpstr>
      <vt:lpstr>RISC-V Instruction Encoding</vt:lpstr>
      <vt:lpstr>Four Core RISC-V Instruction Formats</vt:lpstr>
      <vt:lpstr>With Variants</vt:lpstr>
      <vt:lpstr>I-type</vt:lpstr>
      <vt:lpstr>R-type</vt:lpstr>
      <vt:lpstr>S-Type</vt:lpstr>
      <vt:lpstr>UJ-Type</vt:lpstr>
      <vt:lpstr>JALR</vt:lpstr>
      <vt:lpstr>L Type</vt:lpstr>
      <vt:lpstr>Load and store</vt:lpstr>
      <vt:lpstr>Load/Store instruction</vt:lpstr>
      <vt:lpstr>Where is NOP?</vt:lpstr>
      <vt:lpstr>Data formats and addressing</vt:lpstr>
      <vt:lpstr>RISC-V 标准扩展</vt:lpstr>
      <vt:lpstr>“M” Standard Extension</vt:lpstr>
      <vt:lpstr>“M” Standard Extension</vt:lpstr>
      <vt:lpstr>Divide</vt:lpstr>
      <vt:lpstr>C Datatypes for RISC-V ISA</vt:lpstr>
      <vt:lpstr>Assembler Mnemonics</vt:lpstr>
      <vt:lpstr>Calling Conventions</vt:lpstr>
      <vt:lpstr>运行目标码</vt:lpstr>
      <vt:lpstr>本阶段任务</vt:lpstr>
      <vt:lpstr>“我的编译器我做主”</vt:lpstr>
      <vt:lpstr>实现本次任务的基本途径</vt:lpstr>
      <vt:lpstr>什么时候结束？</vt:lpstr>
      <vt:lpstr>实习报告撰写</vt:lpstr>
      <vt:lpstr>报告内容（参考框架）</vt:lpstr>
      <vt:lpstr>PowerPoint 演示文稿</vt:lpstr>
      <vt:lpstr>PowerPoint 演示文稿</vt:lpstr>
      <vt:lpstr>PowerPoint 演示文稿</vt:lpstr>
      <vt:lpstr>如何提交报告?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实习课程讲义</dc:title>
  <dc:creator>Xianhua</dc:creator>
  <cp:lastModifiedBy>Xianhua</cp:lastModifiedBy>
  <cp:revision>132</cp:revision>
  <dcterms:created xsi:type="dcterms:W3CDTF">2013-05-07T02:27:45Z</dcterms:created>
  <dcterms:modified xsi:type="dcterms:W3CDTF">2017-12-07T05:55:53Z</dcterms:modified>
</cp:coreProperties>
</file>