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5"/>
  </p:normalViewPr>
  <p:slideViewPr>
    <p:cSldViewPr snapToGrid="0" snapToObjects="1">
      <p:cViewPr>
        <p:scale>
          <a:sx n="91" d="100"/>
          <a:sy n="91" d="100"/>
        </p:scale>
        <p:origin x="8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F0DF7-1EF3-2148-B3C7-BC9786476E36}" type="doc">
      <dgm:prSet loTypeId="urn:microsoft.com/office/officeart/2005/8/layout/equation2" loCatId="" qsTypeId="urn:microsoft.com/office/officeart/2005/8/quickstyle/simple4" qsCatId="simple" csTypeId="urn:microsoft.com/office/officeart/2005/8/colors/accent1_2" csCatId="accent1" phldr="1"/>
      <dgm:spPr/>
    </dgm:pt>
    <dgm:pt modelId="{6373192C-429B-3342-AE26-F47842221BFD}">
      <dgm:prSet phldrT="[Text]"/>
      <dgm:spPr/>
      <dgm:t>
        <a:bodyPr/>
        <a:lstStyle/>
        <a:p>
          <a:endParaRPr lang="en-US" dirty="0"/>
        </a:p>
      </dgm:t>
    </dgm:pt>
    <dgm:pt modelId="{9DBA751F-379D-3745-8F06-3DD1891F4D72}" type="parTrans" cxnId="{DCF20FC6-A076-2349-A149-5933AAEA27F4}">
      <dgm:prSet/>
      <dgm:spPr/>
      <dgm:t>
        <a:bodyPr/>
        <a:lstStyle/>
        <a:p>
          <a:endParaRPr lang="en-US"/>
        </a:p>
      </dgm:t>
    </dgm:pt>
    <dgm:pt modelId="{0F249A13-7E43-A446-A25E-4699F5631095}" type="sibTrans" cxnId="{DCF20FC6-A076-2349-A149-5933AAEA27F4}">
      <dgm:prSet/>
      <dgm:spPr/>
      <dgm:t>
        <a:bodyPr/>
        <a:lstStyle/>
        <a:p>
          <a:endParaRPr lang="en-US"/>
        </a:p>
      </dgm:t>
    </dgm:pt>
    <dgm:pt modelId="{443D474B-8D82-2848-AEF8-C79B9296ACD4}">
      <dgm:prSet phldrT="[Text]"/>
      <dgm:spPr/>
      <dgm:t>
        <a:bodyPr/>
        <a:lstStyle/>
        <a:p>
          <a:r>
            <a:rPr lang="en-US" dirty="0" smtClean="0"/>
            <a:t>Movies</a:t>
          </a:r>
        </a:p>
        <a:p>
          <a:r>
            <a:rPr lang="en-US" dirty="0" smtClean="0"/>
            <a:t>Features</a:t>
          </a:r>
          <a:endParaRPr lang="en-US" dirty="0"/>
        </a:p>
      </dgm:t>
    </dgm:pt>
    <dgm:pt modelId="{8312BD74-7A73-894F-975E-2B9EBDFE9488}" type="parTrans" cxnId="{01B6C3B8-D2A4-AA4F-9F9C-47B293BF051A}">
      <dgm:prSet/>
      <dgm:spPr/>
      <dgm:t>
        <a:bodyPr/>
        <a:lstStyle/>
        <a:p>
          <a:endParaRPr lang="en-US"/>
        </a:p>
      </dgm:t>
    </dgm:pt>
    <dgm:pt modelId="{DF53ECF2-7486-004E-BCC4-C86B03B30940}" type="sibTrans" cxnId="{01B6C3B8-D2A4-AA4F-9F9C-47B293BF051A}">
      <dgm:prSet/>
      <dgm:spPr/>
      <dgm:t>
        <a:bodyPr/>
        <a:lstStyle/>
        <a:p>
          <a:endParaRPr lang="en-US"/>
        </a:p>
      </dgm:t>
    </dgm:pt>
    <dgm:pt modelId="{B673C1A8-3669-9B41-BA67-0922DDC212FC}">
      <dgm:prSet phldrT="[Text]"/>
      <dgm:spPr/>
      <dgm:t>
        <a:bodyPr/>
        <a:lstStyle/>
        <a:p>
          <a:r>
            <a:rPr lang="en-US" dirty="0" smtClean="0"/>
            <a:t>User’s</a:t>
          </a:r>
        </a:p>
        <a:p>
          <a:r>
            <a:rPr lang="en-US" dirty="0" smtClean="0"/>
            <a:t>Attitude</a:t>
          </a:r>
          <a:endParaRPr lang="en-US" dirty="0"/>
        </a:p>
      </dgm:t>
    </dgm:pt>
    <dgm:pt modelId="{50571E71-8DF7-814C-A335-AC79801FDEFB}" type="parTrans" cxnId="{619BA9DF-74D5-4E41-9B86-B3BBD752394F}">
      <dgm:prSet/>
      <dgm:spPr/>
      <dgm:t>
        <a:bodyPr/>
        <a:lstStyle/>
        <a:p>
          <a:endParaRPr lang="en-US"/>
        </a:p>
      </dgm:t>
    </dgm:pt>
    <dgm:pt modelId="{75A6629E-BD7C-4344-89E3-7784A894D6D6}" type="sibTrans" cxnId="{619BA9DF-74D5-4E41-9B86-B3BBD752394F}">
      <dgm:prSet/>
      <dgm:spPr/>
      <dgm:t>
        <a:bodyPr/>
        <a:lstStyle/>
        <a:p>
          <a:endParaRPr lang="en-US"/>
        </a:p>
      </dgm:t>
    </dgm:pt>
    <dgm:pt modelId="{55088032-7D74-1542-BBDE-9BDB8DC052C3}" type="pres">
      <dgm:prSet presAssocID="{7FCF0DF7-1EF3-2148-B3C7-BC9786476E36}" presName="Name0" presStyleCnt="0">
        <dgm:presLayoutVars>
          <dgm:dir/>
          <dgm:resizeHandles val="exact"/>
        </dgm:presLayoutVars>
      </dgm:prSet>
      <dgm:spPr/>
    </dgm:pt>
    <dgm:pt modelId="{3BB0ED18-F4BC-8A45-A21F-AC22D49ACA5C}" type="pres">
      <dgm:prSet presAssocID="{7FCF0DF7-1EF3-2148-B3C7-BC9786476E36}" presName="vNodes" presStyleCnt="0"/>
      <dgm:spPr/>
    </dgm:pt>
    <dgm:pt modelId="{76DD82F9-F5A6-8E46-B99E-61C4CEDC58DE}" type="pres">
      <dgm:prSet presAssocID="{6373192C-429B-3342-AE26-F47842221B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C2CB1-369F-ED4D-A771-298DEC4E3483}" type="pres">
      <dgm:prSet presAssocID="{0F249A13-7E43-A446-A25E-4699F5631095}" presName="spacerT" presStyleCnt="0"/>
      <dgm:spPr/>
    </dgm:pt>
    <dgm:pt modelId="{F4708450-4998-8042-A642-AE60F2C9DF01}" type="pres">
      <dgm:prSet presAssocID="{0F249A13-7E43-A446-A25E-4699F563109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29E4F0B-F242-3D49-B3BE-04D0E8F49072}" type="pres">
      <dgm:prSet presAssocID="{0F249A13-7E43-A446-A25E-4699F5631095}" presName="spacerB" presStyleCnt="0"/>
      <dgm:spPr/>
    </dgm:pt>
    <dgm:pt modelId="{3A86DF40-232A-C747-8A74-9C4ACECD7F48}" type="pres">
      <dgm:prSet presAssocID="{443D474B-8D82-2848-AEF8-C79B9296ACD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3FBC1-3236-9649-A54C-CF48D78F6C6A}" type="pres">
      <dgm:prSet presAssocID="{7FCF0DF7-1EF3-2148-B3C7-BC9786476E36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EB99E7A4-8773-6249-B579-287F3E836C93}" type="pres">
      <dgm:prSet presAssocID="{7FCF0DF7-1EF3-2148-B3C7-BC9786476E3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51EBD83-BFB5-CF49-834E-AEFD388CCF53}" type="pres">
      <dgm:prSet presAssocID="{7FCF0DF7-1EF3-2148-B3C7-BC9786476E3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2297D-838E-4741-B2DC-F86B253AB1FB}" type="presOf" srcId="{443D474B-8D82-2848-AEF8-C79B9296ACD4}" destId="{3A86DF40-232A-C747-8A74-9C4ACECD7F48}" srcOrd="0" destOrd="0" presId="urn:microsoft.com/office/officeart/2005/8/layout/equation2"/>
    <dgm:cxn modelId="{0EF24DA5-F57C-6C45-A2A3-9F38481B8DBB}" type="presOf" srcId="{B673C1A8-3669-9B41-BA67-0922DDC212FC}" destId="{A51EBD83-BFB5-CF49-834E-AEFD388CCF53}" srcOrd="0" destOrd="0" presId="urn:microsoft.com/office/officeart/2005/8/layout/equation2"/>
    <dgm:cxn modelId="{8F2A26FA-77D7-484F-A5AC-76C81813527D}" type="presOf" srcId="{0F249A13-7E43-A446-A25E-4699F5631095}" destId="{F4708450-4998-8042-A642-AE60F2C9DF01}" srcOrd="0" destOrd="0" presId="urn:microsoft.com/office/officeart/2005/8/layout/equation2"/>
    <dgm:cxn modelId="{DCF20FC6-A076-2349-A149-5933AAEA27F4}" srcId="{7FCF0DF7-1EF3-2148-B3C7-BC9786476E36}" destId="{6373192C-429B-3342-AE26-F47842221BFD}" srcOrd="0" destOrd="0" parTransId="{9DBA751F-379D-3745-8F06-3DD1891F4D72}" sibTransId="{0F249A13-7E43-A446-A25E-4699F5631095}"/>
    <dgm:cxn modelId="{364098CA-31C6-C54C-904C-96189E3B5231}" type="presOf" srcId="{7FCF0DF7-1EF3-2148-B3C7-BC9786476E36}" destId="{55088032-7D74-1542-BBDE-9BDB8DC052C3}" srcOrd="0" destOrd="0" presId="urn:microsoft.com/office/officeart/2005/8/layout/equation2"/>
    <dgm:cxn modelId="{9CA76099-85CB-7841-B0FA-A5D1630CBDC4}" type="presOf" srcId="{DF53ECF2-7486-004E-BCC4-C86B03B30940}" destId="{EB99E7A4-8773-6249-B579-287F3E836C93}" srcOrd="1" destOrd="0" presId="urn:microsoft.com/office/officeart/2005/8/layout/equation2"/>
    <dgm:cxn modelId="{0A389E9B-3C07-F44F-9B9A-38A0DED1BC4E}" type="presOf" srcId="{6373192C-429B-3342-AE26-F47842221BFD}" destId="{76DD82F9-F5A6-8E46-B99E-61C4CEDC58DE}" srcOrd="0" destOrd="0" presId="urn:microsoft.com/office/officeart/2005/8/layout/equation2"/>
    <dgm:cxn modelId="{619BA9DF-74D5-4E41-9B86-B3BBD752394F}" srcId="{7FCF0DF7-1EF3-2148-B3C7-BC9786476E36}" destId="{B673C1A8-3669-9B41-BA67-0922DDC212FC}" srcOrd="2" destOrd="0" parTransId="{50571E71-8DF7-814C-A335-AC79801FDEFB}" sibTransId="{75A6629E-BD7C-4344-89E3-7784A894D6D6}"/>
    <dgm:cxn modelId="{B380C63C-94FD-464F-A7E3-E1BF21F73E5F}" type="presOf" srcId="{DF53ECF2-7486-004E-BCC4-C86B03B30940}" destId="{61E3FBC1-3236-9649-A54C-CF48D78F6C6A}" srcOrd="0" destOrd="0" presId="urn:microsoft.com/office/officeart/2005/8/layout/equation2"/>
    <dgm:cxn modelId="{01B6C3B8-D2A4-AA4F-9F9C-47B293BF051A}" srcId="{7FCF0DF7-1EF3-2148-B3C7-BC9786476E36}" destId="{443D474B-8D82-2848-AEF8-C79B9296ACD4}" srcOrd="1" destOrd="0" parTransId="{8312BD74-7A73-894F-975E-2B9EBDFE9488}" sibTransId="{DF53ECF2-7486-004E-BCC4-C86B03B30940}"/>
    <dgm:cxn modelId="{9432780D-4189-7B4C-8306-1DAD98443A30}" type="presParOf" srcId="{55088032-7D74-1542-BBDE-9BDB8DC052C3}" destId="{3BB0ED18-F4BC-8A45-A21F-AC22D49ACA5C}" srcOrd="0" destOrd="0" presId="urn:microsoft.com/office/officeart/2005/8/layout/equation2"/>
    <dgm:cxn modelId="{D28B6710-454A-E94D-B1B6-CD8414B4980D}" type="presParOf" srcId="{3BB0ED18-F4BC-8A45-A21F-AC22D49ACA5C}" destId="{76DD82F9-F5A6-8E46-B99E-61C4CEDC58DE}" srcOrd="0" destOrd="0" presId="urn:microsoft.com/office/officeart/2005/8/layout/equation2"/>
    <dgm:cxn modelId="{8E6F2DDF-C7B3-5A41-8CF9-770897EED36E}" type="presParOf" srcId="{3BB0ED18-F4BC-8A45-A21F-AC22D49ACA5C}" destId="{E50C2CB1-369F-ED4D-A771-298DEC4E3483}" srcOrd="1" destOrd="0" presId="urn:microsoft.com/office/officeart/2005/8/layout/equation2"/>
    <dgm:cxn modelId="{37F33D86-FDB0-704B-9F31-F6555B9DB306}" type="presParOf" srcId="{3BB0ED18-F4BC-8A45-A21F-AC22D49ACA5C}" destId="{F4708450-4998-8042-A642-AE60F2C9DF01}" srcOrd="2" destOrd="0" presId="urn:microsoft.com/office/officeart/2005/8/layout/equation2"/>
    <dgm:cxn modelId="{46553AD8-F955-6546-B568-A7AAE85512B0}" type="presParOf" srcId="{3BB0ED18-F4BC-8A45-A21F-AC22D49ACA5C}" destId="{C29E4F0B-F242-3D49-B3BE-04D0E8F49072}" srcOrd="3" destOrd="0" presId="urn:microsoft.com/office/officeart/2005/8/layout/equation2"/>
    <dgm:cxn modelId="{8A13E9E6-8BC6-EB43-80CB-9ADACB0AC748}" type="presParOf" srcId="{3BB0ED18-F4BC-8A45-A21F-AC22D49ACA5C}" destId="{3A86DF40-232A-C747-8A74-9C4ACECD7F48}" srcOrd="4" destOrd="0" presId="urn:microsoft.com/office/officeart/2005/8/layout/equation2"/>
    <dgm:cxn modelId="{2E1797AE-3642-894C-823B-308E94586325}" type="presParOf" srcId="{55088032-7D74-1542-BBDE-9BDB8DC052C3}" destId="{61E3FBC1-3236-9649-A54C-CF48D78F6C6A}" srcOrd="1" destOrd="0" presId="urn:microsoft.com/office/officeart/2005/8/layout/equation2"/>
    <dgm:cxn modelId="{71700662-3BBE-4544-BC99-9785F364209A}" type="presParOf" srcId="{61E3FBC1-3236-9649-A54C-CF48D78F6C6A}" destId="{EB99E7A4-8773-6249-B579-287F3E836C93}" srcOrd="0" destOrd="0" presId="urn:microsoft.com/office/officeart/2005/8/layout/equation2"/>
    <dgm:cxn modelId="{36F8D4EE-BFFA-7B4E-8A10-6EA55B740B93}" type="presParOf" srcId="{55088032-7D74-1542-BBDE-9BDB8DC052C3}" destId="{A51EBD83-BFB5-CF49-834E-AEFD388CCF5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63EA82-409B-B541-81AA-B5FD5D468FD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E4872-2ACD-0F4C-848B-DAB18B5AF475}">
      <dgm:prSet phldrT="[Text]"/>
      <dgm:spPr/>
      <dgm:t>
        <a:bodyPr/>
        <a:lstStyle/>
        <a:p>
          <a:r>
            <a:rPr lang="en-US" altLang="zh-CN" dirty="0" smtClean="0"/>
            <a:t>Remove</a:t>
          </a:r>
          <a:r>
            <a:rPr lang="zh-CN" altLang="en-US" dirty="0" smtClean="0"/>
            <a:t> </a:t>
          </a:r>
          <a:r>
            <a:rPr lang="en-US" altLang="zh-CN" dirty="0" smtClean="0"/>
            <a:t>stop</a:t>
          </a:r>
          <a:r>
            <a:rPr lang="zh-CN" altLang="en-US" dirty="0" smtClean="0"/>
            <a:t> </a:t>
          </a:r>
          <a:r>
            <a:rPr lang="en-US" altLang="zh-CN" dirty="0" smtClean="0"/>
            <a:t>words</a:t>
          </a:r>
          <a:endParaRPr lang="en-US" dirty="0"/>
        </a:p>
      </dgm:t>
    </dgm:pt>
    <dgm:pt modelId="{91209A20-84D1-DD4D-9492-A79BDA9E9A94}" type="parTrans" cxnId="{9E2BB2D7-C2A3-CB4B-A6F0-C51BC20806A8}">
      <dgm:prSet/>
      <dgm:spPr/>
      <dgm:t>
        <a:bodyPr/>
        <a:lstStyle/>
        <a:p>
          <a:endParaRPr lang="en-US"/>
        </a:p>
      </dgm:t>
    </dgm:pt>
    <dgm:pt modelId="{F9F384B7-CA32-4F48-A403-F0961C243F12}" type="sibTrans" cxnId="{9E2BB2D7-C2A3-CB4B-A6F0-C51BC20806A8}">
      <dgm:prSet/>
      <dgm:spPr/>
      <dgm:t>
        <a:bodyPr/>
        <a:lstStyle/>
        <a:p>
          <a:endParaRPr lang="en-US"/>
        </a:p>
      </dgm:t>
    </dgm:pt>
    <dgm:pt modelId="{99959591-C8EF-DB45-A450-2AA9C240418F}">
      <dgm:prSet phldrT="[Text]"/>
      <dgm:spPr/>
      <dgm:t>
        <a:bodyPr/>
        <a:lstStyle/>
        <a:p>
          <a:r>
            <a:rPr lang="en-US" dirty="0" smtClean="0"/>
            <a:t>Raw </a:t>
          </a:r>
        </a:p>
        <a:p>
          <a:r>
            <a:rPr lang="en-US" dirty="0" smtClean="0"/>
            <a:t>words</a:t>
          </a:r>
          <a:endParaRPr lang="en-US" dirty="0"/>
        </a:p>
      </dgm:t>
    </dgm:pt>
    <dgm:pt modelId="{B670E297-DC94-CA4C-97FB-5E536AA55E91}" type="parTrans" cxnId="{495AC68C-1E98-B141-A653-386224E8FC34}">
      <dgm:prSet/>
      <dgm:spPr/>
      <dgm:t>
        <a:bodyPr/>
        <a:lstStyle/>
        <a:p>
          <a:endParaRPr lang="en-US"/>
        </a:p>
      </dgm:t>
    </dgm:pt>
    <dgm:pt modelId="{86BAAF3A-C10D-4343-B17E-91BEF2884C3F}" type="sibTrans" cxnId="{495AC68C-1E98-B141-A653-386224E8FC34}">
      <dgm:prSet/>
      <dgm:spPr/>
      <dgm:t>
        <a:bodyPr/>
        <a:lstStyle/>
        <a:p>
          <a:endParaRPr lang="en-US"/>
        </a:p>
      </dgm:t>
    </dgm:pt>
    <dgm:pt modelId="{B6169E5C-93CD-6C4F-A806-73286D4D9832}">
      <dgm:prSet phldrT="[Text]"/>
      <dgm:spPr/>
      <dgm:t>
        <a:bodyPr/>
        <a:lstStyle/>
        <a:p>
          <a:r>
            <a:rPr lang="en-US" dirty="0" smtClean="0"/>
            <a:t>Remove</a:t>
          </a:r>
          <a:r>
            <a:rPr lang="en-US" baseline="0" dirty="0" smtClean="0"/>
            <a:t> rare words</a:t>
          </a:r>
          <a:endParaRPr lang="en-US" dirty="0" smtClean="0"/>
        </a:p>
      </dgm:t>
    </dgm:pt>
    <dgm:pt modelId="{65F79505-55B6-FF45-8E27-141C1617A8B9}" type="parTrans" cxnId="{4E3CB809-D0E2-6441-9AD9-1A28A3091E44}">
      <dgm:prSet/>
      <dgm:spPr/>
      <dgm:t>
        <a:bodyPr/>
        <a:lstStyle/>
        <a:p>
          <a:endParaRPr lang="en-US"/>
        </a:p>
      </dgm:t>
    </dgm:pt>
    <dgm:pt modelId="{AA039E2D-17FD-EC40-A8C0-419AF45C128E}" type="sibTrans" cxnId="{4E3CB809-D0E2-6441-9AD9-1A28A3091E44}">
      <dgm:prSet/>
      <dgm:spPr/>
      <dgm:t>
        <a:bodyPr/>
        <a:lstStyle/>
        <a:p>
          <a:endParaRPr lang="en-US"/>
        </a:p>
      </dgm:t>
    </dgm:pt>
    <dgm:pt modelId="{C696358F-370E-7F4C-8258-09BE3FD3EB95}">
      <dgm:prSet/>
      <dgm:spPr/>
      <dgm:t>
        <a:bodyPr/>
        <a:lstStyle/>
        <a:p>
          <a:r>
            <a:rPr lang="en-US" dirty="0" smtClean="0"/>
            <a:t>Keep intense sentiment words</a:t>
          </a:r>
          <a:endParaRPr lang="en-US" dirty="0"/>
        </a:p>
      </dgm:t>
    </dgm:pt>
    <dgm:pt modelId="{B6D77455-B4DA-5944-8B6F-9A091EE2A9D9}" type="parTrans" cxnId="{DCF288BB-B653-7046-ADC2-38166B57D423}">
      <dgm:prSet/>
      <dgm:spPr/>
      <dgm:t>
        <a:bodyPr/>
        <a:lstStyle/>
        <a:p>
          <a:endParaRPr lang="en-US"/>
        </a:p>
      </dgm:t>
    </dgm:pt>
    <dgm:pt modelId="{625A4BE3-44A0-4A43-BE4A-1E6C3FC7F061}" type="sibTrans" cxnId="{DCF288BB-B653-7046-ADC2-38166B57D423}">
      <dgm:prSet/>
      <dgm:spPr/>
      <dgm:t>
        <a:bodyPr/>
        <a:lstStyle/>
        <a:p>
          <a:endParaRPr lang="en-US"/>
        </a:p>
      </dgm:t>
    </dgm:pt>
    <dgm:pt modelId="{0F9EC323-BB42-D245-962D-529CD2AD0880}">
      <dgm:prSet/>
      <dgm:spPr/>
      <dgm:t>
        <a:bodyPr/>
        <a:lstStyle/>
        <a:p>
          <a:r>
            <a:rPr lang="en-US" dirty="0" smtClean="0"/>
            <a:t>Final</a:t>
          </a:r>
        </a:p>
        <a:p>
          <a:r>
            <a:rPr lang="en-US" dirty="0" smtClean="0"/>
            <a:t>words</a:t>
          </a:r>
          <a:endParaRPr lang="en-US" dirty="0"/>
        </a:p>
      </dgm:t>
    </dgm:pt>
    <dgm:pt modelId="{04B607D1-A8CE-7842-B67A-9774C76808A7}" type="parTrans" cxnId="{FCD7A5E0-371F-A047-82BC-D82E4393AF08}">
      <dgm:prSet/>
      <dgm:spPr/>
      <dgm:t>
        <a:bodyPr/>
        <a:lstStyle/>
        <a:p>
          <a:endParaRPr lang="en-US"/>
        </a:p>
      </dgm:t>
    </dgm:pt>
    <dgm:pt modelId="{EDA23D6A-2DAA-5E41-ACBB-4EBB99506622}" type="sibTrans" cxnId="{FCD7A5E0-371F-A047-82BC-D82E4393AF08}">
      <dgm:prSet/>
      <dgm:spPr/>
      <dgm:t>
        <a:bodyPr/>
        <a:lstStyle/>
        <a:p>
          <a:endParaRPr lang="en-US"/>
        </a:p>
      </dgm:t>
    </dgm:pt>
    <dgm:pt modelId="{9A4A9E64-E43D-D34D-869C-F8A89BB7367E}" type="pres">
      <dgm:prSet presAssocID="{7163EA82-409B-B541-81AA-B5FD5D468F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C14CB8-55FC-0846-A257-6B79C2E839C4}" type="pres">
      <dgm:prSet presAssocID="{99959591-C8EF-DB45-A450-2AA9C24041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AEB67-9668-DA48-91BA-5BEE2DFE8502}" type="pres">
      <dgm:prSet presAssocID="{86BAAF3A-C10D-4343-B17E-91BEF2884C3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A69E99-EC51-094F-A07E-8B57267CD040}" type="pres">
      <dgm:prSet presAssocID="{86BAAF3A-C10D-4343-B17E-91BEF2884C3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A768616-61D6-CF44-851C-8D1B838B4EF0}" type="pres">
      <dgm:prSet presAssocID="{953E4872-2ACD-0F4C-848B-DAB18B5AF47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0C89C-E45F-864D-B5D7-AD470337ECB5}" type="pres">
      <dgm:prSet presAssocID="{F9F384B7-CA32-4F48-A403-F0961C243F1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F9A472F-6D0F-9B40-89DB-F207C33F2C18}" type="pres">
      <dgm:prSet presAssocID="{F9F384B7-CA32-4F48-A403-F0961C243F1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B45690D-38A4-D34C-A0C2-B9D1AEE12677}" type="pres">
      <dgm:prSet presAssocID="{B6169E5C-93CD-6C4F-A806-73286D4D98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7B7A6-749A-5840-BCF1-A5323807B0D7}" type="pres">
      <dgm:prSet presAssocID="{AA039E2D-17FD-EC40-A8C0-419AF45C128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8F54382-8B10-E045-972C-4C72A655AEF7}" type="pres">
      <dgm:prSet presAssocID="{AA039E2D-17FD-EC40-A8C0-419AF45C128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325574D-CF41-3049-B6A2-7B640253262C}" type="pres">
      <dgm:prSet presAssocID="{C696358F-370E-7F4C-8258-09BE3FD3EB9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78721-9227-ED47-8DC7-2C14B81BAEBE}" type="pres">
      <dgm:prSet presAssocID="{625A4BE3-44A0-4A43-BE4A-1E6C3FC7F061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8688038-DCDE-3A44-8CD0-2052E231CFCA}" type="pres">
      <dgm:prSet presAssocID="{625A4BE3-44A0-4A43-BE4A-1E6C3FC7F06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18F4D2-D9A4-0C42-A692-5982A56CB8B4}" type="pres">
      <dgm:prSet presAssocID="{0F9EC323-BB42-D245-962D-529CD2AD08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D2268-34E9-E046-AA32-E7B3F00B34F7}" type="presOf" srcId="{625A4BE3-44A0-4A43-BE4A-1E6C3FC7F061}" destId="{98688038-DCDE-3A44-8CD0-2052E231CFCA}" srcOrd="1" destOrd="0" presId="urn:microsoft.com/office/officeart/2005/8/layout/process1"/>
    <dgm:cxn modelId="{9E2BB2D7-C2A3-CB4B-A6F0-C51BC20806A8}" srcId="{7163EA82-409B-B541-81AA-B5FD5D468FDC}" destId="{953E4872-2ACD-0F4C-848B-DAB18B5AF475}" srcOrd="1" destOrd="0" parTransId="{91209A20-84D1-DD4D-9492-A79BDA9E9A94}" sibTransId="{F9F384B7-CA32-4F48-A403-F0961C243F12}"/>
    <dgm:cxn modelId="{1E163B45-3358-1F47-9A0D-3C16B556EC53}" type="presOf" srcId="{99959591-C8EF-DB45-A450-2AA9C240418F}" destId="{D3C14CB8-55FC-0846-A257-6B79C2E839C4}" srcOrd="0" destOrd="0" presId="urn:microsoft.com/office/officeart/2005/8/layout/process1"/>
    <dgm:cxn modelId="{E3DDA06D-C4E5-F44E-BFAC-0AABAAA25E17}" type="presOf" srcId="{953E4872-2ACD-0F4C-848B-DAB18B5AF475}" destId="{DA768616-61D6-CF44-851C-8D1B838B4EF0}" srcOrd="0" destOrd="0" presId="urn:microsoft.com/office/officeart/2005/8/layout/process1"/>
    <dgm:cxn modelId="{6F7D5163-B2D4-984E-B0CA-22E44E46B500}" type="presOf" srcId="{AA039E2D-17FD-EC40-A8C0-419AF45C128E}" destId="{CD07B7A6-749A-5840-BCF1-A5323807B0D7}" srcOrd="0" destOrd="0" presId="urn:microsoft.com/office/officeart/2005/8/layout/process1"/>
    <dgm:cxn modelId="{4FEE8132-A09F-A34E-90DE-A058AD1C5512}" type="presOf" srcId="{0F9EC323-BB42-D245-962D-529CD2AD0880}" destId="{CB18F4D2-D9A4-0C42-A692-5982A56CB8B4}" srcOrd="0" destOrd="0" presId="urn:microsoft.com/office/officeart/2005/8/layout/process1"/>
    <dgm:cxn modelId="{DCF288BB-B653-7046-ADC2-38166B57D423}" srcId="{7163EA82-409B-B541-81AA-B5FD5D468FDC}" destId="{C696358F-370E-7F4C-8258-09BE3FD3EB95}" srcOrd="3" destOrd="0" parTransId="{B6D77455-B4DA-5944-8B6F-9A091EE2A9D9}" sibTransId="{625A4BE3-44A0-4A43-BE4A-1E6C3FC7F061}"/>
    <dgm:cxn modelId="{A61CC65B-8483-EE46-B68F-2132A345D51D}" type="presOf" srcId="{86BAAF3A-C10D-4343-B17E-91BEF2884C3F}" destId="{E7A69E99-EC51-094F-A07E-8B57267CD040}" srcOrd="1" destOrd="0" presId="urn:microsoft.com/office/officeart/2005/8/layout/process1"/>
    <dgm:cxn modelId="{FCD7A5E0-371F-A047-82BC-D82E4393AF08}" srcId="{7163EA82-409B-B541-81AA-B5FD5D468FDC}" destId="{0F9EC323-BB42-D245-962D-529CD2AD0880}" srcOrd="4" destOrd="0" parTransId="{04B607D1-A8CE-7842-B67A-9774C76808A7}" sibTransId="{EDA23D6A-2DAA-5E41-ACBB-4EBB99506622}"/>
    <dgm:cxn modelId="{16A4762A-561B-D342-A8EE-1EA6ABE0E580}" type="presOf" srcId="{AA039E2D-17FD-EC40-A8C0-419AF45C128E}" destId="{38F54382-8B10-E045-972C-4C72A655AEF7}" srcOrd="1" destOrd="0" presId="urn:microsoft.com/office/officeart/2005/8/layout/process1"/>
    <dgm:cxn modelId="{4E3CB809-D0E2-6441-9AD9-1A28A3091E44}" srcId="{7163EA82-409B-B541-81AA-B5FD5D468FDC}" destId="{B6169E5C-93CD-6C4F-A806-73286D4D9832}" srcOrd="2" destOrd="0" parTransId="{65F79505-55B6-FF45-8E27-141C1617A8B9}" sibTransId="{AA039E2D-17FD-EC40-A8C0-419AF45C128E}"/>
    <dgm:cxn modelId="{8B61CEDD-654F-1C44-8757-D49EDB35392B}" type="presOf" srcId="{B6169E5C-93CD-6C4F-A806-73286D4D9832}" destId="{5B45690D-38A4-D34C-A0C2-B9D1AEE12677}" srcOrd="0" destOrd="0" presId="urn:microsoft.com/office/officeart/2005/8/layout/process1"/>
    <dgm:cxn modelId="{A39C3253-F8C8-C845-BFEB-DEEE02525AAE}" type="presOf" srcId="{C696358F-370E-7F4C-8258-09BE3FD3EB95}" destId="{D325574D-CF41-3049-B6A2-7B640253262C}" srcOrd="0" destOrd="0" presId="urn:microsoft.com/office/officeart/2005/8/layout/process1"/>
    <dgm:cxn modelId="{B05C972C-64D6-C142-9550-46F0C671DB67}" type="presOf" srcId="{F9F384B7-CA32-4F48-A403-F0961C243F12}" destId="{8F9A472F-6D0F-9B40-89DB-F207C33F2C18}" srcOrd="1" destOrd="0" presId="urn:microsoft.com/office/officeart/2005/8/layout/process1"/>
    <dgm:cxn modelId="{495AC68C-1E98-B141-A653-386224E8FC34}" srcId="{7163EA82-409B-B541-81AA-B5FD5D468FDC}" destId="{99959591-C8EF-DB45-A450-2AA9C240418F}" srcOrd="0" destOrd="0" parTransId="{B670E297-DC94-CA4C-97FB-5E536AA55E91}" sibTransId="{86BAAF3A-C10D-4343-B17E-91BEF2884C3F}"/>
    <dgm:cxn modelId="{0981658A-9A77-6D42-ACFF-97C77CA4E415}" type="presOf" srcId="{625A4BE3-44A0-4A43-BE4A-1E6C3FC7F061}" destId="{2FD78721-9227-ED47-8DC7-2C14B81BAEBE}" srcOrd="0" destOrd="0" presId="urn:microsoft.com/office/officeart/2005/8/layout/process1"/>
    <dgm:cxn modelId="{50E617BE-8C71-DA4E-8CBB-91267BD4F2F9}" type="presOf" srcId="{F9F384B7-CA32-4F48-A403-F0961C243F12}" destId="{4D20C89C-E45F-864D-B5D7-AD470337ECB5}" srcOrd="0" destOrd="0" presId="urn:microsoft.com/office/officeart/2005/8/layout/process1"/>
    <dgm:cxn modelId="{DF2EF744-0990-C949-A01A-688CFE481FA1}" type="presOf" srcId="{86BAAF3A-C10D-4343-B17E-91BEF2884C3F}" destId="{437AEB67-9668-DA48-91BA-5BEE2DFE8502}" srcOrd="0" destOrd="0" presId="urn:microsoft.com/office/officeart/2005/8/layout/process1"/>
    <dgm:cxn modelId="{0C2FF12C-4E4D-0945-B651-92E78751D9AF}" type="presOf" srcId="{7163EA82-409B-B541-81AA-B5FD5D468FDC}" destId="{9A4A9E64-E43D-D34D-869C-F8A89BB7367E}" srcOrd="0" destOrd="0" presId="urn:microsoft.com/office/officeart/2005/8/layout/process1"/>
    <dgm:cxn modelId="{85B3B583-EDC0-C44D-AC72-1B59A1CCF3EF}" type="presParOf" srcId="{9A4A9E64-E43D-D34D-869C-F8A89BB7367E}" destId="{D3C14CB8-55FC-0846-A257-6B79C2E839C4}" srcOrd="0" destOrd="0" presId="urn:microsoft.com/office/officeart/2005/8/layout/process1"/>
    <dgm:cxn modelId="{4585A83A-2C7B-D544-8FFA-688FBB659347}" type="presParOf" srcId="{9A4A9E64-E43D-D34D-869C-F8A89BB7367E}" destId="{437AEB67-9668-DA48-91BA-5BEE2DFE8502}" srcOrd="1" destOrd="0" presId="urn:microsoft.com/office/officeart/2005/8/layout/process1"/>
    <dgm:cxn modelId="{B92EAB8B-1502-0843-A263-DB7791E8C025}" type="presParOf" srcId="{437AEB67-9668-DA48-91BA-5BEE2DFE8502}" destId="{E7A69E99-EC51-094F-A07E-8B57267CD040}" srcOrd="0" destOrd="0" presId="urn:microsoft.com/office/officeart/2005/8/layout/process1"/>
    <dgm:cxn modelId="{2B4BA2D3-268D-6B4F-BF00-C2DA5F772453}" type="presParOf" srcId="{9A4A9E64-E43D-D34D-869C-F8A89BB7367E}" destId="{DA768616-61D6-CF44-851C-8D1B838B4EF0}" srcOrd="2" destOrd="0" presId="urn:microsoft.com/office/officeart/2005/8/layout/process1"/>
    <dgm:cxn modelId="{5D8EA9C1-1349-0C4C-9838-6569125D227A}" type="presParOf" srcId="{9A4A9E64-E43D-D34D-869C-F8A89BB7367E}" destId="{4D20C89C-E45F-864D-B5D7-AD470337ECB5}" srcOrd="3" destOrd="0" presId="urn:microsoft.com/office/officeart/2005/8/layout/process1"/>
    <dgm:cxn modelId="{DD7A1607-291C-D444-A99D-5FAC0CEE07B9}" type="presParOf" srcId="{4D20C89C-E45F-864D-B5D7-AD470337ECB5}" destId="{8F9A472F-6D0F-9B40-89DB-F207C33F2C18}" srcOrd="0" destOrd="0" presId="urn:microsoft.com/office/officeart/2005/8/layout/process1"/>
    <dgm:cxn modelId="{D97C3521-F028-9040-AA9B-BE43BC0D21F3}" type="presParOf" srcId="{9A4A9E64-E43D-D34D-869C-F8A89BB7367E}" destId="{5B45690D-38A4-D34C-A0C2-B9D1AEE12677}" srcOrd="4" destOrd="0" presId="urn:microsoft.com/office/officeart/2005/8/layout/process1"/>
    <dgm:cxn modelId="{2E1A7B10-698F-D240-BF74-E659FD7B421D}" type="presParOf" srcId="{9A4A9E64-E43D-D34D-869C-F8A89BB7367E}" destId="{CD07B7A6-749A-5840-BCF1-A5323807B0D7}" srcOrd="5" destOrd="0" presId="urn:microsoft.com/office/officeart/2005/8/layout/process1"/>
    <dgm:cxn modelId="{6E228166-C6C6-274A-AF77-003837747D81}" type="presParOf" srcId="{CD07B7A6-749A-5840-BCF1-A5323807B0D7}" destId="{38F54382-8B10-E045-972C-4C72A655AEF7}" srcOrd="0" destOrd="0" presId="urn:microsoft.com/office/officeart/2005/8/layout/process1"/>
    <dgm:cxn modelId="{973B1AE1-9873-344F-B288-81D61576B83B}" type="presParOf" srcId="{9A4A9E64-E43D-D34D-869C-F8A89BB7367E}" destId="{D325574D-CF41-3049-B6A2-7B640253262C}" srcOrd="6" destOrd="0" presId="urn:microsoft.com/office/officeart/2005/8/layout/process1"/>
    <dgm:cxn modelId="{57DDE4AE-3DCB-4446-8884-1E7FB4BF42D9}" type="presParOf" srcId="{9A4A9E64-E43D-D34D-869C-F8A89BB7367E}" destId="{2FD78721-9227-ED47-8DC7-2C14B81BAEBE}" srcOrd="7" destOrd="0" presId="urn:microsoft.com/office/officeart/2005/8/layout/process1"/>
    <dgm:cxn modelId="{0E387283-4EF0-E34A-9EE5-3ACFD28C1400}" type="presParOf" srcId="{2FD78721-9227-ED47-8DC7-2C14B81BAEBE}" destId="{98688038-DCDE-3A44-8CD0-2052E231CFCA}" srcOrd="0" destOrd="0" presId="urn:microsoft.com/office/officeart/2005/8/layout/process1"/>
    <dgm:cxn modelId="{D1F4F6CE-E557-BF46-A8C9-4FFC12B2F5DF}" type="presParOf" srcId="{9A4A9E64-E43D-D34D-869C-F8A89BB7367E}" destId="{CB18F4D2-D9A4-0C42-A692-5982A56CB8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09EE42-EB94-3F43-9C1D-A08ECDF1D6C9}" type="doc">
      <dgm:prSet loTypeId="urn:microsoft.com/office/officeart/2005/8/layout/venn1" loCatId="" qsTypeId="urn:microsoft.com/office/officeart/2005/8/quickstyle/simple5" qsCatId="simple" csTypeId="urn:microsoft.com/office/officeart/2005/8/colors/colorful5" csCatId="colorful" phldr="1"/>
      <dgm:spPr/>
    </dgm:pt>
    <dgm:pt modelId="{7673696B-61CF-7C43-95E5-D944AFD7BCA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Pure positive (120)</a:t>
          </a:r>
          <a:endParaRPr lang="en-US" sz="2000" dirty="0">
            <a:solidFill>
              <a:schemeClr val="bg1"/>
            </a:solidFill>
          </a:endParaRPr>
        </a:p>
      </dgm:t>
    </dgm:pt>
    <dgm:pt modelId="{6F9F5354-1DB7-9744-9BBF-DF418B6BFEDE}" type="parTrans" cxnId="{A7A4D077-E1BD-6347-B5C4-E2CB11CD9684}">
      <dgm:prSet/>
      <dgm:spPr/>
      <dgm:t>
        <a:bodyPr/>
        <a:lstStyle/>
        <a:p>
          <a:endParaRPr lang="en-US"/>
        </a:p>
      </dgm:t>
    </dgm:pt>
    <dgm:pt modelId="{1F220A3B-C9F6-F143-BB8E-7FBA53AD009D}" type="sibTrans" cxnId="{A7A4D077-E1BD-6347-B5C4-E2CB11CD9684}">
      <dgm:prSet/>
      <dgm:spPr/>
      <dgm:t>
        <a:bodyPr/>
        <a:lstStyle/>
        <a:p>
          <a:endParaRPr lang="en-US"/>
        </a:p>
      </dgm:t>
    </dgm:pt>
    <dgm:pt modelId="{D4CA643F-3613-4845-9235-A10815E0558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Pure negative(120)</a:t>
          </a:r>
          <a:endParaRPr lang="en-US" sz="2000" dirty="0">
            <a:solidFill>
              <a:schemeClr val="bg1"/>
            </a:solidFill>
          </a:endParaRPr>
        </a:p>
      </dgm:t>
    </dgm:pt>
    <dgm:pt modelId="{F4CA6818-4B27-3A47-9181-08E73CFCB9F5}" type="parTrans" cxnId="{3B5E313E-5CDC-1D41-9365-D9571404FF0D}">
      <dgm:prSet/>
      <dgm:spPr/>
      <dgm:t>
        <a:bodyPr/>
        <a:lstStyle/>
        <a:p>
          <a:endParaRPr lang="en-US"/>
        </a:p>
      </dgm:t>
    </dgm:pt>
    <dgm:pt modelId="{B4800FBF-D81B-0448-8BE3-73DB03020C31}" type="sibTrans" cxnId="{3B5E313E-5CDC-1D41-9365-D9571404FF0D}">
      <dgm:prSet/>
      <dgm:spPr/>
      <dgm:t>
        <a:bodyPr/>
        <a:lstStyle/>
        <a:p>
          <a:endParaRPr lang="en-US"/>
        </a:p>
      </dgm:t>
    </dgm:pt>
    <dgm:pt modelId="{2693A5DF-AA41-6B49-A734-2BE9323945E5}" type="pres">
      <dgm:prSet presAssocID="{1809EE42-EB94-3F43-9C1D-A08ECDF1D6C9}" presName="compositeShape" presStyleCnt="0">
        <dgm:presLayoutVars>
          <dgm:chMax val="7"/>
          <dgm:dir/>
          <dgm:resizeHandles val="exact"/>
        </dgm:presLayoutVars>
      </dgm:prSet>
      <dgm:spPr/>
    </dgm:pt>
    <dgm:pt modelId="{1521958C-568A-4D4B-A9A9-F356D2FE4C9D}" type="pres">
      <dgm:prSet presAssocID="{7673696B-61CF-7C43-95E5-D944AFD7BCA8}" presName="circ1" presStyleLbl="vennNode1" presStyleIdx="0" presStyleCnt="2"/>
      <dgm:spPr/>
      <dgm:t>
        <a:bodyPr/>
        <a:lstStyle/>
        <a:p>
          <a:endParaRPr lang="en-US"/>
        </a:p>
      </dgm:t>
    </dgm:pt>
    <dgm:pt modelId="{E43C4A18-8F98-3B43-BA44-F790EB4E245E}" type="pres">
      <dgm:prSet presAssocID="{7673696B-61CF-7C43-95E5-D944AFD7BCA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CABD7-8B91-AC44-9CB9-1F936C0167A6}" type="pres">
      <dgm:prSet presAssocID="{D4CA643F-3613-4845-9235-A10815E05588}" presName="circ2" presStyleLbl="vennNode1" presStyleIdx="1" presStyleCnt="2"/>
      <dgm:spPr/>
      <dgm:t>
        <a:bodyPr/>
        <a:lstStyle/>
        <a:p>
          <a:endParaRPr lang="en-US"/>
        </a:p>
      </dgm:t>
    </dgm:pt>
    <dgm:pt modelId="{8DD01900-E09A-8E40-8359-20F309266584}" type="pres">
      <dgm:prSet presAssocID="{D4CA643F-3613-4845-9235-A10815E0558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5E313E-5CDC-1D41-9365-D9571404FF0D}" srcId="{1809EE42-EB94-3F43-9C1D-A08ECDF1D6C9}" destId="{D4CA643F-3613-4845-9235-A10815E05588}" srcOrd="1" destOrd="0" parTransId="{F4CA6818-4B27-3A47-9181-08E73CFCB9F5}" sibTransId="{B4800FBF-D81B-0448-8BE3-73DB03020C31}"/>
    <dgm:cxn modelId="{E2EE3D41-1DF1-C84A-8942-F88D7554DD40}" type="presOf" srcId="{7673696B-61CF-7C43-95E5-D944AFD7BCA8}" destId="{1521958C-568A-4D4B-A9A9-F356D2FE4C9D}" srcOrd="0" destOrd="0" presId="urn:microsoft.com/office/officeart/2005/8/layout/venn1"/>
    <dgm:cxn modelId="{56EFE8F1-6F0E-9D40-9F98-C0A0CDBD0EFF}" type="presOf" srcId="{D4CA643F-3613-4845-9235-A10815E05588}" destId="{46FCABD7-8B91-AC44-9CB9-1F936C0167A6}" srcOrd="0" destOrd="0" presId="urn:microsoft.com/office/officeart/2005/8/layout/venn1"/>
    <dgm:cxn modelId="{B298E88D-CD9C-8648-9189-7FBA7C902167}" type="presOf" srcId="{D4CA643F-3613-4845-9235-A10815E05588}" destId="{8DD01900-E09A-8E40-8359-20F309266584}" srcOrd="1" destOrd="0" presId="urn:microsoft.com/office/officeart/2005/8/layout/venn1"/>
    <dgm:cxn modelId="{A7A4D077-E1BD-6347-B5C4-E2CB11CD9684}" srcId="{1809EE42-EB94-3F43-9C1D-A08ECDF1D6C9}" destId="{7673696B-61CF-7C43-95E5-D944AFD7BCA8}" srcOrd="0" destOrd="0" parTransId="{6F9F5354-1DB7-9744-9BBF-DF418B6BFEDE}" sibTransId="{1F220A3B-C9F6-F143-BB8E-7FBA53AD009D}"/>
    <dgm:cxn modelId="{B2A41C9D-5AA9-D444-A86F-D376E81AFAC2}" type="presOf" srcId="{7673696B-61CF-7C43-95E5-D944AFD7BCA8}" destId="{E43C4A18-8F98-3B43-BA44-F790EB4E245E}" srcOrd="1" destOrd="0" presId="urn:microsoft.com/office/officeart/2005/8/layout/venn1"/>
    <dgm:cxn modelId="{1876E0C2-DCDC-1D47-A202-CE139C0BF376}" type="presOf" srcId="{1809EE42-EB94-3F43-9C1D-A08ECDF1D6C9}" destId="{2693A5DF-AA41-6B49-A734-2BE9323945E5}" srcOrd="0" destOrd="0" presId="urn:microsoft.com/office/officeart/2005/8/layout/venn1"/>
    <dgm:cxn modelId="{C0920804-DEF1-6044-8C1E-06D2EC2907F4}" type="presParOf" srcId="{2693A5DF-AA41-6B49-A734-2BE9323945E5}" destId="{1521958C-568A-4D4B-A9A9-F356D2FE4C9D}" srcOrd="0" destOrd="0" presId="urn:microsoft.com/office/officeart/2005/8/layout/venn1"/>
    <dgm:cxn modelId="{DDEF8A6F-1256-9549-929B-03CEDB97BB40}" type="presParOf" srcId="{2693A5DF-AA41-6B49-A734-2BE9323945E5}" destId="{E43C4A18-8F98-3B43-BA44-F790EB4E245E}" srcOrd="1" destOrd="0" presId="urn:microsoft.com/office/officeart/2005/8/layout/venn1"/>
    <dgm:cxn modelId="{A18CE29F-3B98-3A45-BD3A-F073391C67E2}" type="presParOf" srcId="{2693A5DF-AA41-6B49-A734-2BE9323945E5}" destId="{46FCABD7-8B91-AC44-9CB9-1F936C0167A6}" srcOrd="2" destOrd="0" presId="urn:microsoft.com/office/officeart/2005/8/layout/venn1"/>
    <dgm:cxn modelId="{D4232342-0B4D-5941-9A1B-B2ED74EC6CE6}" type="presParOf" srcId="{2693A5DF-AA41-6B49-A734-2BE9323945E5}" destId="{8DD01900-E09A-8E40-8359-20F30926658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D82F9-F5A6-8E46-B99E-61C4CEDC58DE}">
      <dsp:nvSpPr>
        <dsp:cNvPr id="0" name=""/>
        <dsp:cNvSpPr/>
      </dsp:nvSpPr>
      <dsp:spPr>
        <a:xfrm>
          <a:off x="199074" y="1919"/>
          <a:ext cx="1203221" cy="1203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375282" y="178127"/>
        <a:ext cx="850805" cy="850805"/>
      </dsp:txXfrm>
    </dsp:sp>
    <dsp:sp modelId="{F4708450-4998-8042-A642-AE60F2C9DF01}">
      <dsp:nvSpPr>
        <dsp:cNvPr id="0" name=""/>
        <dsp:cNvSpPr/>
      </dsp:nvSpPr>
      <dsp:spPr>
        <a:xfrm>
          <a:off x="451750" y="1302842"/>
          <a:ext cx="697868" cy="69786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4252" y="1569707"/>
        <a:ext cx="512864" cy="164138"/>
      </dsp:txXfrm>
    </dsp:sp>
    <dsp:sp modelId="{3A86DF40-232A-C747-8A74-9C4ACECD7F48}">
      <dsp:nvSpPr>
        <dsp:cNvPr id="0" name=""/>
        <dsp:cNvSpPr/>
      </dsp:nvSpPr>
      <dsp:spPr>
        <a:xfrm>
          <a:off x="199074" y="2098412"/>
          <a:ext cx="1203221" cy="1203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Movies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Features</a:t>
          </a:r>
          <a:endParaRPr lang="en-US" sz="1500" kern="1200" dirty="0"/>
        </a:p>
      </dsp:txBody>
      <dsp:txXfrm>
        <a:off x="375282" y="2274620"/>
        <a:ext cx="850805" cy="850805"/>
      </dsp:txXfrm>
    </dsp:sp>
    <dsp:sp modelId="{61E3FBC1-3236-9649-A54C-CF48D78F6C6A}">
      <dsp:nvSpPr>
        <dsp:cNvPr id="0" name=""/>
        <dsp:cNvSpPr/>
      </dsp:nvSpPr>
      <dsp:spPr>
        <a:xfrm>
          <a:off x="1582779" y="1427977"/>
          <a:ext cx="382624" cy="4475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82779" y="1517497"/>
        <a:ext cx="267837" cy="268558"/>
      </dsp:txXfrm>
    </dsp:sp>
    <dsp:sp modelId="{A51EBD83-BFB5-CF49-834E-AEFD388CCF53}">
      <dsp:nvSpPr>
        <dsp:cNvPr id="0" name=""/>
        <dsp:cNvSpPr/>
      </dsp:nvSpPr>
      <dsp:spPr>
        <a:xfrm>
          <a:off x="2124229" y="448555"/>
          <a:ext cx="2406443" cy="2406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User’s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Attitude</a:t>
          </a:r>
          <a:endParaRPr lang="en-US" sz="3200" kern="1200" dirty="0"/>
        </a:p>
      </dsp:txBody>
      <dsp:txXfrm>
        <a:off x="2476644" y="800970"/>
        <a:ext cx="1701613" cy="1701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14CB8-55FC-0846-A257-6B79C2E839C4}">
      <dsp:nvSpPr>
        <dsp:cNvPr id="0" name=""/>
        <dsp:cNvSpPr/>
      </dsp:nvSpPr>
      <dsp:spPr>
        <a:xfrm>
          <a:off x="5015" y="580353"/>
          <a:ext cx="1554827" cy="123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Raw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words</a:t>
          </a:r>
          <a:endParaRPr lang="en-US" sz="1800" kern="1200" dirty="0"/>
        </a:p>
      </dsp:txBody>
      <dsp:txXfrm>
        <a:off x="41304" y="616642"/>
        <a:ext cx="1482249" cy="1166424"/>
      </dsp:txXfrm>
    </dsp:sp>
    <dsp:sp modelId="{437AEB67-9668-DA48-91BA-5BEE2DFE8502}">
      <dsp:nvSpPr>
        <dsp:cNvPr id="0" name=""/>
        <dsp:cNvSpPr/>
      </dsp:nvSpPr>
      <dsp:spPr>
        <a:xfrm>
          <a:off x="1715325" y="1007056"/>
          <a:ext cx="329623" cy="385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15325" y="1084175"/>
        <a:ext cx="230736" cy="231359"/>
      </dsp:txXfrm>
    </dsp:sp>
    <dsp:sp modelId="{DA768616-61D6-CF44-851C-8D1B838B4EF0}">
      <dsp:nvSpPr>
        <dsp:cNvPr id="0" name=""/>
        <dsp:cNvSpPr/>
      </dsp:nvSpPr>
      <dsp:spPr>
        <a:xfrm>
          <a:off x="2181773" y="580353"/>
          <a:ext cx="1554827" cy="123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Remove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stop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words</a:t>
          </a:r>
          <a:endParaRPr lang="en-US" sz="1800" kern="1200" dirty="0"/>
        </a:p>
      </dsp:txBody>
      <dsp:txXfrm>
        <a:off x="2218062" y="616642"/>
        <a:ext cx="1482249" cy="1166424"/>
      </dsp:txXfrm>
    </dsp:sp>
    <dsp:sp modelId="{4D20C89C-E45F-864D-B5D7-AD470337ECB5}">
      <dsp:nvSpPr>
        <dsp:cNvPr id="0" name=""/>
        <dsp:cNvSpPr/>
      </dsp:nvSpPr>
      <dsp:spPr>
        <a:xfrm>
          <a:off x="3892083" y="1007056"/>
          <a:ext cx="329623" cy="385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892083" y="1084175"/>
        <a:ext cx="230736" cy="231359"/>
      </dsp:txXfrm>
    </dsp:sp>
    <dsp:sp modelId="{5B45690D-38A4-D34C-A0C2-B9D1AEE12677}">
      <dsp:nvSpPr>
        <dsp:cNvPr id="0" name=""/>
        <dsp:cNvSpPr/>
      </dsp:nvSpPr>
      <dsp:spPr>
        <a:xfrm>
          <a:off x="4358531" y="580353"/>
          <a:ext cx="1554827" cy="123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Remove</a:t>
          </a:r>
          <a:r>
            <a:rPr lang="en-US" sz="1800" kern="1200" baseline="0" dirty="0" smtClean="0"/>
            <a:t> rare words</a:t>
          </a:r>
          <a:endParaRPr lang="en-US" sz="1800" kern="1200" dirty="0" smtClean="0"/>
        </a:p>
      </dsp:txBody>
      <dsp:txXfrm>
        <a:off x="4394820" y="616642"/>
        <a:ext cx="1482249" cy="1166424"/>
      </dsp:txXfrm>
    </dsp:sp>
    <dsp:sp modelId="{CD07B7A6-749A-5840-BCF1-A5323807B0D7}">
      <dsp:nvSpPr>
        <dsp:cNvPr id="0" name=""/>
        <dsp:cNvSpPr/>
      </dsp:nvSpPr>
      <dsp:spPr>
        <a:xfrm>
          <a:off x="6068841" y="1007056"/>
          <a:ext cx="329623" cy="385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068841" y="1084175"/>
        <a:ext cx="230736" cy="231359"/>
      </dsp:txXfrm>
    </dsp:sp>
    <dsp:sp modelId="{D325574D-CF41-3049-B6A2-7B640253262C}">
      <dsp:nvSpPr>
        <dsp:cNvPr id="0" name=""/>
        <dsp:cNvSpPr/>
      </dsp:nvSpPr>
      <dsp:spPr>
        <a:xfrm>
          <a:off x="6535289" y="580353"/>
          <a:ext cx="1554827" cy="123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Keep intense sentiment words</a:t>
          </a:r>
          <a:endParaRPr lang="en-US" sz="1800" kern="1200" dirty="0"/>
        </a:p>
      </dsp:txBody>
      <dsp:txXfrm>
        <a:off x="6571578" y="616642"/>
        <a:ext cx="1482249" cy="1166424"/>
      </dsp:txXfrm>
    </dsp:sp>
    <dsp:sp modelId="{2FD78721-9227-ED47-8DC7-2C14B81BAEBE}">
      <dsp:nvSpPr>
        <dsp:cNvPr id="0" name=""/>
        <dsp:cNvSpPr/>
      </dsp:nvSpPr>
      <dsp:spPr>
        <a:xfrm>
          <a:off x="8245599" y="1007056"/>
          <a:ext cx="329623" cy="385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245599" y="1084175"/>
        <a:ext cx="230736" cy="231359"/>
      </dsp:txXfrm>
    </dsp:sp>
    <dsp:sp modelId="{CB18F4D2-D9A4-0C42-A692-5982A56CB8B4}">
      <dsp:nvSpPr>
        <dsp:cNvPr id="0" name=""/>
        <dsp:cNvSpPr/>
      </dsp:nvSpPr>
      <dsp:spPr>
        <a:xfrm>
          <a:off x="8712047" y="580353"/>
          <a:ext cx="1554827" cy="123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Final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words</a:t>
          </a:r>
          <a:endParaRPr lang="en-US" sz="1800" kern="1200" dirty="0"/>
        </a:p>
      </dsp:txBody>
      <dsp:txXfrm>
        <a:off x="8748336" y="616642"/>
        <a:ext cx="1482249" cy="1166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1958C-568A-4D4B-A9A9-F356D2FE4C9D}">
      <dsp:nvSpPr>
        <dsp:cNvPr id="0" name=""/>
        <dsp:cNvSpPr/>
      </dsp:nvSpPr>
      <dsp:spPr>
        <a:xfrm>
          <a:off x="299617" y="5053"/>
          <a:ext cx="1847630" cy="184763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alpha val="5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Pure positive (120)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57619" y="222928"/>
        <a:ext cx="1065300" cy="1411880"/>
      </dsp:txXfrm>
    </dsp:sp>
    <dsp:sp modelId="{46FCABD7-8B91-AC44-9CB9-1F936C0167A6}">
      <dsp:nvSpPr>
        <dsp:cNvPr id="0" name=""/>
        <dsp:cNvSpPr/>
      </dsp:nvSpPr>
      <dsp:spPr>
        <a:xfrm>
          <a:off x="1631242" y="5053"/>
          <a:ext cx="1847630" cy="1847630"/>
        </a:xfrm>
        <a:prstGeom prst="ellipse">
          <a:avLst/>
        </a:prstGeom>
        <a:solidFill>
          <a:schemeClr val="accent5">
            <a:alpha val="50000"/>
            <a:hueOff val="-19069156"/>
            <a:satOff val="5029"/>
            <a:lumOff val="2549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alpha val="50000"/>
              <a:hueOff val="-19069156"/>
              <a:satOff val="5029"/>
              <a:lumOff val="2549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Pure negative(120)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155570" y="222928"/>
        <a:ext cx="1065300" cy="141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29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2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290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98CE56-259C-4C45-BEF0-490C5E427334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D6F5C49-579F-2642-B9EA-1E15F2AD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5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840" y="133310"/>
            <a:ext cx="9418320" cy="4041648"/>
          </a:xfrm>
        </p:spPr>
        <p:txBody>
          <a:bodyPr/>
          <a:lstStyle/>
          <a:p>
            <a:r>
              <a:rPr lang="en-US" dirty="0" smtClean="0"/>
              <a:t>Classify user’s rating</a:t>
            </a:r>
            <a:br>
              <a:rPr lang="en-US" dirty="0" smtClean="0"/>
            </a:br>
            <a:r>
              <a:rPr lang="en-US" dirty="0" smtClean="0"/>
              <a:t>based on IMDB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471" y="4668252"/>
            <a:ext cx="9418320" cy="1691640"/>
          </a:xfrm>
        </p:spPr>
        <p:txBody>
          <a:bodyPr>
            <a:normAutofit lnSpcReduction="10000"/>
          </a:bodyPr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err="1" smtClean="0"/>
              <a:t>Huiyu</a:t>
            </a:r>
            <a:r>
              <a:rPr lang="en-US" sz="2800" dirty="0" smtClean="0"/>
              <a:t> Bi, Miao Wang, Yuan Tian</a:t>
            </a:r>
          </a:p>
          <a:p>
            <a:pPr algn="ctr"/>
            <a:r>
              <a:rPr lang="en-US" sz="2800" dirty="0" smtClean="0"/>
              <a:t>                                   June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2016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556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5095" y="798653"/>
            <a:ext cx="9692640" cy="5870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Candidate Datasets</a:t>
            </a:r>
          </a:p>
          <a:p>
            <a:endParaRPr lang="en-US" sz="45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b="1" dirty="0">
                <a:solidFill>
                  <a:schemeClr val="bg1"/>
                </a:solidFill>
              </a:rPr>
              <a:t>-We want to know </a:t>
            </a:r>
            <a:r>
              <a:rPr lang="en-US" b="1" dirty="0" smtClean="0">
                <a:solidFill>
                  <a:schemeClr val="bg1"/>
                </a:solidFill>
              </a:rPr>
              <a:t>which combination of predictors </a:t>
            </a:r>
            <a:r>
              <a:rPr lang="en-US" b="1" dirty="0">
                <a:solidFill>
                  <a:schemeClr val="bg1"/>
                </a:solidFill>
              </a:rPr>
              <a:t>has the best prediction performance</a:t>
            </a:r>
          </a:p>
          <a:p>
            <a:endParaRPr lang="en-US" sz="57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1.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ORI</a:t>
            </a:r>
            <a:r>
              <a:rPr lang="en-US" sz="4000" dirty="0" smtClean="0">
                <a:solidFill>
                  <a:schemeClr val="bg1"/>
                </a:solidFill>
              </a:rPr>
              <a:t> (3139 predictors)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– Containing all the word counts variables (3139)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2.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Plus1</a:t>
            </a:r>
            <a:r>
              <a:rPr lang="en-US" sz="4000" dirty="0" smtClean="0">
                <a:solidFill>
                  <a:schemeClr val="bg1"/>
                </a:solidFill>
              </a:rPr>
              <a:t> (3143 </a:t>
            </a:r>
            <a:r>
              <a:rPr lang="en-US" sz="4000" dirty="0">
                <a:solidFill>
                  <a:schemeClr val="bg1"/>
                </a:solidFill>
              </a:rPr>
              <a:t>predictors</a:t>
            </a:r>
            <a:r>
              <a:rPr lang="en-US" sz="4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– Containing </a:t>
            </a:r>
            <a:r>
              <a:rPr lang="en-US" sz="4000" dirty="0">
                <a:solidFill>
                  <a:schemeClr val="bg1"/>
                </a:solidFill>
              </a:rPr>
              <a:t>all the word counts variables (3139</a:t>
            </a:r>
            <a:r>
              <a:rPr lang="en-US" sz="4000" dirty="0" smtClean="0">
                <a:solidFill>
                  <a:schemeClr val="bg1"/>
                </a:solidFill>
              </a:rPr>
              <a:t>) + comment feature variables (4)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3. </a:t>
            </a:r>
            <a:r>
              <a:rPr lang="en-US" sz="40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Plus2</a:t>
            </a:r>
            <a:r>
              <a:rPr lang="en-US" sz="4000" dirty="0" smtClean="0">
                <a:solidFill>
                  <a:schemeClr val="bg1"/>
                </a:solidFill>
              </a:rPr>
              <a:t> (3279 </a:t>
            </a:r>
            <a:r>
              <a:rPr lang="en-US" sz="4000" dirty="0">
                <a:solidFill>
                  <a:schemeClr val="bg1"/>
                </a:solidFill>
              </a:rPr>
              <a:t>predictors</a:t>
            </a:r>
            <a:r>
              <a:rPr lang="en-US" sz="40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– </a:t>
            </a:r>
            <a:r>
              <a:rPr lang="en-US" sz="4000" dirty="0">
                <a:solidFill>
                  <a:schemeClr val="bg1"/>
                </a:solidFill>
              </a:rPr>
              <a:t>Containing all the word counts variables (3139) + </a:t>
            </a:r>
            <a:r>
              <a:rPr lang="en-US" sz="4000" dirty="0" smtClean="0">
                <a:solidFill>
                  <a:schemeClr val="bg1"/>
                </a:solidFill>
              </a:rPr>
              <a:t>movie feature variables (140)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4. </a:t>
            </a:r>
            <a:r>
              <a:rPr lang="en-US" sz="4000" dirty="0" err="1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PlusPlus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(</a:t>
            </a:r>
            <a:r>
              <a:rPr lang="en-US" sz="4000" dirty="0" smtClean="0">
                <a:solidFill>
                  <a:schemeClr val="bg1"/>
                </a:solidFill>
              </a:rPr>
              <a:t>3283 </a:t>
            </a:r>
            <a:r>
              <a:rPr lang="en-US" sz="4000" dirty="0">
                <a:solidFill>
                  <a:schemeClr val="bg1"/>
                </a:solidFill>
              </a:rPr>
              <a:t>predictors</a:t>
            </a:r>
            <a:r>
              <a:rPr lang="en-US" sz="40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– </a:t>
            </a:r>
            <a:r>
              <a:rPr lang="en-US" sz="4000" dirty="0">
                <a:solidFill>
                  <a:schemeClr val="bg1"/>
                </a:solidFill>
              </a:rPr>
              <a:t>Containing all the word counts variables (3139) + comment feature variables (4</a:t>
            </a:r>
            <a:r>
              <a:rPr lang="en-US" sz="4000" dirty="0" smtClean="0">
                <a:solidFill>
                  <a:schemeClr val="bg1"/>
                </a:solidFill>
              </a:rPr>
              <a:t>) </a:t>
            </a:r>
            <a:r>
              <a:rPr lang="en-US" sz="4000" dirty="0">
                <a:solidFill>
                  <a:schemeClr val="bg1"/>
                </a:solidFill>
              </a:rPr>
              <a:t>+ movie feature variables (140</a:t>
            </a:r>
            <a:r>
              <a:rPr lang="en-US" sz="4000" dirty="0" smtClean="0">
                <a:solidFill>
                  <a:schemeClr val="bg1"/>
                </a:solidFill>
              </a:rPr>
              <a:t>)</a:t>
            </a:r>
            <a:endParaRPr lang="zh-CN" altLang="en-US" sz="4000" dirty="0" smtClean="0">
              <a:solidFill>
                <a:schemeClr val="bg1"/>
              </a:solidFill>
            </a:endParaRPr>
          </a:p>
          <a:p>
            <a:endParaRPr lang="zh-CN" altLang="en-US" sz="40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5.</a:t>
            </a:r>
            <a:r>
              <a:rPr lang="en-US" sz="2000" dirty="0"/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</a:t>
            </a:r>
            <a:r>
              <a:rPr lang="en-US" altLang="zh-CN" dirty="0" err="1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lusplus</a:t>
            </a:r>
            <a:r>
              <a:rPr lang="zh-CN" alt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w/</a:t>
            </a:r>
            <a:r>
              <a:rPr lang="zh-CN" altLang="en-US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tf-idf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(3283</a:t>
            </a:r>
            <a:r>
              <a:rPr lang="en-US" sz="4000" dirty="0" smtClean="0">
                <a:solidFill>
                  <a:schemeClr val="bg1"/>
                </a:solidFill>
              </a:rPr>
              <a:t>predictors</a:t>
            </a:r>
            <a:r>
              <a:rPr lang="en-US" sz="4000" dirty="0">
                <a:solidFill>
                  <a:schemeClr val="bg1"/>
                </a:solidFill>
              </a:rPr>
              <a:t>) </a:t>
            </a:r>
            <a:endParaRPr lang="zh-CN" alt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– Containing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tf-idf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transformed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word </a:t>
            </a:r>
            <a:r>
              <a:rPr lang="en-US" sz="4000" dirty="0">
                <a:solidFill>
                  <a:schemeClr val="bg1"/>
                </a:solidFill>
              </a:rPr>
              <a:t>counts variables (3139) + comment feature variables (4) + movie feature variables (140)</a:t>
            </a:r>
            <a:endParaRPr lang="zh-CN" alt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9819" y="1"/>
            <a:ext cx="9692640" cy="1863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Model Selection</a:t>
            </a:r>
          </a:p>
          <a:p>
            <a:endParaRPr lang="en-US" sz="4300" b="1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87257"/>
              </p:ext>
            </p:extLst>
          </p:nvPr>
        </p:nvGraphicFramePr>
        <p:xfrm>
          <a:off x="479819" y="1457396"/>
          <a:ext cx="8722054" cy="38404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83705"/>
                <a:gridCol w="1516284"/>
                <a:gridCol w="1192192"/>
                <a:gridCol w="3576577"/>
                <a:gridCol w="1053296"/>
              </a:tblGrid>
              <a:tr h="5218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error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</a:p>
                    <a:p>
                      <a:pPr algn="ctr"/>
                      <a:r>
                        <a:rPr lang="en-US" dirty="0" smtClean="0"/>
                        <a:t>(c = 0.0001)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XGBoost</a:t>
                      </a:r>
                      <a:endParaRPr lang="en-US" dirty="0" smtClean="0"/>
                    </a:p>
                    <a:p>
                      <a:pPr algn="ctr"/>
                      <a:r>
                        <a:rPr lang="en-US" sz="1400" dirty="0" smtClean="0"/>
                        <a:t>(md = 6, eta = 1, nth = 3, </a:t>
                      </a:r>
                      <a:r>
                        <a:rPr lang="en-US" sz="1400" dirty="0" err="1" smtClean="0"/>
                        <a:t>nround</a:t>
                      </a:r>
                      <a:r>
                        <a:rPr lang="en-US" sz="1400" dirty="0" smtClean="0"/>
                        <a:t> = 14)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</a:p>
                    <a:p>
                      <a:pPr algn="ctr"/>
                      <a:r>
                        <a:rPr lang="en-US" dirty="0" smtClean="0"/>
                        <a:t>RBF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99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0.1672</a:t>
                      </a:r>
                    </a:p>
                    <a:p>
                      <a:pPr algn="ctr"/>
                      <a:r>
                        <a:rPr lang="en-US" dirty="0" smtClean="0"/>
                        <a:t>(n = 200)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0.1875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0.1861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99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Plus1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0.1590</a:t>
                      </a:r>
                    </a:p>
                    <a:p>
                      <a:pPr algn="ctr"/>
                      <a:r>
                        <a:rPr lang="en-US" dirty="0" smtClean="0"/>
                        <a:t>(n</a:t>
                      </a:r>
                      <a:r>
                        <a:rPr lang="en-US" baseline="0" dirty="0" smtClean="0"/>
                        <a:t> = 160)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0.1855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99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Plus2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0.1639</a:t>
                      </a:r>
                    </a:p>
                    <a:p>
                      <a:pPr algn="ctr"/>
                      <a:r>
                        <a:rPr lang="en-US" dirty="0" smtClean="0"/>
                        <a:t>(n = 180)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0.1824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99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PlusPlus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0.1486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0.1543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(n = 190)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0.1741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0.1833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599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Plusplus</a:t>
                      </a:r>
                      <a:r>
                        <a:rPr lang="en-US" dirty="0" smtClean="0"/>
                        <a:t> w/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tf-idf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0.1575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0.1545</a:t>
                      </a:r>
                    </a:p>
                    <a:p>
                      <a:pPr algn="ctr"/>
                      <a:r>
                        <a:rPr lang="en-US" dirty="0" smtClean="0"/>
                        <a:t>(n =</a:t>
                      </a:r>
                      <a:r>
                        <a:rPr lang="en-US" baseline="0" dirty="0" smtClean="0"/>
                        <a:t> 190)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0.1826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0.1835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9819" y="5440101"/>
            <a:ext cx="1022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found that dataset “</a:t>
            </a:r>
            <a:r>
              <a:rPr lang="en-US" sz="2400" dirty="0" err="1" smtClean="0">
                <a:solidFill>
                  <a:schemeClr val="bg1"/>
                </a:solidFill>
              </a:rPr>
              <a:t>PlusPlus</a:t>
            </a:r>
            <a:r>
              <a:rPr lang="en-US" sz="2400" dirty="0" smtClean="0">
                <a:solidFill>
                  <a:schemeClr val="bg1"/>
                </a:solidFill>
              </a:rPr>
              <a:t>” has the best prediction performance.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And </a:t>
            </a:r>
            <a:r>
              <a:rPr lang="en-US" sz="2400" dirty="0" err="1" smtClean="0">
                <a:solidFill>
                  <a:schemeClr val="bg1"/>
                </a:solidFill>
              </a:rPr>
              <a:t>tf-idf</a:t>
            </a:r>
            <a:r>
              <a:rPr lang="en-US" sz="2400" dirty="0" smtClean="0">
                <a:solidFill>
                  <a:schemeClr val="bg1"/>
                </a:solidFill>
              </a:rPr>
              <a:t> transformation did not improve the performance.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3679" y="143674"/>
            <a:ext cx="9692640" cy="2878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Voting – Final Model</a:t>
            </a:r>
          </a:p>
          <a:p>
            <a:endParaRPr lang="en-US" sz="43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We conducted voting among the first 3 best methods (logistic, RF, and </a:t>
            </a:r>
            <a:r>
              <a:rPr lang="en-US" sz="2800" dirty="0" err="1" smtClean="0">
                <a:solidFill>
                  <a:schemeClr val="bg1"/>
                </a:solidFill>
              </a:rPr>
              <a:t>XGBoost</a:t>
            </a:r>
            <a:r>
              <a:rPr lang="en-US" sz="2800" dirty="0" smtClean="0">
                <a:solidFill>
                  <a:schemeClr val="bg1"/>
                </a:solidFill>
              </a:rPr>
              <a:t>) to get a better prediction.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0134" y="3418873"/>
            <a:ext cx="3569902" cy="2957672"/>
            <a:chOff x="1200150" y="1871663"/>
            <a:chExt cx="3569902" cy="2957672"/>
          </a:xfrm>
        </p:grpSpPr>
        <p:sp>
          <p:nvSpPr>
            <p:cNvPr id="4" name="Rounded Rectangle 3"/>
            <p:cNvSpPr/>
            <p:nvPr/>
          </p:nvSpPr>
          <p:spPr>
            <a:xfrm>
              <a:off x="1200150" y="1871663"/>
              <a:ext cx="1571625" cy="4857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Classifier1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00150" y="2620963"/>
              <a:ext cx="1571625" cy="48577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Classifier2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0150" y="3359150"/>
              <a:ext cx="1571625" cy="48577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Classifier3</a:t>
              </a:r>
              <a:endParaRPr lang="en-US" dirty="0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2771775" y="2057400"/>
              <a:ext cx="385763" cy="1544638"/>
            </a:xfrm>
            <a:prstGeom prst="rightBrace">
              <a:avLst>
                <a:gd name="adj1" fmla="val 49074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27040" y="2541190"/>
              <a:ext cx="1243012" cy="57705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Result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 flipV="1">
              <a:off x="3080126" y="2780506"/>
              <a:ext cx="432566" cy="9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0359" y="4183004"/>
              <a:ext cx="23885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Hard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Voting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Test error = 0.1473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806703" y="3696340"/>
            <a:ext cx="1369626" cy="680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74623"/>
              </p:ext>
            </p:extLst>
          </p:nvPr>
        </p:nvGraphicFramePr>
        <p:xfrm>
          <a:off x="4390483" y="3205891"/>
          <a:ext cx="3706096" cy="174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77"/>
                <a:gridCol w="1076446"/>
                <a:gridCol w="972273"/>
              </a:tblGrid>
              <a:tr h="43088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Class2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38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Classifier1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38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Classifier2</a:t>
                      </a:r>
                      <a:endParaRPr 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38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Classifier3</a:t>
                      </a:r>
                      <a:endParaRPr lang="en-US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57106"/>
              </p:ext>
            </p:extLst>
          </p:nvPr>
        </p:nvGraphicFramePr>
        <p:xfrm>
          <a:off x="9212916" y="3148313"/>
          <a:ext cx="1991378" cy="21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93"/>
                <a:gridCol w="981985"/>
              </a:tblGrid>
              <a:tr h="21087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Class2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38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38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38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383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947994" y="3748974"/>
            <a:ext cx="1369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Assign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three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weight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to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classifier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w1,w2,w3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=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1,3,3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9966456" y="5312983"/>
            <a:ext cx="171073" cy="10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558067" y="5464080"/>
            <a:ext cx="1176504" cy="5103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17335" y="5733934"/>
            <a:ext cx="245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Soft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Voting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Test error = 0.1432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9267" y="292303"/>
            <a:ext cx="10874946" cy="60992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Further Discussion</a:t>
            </a:r>
          </a:p>
          <a:p>
            <a:endParaRPr lang="en-US" sz="43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eriod"/>
            </a:pPr>
            <a:r>
              <a:rPr lang="en-US" altLang="zh-CN" sz="6700" dirty="0" smtClean="0">
                <a:solidFill>
                  <a:schemeClr val="bg1"/>
                </a:solidFill>
              </a:rPr>
              <a:t>Feature</a:t>
            </a:r>
            <a:r>
              <a:rPr lang="zh-CN" altLang="en-US" sz="6700" dirty="0" smtClean="0">
                <a:solidFill>
                  <a:schemeClr val="bg1"/>
                </a:solidFill>
              </a:rPr>
              <a:t> </a:t>
            </a:r>
            <a:r>
              <a:rPr lang="en-US" altLang="zh-CN" sz="6700" dirty="0" smtClean="0">
                <a:solidFill>
                  <a:schemeClr val="bg1"/>
                </a:solidFill>
              </a:rPr>
              <a:t>selection</a:t>
            </a:r>
            <a:r>
              <a:rPr lang="zh-CN" altLang="en-US" sz="6700" dirty="0" smtClean="0">
                <a:solidFill>
                  <a:schemeClr val="bg1"/>
                </a:solidFill>
              </a:rPr>
              <a:t> </a:t>
            </a:r>
            <a:r>
              <a:rPr lang="en-US" sz="6700" dirty="0" smtClean="0">
                <a:solidFill>
                  <a:schemeClr val="bg1"/>
                </a:solidFill>
              </a:rPr>
              <a:t>and </a:t>
            </a:r>
            <a:r>
              <a:rPr lang="en-US" sz="6700" dirty="0" smtClean="0">
                <a:solidFill>
                  <a:schemeClr val="bg1"/>
                </a:solidFill>
              </a:rPr>
              <a:t>tune parameters</a:t>
            </a:r>
            <a:r>
              <a:rPr lang="en-US" sz="6700" dirty="0" smtClean="0">
                <a:solidFill>
                  <a:schemeClr val="bg1"/>
                </a:solidFill>
              </a:rPr>
              <a:t>.</a:t>
            </a:r>
            <a:endParaRPr lang="zh-CN" altLang="en-US" sz="6700" dirty="0" smtClean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en-US" sz="6700" dirty="0" smtClean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en-US" sz="6700" dirty="0" smtClean="0">
                <a:solidFill>
                  <a:schemeClr val="bg1"/>
                </a:solidFill>
              </a:rPr>
              <a:t>Feature </a:t>
            </a:r>
            <a:r>
              <a:rPr lang="en-US" sz="6700" dirty="0" smtClean="0">
                <a:solidFill>
                  <a:schemeClr val="bg1"/>
                </a:solidFill>
              </a:rPr>
              <a:t>engineering </a:t>
            </a:r>
          </a:p>
          <a:p>
            <a:endParaRPr lang="en-US" sz="59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E</a:t>
            </a:r>
            <a:r>
              <a:rPr lang="en-US" sz="5900" dirty="0" smtClean="0">
                <a:solidFill>
                  <a:schemeClr val="bg1"/>
                </a:solidFill>
              </a:rPr>
              <a:t>xplore more variables of use to explain the rating behavior.</a:t>
            </a:r>
          </a:p>
          <a:p>
            <a:endParaRPr lang="en-US" sz="5900" dirty="0" smtClean="0">
              <a:solidFill>
                <a:schemeClr val="bg1"/>
              </a:solidFill>
            </a:endParaRPr>
          </a:p>
          <a:p>
            <a:r>
              <a:rPr lang="en-US" sz="5900" dirty="0">
                <a:solidFill>
                  <a:schemeClr val="bg1"/>
                </a:solidFill>
              </a:rPr>
              <a:t> </a:t>
            </a:r>
            <a:r>
              <a:rPr lang="en-US" sz="5900" dirty="0" smtClean="0">
                <a:solidFill>
                  <a:schemeClr val="bg1"/>
                </a:solidFill>
              </a:rPr>
              <a:t>     E.g. box office of the movie, production country</a:t>
            </a:r>
            <a:r>
              <a:rPr lang="is-IS" sz="5900" dirty="0" smtClean="0">
                <a:solidFill>
                  <a:schemeClr val="bg1"/>
                </a:solidFill>
              </a:rPr>
              <a:t>…</a:t>
            </a:r>
            <a:endParaRPr lang="en-US" sz="59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59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T</a:t>
            </a:r>
            <a:r>
              <a:rPr lang="en-US" sz="5900" dirty="0" smtClean="0">
                <a:solidFill>
                  <a:schemeClr val="bg1"/>
                </a:solidFill>
              </a:rPr>
              <a:t>ake the relationships among variables into consideration.</a:t>
            </a:r>
          </a:p>
          <a:p>
            <a:endParaRPr lang="en-US" sz="5900" dirty="0" smtClean="0">
              <a:solidFill>
                <a:schemeClr val="bg1"/>
              </a:solidFill>
            </a:endParaRPr>
          </a:p>
          <a:p>
            <a:r>
              <a:rPr lang="en-US" sz="5900" dirty="0">
                <a:solidFill>
                  <a:schemeClr val="bg1"/>
                </a:solidFill>
              </a:rPr>
              <a:t> </a:t>
            </a:r>
            <a:r>
              <a:rPr lang="en-US" sz="5900" dirty="0" smtClean="0">
                <a:solidFill>
                  <a:schemeClr val="bg1"/>
                </a:solidFill>
              </a:rPr>
              <a:t>    E.g. The collaboration of certain director and actor, the combination of certain director/actor and movie genre may affect the user’s rating. </a:t>
            </a:r>
            <a:endParaRPr lang="en-US" sz="5900" dirty="0">
              <a:solidFill>
                <a:schemeClr val="bg1"/>
              </a:solidFill>
            </a:endParaRPr>
          </a:p>
          <a:p>
            <a:endParaRPr lang="en-US" sz="43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71535" y="5298708"/>
                <a:ext cx="9692640" cy="1325562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Classification goal:</a:t>
                </a:r>
                <a:r>
                  <a:rPr lang="en-US" dirty="0" smtClean="0">
                    <a:solidFill>
                      <a:schemeClr val="bg1"/>
                    </a:solidFill>
                  </a:rPr>
                  <a:t/>
                </a:r>
                <a:br>
                  <a:rPr lang="en-US" dirty="0" smtClean="0">
                    <a:solidFill>
                      <a:schemeClr val="bg1"/>
                    </a:solidFill>
                  </a:rPr>
                </a:br>
                <a:r>
                  <a:rPr lang="en-US" sz="3100" dirty="0" smtClean="0">
                    <a:solidFill>
                      <a:schemeClr val="bg1"/>
                    </a:solidFill>
                  </a:rPr>
                  <a:t>A user’s attitude towards a movie – </a:t>
                </a:r>
                <a:br>
                  <a:rPr lang="en-US" sz="3100" dirty="0" smtClean="0">
                    <a:solidFill>
                      <a:schemeClr val="bg1"/>
                    </a:solidFill>
                  </a:rPr>
                </a:br>
                <a:r>
                  <a:rPr lang="en-US" sz="3100" dirty="0" smtClean="0">
                    <a:solidFill>
                      <a:schemeClr val="bg1"/>
                    </a:solidFill>
                  </a:rPr>
                  <a:t>positive (rating </a:t>
                </a:r>
                <a14:m>
                  <m:oMath xmlns:m="http://schemas.openxmlformats.org/officeDocument/2006/math">
                    <m:r>
                      <a:rPr lang="en-US" sz="310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sz="3100" dirty="0" smtClean="0">
                    <a:solidFill>
                      <a:schemeClr val="bg1"/>
                    </a:solidFill>
                  </a:rPr>
                  <a:t> 4) or negative (rating </a:t>
                </a:r>
                <a14:m>
                  <m:oMath xmlns:m="http://schemas.openxmlformats.org/officeDocument/2006/math">
                    <m:r>
                      <a:rPr lang="en-US" sz="310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3100" dirty="0" smtClean="0">
                    <a:solidFill>
                      <a:schemeClr val="bg1"/>
                    </a:solidFill>
                  </a:rPr>
                  <a:t> 7)</a:t>
                </a:r>
                <a:endParaRPr lang="en-US" sz="3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1535" y="5298708"/>
                <a:ext cx="9692640" cy="1325562"/>
              </a:xfrm>
              <a:blipFill rotWithShape="0">
                <a:blip r:embed="rId2"/>
                <a:stretch>
                  <a:fillRect l="-3774" t="-31193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371534" y="1637098"/>
            <a:ext cx="10809609" cy="3849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4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Predictors:</a:t>
            </a:r>
          </a:p>
          <a:p>
            <a:endParaRPr lang="en-US" sz="11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11200" dirty="0" smtClean="0">
                <a:solidFill>
                  <a:schemeClr val="bg1"/>
                </a:solidFill>
              </a:rPr>
              <a:t>From users’ comments:</a:t>
            </a:r>
          </a:p>
          <a:p>
            <a:endParaRPr lang="en-US" sz="6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The counts of each word in Bow (Bag of Words) appearing in one user’s one comment of a movie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The total number of “positive word”/ “negative word” in the comment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The length of the comment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The total number of transitional words (but, though</a:t>
            </a:r>
            <a:r>
              <a:rPr lang="is-IS" sz="8000" dirty="0" smtClean="0">
                <a:solidFill>
                  <a:schemeClr val="bg1"/>
                </a:solidFill>
              </a:rPr>
              <a:t>…) in the comment</a:t>
            </a:r>
            <a:endParaRPr lang="en-US" sz="80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§"/>
            </a:pPr>
            <a:endParaRPr lang="en-US" sz="6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11200" dirty="0" smtClean="0">
                <a:solidFill>
                  <a:schemeClr val="bg1"/>
                </a:solidFill>
              </a:rPr>
              <a:t>From features of the movie:</a:t>
            </a:r>
          </a:p>
          <a:p>
            <a:endParaRPr lang="en-US" sz="11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Production year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Director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Actors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Runtime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IMDB rating and Votes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8000" dirty="0" smtClean="0">
                <a:solidFill>
                  <a:schemeClr val="bg1"/>
                </a:solidFill>
              </a:rPr>
              <a:t>Languages</a:t>
            </a:r>
          </a:p>
          <a:p>
            <a:pPr marL="457200" indent="-457200">
              <a:buFont typeface="Wingdings" charset="2"/>
              <a:buChar char="§"/>
            </a:pPr>
            <a:r>
              <a:rPr lang="is-IS" sz="8000" dirty="0" smtClean="0">
                <a:solidFill>
                  <a:schemeClr val="bg1"/>
                </a:solidFill>
              </a:rPr>
              <a:t>…</a:t>
            </a:r>
            <a:endParaRPr lang="en-US" sz="8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9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31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9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9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5897029"/>
              </p:ext>
            </p:extLst>
          </p:nvPr>
        </p:nvGraphicFramePr>
        <p:xfrm>
          <a:off x="7289800" y="3080084"/>
          <a:ext cx="4729747" cy="3303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19371" y="3514508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Comments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479819" y="361751"/>
                <a:ext cx="9692640" cy="609920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 spc="-5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5800" b="1" dirty="0" smtClean="0">
                    <a:solidFill>
                      <a:schemeClr val="bg1"/>
                    </a:solidFill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Source Data &amp; Data Processing – Part 1</a:t>
                </a:r>
              </a:p>
              <a:p>
                <a:endParaRPr lang="en-US" sz="4300" b="1" dirty="0" smtClean="0">
                  <a:solidFill>
                    <a:schemeClr val="bg1"/>
                  </a:solidFill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4000" u="sng" dirty="0" smtClean="0">
                    <a:solidFill>
                      <a:schemeClr val="bg1"/>
                    </a:solidFill>
                  </a:rPr>
                  <a:t>Source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:  </a:t>
                </a:r>
                <a:r>
                  <a:rPr lang="en-US" sz="4000" dirty="0" smtClean="0">
                    <a:solidFill>
                      <a:schemeClr val="bg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Large 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Movie Review </a:t>
                </a:r>
                <a:r>
                  <a:rPr lang="en-US" sz="4000" dirty="0" smtClean="0">
                    <a:solidFill>
                      <a:schemeClr val="bg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Dataset </a:t>
                </a:r>
              </a:p>
              <a:p>
                <a:endParaRPr lang="en-US" sz="4000" dirty="0" smtClean="0">
                  <a:solidFill>
                    <a:schemeClr val="bg1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4000" u="sng" dirty="0" smtClean="0">
                    <a:solidFill>
                      <a:schemeClr val="bg1"/>
                    </a:solidFill>
                  </a:rPr>
                  <a:t>Raw data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: 50000 comments (train 25000, test 25000) along with </a:t>
                </a:r>
                <a:r>
                  <a:rPr lang="en-US" sz="4000" dirty="0">
                    <a:solidFill>
                      <a:schemeClr val="bg1"/>
                    </a:solidFill>
                  </a:rPr>
                  <a:t>corresponding 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user’s </a:t>
                </a:r>
                <a:r>
                  <a:rPr lang="en-US" sz="4000" dirty="0">
                    <a:solidFill>
                      <a:schemeClr val="bg1"/>
                    </a:solidFill>
                  </a:rPr>
                  <a:t>rating 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(either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sz="4000" dirty="0" smtClean="0">
                    <a:solidFill>
                      <a:schemeClr val="bg1"/>
                    </a:solidFill>
                  </a:rPr>
                  <a:t> 4 or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4000" dirty="0" smtClean="0">
                    <a:solidFill>
                      <a:schemeClr val="bg1"/>
                    </a:solidFill>
                  </a:rPr>
                  <a:t> 7) and movie ID</a:t>
                </a:r>
              </a:p>
              <a:p>
                <a:endParaRPr lang="en-US" sz="4000" dirty="0" smtClean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4000" u="sng" dirty="0" smtClean="0">
                    <a:solidFill>
                      <a:schemeClr val="bg1"/>
                    </a:solidFill>
                  </a:rPr>
                  <a:t>Bag of Words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: 89527 words appearing in all the comments</a:t>
                </a:r>
              </a:p>
              <a:p>
                <a:endParaRPr lang="en-US" sz="4000" dirty="0" smtClean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4000" u="sng" dirty="0" smtClean="0">
                    <a:solidFill>
                      <a:schemeClr val="bg1"/>
                    </a:solidFill>
                  </a:rPr>
                  <a:t>Data processing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pPr marL="571500" indent="-571500">
                  <a:buFont typeface="Wingdings" charset="2"/>
                  <a:buChar char="§"/>
                </a:pPr>
                <a:r>
                  <a:rPr lang="en-US" sz="4000" dirty="0" smtClean="0">
                    <a:solidFill>
                      <a:schemeClr val="bg1"/>
                    </a:solidFill>
                  </a:rPr>
                  <a:t>X: Counts of each word in Bow in each comment. </a:t>
                </a:r>
              </a:p>
              <a:p>
                <a:pPr marL="571500" indent="-571500">
                  <a:buFont typeface="Wingdings" charset="2"/>
                  <a:buChar char="§"/>
                </a:pPr>
                <a:r>
                  <a:rPr lang="en-US" sz="4000" dirty="0" smtClean="0">
                    <a:solidFill>
                      <a:schemeClr val="bg1"/>
                    </a:solidFill>
                  </a:rPr>
                  <a:t>If rating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sz="4000" dirty="0" smtClean="0">
                    <a:solidFill>
                      <a:schemeClr val="bg1"/>
                    </a:solidFill>
                  </a:rPr>
                  <a:t> 4, y = 0; if rating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4000" dirty="0" smtClean="0">
                    <a:solidFill>
                      <a:schemeClr val="bg1"/>
                    </a:solidFill>
                  </a:rPr>
                  <a:t> 7, y = 1.</a:t>
                </a: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4000" u="sng" dirty="0" smtClean="0">
                    <a:solidFill>
                      <a:schemeClr val="bg1"/>
                    </a:solidFill>
                  </a:rPr>
                  <a:t>Processed Data</a:t>
                </a:r>
                <a:r>
                  <a:rPr lang="en-US" sz="4000" dirty="0" smtClean="0">
                    <a:solidFill>
                      <a:schemeClr val="bg1"/>
                    </a:solidFill>
                  </a:rPr>
                  <a:t>: Each comment is turned into a vector of length 89528, including y and 89527 x.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900" dirty="0" smtClean="0">
                  <a:solidFill>
                    <a:schemeClr val="bg1"/>
                  </a:solidFill>
                </a:endParaRPr>
              </a:p>
              <a:p>
                <a:endParaRPr lang="en-US" sz="2900" dirty="0" smtClean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Arial" charset="0"/>
                  <a:buChar char="•"/>
                </a:pPr>
                <a:endParaRPr lang="en-US" sz="290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/>
                </a:r>
                <a:br>
                  <a:rPr lang="en-US" dirty="0" smtClean="0">
                    <a:solidFill>
                      <a:schemeClr val="bg1"/>
                    </a:solidFill>
                  </a:rPr>
                </a:br>
                <a:endParaRPr lang="en-US" sz="3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9" y="361751"/>
                <a:ext cx="9692640" cy="6099207"/>
              </a:xfrm>
              <a:prstGeom prst="rect">
                <a:avLst/>
              </a:prstGeom>
              <a:blipFill rotWithShape="0">
                <a:blip r:embed="rId2"/>
                <a:stretch>
                  <a:fillRect l="-3396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1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1393" y="211280"/>
            <a:ext cx="11071715" cy="60992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Source Data &amp; Data Processing – Part 1 (Cont’d) – Eliminating word variables</a:t>
            </a:r>
          </a:p>
          <a:p>
            <a:endParaRPr lang="en-US" sz="43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89527 is too much. We only kept the “important” words.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What words are “important”?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400" dirty="0" smtClean="0">
                <a:solidFill>
                  <a:schemeClr val="bg1"/>
                </a:solidFill>
              </a:rPr>
              <a:t>1. We eliminated 161 stop words such as “I”, “again”, “most”, “when”</a:t>
            </a:r>
            <a:r>
              <a:rPr lang="is-IS" sz="3400" dirty="0" smtClean="0">
                <a:solidFill>
                  <a:schemeClr val="bg1"/>
                </a:solidFill>
              </a:rPr>
              <a:t>…</a:t>
            </a:r>
          </a:p>
          <a:p>
            <a:pPr marL="457200" indent="-457200">
              <a:buFont typeface="Wingdings" charset="2"/>
              <a:buChar char="§"/>
            </a:pPr>
            <a:r>
              <a:rPr lang="is-IS" sz="3400" dirty="0" smtClean="0">
                <a:solidFill>
                  <a:schemeClr val="bg1"/>
                </a:solidFill>
              </a:rPr>
              <a:t>2. We eliminated “rare words” whose proportion in the total number of words is &lt; 0.00001.</a:t>
            </a:r>
          </a:p>
          <a:p>
            <a:pPr marL="457200" indent="-457200">
              <a:buFont typeface="Wingdings" charset="2"/>
              <a:buChar char="§"/>
            </a:pPr>
            <a:r>
              <a:rPr lang="is-IS" sz="3400" dirty="0" smtClean="0">
                <a:solidFill>
                  <a:schemeClr val="bg1"/>
                </a:solidFill>
              </a:rPr>
              <a:t>3. We kept the “intense sentiment words”, that is the ratio of this word’s total number in positive (negative) comments to its total number in negative (positive) comments is &gt; 2.</a:t>
            </a:r>
            <a:endParaRPr lang="en-US" sz="3400" dirty="0" smtClean="0">
              <a:solidFill>
                <a:schemeClr val="bg1"/>
              </a:solidFill>
            </a:endParaRPr>
          </a:p>
          <a:p>
            <a:r>
              <a:rPr lang="en-US" sz="2900" dirty="0" smtClean="0">
                <a:solidFill>
                  <a:schemeClr val="bg1"/>
                </a:solidFill>
              </a:rPr>
              <a:t>     </a:t>
            </a:r>
          </a:p>
          <a:p>
            <a:r>
              <a:rPr lang="en-US" sz="2900" dirty="0" smtClean="0">
                <a:solidFill>
                  <a:schemeClr val="bg1"/>
                </a:solidFill>
              </a:rPr>
              <a:t>Finally, only 3139 words left.</a:t>
            </a:r>
          </a:p>
          <a:p>
            <a:endParaRPr lang="en-US" sz="29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u="sng" dirty="0" smtClean="0">
                <a:solidFill>
                  <a:schemeClr val="bg1"/>
                </a:solidFill>
              </a:rPr>
              <a:t>Final data form</a:t>
            </a:r>
            <a:r>
              <a:rPr lang="en-US" sz="3600" dirty="0" smtClean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chemeClr val="bg1"/>
                </a:solidFill>
              </a:rPr>
              <a:t>Each comment is turned into a vector of length </a:t>
            </a:r>
            <a:r>
              <a:rPr lang="en-US" sz="3600" dirty="0" smtClean="0">
                <a:solidFill>
                  <a:schemeClr val="bg1"/>
                </a:solidFill>
              </a:rPr>
              <a:t>3140, </a:t>
            </a:r>
            <a:r>
              <a:rPr lang="en-US" sz="3600" dirty="0">
                <a:solidFill>
                  <a:schemeClr val="bg1"/>
                </a:solidFill>
              </a:rPr>
              <a:t>including y and </a:t>
            </a:r>
            <a:r>
              <a:rPr lang="en-US" sz="3600" dirty="0" smtClean="0">
                <a:solidFill>
                  <a:schemeClr val="bg1"/>
                </a:solidFill>
              </a:rPr>
              <a:t>3139 </a:t>
            </a:r>
            <a:r>
              <a:rPr lang="en-US" sz="3600" dirty="0">
                <a:solidFill>
                  <a:schemeClr val="bg1"/>
                </a:solidFill>
              </a:rPr>
              <a:t>x.</a:t>
            </a:r>
          </a:p>
          <a:p>
            <a:pPr marL="457200" indent="-457200">
              <a:buFont typeface="Arial" charset="0"/>
              <a:buChar char="•"/>
            </a:pPr>
            <a:endParaRPr lang="en-US" sz="3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9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38286361"/>
              </p:ext>
            </p:extLst>
          </p:nvPr>
        </p:nvGraphicFramePr>
        <p:xfrm>
          <a:off x="631462" y="4815068"/>
          <a:ext cx="10271890" cy="23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9819" y="361751"/>
            <a:ext cx="10851796" cy="60992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Source Data &amp; Data Processing – Part 1 </a:t>
            </a:r>
          </a:p>
          <a:p>
            <a:r>
              <a:rPr lang="en-US" sz="43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(Cont’d) – Feature engineering</a:t>
            </a:r>
          </a:p>
          <a:p>
            <a:endParaRPr lang="en-US" sz="43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4500" dirty="0" smtClean="0">
                <a:solidFill>
                  <a:schemeClr val="bg1"/>
                </a:solidFill>
              </a:rPr>
              <a:t>We also created 4 new comment feature variables according to the comments data.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900" dirty="0" smtClean="0">
                <a:solidFill>
                  <a:schemeClr val="bg1"/>
                </a:solidFill>
              </a:rPr>
              <a:t>1. Total number of pure positive words and pure negative words in one comment 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is-IS" sz="3200" u="sng" dirty="0" smtClean="0">
                <a:solidFill>
                  <a:schemeClr val="bg1"/>
                </a:solidFill>
              </a:rPr>
              <a:t>Pure positive words</a:t>
            </a:r>
            <a:r>
              <a:rPr lang="is-IS" sz="3200" dirty="0" smtClean="0">
                <a:solidFill>
                  <a:schemeClr val="bg1"/>
                </a:solidFill>
              </a:rPr>
              <a:t>: 120 exclusive most frequently appeared words in positive comments.</a:t>
            </a:r>
          </a:p>
          <a:p>
            <a:r>
              <a:rPr lang="is-IS" sz="3200" dirty="0" smtClean="0">
                <a:solidFill>
                  <a:schemeClr val="bg1"/>
                </a:solidFill>
              </a:rPr>
              <a:t>        E.g. </a:t>
            </a:r>
            <a:r>
              <a:rPr lang="is-IS" sz="3200" dirty="0">
                <a:solidFill>
                  <a:schemeClr val="bg1"/>
                </a:solidFill>
              </a:rPr>
              <a:t>f</a:t>
            </a:r>
            <a:r>
              <a:rPr lang="is-IS" sz="3200" dirty="0" smtClean="0">
                <a:solidFill>
                  <a:schemeClr val="bg1"/>
                </a:solidFill>
              </a:rPr>
              <a:t>antastic, superb, perfectly, powerful, incredible, sweet, awesome...</a:t>
            </a:r>
          </a:p>
          <a:p>
            <a:endParaRPr lang="is-I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is-IS" sz="3200" u="sng" dirty="0">
                <a:solidFill>
                  <a:schemeClr val="bg1"/>
                </a:solidFill>
              </a:rPr>
              <a:t>Pure </a:t>
            </a:r>
            <a:r>
              <a:rPr lang="is-IS" sz="3200" u="sng" dirty="0" smtClean="0">
                <a:solidFill>
                  <a:schemeClr val="bg1"/>
                </a:solidFill>
              </a:rPr>
              <a:t>negative </a:t>
            </a:r>
            <a:r>
              <a:rPr lang="is-IS" sz="3200" u="sng" dirty="0">
                <a:solidFill>
                  <a:schemeClr val="bg1"/>
                </a:solidFill>
              </a:rPr>
              <a:t>words</a:t>
            </a:r>
            <a:r>
              <a:rPr lang="is-IS" sz="3200" dirty="0">
                <a:solidFill>
                  <a:schemeClr val="bg1"/>
                </a:solidFill>
              </a:rPr>
              <a:t>: 120 exclusive most frequently appeared words in </a:t>
            </a:r>
            <a:r>
              <a:rPr lang="is-IS" sz="3200" dirty="0" smtClean="0">
                <a:solidFill>
                  <a:schemeClr val="bg1"/>
                </a:solidFill>
              </a:rPr>
              <a:t>negative </a:t>
            </a:r>
            <a:r>
              <a:rPr lang="is-IS" sz="3200" dirty="0">
                <a:solidFill>
                  <a:schemeClr val="bg1"/>
                </a:solidFill>
              </a:rPr>
              <a:t>comments.</a:t>
            </a:r>
          </a:p>
          <a:p>
            <a:r>
              <a:rPr lang="is-IS" sz="3200" dirty="0">
                <a:solidFill>
                  <a:schemeClr val="bg1"/>
                </a:solidFill>
              </a:rPr>
              <a:t>        E.g. </a:t>
            </a:r>
            <a:r>
              <a:rPr lang="en-US" sz="3200" dirty="0" smtClean="0">
                <a:solidFill>
                  <a:schemeClr val="bg1"/>
                </a:solidFill>
              </a:rPr>
              <a:t>A</a:t>
            </a:r>
            <a:r>
              <a:rPr lang="is-IS" sz="3200" dirty="0" smtClean="0">
                <a:solidFill>
                  <a:schemeClr val="bg1"/>
                </a:solidFill>
              </a:rPr>
              <a:t>wful, waste, horrible, crap, ridiculous, dull, lame, poorly, badly...</a:t>
            </a:r>
            <a:endParaRPr lang="is-IS" sz="3200" dirty="0">
              <a:solidFill>
                <a:schemeClr val="bg1"/>
              </a:solidFill>
            </a:endParaRPr>
          </a:p>
          <a:p>
            <a:endParaRPr lang="en-US" sz="29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800" dirty="0" smtClean="0">
                <a:solidFill>
                  <a:schemeClr val="bg1"/>
                </a:solidFill>
              </a:rPr>
              <a:t>2. length of the comment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800" dirty="0" smtClean="0">
                <a:solidFill>
                  <a:schemeClr val="bg1"/>
                </a:solidFill>
              </a:rPr>
              <a:t>3. Total number of transitional words (but, though, nevertheless</a:t>
            </a:r>
            <a:r>
              <a:rPr lang="is-IS" sz="3800" dirty="0" smtClean="0">
                <a:solidFill>
                  <a:schemeClr val="bg1"/>
                </a:solidFill>
              </a:rPr>
              <a:t>…) in the comment.</a:t>
            </a:r>
          </a:p>
          <a:p>
            <a:endParaRPr lang="is-IS" sz="3800" dirty="0" smtClean="0">
              <a:solidFill>
                <a:schemeClr val="bg1"/>
              </a:solidFill>
            </a:endParaRPr>
          </a:p>
          <a:p>
            <a:r>
              <a:rPr lang="is-IS" sz="4500" dirty="0" smtClean="0">
                <a:solidFill>
                  <a:schemeClr val="bg1"/>
                </a:solidFill>
              </a:rPr>
              <a:t>We also tried </a:t>
            </a:r>
            <a:r>
              <a:rPr lang="is-IS" sz="45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tf-idf transformation</a:t>
            </a:r>
            <a:r>
              <a:rPr lang="is-IS" sz="4500" dirty="0" smtClean="0">
                <a:solidFill>
                  <a:schemeClr val="bg1"/>
                </a:solidFill>
              </a:rPr>
              <a:t>.</a:t>
            </a:r>
            <a:endParaRPr lang="en-US" sz="45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9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0769" y="4861365"/>
            <a:ext cx="3778491" cy="1857737"/>
            <a:chOff x="6800769" y="4861365"/>
            <a:chExt cx="3778491" cy="1857737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1980097100"/>
                </p:ext>
              </p:extLst>
            </p:nvPr>
          </p:nvGraphicFramePr>
          <p:xfrm>
            <a:off x="6800769" y="4861365"/>
            <a:ext cx="3778491" cy="18577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8351460" y="5412245"/>
              <a:ext cx="677108" cy="75597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Overlap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(80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7" y="1198301"/>
            <a:ext cx="4914900" cy="435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27" y="1198301"/>
            <a:ext cx="5236405" cy="4547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5732" y="5745705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Pure positive words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69268" y="5745705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Pure negative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236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9819" y="361751"/>
            <a:ext cx="9692640" cy="609920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Source Data &amp; Data Processing – Part 2</a:t>
            </a:r>
          </a:p>
          <a:p>
            <a:endParaRPr lang="en-US" sz="26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600" u="sng" dirty="0" smtClean="0">
                <a:solidFill>
                  <a:schemeClr val="bg1"/>
                </a:solidFill>
              </a:rPr>
              <a:t>Source</a:t>
            </a:r>
            <a:r>
              <a:rPr lang="en-US" sz="2600" dirty="0" smtClean="0">
                <a:solidFill>
                  <a:schemeClr val="bg1"/>
                </a:solidFill>
              </a:rPr>
              <a:t>: </a:t>
            </a:r>
            <a:r>
              <a:rPr lang="en-US" sz="2600" dirty="0" err="1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OMDb</a:t>
            </a:r>
            <a:r>
              <a:rPr lang="en-US" sz="26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API </a:t>
            </a:r>
            <a:r>
              <a:rPr lang="en-US" sz="2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sz="26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Open Movie dataset </a:t>
            </a:r>
            <a:r>
              <a:rPr lang="en-US" sz="2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) </a:t>
            </a:r>
          </a:p>
          <a:p>
            <a:endParaRPr lang="en-US" sz="2600" dirty="0" smtClean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600" u="sng" dirty="0" smtClean="0">
                <a:solidFill>
                  <a:schemeClr val="bg1"/>
                </a:solidFill>
              </a:rPr>
              <a:t>Raw data</a:t>
            </a:r>
            <a:r>
              <a:rPr lang="en-US" sz="2600" dirty="0" smtClean="0">
                <a:solidFill>
                  <a:schemeClr val="bg1"/>
                </a:solidFill>
              </a:rPr>
              <a:t>: Information of 7036 Movies rated by 50000 comments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u="sng" dirty="0" smtClean="0">
                <a:solidFill>
                  <a:schemeClr val="bg1"/>
                </a:solidFill>
              </a:rPr>
              <a:t>Potential variables</a:t>
            </a:r>
            <a:r>
              <a:rPr lang="en-US" sz="2600" dirty="0" smtClean="0">
                <a:solidFill>
                  <a:schemeClr val="bg1"/>
                </a:solidFill>
              </a:rPr>
              <a:t>: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2600" dirty="0" smtClean="0">
                <a:solidFill>
                  <a:schemeClr val="bg1"/>
                </a:solidFill>
              </a:rPr>
              <a:t>Numeric: Production year, Runtime, Awards, </a:t>
            </a:r>
            <a:r>
              <a:rPr lang="en-US" sz="2600" dirty="0" err="1" smtClean="0">
                <a:solidFill>
                  <a:schemeClr val="bg1"/>
                </a:solidFill>
              </a:rPr>
              <a:t>imdbRating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</a:rPr>
              <a:t>imdbVotes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charset="2"/>
              <a:buChar char="§"/>
            </a:pPr>
            <a:r>
              <a:rPr lang="en-US" sz="2600" dirty="0" smtClean="0">
                <a:solidFill>
                  <a:schemeClr val="bg1"/>
                </a:solidFill>
              </a:rPr>
              <a:t>Categorical: Type, MPAA rate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smtClean="0">
                <a:solidFill>
                  <a:schemeClr val="bg1"/>
                </a:solidFill>
              </a:rPr>
              <a:t>Language, Genre, Director, Actors</a:t>
            </a:r>
          </a:p>
          <a:p>
            <a:pPr marL="457200" indent="-457200">
              <a:buFont typeface="Arial" charset="0"/>
              <a:buChar char="•"/>
            </a:pPr>
            <a:endParaRPr lang="en-US" sz="29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9" y="5312779"/>
            <a:ext cx="10574828" cy="12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9819" y="361751"/>
            <a:ext cx="10574004" cy="60992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Source Data &amp; Data Processing – Part 2 (Cont’d) – Variable Transformation </a:t>
            </a:r>
          </a:p>
          <a:p>
            <a:endParaRPr lang="en-US" sz="43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u="sng" dirty="0" smtClean="0">
                <a:solidFill>
                  <a:schemeClr val="bg1"/>
                </a:solidFill>
              </a:rPr>
              <a:t>Numerical variables transformation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charset="2"/>
              <a:buChar char="§"/>
            </a:pPr>
            <a:r>
              <a:rPr lang="en-US" sz="3600" dirty="0" smtClean="0">
                <a:solidFill>
                  <a:schemeClr val="bg1"/>
                </a:solidFill>
              </a:rPr>
              <a:t>1. We transformed “Award” to 4 variables depending on if the award is famous or not : “</a:t>
            </a:r>
            <a:r>
              <a:rPr lang="en-US" sz="3600" dirty="0" err="1" smtClean="0">
                <a:solidFill>
                  <a:schemeClr val="bg1"/>
                </a:solidFill>
              </a:rPr>
              <a:t>famous_wins</a:t>
            </a:r>
            <a:r>
              <a:rPr lang="en-US" sz="3600" dirty="0" smtClean="0">
                <a:solidFill>
                  <a:schemeClr val="bg1"/>
                </a:solidFill>
              </a:rPr>
              <a:t>”, “</a:t>
            </a:r>
            <a:r>
              <a:rPr lang="en-US" sz="3600" dirty="0" err="1" smtClean="0">
                <a:solidFill>
                  <a:schemeClr val="bg1"/>
                </a:solidFill>
              </a:rPr>
              <a:t>other_wins</a:t>
            </a:r>
            <a:r>
              <a:rPr lang="en-US" sz="3600" dirty="0" smtClean="0">
                <a:solidFill>
                  <a:schemeClr val="bg1"/>
                </a:solidFill>
              </a:rPr>
              <a:t>”, “</a:t>
            </a:r>
            <a:r>
              <a:rPr lang="en-US" sz="3600" dirty="0" err="1" smtClean="0">
                <a:solidFill>
                  <a:schemeClr val="bg1"/>
                </a:solidFill>
              </a:rPr>
              <a:t>famous_nominations</a:t>
            </a:r>
            <a:r>
              <a:rPr lang="en-US" sz="3600" dirty="0" smtClean="0">
                <a:solidFill>
                  <a:schemeClr val="bg1"/>
                </a:solidFill>
              </a:rPr>
              <a:t>”, “</a:t>
            </a:r>
            <a:r>
              <a:rPr lang="en-US" sz="3600" dirty="0" err="1" smtClean="0">
                <a:solidFill>
                  <a:schemeClr val="bg1"/>
                </a:solidFill>
              </a:rPr>
              <a:t>other_nominations</a:t>
            </a:r>
            <a:r>
              <a:rPr lang="en-US" sz="3600" dirty="0" smtClean="0">
                <a:solidFill>
                  <a:schemeClr val="bg1"/>
                </a:solidFill>
              </a:rPr>
              <a:t>”.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600" dirty="0" smtClean="0">
                <a:solidFill>
                  <a:schemeClr val="bg1"/>
                </a:solidFill>
              </a:rPr>
              <a:t>2. We created a new variable called “number of languages”.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600" dirty="0" smtClean="0">
                <a:solidFill>
                  <a:schemeClr val="bg1"/>
                </a:solidFill>
              </a:rPr>
              <a:t>3. We replaced NA in “Runtime” and “</a:t>
            </a:r>
            <a:r>
              <a:rPr lang="en-US" sz="3600" dirty="0" err="1" smtClean="0">
                <a:solidFill>
                  <a:schemeClr val="bg1"/>
                </a:solidFill>
              </a:rPr>
              <a:t>imdbVotes</a:t>
            </a:r>
            <a:r>
              <a:rPr lang="en-US" sz="3600" dirty="0" smtClean="0">
                <a:solidFill>
                  <a:schemeClr val="bg1"/>
                </a:solidFill>
              </a:rPr>
              <a:t>” by their median.</a:t>
            </a:r>
          </a:p>
          <a:p>
            <a:pPr marL="457200" indent="-457200">
              <a:buFont typeface="Arial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u="sng" dirty="0" smtClean="0">
                <a:solidFill>
                  <a:schemeClr val="bg1"/>
                </a:solidFill>
              </a:rPr>
              <a:t>Categorical variables transformation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600" dirty="0" smtClean="0">
                <a:solidFill>
                  <a:schemeClr val="bg1"/>
                </a:solidFill>
              </a:rPr>
              <a:t>1. We transformed “Type”, “MPAA rate”, “Language”, “Genre” into dummy variables. We also created several new dummy variables relating to the movie’s main language.</a:t>
            </a:r>
          </a:p>
          <a:p>
            <a:pPr marL="457200" indent="-457200">
              <a:buFont typeface="Wingdings" charset="2"/>
              <a:buChar char="§"/>
            </a:pPr>
            <a:r>
              <a:rPr lang="is-IS" sz="3600" dirty="0" smtClean="0">
                <a:solidFill>
                  <a:schemeClr val="bg1"/>
                </a:solidFill>
              </a:rPr>
              <a:t>2. We transformed “Director” and “Actors” into numerical variables.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sz="29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9819" y="361751"/>
            <a:ext cx="9692640" cy="60992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1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Source Data &amp; Data Processing – Part 2 (Cont’d) – Variable Transformation </a:t>
            </a:r>
          </a:p>
          <a:p>
            <a:endParaRPr lang="en-US" sz="4300" b="1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3600" u="sng" dirty="0" smtClean="0">
                <a:solidFill>
                  <a:schemeClr val="bg1"/>
                </a:solidFill>
              </a:rPr>
              <a:t>How did we transform “Director” and “Actors” into numerical variables?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u="sng" dirty="0" smtClean="0">
                <a:solidFill>
                  <a:schemeClr val="bg1"/>
                </a:solidFill>
              </a:rPr>
              <a:t>Source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Box 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Office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Mojo (Website)</a:t>
            </a:r>
          </a:p>
          <a:p>
            <a:endParaRPr lang="en-US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u="sng" dirty="0" smtClean="0">
                <a:solidFill>
                  <a:schemeClr val="bg1"/>
                </a:solidFill>
                <a:effectLst/>
              </a:rPr>
              <a:t>Raw data</a:t>
            </a:r>
            <a:r>
              <a:rPr lang="en-US" sz="3600" dirty="0" smtClean="0">
                <a:solidFill>
                  <a:schemeClr val="bg1"/>
                </a:solidFill>
                <a:effectLst/>
              </a:rPr>
              <a:t>: Top 852 directors </a:t>
            </a:r>
            <a:r>
              <a:rPr lang="en-US" sz="3600" dirty="0">
                <a:solidFill>
                  <a:schemeClr val="bg1"/>
                </a:solidFill>
              </a:rPr>
              <a:t>and top 787 actors </a:t>
            </a:r>
            <a:r>
              <a:rPr lang="en-US" sz="3600" dirty="0" smtClean="0">
                <a:solidFill>
                  <a:schemeClr val="bg1"/>
                </a:solidFill>
                <a:effectLst/>
              </a:rPr>
              <a:t>ordered by their total gross box office.</a:t>
            </a:r>
          </a:p>
          <a:p>
            <a:pPr marL="457200" indent="-457200">
              <a:buFont typeface="Arial" charset="0"/>
              <a:buChar char="•"/>
            </a:pPr>
            <a:endParaRPr lang="en-US" sz="3600" u="sng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600" u="sng" dirty="0" smtClean="0">
                <a:solidFill>
                  <a:schemeClr val="bg1"/>
                </a:solidFill>
                <a:effectLst/>
              </a:rPr>
              <a:t>Data processing: </a:t>
            </a:r>
            <a:r>
              <a:rPr lang="en-US" sz="3600" dirty="0" smtClean="0">
                <a:solidFill>
                  <a:schemeClr val="bg1"/>
                </a:solidFill>
                <a:effectLst/>
              </a:rPr>
              <a:t>We transformed the directors and actors to a rating of scale 10 according to the following table:</a:t>
            </a:r>
          </a:p>
          <a:p>
            <a:endParaRPr lang="en-US" sz="2900" u="sng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48115"/>
              </p:ext>
            </p:extLst>
          </p:nvPr>
        </p:nvGraphicFramePr>
        <p:xfrm>
          <a:off x="694483" y="5691722"/>
          <a:ext cx="10359340" cy="76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279"/>
                <a:gridCol w="925974"/>
                <a:gridCol w="1145894"/>
                <a:gridCol w="1307939"/>
                <a:gridCol w="1319514"/>
                <a:gridCol w="1238491"/>
                <a:gridCol w="1898249"/>
              </a:tblGrid>
              <a:tr h="3983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Box Office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100-200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200-400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400-800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in the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1034</TotalTime>
  <Words>1219</Words>
  <Application>Microsoft Macintosh PowerPoint</Application>
  <PresentationFormat>Widescreen</PresentationFormat>
  <Paragraphs>260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Cambria Math</vt:lpstr>
      <vt:lpstr>Century Schoolbook</vt:lpstr>
      <vt:lpstr>Wingdings</vt:lpstr>
      <vt:lpstr>Wingdings 2</vt:lpstr>
      <vt:lpstr>宋体</vt:lpstr>
      <vt:lpstr>Arial</vt:lpstr>
      <vt:lpstr>View</vt:lpstr>
      <vt:lpstr>Classify user’s rating based on IMDB data</vt:lpstr>
      <vt:lpstr>Classification goal: A user’s attitude towards a movie –  positive (rating ≤ 4) or negative (rating ≥ 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</dc:title>
  <dc:creator>Yuan Tian</dc:creator>
  <cp:lastModifiedBy>Miao Wang</cp:lastModifiedBy>
  <cp:revision>47</cp:revision>
  <dcterms:created xsi:type="dcterms:W3CDTF">2016-05-31T04:00:26Z</dcterms:created>
  <dcterms:modified xsi:type="dcterms:W3CDTF">2016-06-01T16:13:01Z</dcterms:modified>
</cp:coreProperties>
</file>