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37" r:id="rId2"/>
    <p:sldMasterId id="2147483749" r:id="rId3"/>
    <p:sldMasterId id="2147483761" r:id="rId4"/>
  </p:sldMasterIdLst>
  <p:notesMasterIdLst>
    <p:notesMasterId r:id="rId31"/>
  </p:notesMasterIdLst>
  <p:sldIdLst>
    <p:sldId id="297" r:id="rId5"/>
    <p:sldId id="274" r:id="rId6"/>
    <p:sldId id="276" r:id="rId7"/>
    <p:sldId id="282" r:id="rId8"/>
    <p:sldId id="280" r:id="rId9"/>
    <p:sldId id="286" r:id="rId10"/>
    <p:sldId id="299" r:id="rId11"/>
    <p:sldId id="300" r:id="rId12"/>
    <p:sldId id="263" r:id="rId13"/>
    <p:sldId id="265" r:id="rId14"/>
    <p:sldId id="291" r:id="rId15"/>
    <p:sldId id="284" r:id="rId16"/>
    <p:sldId id="287" r:id="rId17"/>
    <p:sldId id="293" r:id="rId18"/>
    <p:sldId id="289" r:id="rId19"/>
    <p:sldId id="266" r:id="rId20"/>
    <p:sldId id="295" r:id="rId21"/>
    <p:sldId id="268" r:id="rId22"/>
    <p:sldId id="269" r:id="rId23"/>
    <p:sldId id="264" r:id="rId24"/>
    <p:sldId id="267" r:id="rId25"/>
    <p:sldId id="260" r:id="rId26"/>
    <p:sldId id="272" r:id="rId27"/>
    <p:sldId id="273" r:id="rId28"/>
    <p:sldId id="298"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D1F04-72C6-474F-8DD4-D0B28D617C71}" type="datetimeFigureOut">
              <a:rPr lang="en-US" smtClean="0"/>
              <a:t>11/29/2016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8F079-FFB6-4B0D-951C-8DB0B4729D7C}" type="slidenum">
              <a:rPr lang="en-US" smtClean="0"/>
              <a:t>‹#›</a:t>
            </a:fld>
            <a:endParaRPr lang="en-US"/>
          </a:p>
        </p:txBody>
      </p:sp>
    </p:spTree>
    <p:extLst>
      <p:ext uri="{BB962C8B-B14F-4D97-AF65-F5344CB8AC3E}">
        <p14:creationId xmlns:p14="http://schemas.microsoft.com/office/powerpoint/2010/main" val="226274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486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2961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09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048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50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Steepest descent is a technique perhaps more utilized with ANN, but we experienced problems with an overlarge learning rate (leading to non-convergent weight updates). So we followed its use of binary search to find the optimal learning rate that is no larger than an initial rate.</a:t>
            </a:r>
          </a:p>
        </p:txBody>
      </p:sp>
    </p:spTree>
    <p:extLst>
      <p:ext uri="{BB962C8B-B14F-4D97-AF65-F5344CB8AC3E}">
        <p14:creationId xmlns:p14="http://schemas.microsoft.com/office/powerpoint/2010/main" val="2021631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5CFED01-DAB7-41B1-A9BB-45A89B9D9CE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F256D-5961-4E34-9751-7248C83857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311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CFED01-DAB7-41B1-A9BB-45A89B9D9CE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F256D-5961-4E34-9751-7248C8385719}" type="slidenum">
              <a:rPr lang="en-US" smtClean="0"/>
              <a:t>‹#›</a:t>
            </a:fld>
            <a:endParaRPr lang="en-US"/>
          </a:p>
        </p:txBody>
      </p:sp>
    </p:spTree>
    <p:extLst>
      <p:ext uri="{BB962C8B-B14F-4D97-AF65-F5344CB8AC3E}">
        <p14:creationId xmlns:p14="http://schemas.microsoft.com/office/powerpoint/2010/main" val="367390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CFED01-DAB7-41B1-A9BB-45A89B9D9CE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F256D-5961-4E34-9751-7248C8385719}" type="slidenum">
              <a:rPr lang="en-US" smtClean="0"/>
              <a:t>‹#›</a:t>
            </a:fld>
            <a:endParaRPr lang="en-US"/>
          </a:p>
        </p:txBody>
      </p:sp>
    </p:spTree>
    <p:extLst>
      <p:ext uri="{BB962C8B-B14F-4D97-AF65-F5344CB8AC3E}">
        <p14:creationId xmlns:p14="http://schemas.microsoft.com/office/powerpoint/2010/main" val="2557026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14"/>
        <p:cNvGrpSpPr/>
        <p:nvPr/>
      </p:nvGrpSpPr>
      <p:grpSpPr>
        <a:xfrm>
          <a:off x="0" y="0"/>
          <a:ext cx="0" cy="0"/>
          <a:chOff x="0" y="0"/>
          <a:chExt cx="0" cy="0"/>
        </a:xfrm>
      </p:grpSpPr>
      <p:sp>
        <p:nvSpPr>
          <p:cNvPr id="15" name="Shape 15"/>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ctrTitle"/>
          </p:nvPr>
        </p:nvSpPr>
        <p:spPr>
          <a:xfrm>
            <a:off x="1097279" y="758952"/>
            <a:ext cx="10058399"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1100050" y="4455619"/>
            <a:ext cx="10058399"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2pPr>
            <a:lvl3pPr marL="914400" marR="0" lvl="2"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22" name="Shape 22"/>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extLst>
      <p:ext uri="{BB962C8B-B14F-4D97-AF65-F5344CB8AC3E}">
        <p14:creationId xmlns:p14="http://schemas.microsoft.com/office/powerpoint/2010/main" val="181310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1097279" y="1845733"/>
            <a:ext cx="10058399"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884612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709025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lt1"/>
        </a:solidFill>
        <a:effectLst/>
      </p:bgPr>
    </p:bg>
    <p:spTree>
      <p:nvGrpSpPr>
        <p:cNvPr id="1" name="Shape 34"/>
        <p:cNvGrpSpPr/>
        <p:nvPr/>
      </p:nvGrpSpPr>
      <p:grpSpPr>
        <a:xfrm>
          <a:off x="0" y="0"/>
          <a:ext cx="0" cy="0"/>
          <a:chOff x="0" y="0"/>
          <a:chExt cx="0" cy="0"/>
        </a:xfrm>
      </p:grpSpPr>
      <p:sp>
        <p:nvSpPr>
          <p:cNvPr id="35" name="Shape 35"/>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1097279" y="758952"/>
            <a:ext cx="10058399"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1097279" y="4453128"/>
            <a:ext cx="10058399"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8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6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39" name="Shape 39"/>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42" name="Shape 42"/>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extLst>
      <p:ext uri="{BB962C8B-B14F-4D97-AF65-F5344CB8AC3E}">
        <p14:creationId xmlns:p14="http://schemas.microsoft.com/office/powerpoint/2010/main" val="38975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1097279" y="1845733"/>
            <a:ext cx="493776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6" name="Shape 46"/>
          <p:cNvSpPr txBox="1">
            <a:spLocks noGrp="1"/>
          </p:cNvSpPr>
          <p:nvPr>
            <p:ph type="body" idx="2"/>
          </p:nvPr>
        </p:nvSpPr>
        <p:spPr>
          <a:xfrm>
            <a:off x="6217919" y="1845734"/>
            <a:ext cx="493776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655481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1097279" y="1846051"/>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1097279" y="2582333"/>
            <a:ext cx="4937760" cy="337820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6217919" y="1846051"/>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6217919" y="2582333"/>
            <a:ext cx="4937760" cy="337820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6" name="Shape 5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149615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59"/>
        <p:cNvGrpSpPr/>
        <p:nvPr/>
      </p:nvGrpSpPr>
      <p:grpSpPr>
        <a:xfrm>
          <a:off x="0" y="0"/>
          <a:ext cx="0" cy="0"/>
          <a:chOff x="0" y="0"/>
          <a:chExt cx="0" cy="0"/>
        </a:xfrm>
      </p:grpSpPr>
      <p:sp>
        <p:nvSpPr>
          <p:cNvPr id="60" name="Shape 60"/>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2" name="Shape 62"/>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293358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65"/>
        <p:cNvGrpSpPr/>
        <p:nvPr/>
      </p:nvGrpSpPr>
      <p:grpSpPr>
        <a:xfrm>
          <a:off x="0" y="0"/>
          <a:ext cx="0" cy="0"/>
          <a:chOff x="0" y="0"/>
          <a:chExt cx="0" cy="0"/>
        </a:xfrm>
      </p:grpSpPr>
      <p:sp>
        <p:nvSpPr>
          <p:cNvPr id="66" name="Shape 66"/>
          <p:cNvSpPr/>
          <p:nvPr/>
        </p:nvSpPr>
        <p:spPr>
          <a:xfrm>
            <a:off x="15" y="0"/>
            <a:ext cx="4050791" cy="68580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4040071" y="0"/>
            <a:ext cx="64008" cy="68580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457200" y="594358"/>
            <a:ext cx="3200399" cy="228600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body" idx="1"/>
          </p:nvPr>
        </p:nvSpPr>
        <p:spPr>
          <a:xfrm>
            <a:off x="4800600" y="731520"/>
            <a:ext cx="6492239" cy="52577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0" name="Shape 70"/>
          <p:cNvSpPr txBox="1">
            <a:spLocks noGrp="1"/>
          </p:cNvSpPr>
          <p:nvPr>
            <p:ph type="body" idx="2"/>
          </p:nvPr>
        </p:nvSpPr>
        <p:spPr>
          <a:xfrm>
            <a:off x="457200" y="2926080"/>
            <a:ext cx="3200399" cy="3379124"/>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65512" y="6459785"/>
            <a:ext cx="261850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800600" y="6459785"/>
            <a:ext cx="46481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dk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dk2"/>
                </a:solidFill>
                <a:latin typeface="Calibri"/>
                <a:ea typeface="Calibri"/>
                <a:cs typeface="Calibri"/>
                <a:sym typeface="Calibri"/>
              </a:rPr>
              <a:t>‹#›</a:t>
            </a:fld>
            <a:endParaRPr lang="en-US" sz="1050" b="0" i="0" u="none" strike="noStrike" cap="none">
              <a:solidFill>
                <a:schemeClr val="dk2"/>
              </a:solidFill>
              <a:latin typeface="Calibri"/>
              <a:ea typeface="Calibri"/>
              <a:cs typeface="Calibri"/>
              <a:sym typeface="Calibri"/>
            </a:endParaRPr>
          </a:p>
        </p:txBody>
      </p:sp>
    </p:spTree>
    <p:extLst>
      <p:ext uri="{BB962C8B-B14F-4D97-AF65-F5344CB8AC3E}">
        <p14:creationId xmlns:p14="http://schemas.microsoft.com/office/powerpoint/2010/main" val="322066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CFED01-DAB7-41B1-A9BB-45A89B9D9CE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F256D-5961-4E34-9751-7248C8385719}" type="slidenum">
              <a:rPr lang="en-US" smtClean="0"/>
              <a:t>‹#›</a:t>
            </a:fld>
            <a:endParaRPr lang="en-US"/>
          </a:p>
        </p:txBody>
      </p:sp>
    </p:spTree>
    <p:extLst>
      <p:ext uri="{BB962C8B-B14F-4D97-AF65-F5344CB8AC3E}">
        <p14:creationId xmlns:p14="http://schemas.microsoft.com/office/powerpoint/2010/main" val="1610155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74"/>
        <p:cNvGrpSpPr/>
        <p:nvPr/>
      </p:nvGrpSpPr>
      <p:grpSpPr>
        <a:xfrm>
          <a:off x="0" y="0"/>
          <a:ext cx="0" cy="0"/>
          <a:chOff x="0" y="0"/>
          <a:chExt cx="0" cy="0"/>
        </a:xfrm>
      </p:grpSpPr>
      <p:sp>
        <p:nvSpPr>
          <p:cNvPr id="75" name="Shape 75"/>
          <p:cNvSpPr/>
          <p:nvPr/>
        </p:nvSpPr>
        <p:spPr>
          <a:xfrm>
            <a:off x="0" y="4953000"/>
            <a:ext cx="12188824" cy="1904999"/>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15" y="491507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7" name="Shape 77"/>
          <p:cNvSpPr txBox="1">
            <a:spLocks noGrp="1"/>
          </p:cNvSpPr>
          <p:nvPr>
            <p:ph type="title"/>
          </p:nvPr>
        </p:nvSpPr>
        <p:spPr>
          <a:xfrm>
            <a:off x="1097279" y="5074919"/>
            <a:ext cx="10113264" cy="82296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a:spLocks noGrp="1"/>
          </p:cNvSpPr>
          <p:nvPr>
            <p:ph type="pic" idx="2"/>
          </p:nvPr>
        </p:nvSpPr>
        <p:spPr>
          <a:xfrm>
            <a:off x="15" y="0"/>
            <a:ext cx="12191984" cy="4915076"/>
          </a:xfrm>
          <a:prstGeom prst="rect">
            <a:avLst/>
          </a:prstGeom>
          <a:blipFill rotWithShape="1">
            <a:blip r:embed="rId2">
              <a:alphaModFix/>
            </a:blip>
            <a:stretch>
              <a:fillRect/>
            </a:stretch>
          </a:blip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3200" b="0" i="0" u="none" strike="noStrike" cap="none">
                <a:solidFill>
                  <a:schemeClr val="lt1"/>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8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Shape 79"/>
          <p:cNvSpPr txBox="1">
            <a:spLocks noGrp="1"/>
          </p:cNvSpPr>
          <p:nvPr>
            <p:ph type="body" idx="1"/>
          </p:nvPr>
        </p:nvSpPr>
        <p:spPr>
          <a:xfrm>
            <a:off x="1097279" y="5907023"/>
            <a:ext cx="10113264" cy="59435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047379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body" idx="1"/>
          </p:nvPr>
        </p:nvSpPr>
        <p:spPr>
          <a:xfrm rot="5400000">
            <a:off x="4114799" y="-1171785"/>
            <a:ext cx="4023360" cy="100583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86" name="Shape 8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63716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Shape 89"/>
        <p:cNvGrpSpPr/>
        <p:nvPr/>
      </p:nvGrpSpPr>
      <p:grpSpPr>
        <a:xfrm>
          <a:off x="0" y="0"/>
          <a:ext cx="0" cy="0"/>
          <a:chOff x="0" y="0"/>
          <a:chExt cx="0" cy="0"/>
        </a:xfrm>
      </p:grpSpPr>
      <p:sp>
        <p:nvSpPr>
          <p:cNvPr id="90" name="Shape 90"/>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92" name="Shape 92"/>
          <p:cNvSpPr txBox="1">
            <a:spLocks noGrp="1"/>
          </p:cNvSpPr>
          <p:nvPr>
            <p:ph type="title"/>
          </p:nvPr>
        </p:nvSpPr>
        <p:spPr>
          <a:xfrm rot="5400000">
            <a:off x="7160639" y="1979038"/>
            <a:ext cx="5757421" cy="262889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3" name="Shape 93"/>
          <p:cNvSpPr txBox="1">
            <a:spLocks noGrp="1"/>
          </p:cNvSpPr>
          <p:nvPr>
            <p:ph type="body" idx="1"/>
          </p:nvPr>
        </p:nvSpPr>
        <p:spPr>
          <a:xfrm rot="5400000">
            <a:off x="1826639" y="-573660"/>
            <a:ext cx="5757422" cy="77342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638661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14"/>
        <p:cNvGrpSpPr/>
        <p:nvPr/>
      </p:nvGrpSpPr>
      <p:grpSpPr>
        <a:xfrm>
          <a:off x="0" y="0"/>
          <a:ext cx="0" cy="0"/>
          <a:chOff x="0" y="0"/>
          <a:chExt cx="0" cy="0"/>
        </a:xfrm>
      </p:grpSpPr>
      <p:sp>
        <p:nvSpPr>
          <p:cNvPr id="15" name="Shape 15"/>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ctrTitle"/>
          </p:nvPr>
        </p:nvSpPr>
        <p:spPr>
          <a:xfrm>
            <a:off x="1097279" y="758952"/>
            <a:ext cx="10058399"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1100050" y="4455619"/>
            <a:ext cx="10058399"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2pPr>
            <a:lvl3pPr marL="914400" marR="0" lvl="2"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22" name="Shape 22"/>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extLst>
      <p:ext uri="{BB962C8B-B14F-4D97-AF65-F5344CB8AC3E}">
        <p14:creationId xmlns:p14="http://schemas.microsoft.com/office/powerpoint/2010/main" val="29038617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1097279" y="1845733"/>
            <a:ext cx="10058399"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404616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069361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lt1"/>
        </a:solidFill>
        <a:effectLst/>
      </p:bgPr>
    </p:bg>
    <p:spTree>
      <p:nvGrpSpPr>
        <p:cNvPr id="1" name="Shape 34"/>
        <p:cNvGrpSpPr/>
        <p:nvPr/>
      </p:nvGrpSpPr>
      <p:grpSpPr>
        <a:xfrm>
          <a:off x="0" y="0"/>
          <a:ext cx="0" cy="0"/>
          <a:chOff x="0" y="0"/>
          <a:chExt cx="0" cy="0"/>
        </a:xfrm>
      </p:grpSpPr>
      <p:sp>
        <p:nvSpPr>
          <p:cNvPr id="35" name="Shape 35"/>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1097279" y="758952"/>
            <a:ext cx="10058399"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1097279" y="4453128"/>
            <a:ext cx="10058399"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8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6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39" name="Shape 39"/>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42" name="Shape 42"/>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extLst>
      <p:ext uri="{BB962C8B-B14F-4D97-AF65-F5344CB8AC3E}">
        <p14:creationId xmlns:p14="http://schemas.microsoft.com/office/powerpoint/2010/main" val="37716865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1097279" y="1845733"/>
            <a:ext cx="493776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6" name="Shape 46"/>
          <p:cNvSpPr txBox="1">
            <a:spLocks noGrp="1"/>
          </p:cNvSpPr>
          <p:nvPr>
            <p:ph type="body" idx="2"/>
          </p:nvPr>
        </p:nvSpPr>
        <p:spPr>
          <a:xfrm>
            <a:off x="6217919" y="1845734"/>
            <a:ext cx="493776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22267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1097279" y="1846051"/>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1097279" y="2582333"/>
            <a:ext cx="4937760" cy="337820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6217919" y="1846051"/>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6217919" y="2582333"/>
            <a:ext cx="4937760" cy="337820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6" name="Shape 5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839851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59"/>
        <p:cNvGrpSpPr/>
        <p:nvPr/>
      </p:nvGrpSpPr>
      <p:grpSpPr>
        <a:xfrm>
          <a:off x="0" y="0"/>
          <a:ext cx="0" cy="0"/>
          <a:chOff x="0" y="0"/>
          <a:chExt cx="0" cy="0"/>
        </a:xfrm>
      </p:grpSpPr>
      <p:sp>
        <p:nvSpPr>
          <p:cNvPr id="60" name="Shape 60"/>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2" name="Shape 62"/>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9372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5CFED01-DAB7-41B1-A9BB-45A89B9D9CE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F256D-5961-4E34-9751-7248C83857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4076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65"/>
        <p:cNvGrpSpPr/>
        <p:nvPr/>
      </p:nvGrpSpPr>
      <p:grpSpPr>
        <a:xfrm>
          <a:off x="0" y="0"/>
          <a:ext cx="0" cy="0"/>
          <a:chOff x="0" y="0"/>
          <a:chExt cx="0" cy="0"/>
        </a:xfrm>
      </p:grpSpPr>
      <p:sp>
        <p:nvSpPr>
          <p:cNvPr id="66" name="Shape 66"/>
          <p:cNvSpPr/>
          <p:nvPr/>
        </p:nvSpPr>
        <p:spPr>
          <a:xfrm>
            <a:off x="15" y="0"/>
            <a:ext cx="4050791" cy="68580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4040071" y="0"/>
            <a:ext cx="64008" cy="68580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457200" y="594358"/>
            <a:ext cx="3200399" cy="228600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body" idx="1"/>
          </p:nvPr>
        </p:nvSpPr>
        <p:spPr>
          <a:xfrm>
            <a:off x="4800600" y="731520"/>
            <a:ext cx="6492239" cy="52577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0" name="Shape 70"/>
          <p:cNvSpPr txBox="1">
            <a:spLocks noGrp="1"/>
          </p:cNvSpPr>
          <p:nvPr>
            <p:ph type="body" idx="2"/>
          </p:nvPr>
        </p:nvSpPr>
        <p:spPr>
          <a:xfrm>
            <a:off x="457200" y="2926080"/>
            <a:ext cx="3200399" cy="3379124"/>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65512" y="6459785"/>
            <a:ext cx="261850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800600" y="6459785"/>
            <a:ext cx="46481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dk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dk2"/>
                </a:solidFill>
                <a:latin typeface="Calibri"/>
                <a:ea typeface="Calibri"/>
                <a:cs typeface="Calibri"/>
                <a:sym typeface="Calibri"/>
              </a:rPr>
              <a:t>‹#›</a:t>
            </a:fld>
            <a:endParaRPr lang="en-US" sz="1050" b="0" i="0" u="none" strike="noStrike" cap="none">
              <a:solidFill>
                <a:schemeClr val="dk2"/>
              </a:solidFill>
              <a:latin typeface="Calibri"/>
              <a:ea typeface="Calibri"/>
              <a:cs typeface="Calibri"/>
              <a:sym typeface="Calibri"/>
            </a:endParaRPr>
          </a:p>
        </p:txBody>
      </p:sp>
    </p:spTree>
    <p:extLst>
      <p:ext uri="{BB962C8B-B14F-4D97-AF65-F5344CB8AC3E}">
        <p14:creationId xmlns:p14="http://schemas.microsoft.com/office/powerpoint/2010/main" val="41070005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74"/>
        <p:cNvGrpSpPr/>
        <p:nvPr/>
      </p:nvGrpSpPr>
      <p:grpSpPr>
        <a:xfrm>
          <a:off x="0" y="0"/>
          <a:ext cx="0" cy="0"/>
          <a:chOff x="0" y="0"/>
          <a:chExt cx="0" cy="0"/>
        </a:xfrm>
      </p:grpSpPr>
      <p:sp>
        <p:nvSpPr>
          <p:cNvPr id="75" name="Shape 75"/>
          <p:cNvSpPr/>
          <p:nvPr/>
        </p:nvSpPr>
        <p:spPr>
          <a:xfrm>
            <a:off x="0" y="4953000"/>
            <a:ext cx="12188824" cy="1904999"/>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15" y="491507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7" name="Shape 77"/>
          <p:cNvSpPr txBox="1">
            <a:spLocks noGrp="1"/>
          </p:cNvSpPr>
          <p:nvPr>
            <p:ph type="title"/>
          </p:nvPr>
        </p:nvSpPr>
        <p:spPr>
          <a:xfrm>
            <a:off x="1097279" y="5074919"/>
            <a:ext cx="10113264" cy="82296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a:spLocks noGrp="1"/>
          </p:cNvSpPr>
          <p:nvPr>
            <p:ph type="pic" idx="2"/>
          </p:nvPr>
        </p:nvSpPr>
        <p:spPr>
          <a:xfrm>
            <a:off x="15" y="0"/>
            <a:ext cx="12191984" cy="4915076"/>
          </a:xfrm>
          <a:prstGeom prst="rect">
            <a:avLst/>
          </a:prstGeom>
          <a:blipFill rotWithShape="1">
            <a:blip r:embed="rId2">
              <a:alphaModFix/>
            </a:blip>
            <a:stretch>
              <a:fillRect/>
            </a:stretch>
          </a:blip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3200" b="0" i="0" u="none" strike="noStrike" cap="none">
                <a:solidFill>
                  <a:schemeClr val="lt1"/>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8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Shape 79"/>
          <p:cNvSpPr txBox="1">
            <a:spLocks noGrp="1"/>
          </p:cNvSpPr>
          <p:nvPr>
            <p:ph type="body" idx="1"/>
          </p:nvPr>
        </p:nvSpPr>
        <p:spPr>
          <a:xfrm>
            <a:off x="1097279" y="5907023"/>
            <a:ext cx="10113264" cy="59435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7817598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body" idx="1"/>
          </p:nvPr>
        </p:nvSpPr>
        <p:spPr>
          <a:xfrm rot="5400000">
            <a:off x="4114799" y="-1171785"/>
            <a:ext cx="4023360" cy="100583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86" name="Shape 8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307180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Shape 89"/>
        <p:cNvGrpSpPr/>
        <p:nvPr/>
      </p:nvGrpSpPr>
      <p:grpSpPr>
        <a:xfrm>
          <a:off x="0" y="0"/>
          <a:ext cx="0" cy="0"/>
          <a:chOff x="0" y="0"/>
          <a:chExt cx="0" cy="0"/>
        </a:xfrm>
      </p:grpSpPr>
      <p:sp>
        <p:nvSpPr>
          <p:cNvPr id="90" name="Shape 90"/>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92" name="Shape 92"/>
          <p:cNvSpPr txBox="1">
            <a:spLocks noGrp="1"/>
          </p:cNvSpPr>
          <p:nvPr>
            <p:ph type="title"/>
          </p:nvPr>
        </p:nvSpPr>
        <p:spPr>
          <a:xfrm rot="5400000">
            <a:off x="7160639" y="1979038"/>
            <a:ext cx="5757421" cy="262889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3" name="Shape 93"/>
          <p:cNvSpPr txBox="1">
            <a:spLocks noGrp="1"/>
          </p:cNvSpPr>
          <p:nvPr>
            <p:ph type="body" idx="1"/>
          </p:nvPr>
        </p:nvSpPr>
        <p:spPr>
          <a:xfrm rot="5400000">
            <a:off x="1826639" y="-573660"/>
            <a:ext cx="5757422" cy="77342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5843121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14"/>
        <p:cNvGrpSpPr/>
        <p:nvPr/>
      </p:nvGrpSpPr>
      <p:grpSpPr>
        <a:xfrm>
          <a:off x="0" y="0"/>
          <a:ext cx="0" cy="0"/>
          <a:chOff x="0" y="0"/>
          <a:chExt cx="0" cy="0"/>
        </a:xfrm>
      </p:grpSpPr>
      <p:sp>
        <p:nvSpPr>
          <p:cNvPr id="15" name="Shape 15"/>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ctrTitle"/>
          </p:nvPr>
        </p:nvSpPr>
        <p:spPr>
          <a:xfrm>
            <a:off x="1097279" y="758952"/>
            <a:ext cx="10058399"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1100050" y="4455619"/>
            <a:ext cx="10058399"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2pPr>
            <a:lvl3pPr marL="914400" marR="0" lvl="2"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22" name="Shape 22"/>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extLst>
      <p:ext uri="{BB962C8B-B14F-4D97-AF65-F5344CB8AC3E}">
        <p14:creationId xmlns:p14="http://schemas.microsoft.com/office/powerpoint/2010/main" val="24104461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1097279" y="1845733"/>
            <a:ext cx="10058399"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7680607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9493319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lt1"/>
        </a:solidFill>
        <a:effectLst/>
      </p:bgPr>
    </p:bg>
    <p:spTree>
      <p:nvGrpSpPr>
        <p:cNvPr id="1" name="Shape 34"/>
        <p:cNvGrpSpPr/>
        <p:nvPr/>
      </p:nvGrpSpPr>
      <p:grpSpPr>
        <a:xfrm>
          <a:off x="0" y="0"/>
          <a:ext cx="0" cy="0"/>
          <a:chOff x="0" y="0"/>
          <a:chExt cx="0" cy="0"/>
        </a:xfrm>
      </p:grpSpPr>
      <p:sp>
        <p:nvSpPr>
          <p:cNvPr id="35" name="Shape 35"/>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1097279" y="758952"/>
            <a:ext cx="10058399"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1097279" y="4453128"/>
            <a:ext cx="10058399"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8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6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39" name="Shape 39"/>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42" name="Shape 42"/>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extLst>
      <p:ext uri="{BB962C8B-B14F-4D97-AF65-F5344CB8AC3E}">
        <p14:creationId xmlns:p14="http://schemas.microsoft.com/office/powerpoint/2010/main" val="5473891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1097279" y="1845733"/>
            <a:ext cx="493776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6" name="Shape 46"/>
          <p:cNvSpPr txBox="1">
            <a:spLocks noGrp="1"/>
          </p:cNvSpPr>
          <p:nvPr>
            <p:ph type="body" idx="2"/>
          </p:nvPr>
        </p:nvSpPr>
        <p:spPr>
          <a:xfrm>
            <a:off x="6217919" y="1845734"/>
            <a:ext cx="493776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1466144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1097279" y="1846051"/>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1097279" y="2582333"/>
            <a:ext cx="4937760" cy="337820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6217919" y="1846051"/>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6217919" y="2582333"/>
            <a:ext cx="4937760" cy="337820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6" name="Shape 5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3877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5CFED01-DAB7-41B1-A9BB-45A89B9D9CE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F256D-5961-4E34-9751-7248C8385719}" type="slidenum">
              <a:rPr lang="en-US" smtClean="0"/>
              <a:t>‹#›</a:t>
            </a:fld>
            <a:endParaRPr lang="en-US"/>
          </a:p>
        </p:txBody>
      </p:sp>
    </p:spTree>
    <p:extLst>
      <p:ext uri="{BB962C8B-B14F-4D97-AF65-F5344CB8AC3E}">
        <p14:creationId xmlns:p14="http://schemas.microsoft.com/office/powerpoint/2010/main" val="28839818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59"/>
        <p:cNvGrpSpPr/>
        <p:nvPr/>
      </p:nvGrpSpPr>
      <p:grpSpPr>
        <a:xfrm>
          <a:off x="0" y="0"/>
          <a:ext cx="0" cy="0"/>
          <a:chOff x="0" y="0"/>
          <a:chExt cx="0" cy="0"/>
        </a:xfrm>
      </p:grpSpPr>
      <p:sp>
        <p:nvSpPr>
          <p:cNvPr id="60" name="Shape 60"/>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2" name="Shape 62"/>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712702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65"/>
        <p:cNvGrpSpPr/>
        <p:nvPr/>
      </p:nvGrpSpPr>
      <p:grpSpPr>
        <a:xfrm>
          <a:off x="0" y="0"/>
          <a:ext cx="0" cy="0"/>
          <a:chOff x="0" y="0"/>
          <a:chExt cx="0" cy="0"/>
        </a:xfrm>
      </p:grpSpPr>
      <p:sp>
        <p:nvSpPr>
          <p:cNvPr id="66" name="Shape 66"/>
          <p:cNvSpPr/>
          <p:nvPr/>
        </p:nvSpPr>
        <p:spPr>
          <a:xfrm>
            <a:off x="15" y="0"/>
            <a:ext cx="4050791" cy="68580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4040071" y="0"/>
            <a:ext cx="64008" cy="68580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457200" y="594358"/>
            <a:ext cx="3200399" cy="228600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body" idx="1"/>
          </p:nvPr>
        </p:nvSpPr>
        <p:spPr>
          <a:xfrm>
            <a:off x="4800600" y="731520"/>
            <a:ext cx="6492239" cy="52577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0" name="Shape 70"/>
          <p:cNvSpPr txBox="1">
            <a:spLocks noGrp="1"/>
          </p:cNvSpPr>
          <p:nvPr>
            <p:ph type="body" idx="2"/>
          </p:nvPr>
        </p:nvSpPr>
        <p:spPr>
          <a:xfrm>
            <a:off x="457200" y="2926080"/>
            <a:ext cx="3200399" cy="3379124"/>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65512" y="6459785"/>
            <a:ext cx="261850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800600" y="6459785"/>
            <a:ext cx="46481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dk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dk2"/>
                </a:solidFill>
                <a:latin typeface="Calibri"/>
                <a:ea typeface="Calibri"/>
                <a:cs typeface="Calibri"/>
                <a:sym typeface="Calibri"/>
              </a:rPr>
              <a:t>‹#›</a:t>
            </a:fld>
            <a:endParaRPr lang="en-US" sz="1050" b="0" i="0" u="none" strike="noStrike" cap="none">
              <a:solidFill>
                <a:schemeClr val="dk2"/>
              </a:solidFill>
              <a:latin typeface="Calibri"/>
              <a:ea typeface="Calibri"/>
              <a:cs typeface="Calibri"/>
              <a:sym typeface="Calibri"/>
            </a:endParaRPr>
          </a:p>
        </p:txBody>
      </p:sp>
    </p:spTree>
    <p:extLst>
      <p:ext uri="{BB962C8B-B14F-4D97-AF65-F5344CB8AC3E}">
        <p14:creationId xmlns:p14="http://schemas.microsoft.com/office/powerpoint/2010/main" val="24417586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74"/>
        <p:cNvGrpSpPr/>
        <p:nvPr/>
      </p:nvGrpSpPr>
      <p:grpSpPr>
        <a:xfrm>
          <a:off x="0" y="0"/>
          <a:ext cx="0" cy="0"/>
          <a:chOff x="0" y="0"/>
          <a:chExt cx="0" cy="0"/>
        </a:xfrm>
      </p:grpSpPr>
      <p:sp>
        <p:nvSpPr>
          <p:cNvPr id="75" name="Shape 75"/>
          <p:cNvSpPr/>
          <p:nvPr/>
        </p:nvSpPr>
        <p:spPr>
          <a:xfrm>
            <a:off x="0" y="4953000"/>
            <a:ext cx="12188824" cy="1904999"/>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15" y="491507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7" name="Shape 77"/>
          <p:cNvSpPr txBox="1">
            <a:spLocks noGrp="1"/>
          </p:cNvSpPr>
          <p:nvPr>
            <p:ph type="title"/>
          </p:nvPr>
        </p:nvSpPr>
        <p:spPr>
          <a:xfrm>
            <a:off x="1097279" y="5074919"/>
            <a:ext cx="10113264" cy="82296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a:spLocks noGrp="1"/>
          </p:cNvSpPr>
          <p:nvPr>
            <p:ph type="pic" idx="2"/>
          </p:nvPr>
        </p:nvSpPr>
        <p:spPr>
          <a:xfrm>
            <a:off x="15" y="0"/>
            <a:ext cx="12191984" cy="4915076"/>
          </a:xfrm>
          <a:prstGeom prst="rect">
            <a:avLst/>
          </a:prstGeom>
          <a:blipFill rotWithShape="1">
            <a:blip r:embed="rId2">
              <a:alphaModFix/>
            </a:blip>
            <a:stretch>
              <a:fillRect/>
            </a:stretch>
          </a:blip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3200" b="0" i="0" u="none" strike="noStrike" cap="none">
                <a:solidFill>
                  <a:schemeClr val="lt1"/>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8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Shape 79"/>
          <p:cNvSpPr txBox="1">
            <a:spLocks noGrp="1"/>
          </p:cNvSpPr>
          <p:nvPr>
            <p:ph type="body" idx="1"/>
          </p:nvPr>
        </p:nvSpPr>
        <p:spPr>
          <a:xfrm>
            <a:off x="1097279" y="5907023"/>
            <a:ext cx="10113264" cy="59435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4501394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body" idx="1"/>
          </p:nvPr>
        </p:nvSpPr>
        <p:spPr>
          <a:xfrm rot="5400000">
            <a:off x="4114799" y="-1171785"/>
            <a:ext cx="4023360" cy="100583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86" name="Shape 8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854475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Shape 89"/>
        <p:cNvGrpSpPr/>
        <p:nvPr/>
      </p:nvGrpSpPr>
      <p:grpSpPr>
        <a:xfrm>
          <a:off x="0" y="0"/>
          <a:ext cx="0" cy="0"/>
          <a:chOff x="0" y="0"/>
          <a:chExt cx="0" cy="0"/>
        </a:xfrm>
      </p:grpSpPr>
      <p:sp>
        <p:nvSpPr>
          <p:cNvPr id="90" name="Shape 90"/>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92" name="Shape 92"/>
          <p:cNvSpPr txBox="1">
            <a:spLocks noGrp="1"/>
          </p:cNvSpPr>
          <p:nvPr>
            <p:ph type="title"/>
          </p:nvPr>
        </p:nvSpPr>
        <p:spPr>
          <a:xfrm rot="5400000">
            <a:off x="7160639" y="1979038"/>
            <a:ext cx="5757421" cy="262889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3" name="Shape 93"/>
          <p:cNvSpPr txBox="1">
            <a:spLocks noGrp="1"/>
          </p:cNvSpPr>
          <p:nvPr>
            <p:ph type="body" idx="1"/>
          </p:nvPr>
        </p:nvSpPr>
        <p:spPr>
          <a:xfrm rot="5400000">
            <a:off x="1826639" y="-573660"/>
            <a:ext cx="5757422" cy="77342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28697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5CFED01-DAB7-41B1-A9BB-45A89B9D9CEF}"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3F256D-5961-4E34-9751-7248C8385719}" type="slidenum">
              <a:rPr lang="en-US" smtClean="0"/>
              <a:t>‹#›</a:t>
            </a:fld>
            <a:endParaRPr lang="en-US"/>
          </a:p>
        </p:txBody>
      </p:sp>
    </p:spTree>
    <p:extLst>
      <p:ext uri="{BB962C8B-B14F-4D97-AF65-F5344CB8AC3E}">
        <p14:creationId xmlns:p14="http://schemas.microsoft.com/office/powerpoint/2010/main" val="78672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5CFED01-DAB7-41B1-A9BB-45A89B9D9CEF}" type="datetimeFigureOut">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3F256D-5961-4E34-9751-7248C8385719}" type="slidenum">
              <a:rPr lang="en-US" smtClean="0"/>
              <a:t>‹#›</a:t>
            </a:fld>
            <a:endParaRPr lang="en-US"/>
          </a:p>
        </p:txBody>
      </p:sp>
    </p:spTree>
    <p:extLst>
      <p:ext uri="{BB962C8B-B14F-4D97-AF65-F5344CB8AC3E}">
        <p14:creationId xmlns:p14="http://schemas.microsoft.com/office/powerpoint/2010/main" val="23906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CFED01-DAB7-41B1-A9BB-45A89B9D9CEF}" type="datetimeFigureOut">
              <a:rPr lang="en-US" smtClean="0"/>
              <a:t>11/29/2016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13F256D-5961-4E34-9751-7248C8385719}" type="slidenum">
              <a:rPr lang="en-US" smtClean="0"/>
              <a:t>‹#›</a:t>
            </a:fld>
            <a:endParaRPr lang="en-US"/>
          </a:p>
        </p:txBody>
      </p:sp>
    </p:spTree>
    <p:extLst>
      <p:ext uri="{BB962C8B-B14F-4D97-AF65-F5344CB8AC3E}">
        <p14:creationId xmlns:p14="http://schemas.microsoft.com/office/powerpoint/2010/main" val="28999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CFED01-DAB7-41B1-A9BB-45A89B9D9CEF}" type="datetimeFigureOut">
              <a:rPr lang="en-US" smtClean="0"/>
              <a:t>11/29/2016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3F256D-5961-4E34-9751-7248C8385719}" type="slidenum">
              <a:rPr lang="en-US" smtClean="0"/>
              <a:t>‹#›</a:t>
            </a:fld>
            <a:endParaRPr lang="en-US"/>
          </a:p>
        </p:txBody>
      </p:sp>
    </p:spTree>
    <p:extLst>
      <p:ext uri="{BB962C8B-B14F-4D97-AF65-F5344CB8AC3E}">
        <p14:creationId xmlns:p14="http://schemas.microsoft.com/office/powerpoint/2010/main" val="139132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5CFED01-DAB7-41B1-A9BB-45A89B9D9CE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F256D-5961-4E34-9751-7248C8385719}" type="slidenum">
              <a:rPr lang="en-US" smtClean="0"/>
              <a:t>‹#›</a:t>
            </a:fld>
            <a:endParaRPr lang="en-US"/>
          </a:p>
        </p:txBody>
      </p:sp>
    </p:spTree>
    <p:extLst>
      <p:ext uri="{BB962C8B-B14F-4D97-AF65-F5344CB8AC3E}">
        <p14:creationId xmlns:p14="http://schemas.microsoft.com/office/powerpoint/2010/main" val="149593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CFED01-DAB7-41B1-A9BB-45A89B9D9CEF}" type="datetimeFigureOut">
              <a:rPr lang="en-US" smtClean="0"/>
              <a:t>11/29/2016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3F256D-5961-4E34-9751-7248C838571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39552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6400800"/>
            <a:ext cx="12192000"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 name="Shape 7"/>
          <p:cNvSpPr/>
          <p:nvPr/>
        </p:nvSpPr>
        <p:spPr>
          <a:xfrm>
            <a:off x="0" y="6334316"/>
            <a:ext cx="12192000" cy="65997"/>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 name="Shape 8"/>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 name="Shape 9"/>
          <p:cNvSpPr txBox="1">
            <a:spLocks noGrp="1"/>
          </p:cNvSpPr>
          <p:nvPr>
            <p:ph type="body" idx="1"/>
          </p:nvPr>
        </p:nvSpPr>
        <p:spPr>
          <a:xfrm>
            <a:off x="1097279" y="1845733"/>
            <a:ext cx="10058399"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Shape 1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13" name="Shape 13"/>
          <p:cNvCxnSpPr/>
          <p:nvPr/>
        </p:nvCxnSpPr>
        <p:spPr>
          <a:xfrm>
            <a:off x="1193532" y="1737844"/>
            <a:ext cx="9966959" cy="0"/>
          </a:xfrm>
          <a:prstGeom prst="straightConnector1">
            <a:avLst/>
          </a:prstGeom>
          <a:noFill/>
          <a:ln w="9525" cap="flat" cmpd="sng">
            <a:solidFill>
              <a:srgbClr val="7F7F7F"/>
            </a:solidFill>
            <a:prstDash val="solid"/>
            <a:round/>
            <a:headEnd type="none" w="med" len="med"/>
            <a:tailEnd type="none" w="med" len="med"/>
          </a:ln>
        </p:spPr>
      </p:cxnSp>
    </p:spTree>
    <p:extLst>
      <p:ext uri="{BB962C8B-B14F-4D97-AF65-F5344CB8AC3E}">
        <p14:creationId xmlns:p14="http://schemas.microsoft.com/office/powerpoint/2010/main" val="2342583421"/>
      </p:ext>
    </p:extLst>
  </p:cSld>
  <p:clrMap bg1="lt1" tx1="dk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6400800"/>
            <a:ext cx="12192000"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 name="Shape 7"/>
          <p:cNvSpPr/>
          <p:nvPr/>
        </p:nvSpPr>
        <p:spPr>
          <a:xfrm>
            <a:off x="0" y="6334316"/>
            <a:ext cx="12192000" cy="65997"/>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 name="Shape 8"/>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 name="Shape 9"/>
          <p:cNvSpPr txBox="1">
            <a:spLocks noGrp="1"/>
          </p:cNvSpPr>
          <p:nvPr>
            <p:ph type="body" idx="1"/>
          </p:nvPr>
        </p:nvSpPr>
        <p:spPr>
          <a:xfrm>
            <a:off x="1097279" y="1845733"/>
            <a:ext cx="10058399"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Shape 1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13" name="Shape 13"/>
          <p:cNvCxnSpPr/>
          <p:nvPr/>
        </p:nvCxnSpPr>
        <p:spPr>
          <a:xfrm>
            <a:off x="1193532" y="1737844"/>
            <a:ext cx="9966959" cy="0"/>
          </a:xfrm>
          <a:prstGeom prst="straightConnector1">
            <a:avLst/>
          </a:prstGeom>
          <a:noFill/>
          <a:ln w="9525" cap="flat" cmpd="sng">
            <a:solidFill>
              <a:srgbClr val="7F7F7F"/>
            </a:solidFill>
            <a:prstDash val="solid"/>
            <a:round/>
            <a:headEnd type="none" w="med" len="med"/>
            <a:tailEnd type="none" w="med" len="med"/>
          </a:ln>
        </p:spPr>
      </p:cxnSp>
    </p:spTree>
    <p:extLst>
      <p:ext uri="{BB962C8B-B14F-4D97-AF65-F5344CB8AC3E}">
        <p14:creationId xmlns:p14="http://schemas.microsoft.com/office/powerpoint/2010/main" val="3161010627"/>
      </p:ext>
    </p:extLst>
  </p:cSld>
  <p:clrMap bg1="lt1" tx1="dk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6400800"/>
            <a:ext cx="12192000"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 name="Shape 7"/>
          <p:cNvSpPr/>
          <p:nvPr/>
        </p:nvSpPr>
        <p:spPr>
          <a:xfrm>
            <a:off x="0" y="6334316"/>
            <a:ext cx="12192000" cy="65997"/>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 name="Shape 8"/>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 name="Shape 9"/>
          <p:cNvSpPr txBox="1">
            <a:spLocks noGrp="1"/>
          </p:cNvSpPr>
          <p:nvPr>
            <p:ph type="body" idx="1"/>
          </p:nvPr>
        </p:nvSpPr>
        <p:spPr>
          <a:xfrm>
            <a:off x="1097279" y="1845733"/>
            <a:ext cx="10058399"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Shape 1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13" name="Shape 13"/>
          <p:cNvCxnSpPr/>
          <p:nvPr/>
        </p:nvCxnSpPr>
        <p:spPr>
          <a:xfrm>
            <a:off x="1193532" y="1737844"/>
            <a:ext cx="9966959" cy="0"/>
          </a:xfrm>
          <a:prstGeom prst="straightConnector1">
            <a:avLst/>
          </a:prstGeom>
          <a:noFill/>
          <a:ln w="9525" cap="flat" cmpd="sng">
            <a:solidFill>
              <a:srgbClr val="7F7F7F"/>
            </a:solidFill>
            <a:prstDash val="solid"/>
            <a:round/>
            <a:headEnd type="none" w="med" len="med"/>
            <a:tailEnd type="none" w="med" len="med"/>
          </a:ln>
        </p:spPr>
      </p:cxnSp>
    </p:spTree>
    <p:extLst>
      <p:ext uri="{BB962C8B-B14F-4D97-AF65-F5344CB8AC3E}">
        <p14:creationId xmlns:p14="http://schemas.microsoft.com/office/powerpoint/2010/main" val="174642081"/>
      </p:ext>
    </p:extLst>
  </p:cSld>
  <p:clrMap bg1="lt1" tx1="dk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sz="6600" dirty="0"/>
              <a:t>Santander Product Recommendation</a:t>
            </a:r>
          </a:p>
        </p:txBody>
      </p:sp>
      <p:sp>
        <p:nvSpPr>
          <p:cNvPr id="3" name="副标题 2"/>
          <p:cNvSpPr>
            <a:spLocks noGrp="1"/>
          </p:cNvSpPr>
          <p:nvPr>
            <p:ph type="subTitle" idx="1"/>
          </p:nvPr>
        </p:nvSpPr>
        <p:spPr/>
        <p:txBody>
          <a:bodyPr>
            <a:normAutofit fontScale="85000" lnSpcReduction="20000"/>
          </a:bodyPr>
          <a:lstStyle/>
          <a:p>
            <a:r>
              <a:rPr lang="en-US" dirty="0"/>
              <a:t>ECS 171 Project team 2</a:t>
            </a:r>
          </a:p>
          <a:p>
            <a:r>
              <a:rPr lang="en-US" dirty="0"/>
              <a:t>Xinyi Hou, </a:t>
            </a:r>
            <a:r>
              <a:rPr lang="en-US" dirty="0" err="1"/>
              <a:t>Yingxi</a:t>
            </a:r>
            <a:r>
              <a:rPr lang="en-US" dirty="0"/>
              <a:t> </a:t>
            </a:r>
            <a:r>
              <a:rPr lang="en-US" dirty="0" err="1"/>
              <a:t>yu</a:t>
            </a:r>
            <a:r>
              <a:rPr lang="en-US" dirty="0"/>
              <a:t>, yuan </a:t>
            </a:r>
            <a:r>
              <a:rPr lang="en-US" dirty="0" err="1"/>
              <a:t>xu</a:t>
            </a:r>
            <a:r>
              <a:rPr lang="en-US" dirty="0"/>
              <a:t>, </a:t>
            </a:r>
            <a:r>
              <a:rPr lang="en-US" dirty="0" err="1"/>
              <a:t>wenyu</a:t>
            </a:r>
            <a:r>
              <a:rPr lang="en-US" dirty="0"/>
              <a:t> li, </a:t>
            </a:r>
            <a:r>
              <a:rPr lang="en-US" dirty="0" err="1"/>
              <a:t>qiaojuan</a:t>
            </a:r>
            <a:r>
              <a:rPr lang="en-US" dirty="0"/>
              <a:t> </a:t>
            </a:r>
            <a:r>
              <a:rPr lang="en-US" dirty="0" err="1"/>
              <a:t>niu</a:t>
            </a:r>
            <a:r>
              <a:rPr lang="en-US" dirty="0"/>
              <a:t>, </a:t>
            </a:r>
            <a:r>
              <a:rPr lang="en-US" dirty="0" err="1"/>
              <a:t>huiyu</a:t>
            </a:r>
            <a:r>
              <a:rPr lang="en-US" dirty="0"/>
              <a:t> bi, </a:t>
            </a:r>
            <a:r>
              <a:rPr lang="en-US" dirty="0" err="1"/>
              <a:t>meng</a:t>
            </a:r>
            <a:r>
              <a:rPr lang="en-US" dirty="0"/>
              <a:t> li, </a:t>
            </a:r>
            <a:r>
              <a:rPr lang="en-US" dirty="0" err="1"/>
              <a:t>zhongyu</a:t>
            </a:r>
            <a:r>
              <a:rPr lang="en-US" dirty="0"/>
              <a:t> fan, </a:t>
            </a:r>
            <a:r>
              <a:rPr lang="en-US" dirty="0" err="1"/>
              <a:t>aoran</a:t>
            </a:r>
            <a:r>
              <a:rPr lang="en-US" dirty="0"/>
              <a:t> </a:t>
            </a:r>
            <a:r>
              <a:rPr lang="en-US" dirty="0" err="1"/>
              <a:t>zhang</a:t>
            </a:r>
            <a:r>
              <a:rPr lang="en-US" dirty="0"/>
              <a:t>, yuan tian, </a:t>
            </a:r>
            <a:r>
              <a:rPr lang="en-US" dirty="0" err="1"/>
              <a:t>wang</a:t>
            </a:r>
            <a:r>
              <a:rPr lang="en-US" dirty="0"/>
              <a:t> </a:t>
            </a:r>
            <a:r>
              <a:rPr lang="en-US" dirty="0" err="1"/>
              <a:t>miao</a:t>
            </a:r>
            <a:r>
              <a:rPr lang="en-US" dirty="0"/>
              <a:t>, </a:t>
            </a:r>
            <a:r>
              <a:rPr lang="en-US" dirty="0" err="1"/>
              <a:t>bowen</a:t>
            </a:r>
            <a:r>
              <a:rPr lang="en-US" dirty="0"/>
              <a:t> he, </a:t>
            </a:r>
            <a:r>
              <a:rPr lang="en-US" dirty="0" err="1"/>
              <a:t>markham</a:t>
            </a:r>
            <a:r>
              <a:rPr lang="en-US" dirty="0"/>
              <a:t> Anderson, Charlton </a:t>
            </a:r>
            <a:r>
              <a:rPr lang="en-US" dirty="0" err="1"/>
              <a:t>lin</a:t>
            </a:r>
            <a:r>
              <a:rPr lang="en-US" dirty="0"/>
              <a:t>, Zoran </a:t>
            </a:r>
            <a:r>
              <a:rPr lang="en-US" dirty="0" err="1"/>
              <a:t>dabic</a:t>
            </a:r>
            <a:endParaRPr lang="en-US" dirty="0"/>
          </a:p>
        </p:txBody>
      </p:sp>
    </p:spTree>
    <p:extLst>
      <p:ext uri="{BB962C8B-B14F-4D97-AF65-F5344CB8AC3E}">
        <p14:creationId xmlns:p14="http://schemas.microsoft.com/office/powerpoint/2010/main" val="46960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lvl="0">
              <a:buSzPct val="25000"/>
            </a:pPr>
            <a:r>
              <a:rPr lang="en-US" dirty="0"/>
              <a:t>Random Forest-Flattening</a:t>
            </a:r>
            <a:endParaRPr lang="en-US" sz="4800" b="0" i="0" u="none" strike="noStrike" cap="none" dirty="0">
              <a:solidFill>
                <a:srgbClr val="3F3F3F"/>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1342133129"/>
              </p:ext>
            </p:extLst>
          </p:nvPr>
        </p:nvGraphicFramePr>
        <p:xfrm>
          <a:off x="1237307" y="1859907"/>
          <a:ext cx="4970049" cy="4465320"/>
        </p:xfrm>
        <a:graphic>
          <a:graphicData uri="http://schemas.openxmlformats.org/drawingml/2006/table">
            <a:tbl>
              <a:tblPr firstRow="1" bandRow="1">
                <a:tableStyleId>{5C22544A-7EE6-4342-B048-85BDC9FD1C3A}</a:tableStyleId>
              </a:tblPr>
              <a:tblGrid>
                <a:gridCol w="936668">
                  <a:extLst>
                    <a:ext uri="{9D8B030D-6E8A-4147-A177-3AD203B41FA5}">
                      <a16:colId xmlns:a16="http://schemas.microsoft.com/office/drawing/2014/main" val="381489704"/>
                    </a:ext>
                  </a:extLst>
                </a:gridCol>
                <a:gridCol w="1189973">
                  <a:extLst>
                    <a:ext uri="{9D8B030D-6E8A-4147-A177-3AD203B41FA5}">
                      <a16:colId xmlns:a16="http://schemas.microsoft.com/office/drawing/2014/main" val="2269199330"/>
                    </a:ext>
                  </a:extLst>
                </a:gridCol>
                <a:gridCol w="1565753">
                  <a:extLst>
                    <a:ext uri="{9D8B030D-6E8A-4147-A177-3AD203B41FA5}">
                      <a16:colId xmlns:a16="http://schemas.microsoft.com/office/drawing/2014/main" val="2402883633"/>
                    </a:ext>
                  </a:extLst>
                </a:gridCol>
                <a:gridCol w="1277655">
                  <a:extLst>
                    <a:ext uri="{9D8B030D-6E8A-4147-A177-3AD203B41FA5}">
                      <a16:colId xmlns:a16="http://schemas.microsoft.com/office/drawing/2014/main" val="1919887507"/>
                    </a:ext>
                  </a:extLst>
                </a:gridCol>
              </a:tblGrid>
              <a:tr h="579120">
                <a:tc>
                  <a:txBody>
                    <a:bodyPr/>
                    <a:lstStyle/>
                    <a:p>
                      <a:r>
                        <a:rPr lang="en-US" sz="1600" dirty="0">
                          <a:effectLst>
                            <a:outerShdw blurRad="38100" dist="38100" dir="2700000" algn="tl">
                              <a:srgbClr val="000000">
                                <a:alpha val="43137"/>
                              </a:srgbClr>
                            </a:outerShdw>
                          </a:effectLst>
                        </a:rPr>
                        <a:t>Sample</a:t>
                      </a:r>
                      <a:r>
                        <a:rPr lang="en-US" sz="1600" baseline="0" dirty="0">
                          <a:effectLst>
                            <a:outerShdw blurRad="38100" dist="38100" dir="2700000" algn="tl">
                              <a:srgbClr val="000000">
                                <a:alpha val="43137"/>
                              </a:srgbClr>
                            </a:outerShdw>
                          </a:effectLst>
                        </a:rPr>
                        <a:t> Month</a:t>
                      </a:r>
                      <a:endParaRPr lang="en-US" sz="1600" dirty="0">
                        <a:effectLst>
                          <a:outerShdw blurRad="38100" dist="38100" dir="2700000" algn="tl">
                            <a:srgbClr val="000000">
                              <a:alpha val="43137"/>
                            </a:srgbClr>
                          </a:outerShdw>
                        </a:effectLst>
                      </a:endParaRPr>
                    </a:p>
                  </a:txBody>
                  <a:tcPr/>
                </a:tc>
                <a:tc>
                  <a:txBody>
                    <a:bodyPr/>
                    <a:lstStyle/>
                    <a:p>
                      <a:r>
                        <a:rPr lang="en-US" sz="1600" dirty="0">
                          <a:effectLst>
                            <a:outerShdw blurRad="38100" dist="38100" dir="2700000" algn="tl">
                              <a:srgbClr val="000000">
                                <a:alpha val="43137"/>
                              </a:srgbClr>
                            </a:outerShdw>
                          </a:effectLst>
                        </a:rPr>
                        <a:t>Customer ID</a:t>
                      </a:r>
                    </a:p>
                  </a:txBody>
                  <a:tcPr/>
                </a:tc>
                <a:tc>
                  <a:txBody>
                    <a:bodyPr/>
                    <a:lstStyle/>
                    <a:p>
                      <a:r>
                        <a:rPr lang="en-US" sz="1600" dirty="0">
                          <a:effectLst>
                            <a:outerShdw blurRad="38100" dist="38100" dir="2700000" algn="tl">
                              <a:srgbClr val="000000">
                                <a:alpha val="43137"/>
                              </a:srgbClr>
                            </a:outerShdw>
                          </a:effectLst>
                        </a:rPr>
                        <a:t>Demographic Columns</a:t>
                      </a:r>
                    </a:p>
                  </a:txBody>
                  <a:tcPr/>
                </a:tc>
                <a:tc>
                  <a:txBody>
                    <a:bodyPr/>
                    <a:lstStyle/>
                    <a:p>
                      <a:r>
                        <a:rPr lang="en-US" sz="1600" dirty="0">
                          <a:effectLst>
                            <a:outerShdw blurRad="38100" dist="38100" dir="2700000" algn="tl">
                              <a:srgbClr val="000000">
                                <a:alpha val="43137"/>
                              </a:srgbClr>
                            </a:outerShdw>
                          </a:effectLst>
                        </a:rPr>
                        <a:t>Behavioral Columns</a:t>
                      </a:r>
                    </a:p>
                  </a:txBody>
                  <a:tcPr/>
                </a:tc>
                <a:extLst>
                  <a:ext uri="{0D108BD9-81ED-4DB2-BD59-A6C34878D82A}">
                    <a16:rowId xmlns:a16="http://schemas.microsoft.com/office/drawing/2014/main" val="374611613"/>
                  </a:ext>
                </a:extLst>
              </a:tr>
              <a:tr h="370840">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extLst>
                  <a:ext uri="{0D108BD9-81ED-4DB2-BD59-A6C34878D82A}">
                    <a16:rowId xmlns:a16="http://schemas.microsoft.com/office/drawing/2014/main" val="804826981"/>
                  </a:ext>
                </a:extLst>
              </a:tr>
              <a:tr h="370840">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2</a:t>
                      </a:r>
                    </a:p>
                  </a:txBody>
                  <a:tcPr>
                    <a:solidFill>
                      <a:schemeClr val="tx2">
                        <a:lumMod val="9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tx2">
                        <a:lumMod val="9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tx2">
                        <a:lumMod val="90000"/>
                      </a:schemeClr>
                    </a:solidFill>
                  </a:tcPr>
                </a:tc>
                <a:extLst>
                  <a:ext uri="{0D108BD9-81ED-4DB2-BD59-A6C34878D82A}">
                    <a16:rowId xmlns:a16="http://schemas.microsoft.com/office/drawing/2014/main" val="2714888224"/>
                  </a:ext>
                </a:extLst>
              </a:tr>
              <a:tr h="370840">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3</a:t>
                      </a: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extLst>
                  <a:ext uri="{0D108BD9-81ED-4DB2-BD59-A6C34878D82A}">
                    <a16:rowId xmlns:a16="http://schemas.microsoft.com/office/drawing/2014/main" val="1656385987"/>
                  </a:ext>
                </a:extLst>
              </a:tr>
              <a:tr h="370840">
                <a:tc>
                  <a:txBody>
                    <a:bodyPr/>
                    <a:lstStyle/>
                    <a:p>
                      <a:r>
                        <a:rPr lang="en-US" sz="1600" dirty="0">
                          <a:effectLst>
                            <a:outerShdw blurRad="38100" dist="38100" dir="2700000" algn="tl">
                              <a:srgbClr val="000000">
                                <a:alpha val="43137"/>
                              </a:srgbClr>
                            </a:outerShdw>
                          </a:effectLst>
                        </a:rPr>
                        <a:t>2</a:t>
                      </a:r>
                    </a:p>
                  </a:txBody>
                  <a:tcPr>
                    <a:solidFill>
                      <a:schemeClr val="accent1">
                        <a:lumMod val="40000"/>
                        <a:lumOff val="60000"/>
                      </a:schemeClr>
                    </a:solidFill>
                  </a:tcPr>
                </a:tc>
                <a:tc>
                  <a:txBody>
                    <a:bodyPr/>
                    <a:lstStyle/>
                    <a:p>
                      <a:r>
                        <a:rPr lang="en-US" sz="1600" dirty="0">
                          <a:effectLst>
                            <a:outerShdw blurRad="38100" dist="38100" dir="2700000" algn="tl">
                              <a:srgbClr val="000000">
                                <a:alpha val="43137"/>
                              </a:srgbClr>
                            </a:outerShdw>
                          </a:effectLst>
                        </a:rPr>
                        <a:t>1</a:t>
                      </a:r>
                    </a:p>
                  </a:txBody>
                  <a:tcPr>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40000"/>
                        <a:lumOff val="60000"/>
                      </a:schemeClr>
                    </a:solidFill>
                  </a:tcPr>
                </a:tc>
                <a:extLst>
                  <a:ext uri="{0D108BD9-81ED-4DB2-BD59-A6C34878D82A}">
                    <a16:rowId xmlns:a16="http://schemas.microsoft.com/office/drawing/2014/main" val="1445427586"/>
                  </a:ext>
                </a:extLst>
              </a:tr>
              <a:tr h="370840">
                <a:tc>
                  <a:txBody>
                    <a:bodyPr/>
                    <a:lstStyle/>
                    <a:p>
                      <a:r>
                        <a:rPr lang="en-US" sz="1600" dirty="0">
                          <a:effectLst>
                            <a:outerShdw blurRad="38100" dist="38100" dir="2700000" algn="tl">
                              <a:srgbClr val="000000">
                                <a:alpha val="43137"/>
                              </a:srgbClr>
                            </a:outerShdw>
                          </a:effectLst>
                        </a:rPr>
                        <a:t>2</a:t>
                      </a:r>
                    </a:p>
                  </a:txBody>
                  <a:tcPr>
                    <a:lnB w="12700" cmpd="sng">
                      <a:noFill/>
                    </a:lnB>
                    <a:solidFill>
                      <a:schemeClr val="accent1">
                        <a:lumMod val="40000"/>
                        <a:lumOff val="60000"/>
                      </a:schemeClr>
                    </a:solidFill>
                  </a:tcPr>
                </a:tc>
                <a:tc>
                  <a:txBody>
                    <a:bodyPr/>
                    <a:lstStyle/>
                    <a:p>
                      <a:r>
                        <a:rPr lang="en-US" sz="1600" dirty="0">
                          <a:effectLst>
                            <a:outerShdw blurRad="38100" dist="38100" dir="2700000" algn="tl">
                              <a:srgbClr val="000000">
                                <a:alpha val="43137"/>
                              </a:srgbClr>
                            </a:outerShdw>
                          </a:effectLst>
                        </a:rPr>
                        <a:t>2</a:t>
                      </a:r>
                    </a:p>
                  </a:txBody>
                  <a:tcPr>
                    <a:lnB w="12700" cmpd="sng">
                      <a:noFill/>
                    </a:lnB>
                    <a:solidFill>
                      <a:schemeClr val="tx2">
                        <a:lumMod val="90000"/>
                      </a:schemeClr>
                    </a:solidFill>
                  </a:tcPr>
                </a:tc>
                <a:tc>
                  <a:txBody>
                    <a:bodyPr/>
                    <a:lstStyle/>
                    <a:p>
                      <a:endParaRPr lang="en-US" sz="1600" dirty="0">
                        <a:effectLst>
                          <a:outerShdw blurRad="38100" dist="38100" dir="2700000" algn="tl">
                            <a:srgbClr val="000000">
                              <a:alpha val="43137"/>
                            </a:srgbClr>
                          </a:outerShdw>
                        </a:effectLst>
                      </a:endParaRPr>
                    </a:p>
                  </a:txBody>
                  <a:tcPr>
                    <a:lnB w="12700" cmpd="sng">
                      <a:noFill/>
                    </a:lnB>
                    <a:solidFill>
                      <a:schemeClr val="tx2">
                        <a:lumMod val="90000"/>
                      </a:schemeClr>
                    </a:solidFill>
                  </a:tcPr>
                </a:tc>
                <a:tc>
                  <a:txBody>
                    <a:bodyPr/>
                    <a:lstStyle/>
                    <a:p>
                      <a:endParaRPr lang="en-US" sz="1600" dirty="0">
                        <a:effectLst>
                          <a:outerShdw blurRad="38100" dist="38100" dir="2700000" algn="tl">
                            <a:srgbClr val="000000">
                              <a:alpha val="43137"/>
                            </a:srgbClr>
                          </a:outerShdw>
                        </a:effectLst>
                      </a:endParaRPr>
                    </a:p>
                  </a:txBody>
                  <a:tcPr>
                    <a:lnB w="12700" cmpd="sng">
                      <a:noFill/>
                    </a:lnB>
                    <a:solidFill>
                      <a:schemeClr val="tx2">
                        <a:lumMod val="90000"/>
                      </a:schemeClr>
                    </a:solidFill>
                  </a:tcPr>
                </a:tc>
                <a:extLst>
                  <a:ext uri="{0D108BD9-81ED-4DB2-BD59-A6C34878D82A}">
                    <a16:rowId xmlns:a16="http://schemas.microsoft.com/office/drawing/2014/main" val="2759387832"/>
                  </a:ext>
                </a:extLst>
              </a:tr>
              <a:tr h="370840">
                <a:tc>
                  <a:txBody>
                    <a:bodyPr/>
                    <a:lstStyle/>
                    <a:p>
                      <a:r>
                        <a:rPr lang="en-US" sz="1600" dirty="0">
                          <a:effectLst>
                            <a:outerShdw blurRad="38100" dist="38100" dir="2700000" algn="tl">
                              <a:srgbClr val="000000">
                                <a:alpha val="43137"/>
                              </a:srgbClr>
                            </a:outerShdw>
                          </a:effectLst>
                        </a:rPr>
                        <a:t>2</a:t>
                      </a:r>
                    </a:p>
                  </a:txBody>
                  <a:tcPr>
                    <a:lnT w="12700" cmpd="sng">
                      <a:noFill/>
                    </a:lnT>
                    <a:lnB w="12700" cmpd="sng">
                      <a:noFill/>
                    </a:lnB>
                    <a:solidFill>
                      <a:schemeClr val="accent1">
                        <a:lumMod val="40000"/>
                        <a:lumOff val="60000"/>
                      </a:schemeClr>
                    </a:solidFill>
                  </a:tcPr>
                </a:tc>
                <a:tc>
                  <a:txBody>
                    <a:bodyPr/>
                    <a:lstStyle/>
                    <a:p>
                      <a:r>
                        <a:rPr lang="en-US" sz="1600" dirty="0">
                          <a:effectLst>
                            <a:outerShdw blurRad="38100" dist="38100" dir="2700000" algn="tl">
                              <a:srgbClr val="000000">
                                <a:alpha val="43137"/>
                              </a:srgbClr>
                            </a:outerShdw>
                          </a:effectLst>
                        </a:rPr>
                        <a:t>3</a:t>
                      </a:r>
                    </a:p>
                  </a:txBody>
                  <a:tcPr>
                    <a:lnT w="12700" cmpd="sng">
                      <a:noFill/>
                    </a:lnT>
                    <a:lnB w="12700" cmpd="sng">
                      <a:noFill/>
                    </a:lnB>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40000"/>
                        <a:lumOff val="60000"/>
                      </a:schemeClr>
                    </a:solidFill>
                  </a:tcPr>
                </a:tc>
                <a:extLst>
                  <a:ext uri="{0D108BD9-81ED-4DB2-BD59-A6C34878D82A}">
                    <a16:rowId xmlns:a16="http://schemas.microsoft.com/office/drawing/2014/main" val="3721115494"/>
                  </a:ext>
                </a:extLst>
              </a:tr>
              <a:tr h="548640">
                <a:tc>
                  <a:txBody>
                    <a:bodyPr/>
                    <a:lstStyle/>
                    <a:p>
                      <a:endParaRPr lang="en-US" sz="1100" b="1" dirty="0">
                        <a:effectLst>
                          <a:outerShdw blurRad="38100" dist="38100" dir="2700000" algn="tl">
                            <a:srgbClr val="000000">
                              <a:alpha val="43137"/>
                            </a:srgbClr>
                          </a:outerShdw>
                        </a:effectLs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600" dirty="0">
                        <a:effectLst>
                          <a:outerShdw blurRad="38100" dist="38100" dir="2700000" algn="tl">
                            <a:srgbClr val="000000">
                              <a:alpha val="43137"/>
                            </a:srgbClr>
                          </a:outerShdw>
                        </a:effectLs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effectLst>
                            <a:outerShdw blurRad="38100" dist="38100" dir="2700000" algn="tl">
                              <a:srgbClr val="000000">
                                <a:alpha val="43137"/>
                              </a:srgbClr>
                            </a:outerShdw>
                          </a:effectLst>
                        </a:rPr>
                        <a:t>.</a:t>
                      </a:r>
                    </a:p>
                    <a:p>
                      <a:r>
                        <a:rPr lang="en-US" sz="1000" b="1" dirty="0">
                          <a:effectLst>
                            <a:outerShdw blurRad="38100" dist="38100" dir="2700000" algn="tl">
                              <a:srgbClr val="000000">
                                <a:alpha val="43137"/>
                              </a:srgbClr>
                            </a:outerShdw>
                          </a:effectLst>
                        </a:rPr>
                        <a:t>.</a:t>
                      </a:r>
                    </a:p>
                    <a:p>
                      <a:r>
                        <a:rPr lang="en-US" sz="1000" b="1" dirty="0">
                          <a:effectLst>
                            <a:outerShdw blurRad="38100" dist="38100" dir="2700000" algn="tl">
                              <a:srgbClr val="000000">
                                <a:alpha val="43137"/>
                              </a:srgbClr>
                            </a:outerShdw>
                          </a:effectLst>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600" dirty="0">
                        <a:effectLst>
                          <a:outerShdw blurRad="38100" dist="38100" dir="2700000" algn="tl">
                            <a:srgbClr val="000000">
                              <a:alpha val="43137"/>
                            </a:srgbClr>
                          </a:outerShdw>
                        </a:effectLs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21543548"/>
                  </a:ext>
                </a:extLst>
              </a:tr>
              <a:tr h="370840">
                <a:tc>
                  <a:txBody>
                    <a:bodyPr/>
                    <a:lstStyle/>
                    <a:p>
                      <a:r>
                        <a:rPr lang="en-US" sz="1600" dirty="0">
                          <a:effectLst>
                            <a:outerShdw blurRad="38100" dist="38100" dir="2700000" algn="tl">
                              <a:srgbClr val="000000">
                                <a:alpha val="43137"/>
                              </a:srgbClr>
                            </a:outerShdw>
                          </a:effectLst>
                        </a:rPr>
                        <a:t>N</a:t>
                      </a:r>
                    </a:p>
                  </a:txBody>
                  <a:tcPr>
                    <a:lnT w="12700" cmpd="sng">
                      <a:noFill/>
                    </a:lnT>
                    <a:lnB w="12700" cmpd="sng">
                      <a:noFill/>
                    </a:lnB>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1</a:t>
                      </a: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20000"/>
                        <a:lumOff val="80000"/>
                      </a:schemeClr>
                    </a:solidFill>
                  </a:tcPr>
                </a:tc>
                <a:extLst>
                  <a:ext uri="{0D108BD9-81ED-4DB2-BD59-A6C34878D82A}">
                    <a16:rowId xmlns:a16="http://schemas.microsoft.com/office/drawing/2014/main" val="1237563864"/>
                  </a:ext>
                </a:extLst>
              </a:tr>
              <a:tr h="370840">
                <a:tc>
                  <a:txBody>
                    <a:bodyPr/>
                    <a:lstStyle/>
                    <a:p>
                      <a:r>
                        <a:rPr lang="en-US" sz="1600" dirty="0">
                          <a:effectLst>
                            <a:outerShdw blurRad="38100" dist="38100" dir="2700000" algn="tl">
                              <a:srgbClr val="000000">
                                <a:alpha val="43137"/>
                              </a:srgbClr>
                            </a:outerShdw>
                          </a:effectLst>
                        </a:rPr>
                        <a:t>N</a:t>
                      </a:r>
                    </a:p>
                  </a:txBody>
                  <a:tcPr>
                    <a:lnT w="12700" cmpd="sng">
                      <a:noFill/>
                    </a:lnT>
                    <a:lnB w="12700" cmpd="sng">
                      <a:noFill/>
                    </a:lnB>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2</a:t>
                      </a: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5">
                        <a:lumMod val="75000"/>
                      </a:schemeClr>
                    </a:solidFill>
                  </a:tcPr>
                </a:tc>
                <a:extLst>
                  <a:ext uri="{0D108BD9-81ED-4DB2-BD59-A6C34878D82A}">
                    <a16:rowId xmlns:a16="http://schemas.microsoft.com/office/drawing/2014/main" val="3741112368"/>
                  </a:ext>
                </a:extLst>
              </a:tr>
              <a:tr h="370840">
                <a:tc>
                  <a:txBody>
                    <a:bodyPr/>
                    <a:lstStyle/>
                    <a:p>
                      <a:r>
                        <a:rPr lang="en-US" sz="1600" dirty="0">
                          <a:effectLst>
                            <a:outerShdw blurRad="38100" dist="38100" dir="2700000" algn="tl">
                              <a:srgbClr val="000000">
                                <a:alpha val="43137"/>
                              </a:srgbClr>
                            </a:outerShdw>
                          </a:effectLst>
                        </a:rPr>
                        <a:t>N</a:t>
                      </a:r>
                    </a:p>
                  </a:txBody>
                  <a:tcPr>
                    <a:lnT w="12700" cmpd="sng">
                      <a:noFill/>
                    </a:lnT>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3</a:t>
                      </a:r>
                    </a:p>
                  </a:txBody>
                  <a:tcPr>
                    <a:lnT w="12700" cmpd="sng">
                      <a:noFill/>
                    </a:lnT>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solidFill>
                      <a:schemeClr val="accent1">
                        <a:lumMod val="20000"/>
                        <a:lumOff val="80000"/>
                      </a:schemeClr>
                    </a:solidFill>
                  </a:tcPr>
                </a:tc>
                <a:extLst>
                  <a:ext uri="{0D108BD9-81ED-4DB2-BD59-A6C34878D82A}">
                    <a16:rowId xmlns:a16="http://schemas.microsoft.com/office/drawing/2014/main" val="2672883341"/>
                  </a:ext>
                </a:extLst>
              </a:tr>
            </a:tbl>
          </a:graphicData>
        </a:graphic>
      </p:graphicFrame>
    </p:spTree>
    <p:extLst>
      <p:ext uri="{BB962C8B-B14F-4D97-AF65-F5344CB8AC3E}">
        <p14:creationId xmlns:p14="http://schemas.microsoft.com/office/powerpoint/2010/main" val="194466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lvl="0">
              <a:buSzPct val="25000"/>
            </a:pPr>
            <a:r>
              <a:rPr lang="en-US" dirty="0"/>
              <a:t>Random Forest-Flattening</a:t>
            </a:r>
            <a:endParaRPr lang="en-US" sz="4800" b="0" i="0" u="none" strike="noStrike" cap="none" dirty="0">
              <a:solidFill>
                <a:srgbClr val="3F3F3F"/>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284354442"/>
              </p:ext>
            </p:extLst>
          </p:nvPr>
        </p:nvGraphicFramePr>
        <p:xfrm>
          <a:off x="115518" y="1737359"/>
          <a:ext cx="4970049" cy="4465320"/>
        </p:xfrm>
        <a:graphic>
          <a:graphicData uri="http://schemas.openxmlformats.org/drawingml/2006/table">
            <a:tbl>
              <a:tblPr firstRow="1" bandRow="1">
                <a:tableStyleId>{5C22544A-7EE6-4342-B048-85BDC9FD1C3A}</a:tableStyleId>
              </a:tblPr>
              <a:tblGrid>
                <a:gridCol w="936668">
                  <a:extLst>
                    <a:ext uri="{9D8B030D-6E8A-4147-A177-3AD203B41FA5}">
                      <a16:colId xmlns:a16="http://schemas.microsoft.com/office/drawing/2014/main" val="381489704"/>
                    </a:ext>
                  </a:extLst>
                </a:gridCol>
                <a:gridCol w="1189973">
                  <a:extLst>
                    <a:ext uri="{9D8B030D-6E8A-4147-A177-3AD203B41FA5}">
                      <a16:colId xmlns:a16="http://schemas.microsoft.com/office/drawing/2014/main" val="2269199330"/>
                    </a:ext>
                  </a:extLst>
                </a:gridCol>
                <a:gridCol w="1565753">
                  <a:extLst>
                    <a:ext uri="{9D8B030D-6E8A-4147-A177-3AD203B41FA5}">
                      <a16:colId xmlns:a16="http://schemas.microsoft.com/office/drawing/2014/main" val="2402883633"/>
                    </a:ext>
                  </a:extLst>
                </a:gridCol>
                <a:gridCol w="1277655">
                  <a:extLst>
                    <a:ext uri="{9D8B030D-6E8A-4147-A177-3AD203B41FA5}">
                      <a16:colId xmlns:a16="http://schemas.microsoft.com/office/drawing/2014/main" val="1919887507"/>
                    </a:ext>
                  </a:extLst>
                </a:gridCol>
              </a:tblGrid>
              <a:tr h="579120">
                <a:tc>
                  <a:txBody>
                    <a:bodyPr/>
                    <a:lstStyle/>
                    <a:p>
                      <a:r>
                        <a:rPr lang="en-US" sz="1600" dirty="0">
                          <a:effectLst>
                            <a:outerShdw blurRad="38100" dist="38100" dir="2700000" algn="tl">
                              <a:srgbClr val="000000">
                                <a:alpha val="43137"/>
                              </a:srgbClr>
                            </a:outerShdw>
                          </a:effectLst>
                        </a:rPr>
                        <a:t>Sample</a:t>
                      </a:r>
                      <a:r>
                        <a:rPr lang="en-US" sz="1600" baseline="0" dirty="0">
                          <a:effectLst>
                            <a:outerShdw blurRad="38100" dist="38100" dir="2700000" algn="tl">
                              <a:srgbClr val="000000">
                                <a:alpha val="43137"/>
                              </a:srgbClr>
                            </a:outerShdw>
                          </a:effectLst>
                        </a:rPr>
                        <a:t> Month</a:t>
                      </a:r>
                      <a:endParaRPr lang="en-US" sz="1600" dirty="0">
                        <a:effectLst>
                          <a:outerShdw blurRad="38100" dist="38100" dir="2700000" algn="tl">
                            <a:srgbClr val="000000">
                              <a:alpha val="43137"/>
                            </a:srgbClr>
                          </a:outerShdw>
                        </a:effectLst>
                      </a:endParaRPr>
                    </a:p>
                  </a:txBody>
                  <a:tcPr/>
                </a:tc>
                <a:tc>
                  <a:txBody>
                    <a:bodyPr/>
                    <a:lstStyle/>
                    <a:p>
                      <a:r>
                        <a:rPr lang="en-US" sz="1600" dirty="0">
                          <a:effectLst>
                            <a:outerShdw blurRad="38100" dist="38100" dir="2700000" algn="tl">
                              <a:srgbClr val="000000">
                                <a:alpha val="43137"/>
                              </a:srgbClr>
                            </a:outerShdw>
                          </a:effectLst>
                        </a:rPr>
                        <a:t>Customer ID</a:t>
                      </a:r>
                    </a:p>
                  </a:txBody>
                  <a:tcPr/>
                </a:tc>
                <a:tc>
                  <a:txBody>
                    <a:bodyPr/>
                    <a:lstStyle/>
                    <a:p>
                      <a:r>
                        <a:rPr lang="en-US" sz="1600" dirty="0">
                          <a:effectLst>
                            <a:outerShdw blurRad="38100" dist="38100" dir="2700000" algn="tl">
                              <a:srgbClr val="000000">
                                <a:alpha val="43137"/>
                              </a:srgbClr>
                            </a:outerShdw>
                          </a:effectLst>
                        </a:rPr>
                        <a:t>Demographic Columns</a:t>
                      </a:r>
                    </a:p>
                  </a:txBody>
                  <a:tcPr/>
                </a:tc>
                <a:tc>
                  <a:txBody>
                    <a:bodyPr/>
                    <a:lstStyle/>
                    <a:p>
                      <a:r>
                        <a:rPr lang="en-US" sz="1600" dirty="0">
                          <a:effectLst>
                            <a:outerShdw blurRad="38100" dist="38100" dir="2700000" algn="tl">
                              <a:srgbClr val="000000">
                                <a:alpha val="43137"/>
                              </a:srgbClr>
                            </a:outerShdw>
                          </a:effectLst>
                        </a:rPr>
                        <a:t>Behavioral Columns</a:t>
                      </a:r>
                    </a:p>
                  </a:txBody>
                  <a:tcPr/>
                </a:tc>
                <a:extLst>
                  <a:ext uri="{0D108BD9-81ED-4DB2-BD59-A6C34878D82A}">
                    <a16:rowId xmlns:a16="http://schemas.microsoft.com/office/drawing/2014/main" val="374611613"/>
                  </a:ext>
                </a:extLst>
              </a:tr>
              <a:tr h="370840">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extLst>
                  <a:ext uri="{0D108BD9-81ED-4DB2-BD59-A6C34878D82A}">
                    <a16:rowId xmlns:a16="http://schemas.microsoft.com/office/drawing/2014/main" val="804826981"/>
                  </a:ext>
                </a:extLst>
              </a:tr>
              <a:tr h="370840">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2</a:t>
                      </a:r>
                    </a:p>
                  </a:txBody>
                  <a:tcPr>
                    <a:solidFill>
                      <a:schemeClr val="tx2">
                        <a:lumMod val="9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tx2">
                        <a:lumMod val="9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tx2">
                        <a:lumMod val="90000"/>
                      </a:schemeClr>
                    </a:solidFill>
                  </a:tcPr>
                </a:tc>
                <a:extLst>
                  <a:ext uri="{0D108BD9-81ED-4DB2-BD59-A6C34878D82A}">
                    <a16:rowId xmlns:a16="http://schemas.microsoft.com/office/drawing/2014/main" val="2714888224"/>
                  </a:ext>
                </a:extLst>
              </a:tr>
              <a:tr h="370840">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3</a:t>
                      </a: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extLst>
                  <a:ext uri="{0D108BD9-81ED-4DB2-BD59-A6C34878D82A}">
                    <a16:rowId xmlns:a16="http://schemas.microsoft.com/office/drawing/2014/main" val="1656385987"/>
                  </a:ext>
                </a:extLst>
              </a:tr>
              <a:tr h="370840">
                <a:tc>
                  <a:txBody>
                    <a:bodyPr/>
                    <a:lstStyle/>
                    <a:p>
                      <a:r>
                        <a:rPr lang="en-US" sz="1600" dirty="0">
                          <a:effectLst>
                            <a:outerShdw blurRad="38100" dist="38100" dir="2700000" algn="tl">
                              <a:srgbClr val="000000">
                                <a:alpha val="43137"/>
                              </a:srgbClr>
                            </a:outerShdw>
                          </a:effectLst>
                        </a:rPr>
                        <a:t>2</a:t>
                      </a:r>
                    </a:p>
                  </a:txBody>
                  <a:tcPr>
                    <a:solidFill>
                      <a:schemeClr val="accent1">
                        <a:lumMod val="40000"/>
                        <a:lumOff val="60000"/>
                      </a:schemeClr>
                    </a:solidFill>
                  </a:tcPr>
                </a:tc>
                <a:tc>
                  <a:txBody>
                    <a:bodyPr/>
                    <a:lstStyle/>
                    <a:p>
                      <a:r>
                        <a:rPr lang="en-US" sz="1600" dirty="0">
                          <a:effectLst>
                            <a:outerShdw blurRad="38100" dist="38100" dir="2700000" algn="tl">
                              <a:srgbClr val="000000">
                                <a:alpha val="43137"/>
                              </a:srgbClr>
                            </a:outerShdw>
                          </a:effectLst>
                        </a:rPr>
                        <a:t>1</a:t>
                      </a:r>
                    </a:p>
                  </a:txBody>
                  <a:tcPr>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40000"/>
                        <a:lumOff val="60000"/>
                      </a:schemeClr>
                    </a:solidFill>
                  </a:tcPr>
                </a:tc>
                <a:extLst>
                  <a:ext uri="{0D108BD9-81ED-4DB2-BD59-A6C34878D82A}">
                    <a16:rowId xmlns:a16="http://schemas.microsoft.com/office/drawing/2014/main" val="1445427586"/>
                  </a:ext>
                </a:extLst>
              </a:tr>
              <a:tr h="370840">
                <a:tc>
                  <a:txBody>
                    <a:bodyPr/>
                    <a:lstStyle/>
                    <a:p>
                      <a:r>
                        <a:rPr lang="en-US" sz="1600" dirty="0">
                          <a:effectLst>
                            <a:outerShdw blurRad="38100" dist="38100" dir="2700000" algn="tl">
                              <a:srgbClr val="000000">
                                <a:alpha val="43137"/>
                              </a:srgbClr>
                            </a:outerShdw>
                          </a:effectLst>
                        </a:rPr>
                        <a:t>2</a:t>
                      </a:r>
                    </a:p>
                  </a:txBody>
                  <a:tcPr>
                    <a:lnB w="12700" cmpd="sng">
                      <a:noFill/>
                    </a:lnB>
                    <a:solidFill>
                      <a:schemeClr val="accent1">
                        <a:lumMod val="40000"/>
                        <a:lumOff val="60000"/>
                      </a:schemeClr>
                    </a:solidFill>
                  </a:tcPr>
                </a:tc>
                <a:tc>
                  <a:txBody>
                    <a:bodyPr/>
                    <a:lstStyle/>
                    <a:p>
                      <a:r>
                        <a:rPr lang="en-US" sz="1600" dirty="0">
                          <a:effectLst>
                            <a:outerShdw blurRad="38100" dist="38100" dir="2700000" algn="tl">
                              <a:srgbClr val="000000">
                                <a:alpha val="43137"/>
                              </a:srgbClr>
                            </a:outerShdw>
                          </a:effectLst>
                        </a:rPr>
                        <a:t>2</a:t>
                      </a:r>
                    </a:p>
                  </a:txBody>
                  <a:tcPr>
                    <a:lnB w="12700" cmpd="sng">
                      <a:noFill/>
                    </a:lnB>
                    <a:solidFill>
                      <a:schemeClr val="tx2">
                        <a:lumMod val="90000"/>
                      </a:schemeClr>
                    </a:solidFill>
                  </a:tcPr>
                </a:tc>
                <a:tc>
                  <a:txBody>
                    <a:bodyPr/>
                    <a:lstStyle/>
                    <a:p>
                      <a:endParaRPr lang="en-US" sz="1600" dirty="0">
                        <a:effectLst>
                          <a:outerShdw blurRad="38100" dist="38100" dir="2700000" algn="tl">
                            <a:srgbClr val="000000">
                              <a:alpha val="43137"/>
                            </a:srgbClr>
                          </a:outerShdw>
                        </a:effectLst>
                      </a:endParaRPr>
                    </a:p>
                  </a:txBody>
                  <a:tcPr>
                    <a:lnB w="12700" cmpd="sng">
                      <a:noFill/>
                    </a:lnB>
                    <a:solidFill>
                      <a:schemeClr val="tx2">
                        <a:lumMod val="90000"/>
                      </a:schemeClr>
                    </a:solidFill>
                  </a:tcPr>
                </a:tc>
                <a:tc>
                  <a:txBody>
                    <a:bodyPr/>
                    <a:lstStyle/>
                    <a:p>
                      <a:endParaRPr lang="en-US" sz="1600" dirty="0">
                        <a:effectLst>
                          <a:outerShdw blurRad="38100" dist="38100" dir="2700000" algn="tl">
                            <a:srgbClr val="000000">
                              <a:alpha val="43137"/>
                            </a:srgbClr>
                          </a:outerShdw>
                        </a:effectLst>
                      </a:endParaRPr>
                    </a:p>
                  </a:txBody>
                  <a:tcPr>
                    <a:lnB w="12700" cmpd="sng">
                      <a:noFill/>
                    </a:lnB>
                    <a:solidFill>
                      <a:schemeClr val="tx2">
                        <a:lumMod val="90000"/>
                      </a:schemeClr>
                    </a:solidFill>
                  </a:tcPr>
                </a:tc>
                <a:extLst>
                  <a:ext uri="{0D108BD9-81ED-4DB2-BD59-A6C34878D82A}">
                    <a16:rowId xmlns:a16="http://schemas.microsoft.com/office/drawing/2014/main" val="2759387832"/>
                  </a:ext>
                </a:extLst>
              </a:tr>
              <a:tr h="370840">
                <a:tc>
                  <a:txBody>
                    <a:bodyPr/>
                    <a:lstStyle/>
                    <a:p>
                      <a:r>
                        <a:rPr lang="en-US" sz="1600" dirty="0">
                          <a:effectLst>
                            <a:outerShdw blurRad="38100" dist="38100" dir="2700000" algn="tl">
                              <a:srgbClr val="000000">
                                <a:alpha val="43137"/>
                              </a:srgbClr>
                            </a:outerShdw>
                          </a:effectLst>
                        </a:rPr>
                        <a:t>2</a:t>
                      </a:r>
                    </a:p>
                  </a:txBody>
                  <a:tcPr>
                    <a:lnT w="12700" cmpd="sng">
                      <a:noFill/>
                    </a:lnT>
                    <a:lnB w="12700" cmpd="sng">
                      <a:noFill/>
                    </a:lnB>
                    <a:solidFill>
                      <a:schemeClr val="accent1">
                        <a:lumMod val="40000"/>
                        <a:lumOff val="60000"/>
                      </a:schemeClr>
                    </a:solidFill>
                  </a:tcPr>
                </a:tc>
                <a:tc>
                  <a:txBody>
                    <a:bodyPr/>
                    <a:lstStyle/>
                    <a:p>
                      <a:r>
                        <a:rPr lang="en-US" sz="1600" dirty="0">
                          <a:effectLst>
                            <a:outerShdw blurRad="38100" dist="38100" dir="2700000" algn="tl">
                              <a:srgbClr val="000000">
                                <a:alpha val="43137"/>
                              </a:srgbClr>
                            </a:outerShdw>
                          </a:effectLst>
                        </a:rPr>
                        <a:t>3</a:t>
                      </a:r>
                    </a:p>
                  </a:txBody>
                  <a:tcPr>
                    <a:lnT w="12700" cmpd="sng">
                      <a:noFill/>
                    </a:lnT>
                    <a:lnB w="12700" cmpd="sng">
                      <a:noFill/>
                    </a:lnB>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40000"/>
                        <a:lumOff val="60000"/>
                      </a:schemeClr>
                    </a:solidFill>
                  </a:tcPr>
                </a:tc>
                <a:extLst>
                  <a:ext uri="{0D108BD9-81ED-4DB2-BD59-A6C34878D82A}">
                    <a16:rowId xmlns:a16="http://schemas.microsoft.com/office/drawing/2014/main" val="3721115494"/>
                  </a:ext>
                </a:extLst>
              </a:tr>
              <a:tr h="548640">
                <a:tc>
                  <a:txBody>
                    <a:bodyPr/>
                    <a:lstStyle/>
                    <a:p>
                      <a:endParaRPr lang="en-US" sz="1100" b="1" dirty="0">
                        <a:effectLst>
                          <a:outerShdw blurRad="38100" dist="38100" dir="2700000" algn="tl">
                            <a:srgbClr val="000000">
                              <a:alpha val="43137"/>
                            </a:srgbClr>
                          </a:outerShdw>
                        </a:effectLs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600" dirty="0">
                        <a:effectLst>
                          <a:outerShdw blurRad="38100" dist="38100" dir="2700000" algn="tl">
                            <a:srgbClr val="000000">
                              <a:alpha val="43137"/>
                            </a:srgbClr>
                          </a:outerShdw>
                        </a:effectLs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sym typeface="Aria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600" dirty="0">
                        <a:effectLst>
                          <a:outerShdw blurRad="38100" dist="38100" dir="2700000" algn="tl">
                            <a:srgbClr val="000000">
                              <a:alpha val="43137"/>
                            </a:srgbClr>
                          </a:outerShdw>
                        </a:effectLs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21543548"/>
                  </a:ext>
                </a:extLst>
              </a:tr>
              <a:tr h="370840">
                <a:tc>
                  <a:txBody>
                    <a:bodyPr/>
                    <a:lstStyle/>
                    <a:p>
                      <a:r>
                        <a:rPr lang="en-US" sz="1600" dirty="0">
                          <a:effectLst>
                            <a:outerShdw blurRad="38100" dist="38100" dir="2700000" algn="tl">
                              <a:srgbClr val="000000">
                                <a:alpha val="43137"/>
                              </a:srgbClr>
                            </a:outerShdw>
                          </a:effectLst>
                        </a:rPr>
                        <a:t>N</a:t>
                      </a:r>
                    </a:p>
                  </a:txBody>
                  <a:tcPr>
                    <a:lnT w="12700" cmpd="sng">
                      <a:noFill/>
                    </a:lnT>
                    <a:lnB w="12700" cmpd="sng">
                      <a:noFill/>
                    </a:lnB>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1</a:t>
                      </a: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20000"/>
                        <a:lumOff val="80000"/>
                      </a:schemeClr>
                    </a:solidFill>
                  </a:tcPr>
                </a:tc>
                <a:extLst>
                  <a:ext uri="{0D108BD9-81ED-4DB2-BD59-A6C34878D82A}">
                    <a16:rowId xmlns:a16="http://schemas.microsoft.com/office/drawing/2014/main" val="1237563864"/>
                  </a:ext>
                </a:extLst>
              </a:tr>
              <a:tr h="370840">
                <a:tc>
                  <a:txBody>
                    <a:bodyPr/>
                    <a:lstStyle/>
                    <a:p>
                      <a:r>
                        <a:rPr lang="en-US" sz="1600" dirty="0">
                          <a:effectLst>
                            <a:outerShdw blurRad="38100" dist="38100" dir="2700000" algn="tl">
                              <a:srgbClr val="000000">
                                <a:alpha val="43137"/>
                              </a:srgbClr>
                            </a:outerShdw>
                          </a:effectLst>
                        </a:rPr>
                        <a:t>N</a:t>
                      </a:r>
                    </a:p>
                  </a:txBody>
                  <a:tcPr>
                    <a:lnT w="12700" cmpd="sng">
                      <a:noFill/>
                    </a:lnT>
                    <a:lnB w="12700" cmpd="sng">
                      <a:noFill/>
                    </a:lnB>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2</a:t>
                      </a: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5">
                        <a:lumMod val="75000"/>
                      </a:schemeClr>
                    </a:solidFill>
                  </a:tcPr>
                </a:tc>
                <a:extLst>
                  <a:ext uri="{0D108BD9-81ED-4DB2-BD59-A6C34878D82A}">
                    <a16:rowId xmlns:a16="http://schemas.microsoft.com/office/drawing/2014/main" val="3741112368"/>
                  </a:ext>
                </a:extLst>
              </a:tr>
              <a:tr h="370840">
                <a:tc>
                  <a:txBody>
                    <a:bodyPr/>
                    <a:lstStyle/>
                    <a:p>
                      <a:r>
                        <a:rPr lang="en-US" sz="1600" dirty="0">
                          <a:effectLst>
                            <a:outerShdw blurRad="38100" dist="38100" dir="2700000" algn="tl">
                              <a:srgbClr val="000000">
                                <a:alpha val="43137"/>
                              </a:srgbClr>
                            </a:outerShdw>
                          </a:effectLst>
                        </a:rPr>
                        <a:t>N</a:t>
                      </a:r>
                    </a:p>
                  </a:txBody>
                  <a:tcPr>
                    <a:lnT w="12700" cmpd="sng">
                      <a:noFill/>
                    </a:lnT>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3</a:t>
                      </a:r>
                    </a:p>
                  </a:txBody>
                  <a:tcPr>
                    <a:lnT w="12700" cmpd="sng">
                      <a:noFill/>
                    </a:lnT>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solidFill>
                      <a:schemeClr val="accent1">
                        <a:lumMod val="20000"/>
                        <a:lumOff val="80000"/>
                      </a:schemeClr>
                    </a:solidFill>
                  </a:tcPr>
                </a:tc>
                <a:extLst>
                  <a:ext uri="{0D108BD9-81ED-4DB2-BD59-A6C34878D82A}">
                    <a16:rowId xmlns:a16="http://schemas.microsoft.com/office/drawing/2014/main" val="2672883341"/>
                  </a:ext>
                </a:extLst>
              </a:tr>
            </a:tbl>
          </a:graphicData>
        </a:graphic>
      </p:graphicFrame>
      <p:graphicFrame>
        <p:nvGraphicFramePr>
          <p:cNvPr id="2" name="Table 1"/>
          <p:cNvGraphicFramePr>
            <a:graphicFrameLocks noGrp="1"/>
          </p:cNvGraphicFramePr>
          <p:nvPr/>
        </p:nvGraphicFramePr>
        <p:xfrm>
          <a:off x="6126478" y="3147059"/>
          <a:ext cx="5894191" cy="1691640"/>
        </p:xfrm>
        <a:graphic>
          <a:graphicData uri="http://schemas.openxmlformats.org/drawingml/2006/table">
            <a:tbl>
              <a:tblPr firstRow="1" bandRow="1">
                <a:tableStyleId>{5C22544A-7EE6-4342-B048-85BDC9FD1C3A}</a:tableStyleId>
              </a:tblPr>
              <a:tblGrid>
                <a:gridCol w="1221984">
                  <a:extLst>
                    <a:ext uri="{9D8B030D-6E8A-4147-A177-3AD203B41FA5}">
                      <a16:colId xmlns:a16="http://schemas.microsoft.com/office/drawing/2014/main" val="2358623798"/>
                    </a:ext>
                  </a:extLst>
                </a:gridCol>
                <a:gridCol w="1540701">
                  <a:extLst>
                    <a:ext uri="{9D8B030D-6E8A-4147-A177-3AD203B41FA5}">
                      <a16:colId xmlns:a16="http://schemas.microsoft.com/office/drawing/2014/main" val="558167874"/>
                    </a:ext>
                  </a:extLst>
                </a:gridCol>
                <a:gridCol w="1590805">
                  <a:extLst>
                    <a:ext uri="{9D8B030D-6E8A-4147-A177-3AD203B41FA5}">
                      <a16:colId xmlns:a16="http://schemas.microsoft.com/office/drawing/2014/main" val="1262972533"/>
                    </a:ext>
                  </a:extLst>
                </a:gridCol>
                <a:gridCol w="1540701">
                  <a:extLst>
                    <a:ext uri="{9D8B030D-6E8A-4147-A177-3AD203B41FA5}">
                      <a16:colId xmlns:a16="http://schemas.microsoft.com/office/drawing/2014/main" val="3062929643"/>
                    </a:ext>
                  </a:extLst>
                </a:gridCol>
              </a:tblGrid>
              <a:tr h="579120">
                <a:tc>
                  <a:txBody>
                    <a:bodyPr/>
                    <a:lstStyle/>
                    <a:p>
                      <a:r>
                        <a:rPr lang="en-US" sz="1600" dirty="0">
                          <a:effectLst>
                            <a:outerShdw blurRad="38100" dist="38100" dir="2700000" algn="tl">
                              <a:srgbClr val="000000">
                                <a:alpha val="43137"/>
                              </a:srgbClr>
                            </a:outerShdw>
                          </a:effectLst>
                        </a:rPr>
                        <a:t>Customer ID</a:t>
                      </a:r>
                    </a:p>
                  </a:txBody>
                  <a:tcPr/>
                </a:tc>
                <a:tc>
                  <a:txBody>
                    <a:bodyPr/>
                    <a:lstStyle/>
                    <a:p>
                      <a:r>
                        <a:rPr lang="en-US" sz="1600" dirty="0">
                          <a:effectLst>
                            <a:outerShdw blurRad="38100" dist="38100" dir="2700000" algn="tl">
                              <a:srgbClr val="000000">
                                <a:alpha val="43137"/>
                              </a:srgbClr>
                            </a:outerShdw>
                          </a:effectLst>
                        </a:rPr>
                        <a:t>Demographic Aggregates</a:t>
                      </a:r>
                    </a:p>
                  </a:txBody>
                  <a:tcPr/>
                </a:tc>
                <a:tc>
                  <a:txBody>
                    <a:bodyPr/>
                    <a:lstStyle/>
                    <a:p>
                      <a:r>
                        <a:rPr lang="en-US" sz="1600" dirty="0">
                          <a:effectLst>
                            <a:outerShdw blurRad="38100" dist="38100" dir="2700000" algn="tl">
                              <a:srgbClr val="000000">
                                <a:alpha val="43137"/>
                              </a:srgbClr>
                            </a:outerShdw>
                          </a:effectLst>
                        </a:rPr>
                        <a:t>Past Behavior</a:t>
                      </a:r>
                      <a:r>
                        <a:rPr lang="en-US" sz="1600" baseline="0" dirty="0">
                          <a:effectLst>
                            <a:outerShdw blurRad="38100" dist="38100" dir="2700000" algn="tl">
                              <a:srgbClr val="000000">
                                <a:alpha val="43137"/>
                              </a:srgbClr>
                            </a:outerShdw>
                          </a:effectLst>
                        </a:rPr>
                        <a:t> Aggregates</a:t>
                      </a:r>
                      <a:endParaRPr lang="en-US" sz="1600" dirty="0">
                        <a:effectLst>
                          <a:outerShdw blurRad="38100" dist="38100" dir="2700000" algn="tl">
                            <a:srgbClr val="000000">
                              <a:alpha val="43137"/>
                            </a:srgbClr>
                          </a:outerShdw>
                        </a:effectLst>
                      </a:endParaRPr>
                    </a:p>
                  </a:txBody>
                  <a:tcPr/>
                </a:tc>
                <a:tc>
                  <a:txBody>
                    <a:bodyPr/>
                    <a:lstStyle/>
                    <a:p>
                      <a:r>
                        <a:rPr lang="en-US" sz="1600" dirty="0">
                          <a:effectLst>
                            <a:outerShdw blurRad="38100" dist="38100" dir="2700000" algn="tl">
                              <a:srgbClr val="000000">
                                <a:alpha val="43137"/>
                              </a:srgbClr>
                            </a:outerShdw>
                          </a:effectLst>
                        </a:rPr>
                        <a:t>Month</a:t>
                      </a:r>
                      <a:r>
                        <a:rPr lang="en-US" sz="1600" baseline="0" dirty="0">
                          <a:effectLst>
                            <a:outerShdw blurRad="38100" dist="38100" dir="2700000" algn="tl">
                              <a:srgbClr val="000000">
                                <a:alpha val="43137"/>
                              </a:srgbClr>
                            </a:outerShdw>
                          </a:effectLst>
                        </a:rPr>
                        <a:t> N Behavior</a:t>
                      </a:r>
                      <a:endParaRPr lang="en-US" sz="1600"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555358152"/>
                  </a:ext>
                </a:extLst>
              </a:tr>
              <a:tr h="370840">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extLst>
                  <a:ext uri="{0D108BD9-81ED-4DB2-BD59-A6C34878D82A}">
                    <a16:rowId xmlns:a16="http://schemas.microsoft.com/office/drawing/2014/main" val="2781021397"/>
                  </a:ext>
                </a:extLst>
              </a:tr>
              <a:tr h="370840">
                <a:tc>
                  <a:txBody>
                    <a:bodyPr/>
                    <a:lstStyle/>
                    <a:p>
                      <a:r>
                        <a:rPr lang="en-US" sz="1600" dirty="0">
                          <a:effectLst>
                            <a:outerShdw blurRad="38100" dist="38100" dir="2700000" algn="tl">
                              <a:srgbClr val="000000">
                                <a:alpha val="43137"/>
                              </a:srgbClr>
                            </a:outerShdw>
                          </a:effectLst>
                        </a:rPr>
                        <a:t>2</a:t>
                      </a:r>
                    </a:p>
                  </a:txBody>
                  <a:tcPr>
                    <a:solidFill>
                      <a:schemeClr val="tx2">
                        <a:lumMod val="9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tx2">
                        <a:lumMod val="9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tx2">
                        <a:lumMod val="9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5">
                        <a:lumMod val="75000"/>
                      </a:schemeClr>
                    </a:solidFill>
                  </a:tcPr>
                </a:tc>
                <a:extLst>
                  <a:ext uri="{0D108BD9-81ED-4DB2-BD59-A6C34878D82A}">
                    <a16:rowId xmlns:a16="http://schemas.microsoft.com/office/drawing/2014/main" val="458056153"/>
                  </a:ext>
                </a:extLst>
              </a:tr>
              <a:tr h="370840">
                <a:tc>
                  <a:txBody>
                    <a:bodyPr/>
                    <a:lstStyle/>
                    <a:p>
                      <a:r>
                        <a:rPr lang="en-US" sz="1600" dirty="0">
                          <a:effectLst>
                            <a:outerShdw blurRad="38100" dist="38100" dir="2700000" algn="tl">
                              <a:srgbClr val="000000">
                                <a:alpha val="43137"/>
                              </a:srgbClr>
                            </a:outerShdw>
                          </a:effectLst>
                        </a:rPr>
                        <a:t>3</a:t>
                      </a: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extLst>
                  <a:ext uri="{0D108BD9-81ED-4DB2-BD59-A6C34878D82A}">
                    <a16:rowId xmlns:a16="http://schemas.microsoft.com/office/drawing/2014/main" val="4279816553"/>
                  </a:ext>
                </a:extLst>
              </a:tr>
            </a:tbl>
          </a:graphicData>
        </a:graphic>
      </p:graphicFrame>
      <p:cxnSp>
        <p:nvCxnSpPr>
          <p:cNvPr id="5" name="Straight Arrow Connector 4"/>
          <p:cNvCxnSpPr/>
          <p:nvPr/>
        </p:nvCxnSpPr>
        <p:spPr>
          <a:xfrm>
            <a:off x="5085567" y="2868460"/>
            <a:ext cx="1040911" cy="1390389"/>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085567" y="3992879"/>
            <a:ext cx="1040911" cy="265970"/>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085567" y="4258849"/>
            <a:ext cx="5398718" cy="1450756"/>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85567" y="4258849"/>
            <a:ext cx="1040911" cy="586164"/>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05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2" name="Picture 1" descr="RO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01" y="657887"/>
            <a:ext cx="8164052" cy="5486400"/>
          </a:xfrm>
          <a:prstGeom prst="rect">
            <a:avLst/>
          </a:prstGeom>
        </p:spPr>
      </p:pic>
      <p:sp>
        <p:nvSpPr>
          <p:cNvPr id="6" name="TextBox 5"/>
          <p:cNvSpPr txBox="1"/>
          <p:nvPr/>
        </p:nvSpPr>
        <p:spPr>
          <a:xfrm>
            <a:off x="9652073" y="6406152"/>
            <a:ext cx="2539927" cy="338554"/>
          </a:xfrm>
          <a:prstGeom prst="rect">
            <a:avLst/>
          </a:prstGeom>
          <a:noFill/>
        </p:spPr>
        <p:txBody>
          <a:bodyPr wrap="square" rtlCol="0">
            <a:spAutoFit/>
          </a:bodyPr>
          <a:lstStyle/>
          <a:p>
            <a:pPr algn="ctr"/>
            <a:r>
              <a:rPr lang="en-US" sz="1600" dirty="0" err="1"/>
              <a:t>Qiaojuan</a:t>
            </a:r>
            <a:r>
              <a:rPr lang="en-US" sz="1600" dirty="0"/>
              <a:t> </a:t>
            </a:r>
            <a:r>
              <a:rPr lang="en-US" sz="1600" dirty="0" err="1"/>
              <a:t>Niu</a:t>
            </a:r>
            <a:endParaRPr lang="en-US" sz="1600" dirty="0"/>
          </a:p>
        </p:txBody>
      </p:sp>
      <p:sp>
        <p:nvSpPr>
          <p:cNvPr id="7" name="TextBox 6"/>
          <p:cNvSpPr txBox="1"/>
          <p:nvPr/>
        </p:nvSpPr>
        <p:spPr>
          <a:xfrm>
            <a:off x="8247785" y="1660854"/>
            <a:ext cx="3000464" cy="2862322"/>
          </a:xfrm>
          <a:prstGeom prst="rect">
            <a:avLst/>
          </a:prstGeom>
          <a:solidFill>
            <a:schemeClr val="bg1"/>
          </a:solidFill>
        </p:spPr>
        <p:txBody>
          <a:bodyPr wrap="square" rtlCol="0">
            <a:spAutoFit/>
          </a:bodyPr>
          <a:lstStyle/>
          <a:p>
            <a:r>
              <a:rPr lang="en-US" sz="2000" dirty="0">
                <a:latin typeface="+mj-lt"/>
              </a:rPr>
              <a:t>Accuracy Score:</a:t>
            </a:r>
          </a:p>
          <a:p>
            <a:endParaRPr lang="en-US" sz="2000" dirty="0">
              <a:latin typeface="+mj-lt"/>
            </a:endParaRPr>
          </a:p>
          <a:p>
            <a:r>
              <a:rPr lang="en-US" sz="2000" dirty="0">
                <a:latin typeface="+mj-lt"/>
              </a:rPr>
              <a:t>Trees: 1, 10, 100;</a:t>
            </a:r>
          </a:p>
          <a:p>
            <a:endParaRPr lang="en-US" sz="2000" dirty="0">
              <a:latin typeface="+mj-lt"/>
            </a:endParaRPr>
          </a:p>
          <a:p>
            <a:r>
              <a:rPr lang="en-US" sz="2000" dirty="0">
                <a:latin typeface="+mj-lt"/>
              </a:rPr>
              <a:t>Depth: 10, 100, infinity;</a:t>
            </a:r>
          </a:p>
          <a:p>
            <a:endParaRPr lang="en-US" sz="2000" dirty="0">
              <a:latin typeface="+mj-lt"/>
            </a:endParaRPr>
          </a:p>
          <a:p>
            <a:r>
              <a:rPr lang="en-US" sz="2000" dirty="0">
                <a:latin typeface="+mj-lt"/>
              </a:rPr>
              <a:t>Best accuracy: 90.44% with trees = 100, </a:t>
            </a:r>
          </a:p>
          <a:p>
            <a:r>
              <a:rPr lang="en-US" sz="2000" dirty="0">
                <a:latin typeface="+mj-lt"/>
              </a:rPr>
              <a:t>       depth = 100 </a:t>
            </a:r>
          </a:p>
        </p:txBody>
      </p:sp>
    </p:spTree>
    <p:extLst>
      <p:ext uri="{BB962C8B-B14F-4D97-AF65-F5344CB8AC3E}">
        <p14:creationId xmlns:p14="http://schemas.microsoft.com/office/powerpoint/2010/main" val="214958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a:t>
            </a:r>
            <a:r>
              <a:rPr lang="zh-CN" altLang="en-US" dirty="0"/>
              <a:t>  </a:t>
            </a:r>
            <a:r>
              <a:rPr lang="en-US" altLang="zh-CN" dirty="0"/>
              <a:t>-</a:t>
            </a:r>
            <a:r>
              <a:rPr lang="zh-CN" altLang="en-US" dirty="0"/>
              <a:t> </a:t>
            </a:r>
            <a:r>
              <a:rPr lang="en-US" dirty="0"/>
              <a:t>Data Processing </a:t>
            </a:r>
          </a:p>
        </p:txBody>
      </p:sp>
      <p:sp>
        <p:nvSpPr>
          <p:cNvPr id="3" name="内容占位符 2"/>
          <p:cNvSpPr>
            <a:spLocks noGrp="1"/>
          </p:cNvSpPr>
          <p:nvPr>
            <p:ph idx="1"/>
          </p:nvPr>
        </p:nvSpPr>
        <p:spPr/>
        <p:txBody>
          <a:bodyPr>
            <a:normAutofit lnSpcReduction="10000"/>
          </a:bodyPr>
          <a:lstStyle/>
          <a:p>
            <a:r>
              <a:rPr lang="en-US" altLang="zh-CN" b="1" dirty="0"/>
              <a:t>1.</a:t>
            </a:r>
            <a:r>
              <a:rPr lang="zh-CN" altLang="en-US" b="1" dirty="0"/>
              <a:t> </a:t>
            </a:r>
            <a:r>
              <a:rPr lang="en-US" b="1" dirty="0"/>
              <a:t>Independent Variable Selection </a:t>
            </a:r>
          </a:p>
          <a:p>
            <a:pPr>
              <a:buFont typeface="Wingdings" charset="2"/>
              <a:buChar char="Ø"/>
            </a:pPr>
            <a:r>
              <a:rPr lang="zh-CN" altLang="en-US" dirty="0"/>
              <a:t> </a:t>
            </a:r>
            <a:r>
              <a:rPr lang="en-US" altLang="zh-CN" dirty="0"/>
              <a:t>D</a:t>
            </a:r>
            <a:r>
              <a:rPr lang="en-US" dirty="0"/>
              <a:t>elete discrete variables with too many classes</a:t>
            </a:r>
            <a:r>
              <a:rPr lang="en-US" altLang="zh-CN" dirty="0"/>
              <a:t>.</a:t>
            </a:r>
            <a:r>
              <a:rPr lang="en-US" dirty="0"/>
              <a:t> </a:t>
            </a:r>
            <a:endParaRPr lang="zh-CN" altLang="en-US" dirty="0"/>
          </a:p>
          <a:p>
            <a:pPr>
              <a:buFont typeface="Wingdings" charset="2"/>
              <a:buChar char="Ø"/>
            </a:pPr>
            <a:r>
              <a:rPr lang="zh-CN" altLang="en-US" dirty="0"/>
              <a:t> </a:t>
            </a:r>
            <a:r>
              <a:rPr lang="en-US" altLang="zh-CN" dirty="0"/>
              <a:t>L</a:t>
            </a:r>
            <a:r>
              <a:rPr lang="en-US" dirty="0"/>
              <a:t>eave out independent variables with repeated information. </a:t>
            </a:r>
            <a:endParaRPr lang="zh-CN" altLang="en-US" dirty="0"/>
          </a:p>
          <a:p>
            <a:pPr>
              <a:buFont typeface="Wingdings" charset="2"/>
              <a:buChar char="Ø"/>
            </a:pPr>
            <a:r>
              <a:rPr lang="zh-CN" altLang="en-US" dirty="0"/>
              <a:t> </a:t>
            </a:r>
            <a:r>
              <a:rPr lang="en-US" altLang="zh-CN" dirty="0"/>
              <a:t>R</a:t>
            </a:r>
            <a:r>
              <a:rPr lang="en-US" dirty="0"/>
              <a:t>emoved variables with predominantly missing values. </a:t>
            </a:r>
            <a:endParaRPr lang="zh-CN" altLang="en-US" dirty="0"/>
          </a:p>
          <a:p>
            <a:r>
              <a:rPr lang="en-US" altLang="zh-CN" dirty="0"/>
              <a:t>R</a:t>
            </a:r>
            <a:r>
              <a:rPr lang="en-US" dirty="0"/>
              <a:t>emove : </a:t>
            </a:r>
            <a:r>
              <a:rPr lang="en-US" dirty="0" err="1"/>
              <a:t>pais</a:t>
            </a:r>
            <a:r>
              <a:rPr lang="en-US" dirty="0"/>
              <a:t> </a:t>
            </a:r>
            <a:r>
              <a:rPr lang="en-US" dirty="0" err="1"/>
              <a:t>residencia</a:t>
            </a:r>
            <a:r>
              <a:rPr lang="en-US" dirty="0"/>
              <a:t>, </a:t>
            </a:r>
            <a:r>
              <a:rPr lang="en-US" dirty="0" err="1"/>
              <a:t>fecha</a:t>
            </a:r>
            <a:r>
              <a:rPr lang="en-US" dirty="0"/>
              <a:t> </a:t>
            </a:r>
            <a:r>
              <a:rPr lang="en-US" dirty="0" err="1"/>
              <a:t>alta</a:t>
            </a:r>
            <a:r>
              <a:rPr lang="en-US" dirty="0"/>
              <a:t>, </a:t>
            </a:r>
            <a:r>
              <a:rPr lang="en-US" dirty="0" err="1"/>
              <a:t>indext</a:t>
            </a:r>
            <a:r>
              <a:rPr lang="en-US" dirty="0"/>
              <a:t>, </a:t>
            </a:r>
            <a:r>
              <a:rPr lang="en-US" dirty="0" err="1"/>
              <a:t>conyuemp</a:t>
            </a:r>
            <a:r>
              <a:rPr lang="en-US" dirty="0"/>
              <a:t>, canal entrada, </a:t>
            </a:r>
            <a:r>
              <a:rPr lang="en-US" dirty="0" err="1"/>
              <a:t>tipodom</a:t>
            </a:r>
            <a:r>
              <a:rPr lang="en-US" dirty="0"/>
              <a:t>, cod </a:t>
            </a:r>
            <a:r>
              <a:rPr lang="en-US" dirty="0" err="1"/>
              <a:t>prov</a:t>
            </a:r>
            <a:r>
              <a:rPr lang="en-US" dirty="0"/>
              <a:t> and </a:t>
            </a:r>
            <a:r>
              <a:rPr lang="en-US" dirty="0" err="1"/>
              <a:t>nomprov</a:t>
            </a:r>
            <a:r>
              <a:rPr lang="en-US" dirty="0"/>
              <a:t>. </a:t>
            </a:r>
            <a:endParaRPr lang="zh-CN" altLang="en-US" dirty="0"/>
          </a:p>
          <a:p>
            <a:pPr marL="0" indent="0">
              <a:buNone/>
            </a:pPr>
            <a:r>
              <a:rPr lang="zh-CN" altLang="en-US" b="1" dirty="0"/>
              <a:t> </a:t>
            </a:r>
            <a:r>
              <a:rPr lang="en-US" altLang="zh-CN" b="1" dirty="0"/>
              <a:t>2.</a:t>
            </a:r>
            <a:r>
              <a:rPr lang="zh-CN" altLang="en-US" b="1" dirty="0"/>
              <a:t> </a:t>
            </a:r>
            <a:r>
              <a:rPr lang="en-US" b="1" dirty="0"/>
              <a:t>Missing values </a:t>
            </a:r>
            <a:endParaRPr lang="zh-CN" altLang="en-US" b="1" dirty="0"/>
          </a:p>
          <a:p>
            <a:pPr marL="0" indent="0">
              <a:buNone/>
            </a:pPr>
            <a:r>
              <a:rPr lang="zh-CN" altLang="en-US" b="1" dirty="0"/>
              <a:t> </a:t>
            </a:r>
            <a:r>
              <a:rPr lang="en-US" altLang="zh-CN" b="1" dirty="0"/>
              <a:t>3.</a:t>
            </a:r>
            <a:r>
              <a:rPr lang="zh-CN" altLang="en-US" b="1" dirty="0"/>
              <a:t> </a:t>
            </a:r>
            <a:r>
              <a:rPr lang="en-US" b="1" dirty="0"/>
              <a:t>Data Transformation </a:t>
            </a:r>
          </a:p>
          <a:p>
            <a:pPr>
              <a:buFont typeface="Wingdings" charset="2"/>
              <a:buChar char="Ø"/>
            </a:pPr>
            <a:r>
              <a:rPr lang="zh-CN" altLang="en-US" dirty="0"/>
              <a:t> </a:t>
            </a:r>
            <a:r>
              <a:rPr lang="en-US" altLang="zh-CN" dirty="0"/>
              <a:t>T</a:t>
            </a:r>
            <a:r>
              <a:rPr lang="en-US" dirty="0"/>
              <a:t>ransform categorical variables to dummy variables</a:t>
            </a:r>
            <a:r>
              <a:rPr lang="en-US" altLang="zh-CN" dirty="0"/>
              <a:t>.</a:t>
            </a:r>
            <a:endParaRPr lang="zh-CN" altLang="en-US" dirty="0"/>
          </a:p>
          <a:p>
            <a:pPr>
              <a:buFont typeface="Wingdings" charset="2"/>
              <a:buChar char="Ø"/>
            </a:pPr>
            <a:r>
              <a:rPr lang="zh-CN" altLang="en-US" dirty="0"/>
              <a:t> </a:t>
            </a:r>
            <a:r>
              <a:rPr lang="en-US" altLang="zh-CN" dirty="0"/>
              <a:t>S</a:t>
            </a:r>
            <a:r>
              <a:rPr lang="en-US" dirty="0"/>
              <a:t>tandardize the continuous variables. </a:t>
            </a:r>
          </a:p>
          <a:p>
            <a:endParaRPr lang="en-US" dirty="0"/>
          </a:p>
        </p:txBody>
      </p:sp>
    </p:spTree>
    <p:extLst>
      <p:ext uri="{BB962C8B-B14F-4D97-AF65-F5344CB8AC3E}">
        <p14:creationId xmlns:p14="http://schemas.microsoft.com/office/powerpoint/2010/main" val="63543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SVM-Model</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b="1" dirty="0"/>
                  <a:t>Introduce slack variables that allow samples to be misclassified</a:t>
                </a:r>
                <a:r>
                  <a:rPr lang="zh-CN" altLang="en-US" b="1" dirty="0"/>
                  <a:t> </a:t>
                </a:r>
                <a:r>
                  <a:rPr lang="en-US" altLang="zh-CN" b="1" dirty="0"/>
                  <a:t>or be within the margin.</a:t>
                </a:r>
                <a:endParaRPr lang="en-US" b="1" dirty="0"/>
              </a:p>
              <a:p>
                <a:endParaRPr lang="en-US" b="1" dirty="0"/>
              </a:p>
              <a:p>
                <a:r>
                  <a:rPr lang="en-US" b="1" dirty="0"/>
                  <a:t>To make the samples more separable, we introduce</a:t>
                </a:r>
                <a:r>
                  <a:rPr lang="zh-CN" altLang="en-US" b="1" dirty="0"/>
                  <a:t> </a:t>
                </a:r>
                <a:r>
                  <a:rPr lang="en-US" b="1" dirty="0"/>
                  <a:t>the idea of kernel.</a:t>
                </a:r>
              </a:p>
              <a:p>
                <a:endParaRPr lang="en-US" dirty="0"/>
              </a:p>
              <a:p>
                <a:r>
                  <a:rPr lang="en-US" b="1" dirty="0"/>
                  <a:t>Decision function:</a:t>
                </a:r>
                <a:r>
                  <a:rPr lang="en-US" dirty="0"/>
                  <a:t> </a:t>
                </a:r>
                <a14:m>
                  <m:oMath xmlns:m="http://schemas.openxmlformats.org/officeDocument/2006/math">
                    <m:r>
                      <a:rPr lang="en-US">
                        <a:latin typeface="Cambria Math" charset="0"/>
                      </a:rPr>
                      <m:t>𝑓</m:t>
                    </m:r>
                    <m:d>
                      <m:dPr>
                        <m:ctrlPr>
                          <a:rPr lang="en-US" i="1">
                            <a:latin typeface="Cambria Math" panose="02040503050406030204" pitchFamily="18" charset="0"/>
                          </a:rPr>
                        </m:ctrlPr>
                      </m:dPr>
                      <m:e>
                        <m:r>
                          <a:rPr lang="en-US">
                            <a:latin typeface="Cambria Math" charset="0"/>
                          </a:rPr>
                          <m:t>𝑥</m:t>
                        </m:r>
                      </m:e>
                    </m:d>
                    <m:r>
                      <a:rPr lang="en-US">
                        <a:latin typeface="Cambria Math" charset="0"/>
                      </a:rPr>
                      <m:t>=</m:t>
                    </m:r>
                    <m:nary>
                      <m:naryPr>
                        <m:chr m:val="∑"/>
                        <m:supHide m:val="on"/>
                        <m:ctrlPr>
                          <a:rPr lang="en-US" altLang="zh-CN" i="1">
                            <a:latin typeface="Cambria Math" panose="02040503050406030204" pitchFamily="18" charset="0"/>
                          </a:rPr>
                        </m:ctrlPr>
                      </m:naryPr>
                      <m:sub>
                        <m:r>
                          <m:rPr>
                            <m:brk m:alnAt="7"/>
                          </m:rPr>
                          <a:rPr lang="en-US" altLang="zh-CN">
                            <a:latin typeface="Cambria Math" charset="0"/>
                          </a:rPr>
                          <m:t>𝑖</m:t>
                        </m:r>
                      </m:sub>
                      <m:sup/>
                      <m:e>
                        <m:sSub>
                          <m:sSubPr>
                            <m:ctrlPr>
                              <a:rPr lang="en-US" altLang="zh-CN" i="1">
                                <a:latin typeface="Cambria Math" panose="02040503050406030204" pitchFamily="18" charset="0"/>
                              </a:rPr>
                            </m:ctrlPr>
                          </m:sSubPr>
                          <m:e>
                            <m:r>
                              <a:rPr lang="en-US" altLang="zh-CN">
                                <a:latin typeface="Cambria Math" charset="0"/>
                              </a:rPr>
                              <m:t>𝛼</m:t>
                            </m:r>
                          </m:e>
                          <m:sub>
                            <m:r>
                              <a:rPr lang="en-US" altLang="zh-CN">
                                <a:latin typeface="Cambria Math" charset="0"/>
                              </a:rPr>
                              <m:t>𝑖</m:t>
                            </m:r>
                          </m:sub>
                        </m:sSub>
                      </m:e>
                    </m:nary>
                    <m:r>
                      <a:rPr lang="en-US" altLang="zh-CN">
                        <a:latin typeface="Cambria Math" charset="0"/>
                      </a:rPr>
                      <m:t>𝜙</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charset="0"/>
                              </a:rPr>
                              <m:t>𝑥</m:t>
                            </m:r>
                          </m:e>
                          <m:sub>
                            <m:r>
                              <a:rPr lang="en-US" altLang="zh-CN">
                                <a:latin typeface="Cambria Math" charset="0"/>
                              </a:rPr>
                              <m:t>𝑖</m:t>
                            </m:r>
                          </m:sub>
                        </m:sSub>
                      </m:e>
                    </m:d>
                    <m:r>
                      <a:rPr lang="en-US" altLang="zh-CN">
                        <a:latin typeface="Cambria Math" charset="0"/>
                      </a:rPr>
                      <m:t>𝜙</m:t>
                    </m:r>
                    <m:d>
                      <m:dPr>
                        <m:ctrlPr>
                          <a:rPr lang="en-US" altLang="zh-CN" i="1">
                            <a:latin typeface="Cambria Math" panose="02040503050406030204" pitchFamily="18" charset="0"/>
                          </a:rPr>
                        </m:ctrlPr>
                      </m:dPr>
                      <m:e>
                        <m:r>
                          <a:rPr lang="en-US" altLang="zh-CN">
                            <a:latin typeface="Cambria Math" charset="0"/>
                          </a:rPr>
                          <m:t>𝑥</m:t>
                        </m:r>
                      </m:e>
                    </m:d>
                    <m:r>
                      <a:rPr lang="en-US" altLang="zh-CN">
                        <a:latin typeface="Cambria Math" charset="0"/>
                      </a:rPr>
                      <m:t>+</m:t>
                    </m:r>
                    <m:r>
                      <a:rPr lang="en-US" altLang="zh-CN">
                        <a:latin typeface="Cambria Math" charset="0"/>
                      </a:rPr>
                      <m:t>𝑏</m:t>
                    </m:r>
                    <m:r>
                      <a:rPr lang="en-US" altLang="zh-CN">
                        <a:latin typeface="Cambria Math" charset="0"/>
                      </a:rPr>
                      <m:t>=</m:t>
                    </m:r>
                    <m:nary>
                      <m:naryPr>
                        <m:chr m:val="∑"/>
                        <m:supHide m:val="on"/>
                        <m:ctrlPr>
                          <a:rPr lang="en-US" altLang="zh-CN" i="1">
                            <a:latin typeface="Cambria Math" panose="02040503050406030204" pitchFamily="18" charset="0"/>
                          </a:rPr>
                        </m:ctrlPr>
                      </m:naryPr>
                      <m:sub>
                        <m:r>
                          <m:rPr>
                            <m:brk m:alnAt="7"/>
                          </m:rPr>
                          <a:rPr lang="en-US" altLang="zh-CN">
                            <a:latin typeface="Cambria Math" charset="0"/>
                          </a:rPr>
                          <m:t>𝑖</m:t>
                        </m:r>
                      </m:sub>
                      <m:sup/>
                      <m:e>
                        <m:sSub>
                          <m:sSubPr>
                            <m:ctrlPr>
                              <a:rPr lang="en-US" altLang="zh-CN" i="1">
                                <a:latin typeface="Cambria Math" panose="02040503050406030204" pitchFamily="18" charset="0"/>
                              </a:rPr>
                            </m:ctrlPr>
                          </m:sSubPr>
                          <m:e>
                            <m:r>
                              <a:rPr lang="en-US" altLang="zh-CN">
                                <a:latin typeface="Cambria Math" charset="0"/>
                              </a:rPr>
                              <m:t>𝛼</m:t>
                            </m:r>
                          </m:e>
                          <m:sub>
                            <m:r>
                              <a:rPr lang="en-US" altLang="zh-CN">
                                <a:latin typeface="Cambria Math" charset="0"/>
                              </a:rPr>
                              <m:t>𝑖</m:t>
                            </m:r>
                          </m:sub>
                        </m:sSub>
                        <m:r>
                          <a:rPr lang="en-US" altLang="zh-CN">
                            <a:latin typeface="Cambria Math" charset="0"/>
                          </a:rPr>
                          <m:t>𝐾</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charset="0"/>
                                  </a:rPr>
                                  <m:t>𝑥</m:t>
                                </m:r>
                              </m:e>
                              <m:sub>
                                <m:r>
                                  <a:rPr lang="en-US" altLang="zh-CN">
                                    <a:latin typeface="Cambria Math" charset="0"/>
                                  </a:rPr>
                                  <m:t>𝑖</m:t>
                                </m:r>
                              </m:sub>
                            </m:sSub>
                            <m:r>
                              <a:rPr lang="en-US" altLang="zh-CN">
                                <a:latin typeface="Cambria Math" charset="0"/>
                              </a:rPr>
                              <m:t>,</m:t>
                            </m:r>
                            <m:r>
                              <a:rPr lang="en-US" altLang="zh-CN">
                                <a:latin typeface="Cambria Math" charset="0"/>
                              </a:rPr>
                              <m:t>𝑥</m:t>
                            </m:r>
                          </m:e>
                        </m:d>
                        <m:r>
                          <a:rPr lang="en-US" altLang="zh-CN">
                            <a:latin typeface="Cambria Math" charset="0"/>
                          </a:rPr>
                          <m:t>+</m:t>
                        </m:r>
                        <m:r>
                          <a:rPr lang="en-US" altLang="zh-CN">
                            <a:latin typeface="Cambria Math" charset="0"/>
                          </a:rPr>
                          <m:t>𝑏</m:t>
                        </m:r>
                      </m:e>
                    </m:nary>
                  </m:oMath>
                </a14:m>
                <a:endParaRPr lang="en-US" altLang="zh-CN" dirty="0"/>
              </a:p>
              <a:p>
                <a:endParaRPr lang="en-US" altLang="zh-CN" dirty="0"/>
              </a:p>
              <a:p>
                <a:r>
                  <a:rPr lang="en-US" altLang="zh-CN" b="1" dirty="0"/>
                  <a:t>Dual function: </a:t>
                </a:r>
                <a14:m>
                  <m:oMath xmlns:m="http://schemas.openxmlformats.org/officeDocument/2006/math">
                    <m:func>
                      <m:funcPr>
                        <m:ctrlPr>
                          <a:rPr lang="hr-HR" altLang="zh-CN" i="1" dirty="0">
                            <a:latin typeface="Cambria Math" panose="02040503050406030204" pitchFamily="18" charset="0"/>
                          </a:rPr>
                        </m:ctrlPr>
                      </m:funcPr>
                      <m:fName>
                        <m:r>
                          <m:rPr>
                            <m:sty m:val="p"/>
                          </m:rPr>
                          <a:rPr lang="hr-HR" altLang="zh-CN" dirty="0">
                            <a:latin typeface="Cambria Math" charset="0"/>
                          </a:rPr>
                          <m:t>min</m:t>
                        </m:r>
                      </m:fName>
                      <m:e>
                        <m:r>
                          <a:rPr lang="hr-HR" altLang="zh-CN" dirty="0">
                            <a:latin typeface="Cambria Math" charset="0"/>
                          </a:rPr>
                          <m:t>𝑃</m:t>
                        </m:r>
                        <m:d>
                          <m:dPr>
                            <m:ctrlPr>
                              <a:rPr lang="hr-HR" altLang="zh-CN" i="1" dirty="0">
                                <a:latin typeface="Cambria Math" panose="02040503050406030204" pitchFamily="18" charset="0"/>
                              </a:rPr>
                            </m:ctrlPr>
                          </m:dPr>
                          <m:e>
                            <m:r>
                              <a:rPr lang="hr-HR" altLang="zh-CN" dirty="0" err="1">
                                <a:latin typeface="Cambria Math" charset="0"/>
                              </a:rPr>
                              <m:t>𝑤</m:t>
                            </m:r>
                            <m:r>
                              <a:rPr lang="hr-HR" altLang="zh-CN" dirty="0" err="1">
                                <a:latin typeface="Cambria Math" charset="0"/>
                              </a:rPr>
                              <m:t>,</m:t>
                            </m:r>
                            <m:r>
                              <a:rPr lang="hr-HR" altLang="zh-CN" dirty="0" err="1">
                                <a:latin typeface="Cambria Math" charset="0"/>
                              </a:rPr>
                              <m:t>𝑏</m:t>
                            </m:r>
                          </m:e>
                        </m:d>
                      </m:e>
                    </m:func>
                    <m:r>
                      <a:rPr lang="hr-HR" altLang="zh-CN" dirty="0">
                        <a:latin typeface="Cambria Math" charset="0"/>
                      </a:rPr>
                      <m:t>=</m:t>
                    </m:r>
                    <m:f>
                      <m:fPr>
                        <m:ctrlPr>
                          <a:rPr lang="bg-BG" altLang="zh-CN" i="1" dirty="0">
                            <a:latin typeface="Cambria Math" panose="02040503050406030204" pitchFamily="18" charset="0"/>
                          </a:rPr>
                        </m:ctrlPr>
                      </m:fPr>
                      <m:num>
                        <m:r>
                          <a:rPr lang="en-US" altLang="zh-CN" dirty="0">
                            <a:latin typeface="Cambria Math" charset="0"/>
                          </a:rPr>
                          <m:t>1</m:t>
                        </m:r>
                      </m:num>
                      <m:den>
                        <m:r>
                          <a:rPr lang="en-US" altLang="zh-CN" dirty="0">
                            <a:latin typeface="Cambria Math" charset="0"/>
                          </a:rPr>
                          <m:t>2</m:t>
                        </m:r>
                      </m:den>
                    </m:f>
                    <m:sSup>
                      <m:sSupPr>
                        <m:ctrlPr>
                          <a:rPr lang="en-US" altLang="zh-CN" i="1" dirty="0">
                            <a:latin typeface="Cambria Math" panose="02040503050406030204" pitchFamily="18" charset="0"/>
                          </a:rPr>
                        </m:ctrlPr>
                      </m:sSupPr>
                      <m:e>
                        <m:r>
                          <a:rPr lang="en-US" altLang="zh-CN" dirty="0">
                            <a:latin typeface="Cambria Math" charset="0"/>
                          </a:rPr>
                          <m:t>||</m:t>
                        </m:r>
                        <m:nary>
                          <m:naryPr>
                            <m:chr m:val="∑"/>
                            <m:ctrlPr>
                              <a:rPr lang="is-IS" altLang="zh-CN" i="1" dirty="0">
                                <a:latin typeface="Cambria Math" panose="02040503050406030204" pitchFamily="18" charset="0"/>
                              </a:rPr>
                            </m:ctrlPr>
                          </m:naryPr>
                          <m:sub>
                            <m:r>
                              <m:rPr>
                                <m:brk m:alnAt="23"/>
                              </m:rPr>
                              <a:rPr lang="en-US" altLang="zh-CN" dirty="0">
                                <a:latin typeface="Cambria Math" charset="0"/>
                              </a:rPr>
                              <m:t>𝑖</m:t>
                            </m:r>
                            <m:r>
                              <a:rPr lang="en-US" altLang="zh-CN" dirty="0">
                                <a:latin typeface="Cambria Math" charset="0"/>
                              </a:rPr>
                              <m:t>=1</m:t>
                            </m:r>
                          </m:sub>
                          <m:sup>
                            <m:r>
                              <a:rPr lang="en-US" altLang="zh-CN" dirty="0">
                                <a:latin typeface="Cambria Math" charset="0"/>
                              </a:rPr>
                              <m:t>𝑚</m:t>
                            </m:r>
                          </m:sup>
                          <m:e>
                            <m:sSub>
                              <m:sSubPr>
                                <m:ctrlPr>
                                  <a:rPr lang="en-US" altLang="zh-CN" i="1">
                                    <a:latin typeface="Cambria Math" panose="02040503050406030204" pitchFamily="18" charset="0"/>
                                  </a:rPr>
                                </m:ctrlPr>
                              </m:sSubPr>
                              <m:e>
                                <m:r>
                                  <a:rPr lang="en-US" altLang="zh-CN">
                                    <a:latin typeface="Cambria Math" charset="0"/>
                                  </a:rPr>
                                  <m:t>𝛼</m:t>
                                </m:r>
                              </m:e>
                              <m:sub>
                                <m:r>
                                  <a:rPr lang="en-US" altLang="zh-CN">
                                    <a:latin typeface="Cambria Math" charset="0"/>
                                  </a:rPr>
                                  <m:t>𝑖</m:t>
                                </m:r>
                              </m:sub>
                            </m:sSub>
                            <m:r>
                              <a:rPr lang="en-US" altLang="zh-CN">
                                <a:latin typeface="Cambria Math" charset="0"/>
                              </a:rPr>
                              <m:t>𝜙</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charset="0"/>
                                      </a:rPr>
                                      <m:t>𝑥</m:t>
                                    </m:r>
                                  </m:e>
                                  <m:sub>
                                    <m:r>
                                      <a:rPr lang="en-US" altLang="zh-CN">
                                        <a:latin typeface="Cambria Math" charset="0"/>
                                      </a:rPr>
                                      <m:t>𝑖</m:t>
                                    </m:r>
                                  </m:sub>
                                </m:sSub>
                              </m:e>
                            </m:d>
                          </m:e>
                        </m:nary>
                        <m:r>
                          <a:rPr lang="en-US" altLang="zh-CN" dirty="0">
                            <a:latin typeface="Cambria Math" charset="0"/>
                          </a:rPr>
                          <m:t>||</m:t>
                        </m:r>
                      </m:e>
                      <m:sup>
                        <m:r>
                          <a:rPr lang="en-US" altLang="zh-CN" dirty="0">
                            <a:latin typeface="Cambria Math" charset="0"/>
                          </a:rPr>
                          <m:t>2</m:t>
                        </m:r>
                      </m:sup>
                    </m:sSup>
                    <m:r>
                      <a:rPr lang="en-US" altLang="zh-CN" dirty="0">
                        <a:latin typeface="Cambria Math" charset="0"/>
                      </a:rPr>
                      <m:t>+</m:t>
                    </m:r>
                    <m:r>
                      <a:rPr lang="en-US" altLang="zh-CN" dirty="0">
                        <a:latin typeface="Cambria Math" charset="0"/>
                      </a:rPr>
                      <m:t>𝐶</m:t>
                    </m:r>
                    <m:nary>
                      <m:naryPr>
                        <m:chr m:val="∑"/>
                        <m:supHide m:val="on"/>
                        <m:ctrlPr>
                          <a:rPr lang="en-US" altLang="zh-CN" i="1" dirty="0">
                            <a:latin typeface="Cambria Math" panose="02040503050406030204" pitchFamily="18" charset="0"/>
                          </a:rPr>
                        </m:ctrlPr>
                      </m:naryPr>
                      <m:sub>
                        <m:r>
                          <m:rPr>
                            <m:brk m:alnAt="7"/>
                          </m:rPr>
                          <a:rPr lang="en-US" altLang="zh-CN" dirty="0">
                            <a:latin typeface="Cambria Math" charset="0"/>
                          </a:rPr>
                          <m:t>𝑖</m:t>
                        </m:r>
                      </m:sub>
                      <m:sup/>
                      <m:e>
                        <m:r>
                          <a:rPr lang="en-US" altLang="zh-CN" dirty="0">
                            <a:latin typeface="Cambria Math" charset="0"/>
                          </a:rPr>
                          <m:t>[</m:t>
                        </m:r>
                        <m:sSub>
                          <m:sSubPr>
                            <m:ctrlPr>
                              <a:rPr lang="en-US" altLang="zh-CN" i="1" dirty="0">
                                <a:latin typeface="Cambria Math" panose="02040503050406030204" pitchFamily="18" charset="0"/>
                              </a:rPr>
                            </m:ctrlPr>
                          </m:sSubPr>
                          <m:e>
                            <m:r>
                              <a:rPr lang="en-US" altLang="zh-CN" dirty="0">
                                <a:latin typeface="Cambria Math" charset="0"/>
                              </a:rPr>
                              <m:t>𝐻</m:t>
                            </m:r>
                          </m:e>
                          <m:sub>
                            <m:r>
                              <a:rPr lang="en-US" altLang="zh-CN" dirty="0">
                                <a:latin typeface="Cambria Math" charset="0"/>
                              </a:rPr>
                              <m:t>1</m:t>
                            </m:r>
                          </m:sub>
                        </m:sSub>
                        <m:sSub>
                          <m:sSubPr>
                            <m:ctrlPr>
                              <a:rPr lang="en-US" altLang="zh-CN" i="1" dirty="0">
                                <a:latin typeface="Cambria Math" panose="02040503050406030204" pitchFamily="18" charset="0"/>
                              </a:rPr>
                            </m:ctrlPr>
                          </m:sSubPr>
                          <m:e>
                            <m:r>
                              <a:rPr lang="en-US" altLang="zh-CN" dirty="0">
                                <a:latin typeface="Cambria Math" charset="0"/>
                              </a:rPr>
                              <m:t>𝑦</m:t>
                            </m:r>
                          </m:e>
                          <m:sub>
                            <m:r>
                              <a:rPr lang="en-US" altLang="zh-CN" dirty="0">
                                <a:latin typeface="Cambria Math" charset="0"/>
                              </a:rPr>
                              <m:t>𝑖</m:t>
                            </m:r>
                          </m:sub>
                        </m:sSub>
                        <m:r>
                          <a:rPr lang="en-US" altLang="zh-CN" dirty="0">
                            <a:latin typeface="Cambria Math" charset="0"/>
                          </a:rPr>
                          <m:t>𝑓</m:t>
                        </m:r>
                        <m:r>
                          <a:rPr lang="en-US" altLang="zh-CN" dirty="0">
                            <a:latin typeface="Cambria Math" charset="0"/>
                          </a:rPr>
                          <m:t>(</m:t>
                        </m:r>
                        <m:sSub>
                          <m:sSubPr>
                            <m:ctrlPr>
                              <a:rPr lang="en-US" altLang="zh-CN" i="1" dirty="0">
                                <a:latin typeface="Cambria Math" panose="02040503050406030204" pitchFamily="18" charset="0"/>
                              </a:rPr>
                            </m:ctrlPr>
                          </m:sSubPr>
                          <m:e>
                            <m:r>
                              <a:rPr lang="en-US" altLang="zh-CN" dirty="0">
                                <a:latin typeface="Cambria Math" charset="0"/>
                              </a:rPr>
                              <m:t>𝑥</m:t>
                            </m:r>
                          </m:e>
                          <m:sub>
                            <m:r>
                              <a:rPr lang="en-US" altLang="zh-CN" dirty="0">
                                <a:latin typeface="Cambria Math" charset="0"/>
                              </a:rPr>
                              <m:t>𝑖</m:t>
                            </m:r>
                          </m:sub>
                        </m:sSub>
                        <m:r>
                          <a:rPr lang="en-US" altLang="zh-CN" dirty="0">
                            <a:latin typeface="Cambria Math" charset="0"/>
                          </a:rPr>
                          <m:t>)]</m:t>
                        </m:r>
                      </m:e>
                    </m:nary>
                  </m:oMath>
                </a14:m>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202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a:t>
            </a:r>
            <a:r>
              <a:rPr lang="en-US">
                <a:sym typeface="+mn-ea"/>
              </a:rPr>
              <a:t>Result</a:t>
            </a:r>
          </a:p>
        </p:txBody>
      </p:sp>
      <p:graphicFrame>
        <p:nvGraphicFramePr>
          <p:cNvPr id="4" name="Content Placeholder 3">
            <a:hlinkClick r:id="" action="ppaction://ole?verb=0"/>
          </p:cNvPr>
          <p:cNvGraphicFramePr>
            <a:graphicFrameLocks noGrp="1" noChangeAspect="1"/>
          </p:cNvGraphicFramePr>
          <p:nvPr>
            <p:ph sz="half" idx="2"/>
          </p:nvPr>
        </p:nvGraphicFramePr>
        <p:xfrm>
          <a:off x="2923540" y="2566670"/>
          <a:ext cx="4859655" cy="1147445"/>
        </p:xfrm>
        <a:graphic>
          <a:graphicData uri="http://schemas.openxmlformats.org/presentationml/2006/ole">
            <mc:AlternateContent xmlns:mc="http://schemas.openxmlformats.org/markup-compatibility/2006">
              <mc:Choice xmlns:v="urn:schemas-microsoft-com:vml" Requires="v">
                <p:oleObj spid="_x0000_s1072" r:id="rId3" imgW="914400" imgH="215900" progId="Equation.KSEE3">
                  <p:embed/>
                </p:oleObj>
              </mc:Choice>
              <mc:Fallback>
                <p:oleObj r:id="rId3" imgW="914400" imgH="215900" progId="Equation.KSEE3">
                  <p:embed/>
                  <p:pic>
                    <p:nvPicPr>
                      <p:cNvPr id="4" name="Content Placeholder 3">
                        <a:hlinkClick r:id="" action="ppaction://ole?verb=0"/>
                      </p:cNvPr>
                      <p:cNvPicPr/>
                      <p:nvPr/>
                    </p:nvPicPr>
                    <p:blipFill>
                      <a:blip r:embed="rId4"/>
                      <a:stretch>
                        <a:fillRect/>
                      </a:stretch>
                    </p:blipFill>
                    <p:spPr>
                      <a:xfrm>
                        <a:off x="2923540" y="2566670"/>
                        <a:ext cx="4859655" cy="1147445"/>
                      </a:xfrm>
                      <a:prstGeom prst="rect">
                        <a:avLst/>
                      </a:prstGeom>
                    </p:spPr>
                  </p:pic>
                </p:oleObj>
              </mc:Fallback>
            </mc:AlternateContent>
          </a:graphicData>
        </a:graphic>
      </p:graphicFrame>
      <p:graphicFrame>
        <p:nvGraphicFramePr>
          <p:cNvPr id="5" name="Object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73" r:id="rId5" imgW="914400" imgH="215900" progId="Equation.KSEE3">
                  <p:embed/>
                </p:oleObj>
              </mc:Choice>
              <mc:Fallback>
                <p:oleObj r:id="rId5" imgW="914400" imgH="215900" progId="Equation.KSEE3">
                  <p:embed/>
                  <p:pic>
                    <p:nvPicPr>
                      <p:cNvPr id="5" name="Object 4">
                        <a:hlinkClick r:id="" action="ppaction://ole?verb=0"/>
                      </p:cNvPr>
                      <p:cNvPicPr/>
                      <p:nvPr/>
                    </p:nvPicPr>
                    <p:blipFill>
                      <a:blip r:embed="rId6"/>
                      <a:stretch>
                        <a:fillRect/>
                      </a:stretch>
                    </p:blipFill>
                    <p:spPr>
                      <a:xfrm>
                        <a:off x="5638800" y="3321050"/>
                        <a:ext cx="914400" cy="215900"/>
                      </a:xfrm>
                      <a:prstGeom prst="rect">
                        <a:avLst/>
                      </a:prstGeom>
                    </p:spPr>
                  </p:pic>
                </p:oleObj>
              </mc:Fallback>
            </mc:AlternateContent>
          </a:graphicData>
        </a:graphic>
      </p:graphicFrame>
      <p:sp>
        <p:nvSpPr>
          <p:cNvPr id="7" name="Text Box 6"/>
          <p:cNvSpPr txBox="1"/>
          <p:nvPr/>
        </p:nvSpPr>
        <p:spPr>
          <a:xfrm>
            <a:off x="1250315" y="1967230"/>
            <a:ext cx="5175885" cy="645160"/>
          </a:xfrm>
          <a:prstGeom prst="rect">
            <a:avLst/>
          </a:prstGeom>
          <a:noFill/>
        </p:spPr>
        <p:txBody>
          <a:bodyPr wrap="square" rtlCol="0">
            <a:spAutoFit/>
          </a:bodyPr>
          <a:lstStyle/>
          <a:p>
            <a:r>
              <a:rPr lang="en-US" sz="3600"/>
              <a:t>Criterion:</a:t>
            </a:r>
          </a:p>
        </p:txBody>
      </p:sp>
      <p:sp>
        <p:nvSpPr>
          <p:cNvPr id="8" name="Text Box 7"/>
          <p:cNvSpPr txBox="1"/>
          <p:nvPr/>
        </p:nvSpPr>
        <p:spPr>
          <a:xfrm>
            <a:off x="942340" y="4228465"/>
            <a:ext cx="10591800" cy="583565"/>
          </a:xfrm>
          <a:prstGeom prst="rect">
            <a:avLst/>
          </a:prstGeom>
          <a:noFill/>
        </p:spPr>
        <p:txBody>
          <a:bodyPr wrap="square" rtlCol="0">
            <a:spAutoFit/>
          </a:bodyPr>
          <a:lstStyle/>
          <a:p>
            <a:r>
              <a:rPr lang="en-US" sz="3200"/>
              <a:t>For each of the 24 estimation, the accuracy is higher than 99%</a:t>
            </a:r>
          </a:p>
        </p:txBody>
      </p:sp>
    </p:spTree>
    <p:extLst>
      <p:ext uri="{BB962C8B-B14F-4D97-AF65-F5344CB8AC3E}">
        <p14:creationId xmlns:p14="http://schemas.microsoft.com/office/powerpoint/2010/main" val="427389701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sz="4400" b="1" dirty="0"/>
            </a:br>
            <a:br>
              <a:rPr lang="en-US" sz="4400" b="1" dirty="0"/>
            </a:br>
            <a:br>
              <a:rPr lang="en-US" sz="4400" b="1" dirty="0"/>
            </a:br>
            <a:r>
              <a:rPr lang="en-US" sz="4900" dirty="0"/>
              <a:t>Discussion Highly skewed classes Problem </a:t>
            </a:r>
            <a:br>
              <a:rPr lang="en-US" sz="4900" b="1" dirty="0"/>
            </a:br>
            <a:endParaRPr lang="en-US" sz="4900" dirty="0"/>
          </a:p>
        </p:txBody>
      </p:sp>
      <p:sp>
        <p:nvSpPr>
          <p:cNvPr id="3" name="内容占位符 2"/>
          <p:cNvSpPr>
            <a:spLocks noGrp="1"/>
          </p:cNvSpPr>
          <p:nvPr>
            <p:ph idx="1"/>
          </p:nvPr>
        </p:nvSpPr>
        <p:spPr/>
        <p:txBody>
          <a:bodyPr>
            <a:normAutofit/>
          </a:bodyPr>
          <a:lstStyle/>
          <a:p>
            <a:pPr>
              <a:buFont typeface="Arial" charset="0"/>
              <a:buChar char="•"/>
            </a:pPr>
            <a:r>
              <a:rPr lang="en-US" dirty="0"/>
              <a:t> Class 0 is predominant (more than 98%) in every response variable, therefore the </a:t>
            </a:r>
            <a:r>
              <a:rPr lang="en-US" dirty="0" err="1"/>
              <a:t>svm</a:t>
            </a:r>
            <a:r>
              <a:rPr lang="en-US" dirty="0"/>
              <a:t> classifier tends to predict 0.</a:t>
            </a:r>
          </a:p>
          <a:p>
            <a:pPr>
              <a:buFont typeface="Arial" charset="0"/>
              <a:buChar char="•"/>
            </a:pPr>
            <a:r>
              <a:rPr lang="en-US" dirty="0"/>
              <a:t> Confusion matrix for response variable ind_cco_fin_ult1 </a:t>
            </a:r>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r>
              <a:rPr lang="en-US" dirty="0"/>
              <a:t> Accuracy is 99.44%, recall is 0, precision is NA, the model is useless.</a:t>
            </a:r>
          </a:p>
          <a:p>
            <a:pPr>
              <a:buFont typeface="Arial" charset="0"/>
              <a:buChar char="•"/>
            </a:pPr>
            <a:r>
              <a:rPr lang="en-US" dirty="0"/>
              <a:t> First priority is recall, since the bank wants to predict what additional products a customer will purchase.</a:t>
            </a:r>
          </a:p>
        </p:txBody>
      </p:sp>
      <p:graphicFrame>
        <p:nvGraphicFramePr>
          <p:cNvPr id="5" name="Table 4"/>
          <p:cNvGraphicFramePr>
            <a:graphicFrameLocks noGrp="1"/>
          </p:cNvGraphicFramePr>
          <p:nvPr/>
        </p:nvGraphicFramePr>
        <p:xfrm>
          <a:off x="1097280" y="3096336"/>
          <a:ext cx="5125390" cy="1163200"/>
        </p:xfrm>
        <a:graphic>
          <a:graphicData uri="http://schemas.openxmlformats.org/drawingml/2006/table">
            <a:tbl>
              <a:tblPr firstRow="1" bandRow="1">
                <a:tableStyleId>{5C22544A-7EE6-4342-B048-85BDC9FD1C3A}</a:tableStyleId>
              </a:tblPr>
              <a:tblGrid>
                <a:gridCol w="1706522">
                  <a:extLst>
                    <a:ext uri="{9D8B030D-6E8A-4147-A177-3AD203B41FA5}">
                      <a16:colId xmlns:a16="http://schemas.microsoft.com/office/drawing/2014/main" val="20000"/>
                    </a:ext>
                  </a:extLst>
                </a:gridCol>
                <a:gridCol w="1710404">
                  <a:extLst>
                    <a:ext uri="{9D8B030D-6E8A-4147-A177-3AD203B41FA5}">
                      <a16:colId xmlns:a16="http://schemas.microsoft.com/office/drawing/2014/main" val="20001"/>
                    </a:ext>
                  </a:extLst>
                </a:gridCol>
                <a:gridCol w="1708464">
                  <a:extLst>
                    <a:ext uri="{9D8B030D-6E8A-4147-A177-3AD203B41FA5}">
                      <a16:colId xmlns:a16="http://schemas.microsoft.com/office/drawing/2014/main" val="20002"/>
                    </a:ext>
                  </a:extLst>
                </a:gridCol>
              </a:tblGrid>
              <a:tr h="365760">
                <a:tc>
                  <a:txBody>
                    <a:bodyPr/>
                    <a:lstStyle/>
                    <a:p>
                      <a:endParaRPr lang="en-US" dirty="0"/>
                    </a:p>
                  </a:txBody>
                  <a:tcPr/>
                </a:tc>
                <a:tc>
                  <a:txBody>
                    <a:bodyPr/>
                    <a:lstStyle/>
                    <a:p>
                      <a:r>
                        <a:rPr lang="en-US" dirty="0"/>
                        <a:t>Really True</a:t>
                      </a:r>
                    </a:p>
                  </a:txBody>
                  <a:tcPr/>
                </a:tc>
                <a:tc>
                  <a:txBody>
                    <a:bodyPr/>
                    <a:lstStyle/>
                    <a:p>
                      <a:r>
                        <a:rPr lang="en-US" dirty="0"/>
                        <a:t>Really False</a:t>
                      </a:r>
                    </a:p>
                  </a:txBody>
                  <a:tcPr/>
                </a:tc>
                <a:extLst>
                  <a:ext uri="{0D108BD9-81ED-4DB2-BD59-A6C34878D82A}">
                    <a16:rowId xmlns:a16="http://schemas.microsoft.com/office/drawing/2014/main" val="10000"/>
                  </a:ext>
                </a:extLst>
              </a:tr>
              <a:tr h="398720">
                <a:tc>
                  <a:txBody>
                    <a:bodyPr/>
                    <a:lstStyle/>
                    <a:p>
                      <a:r>
                        <a:rPr lang="en-US" dirty="0"/>
                        <a:t>Predicted</a:t>
                      </a:r>
                      <a:r>
                        <a:rPr lang="en-US" baseline="0" dirty="0"/>
                        <a:t> True</a:t>
                      </a:r>
                      <a:endParaRPr lang="en-US" dirty="0"/>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98720">
                <a:tc>
                  <a:txBody>
                    <a:bodyPr/>
                    <a:lstStyle/>
                    <a:p>
                      <a:r>
                        <a:rPr lang="en-US" dirty="0"/>
                        <a:t>Predicted False</a:t>
                      </a:r>
                    </a:p>
                  </a:txBody>
                  <a:tcPr/>
                </a:tc>
                <a:tc>
                  <a:txBody>
                    <a:bodyPr/>
                    <a:lstStyle/>
                    <a:p>
                      <a:r>
                        <a:rPr lang="en-US" dirty="0"/>
                        <a:t>558</a:t>
                      </a:r>
                    </a:p>
                  </a:txBody>
                  <a:tcPr/>
                </a:tc>
                <a:tc>
                  <a:txBody>
                    <a:bodyPr/>
                    <a:lstStyle/>
                    <a:p>
                      <a:r>
                        <a:rPr lang="en-US" dirty="0"/>
                        <a:t>99442</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5367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sz="half" idx="1"/>
          </p:nvPr>
        </p:nvSpPr>
        <p:spPr/>
        <p:txBody>
          <a:bodyPr/>
          <a:lstStyle/>
          <a:p>
            <a:pPr>
              <a:buFont typeface="Wingdings" charset="2"/>
              <a:buChar char="§"/>
            </a:pPr>
            <a:r>
              <a:rPr lang="en-US" dirty="0"/>
              <a:t> Stratified Sampling to make the distribution of two classes more balanced in training set</a:t>
            </a:r>
          </a:p>
          <a:p>
            <a:pPr>
              <a:buFont typeface="Wingdings" charset="2"/>
              <a:buChar char="§"/>
            </a:pPr>
            <a:r>
              <a:rPr lang="en-US" dirty="0"/>
              <a:t> Adding weights to the two classes which are inverse proportional to their fractions.</a:t>
            </a:r>
          </a:p>
          <a:p>
            <a:pPr>
              <a:buFont typeface="Wingdings" charset="2"/>
              <a:buChar char="§"/>
            </a:pPr>
            <a:endParaRPr lang="en-US" dirty="0"/>
          </a:p>
          <a:p>
            <a:pPr>
              <a:buFont typeface="Wingdings" charset="2"/>
              <a:buChar char="q"/>
            </a:pPr>
            <a:endParaRPr lang="en-US" dirty="0"/>
          </a:p>
          <a:p>
            <a:pPr marL="0" indent="0">
              <a:buNone/>
            </a:pPr>
            <a:endParaRPr lang="en-US" dirty="0"/>
          </a:p>
          <a:p>
            <a:pPr marL="0" indent="0">
              <a:buNone/>
            </a:pPr>
            <a:endParaRPr lang="en-US" dirty="0"/>
          </a:p>
          <a:p>
            <a:pPr marL="0" indent="0">
              <a:buNone/>
            </a:pPr>
            <a:r>
              <a:rPr lang="en-US" dirty="0"/>
              <a:t>Accuracy is 66.51%, recall is 100%, precision is </a:t>
            </a:r>
            <a:r>
              <a:rPr lang="hr-HR" dirty="0"/>
              <a:t>1.64% </a:t>
            </a:r>
          </a:p>
          <a:p>
            <a:pPr marL="0" indent="0">
              <a:buNone/>
            </a:pPr>
            <a:endParaRPr lang="en-US" dirty="0"/>
          </a:p>
          <a:p>
            <a:pPr marL="0" indent="0">
              <a:buNone/>
            </a:pPr>
            <a:endParaRPr lang="en-US" dirty="0"/>
          </a:p>
        </p:txBody>
      </p:sp>
      <p:sp>
        <p:nvSpPr>
          <p:cNvPr id="9" name="Content Placeholder 8"/>
          <p:cNvSpPr>
            <a:spLocks noGrp="1"/>
          </p:cNvSpPr>
          <p:nvPr>
            <p:ph sz="half" idx="2"/>
          </p:nvPr>
        </p:nvSpPr>
        <p:spPr/>
        <p:txBody>
          <a:bodyPr/>
          <a:lstStyle/>
          <a:p>
            <a:endParaRPr lang="en-US"/>
          </a:p>
        </p:txBody>
      </p:sp>
      <p:graphicFrame>
        <p:nvGraphicFramePr>
          <p:cNvPr id="5" name="Table 4"/>
          <p:cNvGraphicFramePr>
            <a:graphicFrameLocks noGrp="1"/>
          </p:cNvGraphicFramePr>
          <p:nvPr/>
        </p:nvGraphicFramePr>
        <p:xfrm>
          <a:off x="1123406" y="3526971"/>
          <a:ext cx="4911633" cy="1144768"/>
        </p:xfrm>
        <a:graphic>
          <a:graphicData uri="http://schemas.openxmlformats.org/drawingml/2006/table">
            <a:tbl>
              <a:tblPr firstRow="1" bandRow="1">
                <a:tableStyleId>{5C22544A-7EE6-4342-B048-85BDC9FD1C3A}</a:tableStyleId>
              </a:tblPr>
              <a:tblGrid>
                <a:gridCol w="1637211">
                  <a:extLst>
                    <a:ext uri="{9D8B030D-6E8A-4147-A177-3AD203B41FA5}">
                      <a16:colId xmlns:a16="http://schemas.microsoft.com/office/drawing/2014/main" val="20000"/>
                    </a:ext>
                  </a:extLst>
                </a:gridCol>
                <a:gridCol w="1637211">
                  <a:extLst>
                    <a:ext uri="{9D8B030D-6E8A-4147-A177-3AD203B41FA5}">
                      <a16:colId xmlns:a16="http://schemas.microsoft.com/office/drawing/2014/main" val="20001"/>
                    </a:ext>
                  </a:extLst>
                </a:gridCol>
                <a:gridCol w="1637211">
                  <a:extLst>
                    <a:ext uri="{9D8B030D-6E8A-4147-A177-3AD203B41FA5}">
                      <a16:colId xmlns:a16="http://schemas.microsoft.com/office/drawing/2014/main" val="20002"/>
                    </a:ext>
                  </a:extLst>
                </a:gridCol>
              </a:tblGrid>
              <a:tr h="365760">
                <a:tc>
                  <a:txBody>
                    <a:bodyPr/>
                    <a:lstStyle/>
                    <a:p>
                      <a:endParaRPr lang="en-US" dirty="0"/>
                    </a:p>
                  </a:txBody>
                  <a:tcPr/>
                </a:tc>
                <a:tc>
                  <a:txBody>
                    <a:bodyPr/>
                    <a:lstStyle/>
                    <a:p>
                      <a:r>
                        <a:rPr lang="en-US" dirty="0"/>
                        <a:t>Really True</a:t>
                      </a:r>
                    </a:p>
                  </a:txBody>
                  <a:tcPr/>
                </a:tc>
                <a:tc>
                  <a:txBody>
                    <a:bodyPr/>
                    <a:lstStyle/>
                    <a:p>
                      <a:r>
                        <a:rPr lang="en-US" dirty="0"/>
                        <a:t>Really False</a:t>
                      </a:r>
                    </a:p>
                  </a:txBody>
                  <a:tcPr/>
                </a:tc>
                <a:extLst>
                  <a:ext uri="{0D108BD9-81ED-4DB2-BD59-A6C34878D82A}">
                    <a16:rowId xmlns:a16="http://schemas.microsoft.com/office/drawing/2014/main" val="10000"/>
                  </a:ext>
                </a:extLst>
              </a:tr>
              <a:tr h="389504">
                <a:tc>
                  <a:txBody>
                    <a:bodyPr/>
                    <a:lstStyle/>
                    <a:p>
                      <a:r>
                        <a:rPr lang="en-US" dirty="0"/>
                        <a:t>Predicted</a:t>
                      </a:r>
                      <a:r>
                        <a:rPr lang="en-US" baseline="0" dirty="0"/>
                        <a:t> True</a:t>
                      </a:r>
                      <a:endParaRPr lang="en-US" dirty="0"/>
                    </a:p>
                  </a:txBody>
                  <a:tcPr/>
                </a:tc>
                <a:tc>
                  <a:txBody>
                    <a:bodyPr/>
                    <a:lstStyle/>
                    <a:p>
                      <a:r>
                        <a:rPr lang="en-US" dirty="0"/>
                        <a:t>558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800" kern="1200" dirty="0">
                          <a:solidFill>
                            <a:schemeClr val="dk1"/>
                          </a:solidFill>
                          <a:effectLst/>
                          <a:latin typeface="+mn-lt"/>
                          <a:ea typeface="+mn-ea"/>
                          <a:cs typeface="+mn-cs"/>
                        </a:rPr>
                        <a:t>33488 </a:t>
                      </a:r>
                      <a:endParaRPr lang="is-IS" dirty="0"/>
                    </a:p>
                  </a:txBody>
                  <a:tcPr/>
                </a:tc>
                <a:extLst>
                  <a:ext uri="{0D108BD9-81ED-4DB2-BD59-A6C34878D82A}">
                    <a16:rowId xmlns:a16="http://schemas.microsoft.com/office/drawing/2014/main" val="10001"/>
                  </a:ext>
                </a:extLst>
              </a:tr>
              <a:tr h="389504">
                <a:tc>
                  <a:txBody>
                    <a:bodyPr/>
                    <a:lstStyle/>
                    <a:p>
                      <a:r>
                        <a:rPr lang="en-US" dirty="0"/>
                        <a:t>Predicted False</a:t>
                      </a:r>
                    </a:p>
                  </a:txBody>
                  <a:tcPr/>
                </a:tc>
                <a:tc>
                  <a:txBody>
                    <a:bodyPr/>
                    <a:lstStyle/>
                    <a:p>
                      <a:r>
                        <a:rPr lang="en-US"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65954 </a:t>
                      </a:r>
                    </a:p>
                  </a:txBody>
                  <a:tcPr/>
                </a:tc>
                <a:extLst>
                  <a:ext uri="{0D108BD9-81ED-4DB2-BD59-A6C34878D82A}">
                    <a16:rowId xmlns:a16="http://schemas.microsoft.com/office/drawing/2014/main" val="10002"/>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920" y="1494225"/>
            <a:ext cx="4963887" cy="4726378"/>
          </a:xfrm>
          <a:prstGeom prst="rect">
            <a:avLst/>
          </a:prstGeom>
        </p:spPr>
      </p:pic>
    </p:spTree>
    <p:extLst>
      <p:ext uri="{BB962C8B-B14F-4D97-AF65-F5344CB8AC3E}">
        <p14:creationId xmlns:p14="http://schemas.microsoft.com/office/powerpoint/2010/main" val="108748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p:txBody>
          <a:bodyPr/>
          <a:lstStyle/>
          <a:p>
            <a:r>
              <a:rPr lang="en-US" sz="2800" dirty="0"/>
              <a:t>Why choose logistic regression</a:t>
            </a:r>
            <a:r>
              <a:rPr lang="en-US" dirty="0"/>
              <a:t>?</a:t>
            </a:r>
          </a:p>
          <a:p>
            <a:endParaRPr lang="en-US" dirty="0"/>
          </a:p>
          <a:p>
            <a:pPr>
              <a:buFont typeface="Arial" charset="0"/>
              <a:buChar char="•"/>
            </a:pPr>
            <a:r>
              <a:rPr lang="zh-CN" altLang="en-US" sz="2400" dirty="0"/>
              <a:t> </a:t>
            </a:r>
            <a:r>
              <a:rPr lang="en-US" sz="2400" dirty="0"/>
              <a:t>Classification Problem</a:t>
            </a:r>
          </a:p>
          <a:p>
            <a:pPr>
              <a:buFont typeface="Arial" charset="0"/>
              <a:buChar char="•"/>
            </a:pPr>
            <a:r>
              <a:rPr lang="zh-CN" altLang="en-US" sz="2400" dirty="0"/>
              <a:t> </a:t>
            </a:r>
            <a:r>
              <a:rPr lang="en-US" sz="2400" dirty="0"/>
              <a:t>Large Data Scale</a:t>
            </a:r>
          </a:p>
          <a:p>
            <a:pPr>
              <a:buFont typeface="Arial" charset="0"/>
              <a:buChar char="•"/>
            </a:pPr>
            <a:r>
              <a:rPr lang="zh-CN" altLang="en-US" sz="2400" dirty="0"/>
              <a:t> </a:t>
            </a:r>
            <a:r>
              <a:rPr lang="en-US" altLang="zh-CN" sz="2400" dirty="0"/>
              <a:t>Easy</a:t>
            </a:r>
            <a:r>
              <a:rPr lang="zh-CN" altLang="en-US" sz="2400" dirty="0"/>
              <a:t> </a:t>
            </a:r>
            <a:r>
              <a:rPr lang="en-US" altLang="zh-CN" sz="2400" dirty="0"/>
              <a:t>to</a:t>
            </a:r>
            <a:r>
              <a:rPr lang="zh-CN" altLang="en-US" sz="2400" dirty="0"/>
              <a:t> </a:t>
            </a:r>
            <a:r>
              <a:rPr lang="en-US" altLang="zh-CN" sz="2400" dirty="0"/>
              <a:t>understand</a:t>
            </a:r>
            <a:endParaRPr lang="en-US" sz="2400" dirty="0"/>
          </a:p>
        </p:txBody>
      </p:sp>
    </p:spTree>
    <p:extLst>
      <p:ext uri="{BB962C8B-B14F-4D97-AF65-F5344CB8AC3E}">
        <p14:creationId xmlns:p14="http://schemas.microsoft.com/office/powerpoint/2010/main" val="4072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cess 3"/>
          <p:cNvSpPr/>
          <p:nvPr/>
        </p:nvSpPr>
        <p:spPr>
          <a:xfrm>
            <a:off x="1314450" y="2868930"/>
            <a:ext cx="302895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Features</a:t>
            </a:r>
            <a:r>
              <a:rPr lang="zh-CN" altLang="en-US" dirty="0"/>
              <a:t> </a:t>
            </a:r>
            <a:r>
              <a:rPr lang="en-US" altLang="zh-CN" dirty="0"/>
              <a:t>of</a:t>
            </a:r>
            <a:r>
              <a:rPr lang="zh-CN" altLang="en-US" dirty="0"/>
              <a:t> </a:t>
            </a:r>
            <a:r>
              <a:rPr lang="en-US" altLang="zh-CN" dirty="0"/>
              <a:t>Current</a:t>
            </a:r>
            <a:r>
              <a:rPr lang="zh-CN" altLang="en-US" dirty="0"/>
              <a:t> </a:t>
            </a:r>
            <a:r>
              <a:rPr lang="en-US" altLang="zh-CN" dirty="0"/>
              <a:t>Month</a:t>
            </a:r>
            <a:endParaRPr lang="en-US" dirty="0"/>
          </a:p>
        </p:txBody>
      </p:sp>
      <p:sp>
        <p:nvSpPr>
          <p:cNvPr id="5" name="TextBox 4"/>
          <p:cNvSpPr txBox="1"/>
          <p:nvPr/>
        </p:nvSpPr>
        <p:spPr>
          <a:xfrm>
            <a:off x="1600200" y="2354580"/>
            <a:ext cx="2145972" cy="461665"/>
          </a:xfrm>
          <a:prstGeom prst="rect">
            <a:avLst/>
          </a:prstGeom>
          <a:noFill/>
        </p:spPr>
        <p:txBody>
          <a:bodyPr wrap="none" rtlCol="0">
            <a:spAutoFit/>
          </a:bodyPr>
          <a:lstStyle/>
          <a:p>
            <a:r>
              <a:rPr lang="en-US" altLang="zh-CN" sz="2400" dirty="0"/>
              <a:t>X</a:t>
            </a:r>
            <a:r>
              <a:rPr lang="zh-CN" altLang="en-US" sz="2400" dirty="0"/>
              <a:t>（</a:t>
            </a:r>
            <a:r>
              <a:rPr lang="en-US" altLang="zh-CN" sz="2400" dirty="0"/>
              <a:t>Predictors</a:t>
            </a:r>
            <a:r>
              <a:rPr lang="zh-CN" altLang="en-US" dirty="0"/>
              <a:t>）</a:t>
            </a:r>
            <a:endParaRPr lang="en-US" dirty="0"/>
          </a:p>
        </p:txBody>
      </p:sp>
      <p:sp>
        <p:nvSpPr>
          <p:cNvPr id="7" name="Process 6"/>
          <p:cNvSpPr/>
          <p:nvPr/>
        </p:nvSpPr>
        <p:spPr>
          <a:xfrm>
            <a:off x="5844540" y="2868930"/>
            <a:ext cx="302895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Purchase</a:t>
            </a:r>
            <a:r>
              <a:rPr lang="zh-CN" altLang="en-US" dirty="0"/>
              <a:t> </a:t>
            </a:r>
            <a:r>
              <a:rPr lang="en-US" altLang="zh-CN" dirty="0"/>
              <a:t>History</a:t>
            </a:r>
            <a:endParaRPr lang="en-US" dirty="0"/>
          </a:p>
        </p:txBody>
      </p:sp>
      <p:sp>
        <p:nvSpPr>
          <p:cNvPr id="8" name="Plus 7"/>
          <p:cNvSpPr/>
          <p:nvPr/>
        </p:nvSpPr>
        <p:spPr>
          <a:xfrm>
            <a:off x="4785360" y="2882646"/>
            <a:ext cx="617220" cy="60807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rocess 10"/>
          <p:cNvSpPr/>
          <p:nvPr/>
        </p:nvSpPr>
        <p:spPr>
          <a:xfrm>
            <a:off x="1314450" y="4613148"/>
            <a:ext cx="755903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Difference</a:t>
            </a:r>
            <a:r>
              <a:rPr lang="zh-CN" altLang="en-US" dirty="0"/>
              <a:t> </a:t>
            </a:r>
            <a:r>
              <a:rPr lang="en-US" altLang="zh-CN" dirty="0"/>
              <a:t>of</a:t>
            </a:r>
            <a:r>
              <a:rPr lang="zh-CN" altLang="en-US" dirty="0"/>
              <a:t> </a:t>
            </a:r>
            <a:r>
              <a:rPr lang="en-US" altLang="zh-CN" dirty="0"/>
              <a:t>products</a:t>
            </a:r>
            <a:r>
              <a:rPr lang="zh-CN" altLang="en-US" dirty="0"/>
              <a:t> </a:t>
            </a:r>
            <a:r>
              <a:rPr lang="en-US" altLang="zh-CN" dirty="0"/>
              <a:t>held</a:t>
            </a:r>
            <a:r>
              <a:rPr lang="zh-CN" altLang="en-US" dirty="0"/>
              <a:t> </a:t>
            </a:r>
            <a:r>
              <a:rPr lang="en-US" altLang="zh-CN" dirty="0"/>
              <a:t>between</a:t>
            </a:r>
            <a:r>
              <a:rPr lang="zh-CN" altLang="en-US" dirty="0"/>
              <a:t> </a:t>
            </a:r>
            <a:r>
              <a:rPr lang="en-US" altLang="zh-CN" dirty="0"/>
              <a:t>Current</a:t>
            </a:r>
            <a:r>
              <a:rPr lang="zh-CN" altLang="en-US" dirty="0"/>
              <a:t> </a:t>
            </a:r>
            <a:r>
              <a:rPr lang="en-US" altLang="zh-CN" dirty="0"/>
              <a:t>and</a:t>
            </a:r>
            <a:r>
              <a:rPr lang="zh-CN" altLang="en-US" dirty="0"/>
              <a:t> </a:t>
            </a:r>
            <a:r>
              <a:rPr lang="en-US" altLang="zh-CN" dirty="0"/>
              <a:t>Next</a:t>
            </a:r>
            <a:r>
              <a:rPr lang="zh-CN" altLang="en-US" dirty="0"/>
              <a:t> </a:t>
            </a:r>
            <a:r>
              <a:rPr lang="en-US" altLang="zh-CN" dirty="0"/>
              <a:t>Month</a:t>
            </a:r>
            <a:endParaRPr lang="en-US" dirty="0"/>
          </a:p>
        </p:txBody>
      </p:sp>
      <p:sp>
        <p:nvSpPr>
          <p:cNvPr id="14" name="Title 1"/>
          <p:cNvSpPr>
            <a:spLocks noGrp="1"/>
          </p:cNvSpPr>
          <p:nvPr>
            <p:ph type="title"/>
          </p:nvPr>
        </p:nvSpPr>
        <p:spPr>
          <a:xfrm>
            <a:off x="1097280" y="286603"/>
            <a:ext cx="10058400" cy="1450757"/>
          </a:xfrm>
        </p:spPr>
        <p:txBody>
          <a:bodyPr/>
          <a:lstStyle/>
          <a:p>
            <a:r>
              <a:rPr lang="en-US" dirty="0"/>
              <a:t>Logistic Regression</a:t>
            </a:r>
          </a:p>
        </p:txBody>
      </p:sp>
      <p:sp>
        <p:nvSpPr>
          <p:cNvPr id="15" name="TextBox 14"/>
          <p:cNvSpPr txBox="1"/>
          <p:nvPr/>
        </p:nvSpPr>
        <p:spPr>
          <a:xfrm>
            <a:off x="1600200" y="3947815"/>
            <a:ext cx="2415277" cy="461665"/>
          </a:xfrm>
          <a:prstGeom prst="rect">
            <a:avLst/>
          </a:prstGeom>
          <a:noFill/>
        </p:spPr>
        <p:txBody>
          <a:bodyPr wrap="none" rtlCol="0">
            <a:spAutoFit/>
          </a:bodyPr>
          <a:lstStyle/>
          <a:p>
            <a:r>
              <a:rPr lang="en-US" altLang="zh-CN" sz="2400" dirty="0"/>
              <a:t>Y</a:t>
            </a:r>
            <a:r>
              <a:rPr lang="zh-CN" altLang="en-US" sz="2400" dirty="0"/>
              <a:t> （</a:t>
            </a:r>
            <a:r>
              <a:rPr lang="en-US" altLang="zh-CN" sz="2400" dirty="0"/>
              <a:t>Predictions</a:t>
            </a:r>
            <a:r>
              <a:rPr lang="zh-CN" altLang="en-US" sz="2400" dirty="0"/>
              <a:t>）</a:t>
            </a:r>
            <a:endParaRPr lang="en-US" sz="2400" dirty="0"/>
          </a:p>
        </p:txBody>
      </p:sp>
    </p:spTree>
    <p:extLst>
      <p:ext uri="{BB962C8B-B14F-4D97-AF65-F5344CB8AC3E}">
        <p14:creationId xmlns:p14="http://schemas.microsoft.com/office/powerpoint/2010/main" val="166815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Introduction</a:t>
            </a:r>
          </a:p>
        </p:txBody>
      </p:sp>
      <p:sp>
        <p:nvSpPr>
          <p:cNvPr id="3" name="内容占位符 2"/>
          <p:cNvSpPr>
            <a:spLocks noGrp="1"/>
          </p:cNvSpPr>
          <p:nvPr>
            <p:ph idx="1"/>
          </p:nvPr>
        </p:nvSpPr>
        <p:spPr>
          <a:xfrm>
            <a:off x="726061" y="1740188"/>
            <a:ext cx="10800838" cy="4023360"/>
          </a:xfrm>
        </p:spPr>
        <p:txBody>
          <a:bodyPr>
            <a:noAutofit/>
          </a:bodyPr>
          <a:lstStyle/>
          <a:p>
            <a:pPr marL="0" indent="0">
              <a:buNone/>
            </a:pP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mj-lt"/>
                <a:ea typeface="Times New Roman" charset="0"/>
                <a:cs typeface="Times New Roman" charset="0"/>
              </a:rPr>
              <a:t>Approaches</a:t>
            </a:r>
          </a:p>
          <a:p>
            <a:pPr marL="0" indent="0">
              <a:buNone/>
            </a:pPr>
            <a:r>
              <a:rPr lang="en-US" sz="2400" dirty="0">
                <a:ln w="0"/>
                <a:solidFill>
                  <a:schemeClr val="tx1"/>
                </a:solidFill>
                <a:effectLst>
                  <a:outerShdw blurRad="38100" dist="19050" dir="2700000" algn="tl" rotWithShape="0">
                    <a:schemeClr val="dk1">
                      <a:alpha val="40000"/>
                    </a:schemeClr>
                  </a:outerShdw>
                </a:effectLst>
                <a:latin typeface="+mj-lt"/>
                <a:ea typeface="Times New Roman" charset="0"/>
                <a:cs typeface="Times New Roman" charset="0"/>
              </a:rPr>
              <a:t>We tried 4 different machine learning methods: </a:t>
            </a:r>
            <a:r>
              <a:rPr lang="en-US" sz="2400" dirty="0" err="1">
                <a:ln w="0"/>
                <a:solidFill>
                  <a:schemeClr val="tx1"/>
                </a:solidFill>
                <a:effectLst>
                  <a:outerShdw blurRad="38100" dist="19050" dir="2700000" algn="tl" rotWithShape="0">
                    <a:schemeClr val="dk1">
                      <a:alpha val="40000"/>
                    </a:schemeClr>
                  </a:outerShdw>
                </a:effectLst>
                <a:latin typeface="+mj-lt"/>
                <a:ea typeface="Times New Roman" charset="0"/>
                <a:cs typeface="Times New Roman" charset="0"/>
              </a:rPr>
              <a:t>XGBoost</a:t>
            </a:r>
            <a:r>
              <a:rPr lang="en-US" sz="2400" dirty="0">
                <a:ln w="0"/>
                <a:solidFill>
                  <a:schemeClr val="tx1"/>
                </a:solidFill>
                <a:effectLst>
                  <a:outerShdw blurRad="38100" dist="19050" dir="2700000" algn="tl" rotWithShape="0">
                    <a:schemeClr val="dk1">
                      <a:alpha val="40000"/>
                    </a:schemeClr>
                  </a:outerShdw>
                </a:effectLst>
                <a:latin typeface="+mj-lt"/>
                <a:ea typeface="Times New Roman" charset="0"/>
                <a:cs typeface="Times New Roman" charset="0"/>
              </a:rPr>
              <a:t>, Random Forest, SVM, Logistic Regression. Since the data size is large and there is also no clear response in the training set, different subgroup used their own subset of the original training set and response variables.</a:t>
            </a:r>
          </a:p>
          <a:p>
            <a:pPr marL="0" indent="0">
              <a:buNone/>
            </a:pP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mj-lt"/>
                <a:ea typeface="Times New Roman" charset="0"/>
                <a:cs typeface="Times New Roman" charset="0"/>
              </a:rPr>
              <a:t>Results</a:t>
            </a:r>
          </a:p>
          <a:p>
            <a:pPr marL="0" indent="0">
              <a:buNone/>
            </a:pPr>
            <a:r>
              <a:rPr lang="en-US" sz="2400" dirty="0">
                <a:ln w="0"/>
                <a:solidFill>
                  <a:schemeClr val="tx1"/>
                </a:solidFill>
                <a:effectLst>
                  <a:outerShdw blurRad="38100" dist="19050" dir="2700000" algn="tl" rotWithShape="0">
                    <a:schemeClr val="dk1">
                      <a:alpha val="40000"/>
                    </a:schemeClr>
                  </a:outerShdw>
                </a:effectLst>
                <a:latin typeface="+mj-lt"/>
                <a:ea typeface="Times New Roman" charset="0"/>
                <a:cs typeface="Times New Roman" charset="0"/>
              </a:rPr>
              <a:t>The logistic regression and SVM </a:t>
            </a:r>
            <a:r>
              <a:rPr lang="en-US" sz="2400" dirty="0" err="1">
                <a:ln w="0"/>
                <a:solidFill>
                  <a:schemeClr val="tx1"/>
                </a:solidFill>
                <a:effectLst>
                  <a:outerShdw blurRad="38100" dist="19050" dir="2700000" algn="tl" rotWithShape="0">
                    <a:schemeClr val="dk1">
                      <a:alpha val="40000"/>
                    </a:schemeClr>
                  </a:outerShdw>
                </a:effectLst>
                <a:latin typeface="+mj-lt"/>
                <a:ea typeface="Times New Roman" charset="0"/>
                <a:cs typeface="Times New Roman" charset="0"/>
              </a:rPr>
              <a:t>subteams</a:t>
            </a:r>
            <a:r>
              <a:rPr lang="en-US" sz="2400" dirty="0">
                <a:ln w="0"/>
                <a:solidFill>
                  <a:schemeClr val="tx1"/>
                </a:solidFill>
                <a:effectLst>
                  <a:outerShdw blurRad="38100" dist="19050" dir="2700000" algn="tl" rotWithShape="0">
                    <a:schemeClr val="dk1">
                      <a:alpha val="40000"/>
                    </a:schemeClr>
                  </a:outerShdw>
                </a:effectLst>
                <a:latin typeface="+mj-lt"/>
                <a:ea typeface="Times New Roman" charset="0"/>
                <a:cs typeface="Times New Roman" charset="0"/>
              </a:rPr>
              <a:t> both built 24 classifiers for the 24 products and the accuracy rate is above 90%. In contrast, SVM and </a:t>
            </a:r>
            <a:r>
              <a:rPr lang="en-US" sz="2400" dirty="0" err="1">
                <a:ln w="0"/>
                <a:solidFill>
                  <a:schemeClr val="tx1"/>
                </a:solidFill>
                <a:effectLst>
                  <a:outerShdw blurRad="38100" dist="19050" dir="2700000" algn="tl" rotWithShape="0">
                    <a:schemeClr val="dk1">
                      <a:alpha val="40000"/>
                    </a:schemeClr>
                  </a:outerShdw>
                </a:effectLst>
                <a:latin typeface="+mj-lt"/>
                <a:ea typeface="Times New Roman" charset="0"/>
                <a:cs typeface="Times New Roman" charset="0"/>
              </a:rPr>
              <a:t>XGBoost</a:t>
            </a:r>
            <a:r>
              <a:rPr lang="en-US" sz="2400" dirty="0">
                <a:ln w="0"/>
                <a:solidFill>
                  <a:schemeClr val="tx1"/>
                </a:solidFill>
                <a:effectLst>
                  <a:outerShdw blurRad="38100" dist="19050" dir="2700000" algn="tl" rotWithShape="0">
                    <a:schemeClr val="dk1">
                      <a:alpha val="40000"/>
                    </a:schemeClr>
                  </a:outerShdw>
                </a:effectLst>
                <a:latin typeface="+mj-lt"/>
                <a:ea typeface="Times New Roman" charset="0"/>
                <a:cs typeface="Times New Roman" charset="0"/>
              </a:rPr>
              <a:t> team both only build on multiclass classifier. The accuracy are 0.9 and 0.63 respectively. However, these two teams were using different cleaning method and response variable, merely comparing the accuracy rate is not meaningful. In summary, all four methods could provide reasonable prediction.</a:t>
            </a:r>
          </a:p>
          <a:p>
            <a:pPr marL="0" indent="0">
              <a:buNone/>
            </a:pPr>
            <a:r>
              <a:rPr lang="en-US" sz="2400" dirty="0">
                <a:ln w="0"/>
                <a:solidFill>
                  <a:schemeClr val="tx1"/>
                </a:solidFill>
                <a:effectLst>
                  <a:outerShdw blurRad="38100" dist="19050" dir="2700000" algn="tl" rotWithShape="0">
                    <a:schemeClr val="dk1">
                      <a:alpha val="40000"/>
                    </a:schemeClr>
                  </a:outerShdw>
                </a:effectLst>
                <a:latin typeface="+mj-lt"/>
                <a:ea typeface="Times New Roman" charset="0"/>
                <a:cs typeface="Times New Roman" charset="0"/>
              </a:rPr>
              <a:t>	 </a:t>
            </a:r>
          </a:p>
          <a:p>
            <a:pPr marL="0" indent="0">
              <a:buNone/>
            </a:pPr>
            <a:r>
              <a:rPr lang="en-US" dirty="0">
                <a:ln w="0"/>
                <a:solidFill>
                  <a:schemeClr val="tx1"/>
                </a:solidFill>
                <a:effectLst>
                  <a:outerShdw blurRad="38100" dist="19050" dir="2700000" algn="tl" rotWithShape="0">
                    <a:schemeClr val="dk1">
                      <a:alpha val="40000"/>
                    </a:schemeClr>
                  </a:outerShdw>
                </a:effectLst>
              </a:rPr>
              <a:t>	</a:t>
            </a:r>
          </a:p>
          <a:p>
            <a:pPr marL="0" indent="0">
              <a:buNone/>
            </a:pPr>
            <a:r>
              <a:rPr lang="en-US" dirty="0">
                <a:ln w="0"/>
                <a:solidFill>
                  <a:schemeClr val="tx1"/>
                </a:solidFill>
                <a:effectLst>
                  <a:outerShdw blurRad="38100" dist="19050" dir="2700000" algn="tl" rotWithShape="0">
                    <a:schemeClr val="dk1">
                      <a:alpha val="40000"/>
                    </a:schemeClr>
                  </a:outerShdw>
                </a:effectLst>
              </a:rPr>
              <a:t>	</a:t>
            </a:r>
          </a:p>
          <a:p>
            <a:pPr marL="0" indent="0">
              <a:buNone/>
            </a:pPr>
            <a:r>
              <a:rPr lang="en-US" dirty="0">
                <a:ln w="0"/>
                <a:solidFill>
                  <a:schemeClr val="tx1"/>
                </a:solidFill>
                <a:effectLst>
                  <a:outerShdw blurRad="38100" dist="19050" dir="2700000" algn="tl" rotWithShape="0">
                    <a:schemeClr val="dk1">
                      <a:alpha val="40000"/>
                    </a:schemeClr>
                  </a:outerShdw>
                </a:effectLst>
              </a:rPr>
              <a:t> </a:t>
            </a:r>
          </a:p>
          <a:p>
            <a:pPr marL="0" indent="0">
              <a:buNone/>
            </a:pP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67633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Logistic Regression</a:t>
            </a:r>
          </a:p>
        </p:txBody>
      </p:sp>
      <p:sp>
        <p:nvSpPr>
          <p:cNvPr id="3" name="内容占位符 2"/>
          <p:cNvSpPr>
            <a:spLocks noGrp="1"/>
          </p:cNvSpPr>
          <p:nvPr>
            <p:ph idx="1"/>
          </p:nvPr>
        </p:nvSpPr>
        <p:spPr>
          <a:xfrm>
            <a:off x="1097280" y="1842247"/>
            <a:ext cx="10534426" cy="4026847"/>
          </a:xfrm>
        </p:spPr>
        <p:txBody>
          <a:bodyPr>
            <a:noAutofit/>
          </a:bodyPr>
          <a:lstStyle/>
          <a:p>
            <a:r>
              <a:rPr lang="en-US" altLang="zh-CN" sz="2800" spc="-50" dirty="0">
                <a:latin typeface="+mj-lt"/>
                <a:ea typeface="+mj-ea"/>
                <a:cs typeface="+mj-cs"/>
              </a:rPr>
              <a:t>ETL:</a:t>
            </a:r>
            <a:endParaRPr lang="zh-CN" altLang="en-US" sz="2800" spc="-50" dirty="0">
              <a:latin typeface="+mj-lt"/>
              <a:ea typeface="+mj-ea"/>
              <a:cs typeface="+mj-cs"/>
            </a:endParaRPr>
          </a:p>
          <a:p>
            <a:r>
              <a:rPr lang="en-US" altLang="zh-CN" spc="-50" dirty="0">
                <a:ea typeface="+mj-ea"/>
                <a:cs typeface="+mj-cs"/>
              </a:rPr>
              <a:t>1.</a:t>
            </a:r>
            <a:r>
              <a:rPr lang="zh-CN" altLang="en-US" spc="-50" dirty="0">
                <a:ea typeface="+mj-ea"/>
                <a:cs typeface="+mj-cs"/>
              </a:rPr>
              <a:t> </a:t>
            </a:r>
            <a:r>
              <a:rPr lang="en-US" altLang="zh-CN" spc="-50" dirty="0">
                <a:ea typeface="+mj-ea"/>
                <a:cs typeface="+mj-cs"/>
              </a:rPr>
              <a:t>Y-labels:</a:t>
            </a:r>
            <a:endParaRPr lang="zh-CN" altLang="en-US" spc="-50" dirty="0">
              <a:ea typeface="+mj-ea"/>
              <a:cs typeface="+mj-cs"/>
            </a:endParaRPr>
          </a:p>
          <a:p>
            <a:r>
              <a:rPr lang="en-US" altLang="zh-CN" spc="-50" dirty="0">
                <a:ea typeface="+mj-ea"/>
                <a:cs typeface="+mj-cs"/>
              </a:rPr>
              <a:t>Binary,</a:t>
            </a:r>
            <a:r>
              <a:rPr lang="zh-CN" altLang="en-US" spc="-50" dirty="0">
                <a:ea typeface="+mj-ea"/>
                <a:cs typeface="+mj-cs"/>
              </a:rPr>
              <a:t> </a:t>
            </a:r>
            <a:r>
              <a:rPr lang="en-US" altLang="zh-CN" spc="-50" dirty="0">
                <a:ea typeface="+mj-ea"/>
                <a:cs typeface="+mj-cs"/>
              </a:rPr>
              <a:t>1</a:t>
            </a:r>
            <a:r>
              <a:rPr lang="zh-CN" altLang="en-US" spc="-50" dirty="0">
                <a:ea typeface="+mj-ea"/>
                <a:cs typeface="+mj-cs"/>
              </a:rPr>
              <a:t> </a:t>
            </a:r>
            <a:r>
              <a:rPr lang="en-US" altLang="zh-CN" spc="-50" dirty="0">
                <a:ea typeface="+mj-ea"/>
                <a:cs typeface="+mj-cs"/>
              </a:rPr>
              <a:t>if</a:t>
            </a:r>
            <a:r>
              <a:rPr lang="zh-CN" altLang="en-US" spc="-50" dirty="0">
                <a:ea typeface="+mj-ea"/>
                <a:cs typeface="+mj-cs"/>
              </a:rPr>
              <a:t> </a:t>
            </a:r>
            <a:r>
              <a:rPr lang="en-US" altLang="zh-CN" spc="-50" dirty="0">
                <a:ea typeface="+mj-ea"/>
                <a:cs typeface="+mj-cs"/>
              </a:rPr>
              <a:t>the</a:t>
            </a:r>
            <a:r>
              <a:rPr lang="zh-CN" altLang="en-US" spc="-50" dirty="0">
                <a:ea typeface="+mj-ea"/>
                <a:cs typeface="+mj-cs"/>
              </a:rPr>
              <a:t> </a:t>
            </a:r>
            <a:r>
              <a:rPr lang="en-US" altLang="zh-CN" spc="-50" dirty="0">
                <a:ea typeface="+mj-ea"/>
                <a:cs typeface="+mj-cs"/>
              </a:rPr>
              <a:t>purchase</a:t>
            </a:r>
            <a:r>
              <a:rPr lang="zh-CN" altLang="en-US" spc="-50" dirty="0">
                <a:ea typeface="+mj-ea"/>
                <a:cs typeface="+mj-cs"/>
              </a:rPr>
              <a:t> </a:t>
            </a:r>
            <a:r>
              <a:rPr lang="en-US" altLang="zh-CN" spc="-50" dirty="0">
                <a:ea typeface="+mj-ea"/>
                <a:cs typeface="+mj-cs"/>
              </a:rPr>
              <a:t>took</a:t>
            </a:r>
            <a:r>
              <a:rPr lang="zh-CN" altLang="en-US" spc="-50" dirty="0">
                <a:ea typeface="+mj-ea"/>
                <a:cs typeface="+mj-cs"/>
              </a:rPr>
              <a:t> </a:t>
            </a:r>
            <a:r>
              <a:rPr lang="en-US" altLang="zh-CN" spc="-50" dirty="0">
                <a:ea typeface="+mj-ea"/>
                <a:cs typeface="+mj-cs"/>
              </a:rPr>
              <a:t>place</a:t>
            </a:r>
            <a:r>
              <a:rPr lang="zh-CN" altLang="en-US" spc="-50" dirty="0">
                <a:ea typeface="+mj-ea"/>
                <a:cs typeface="+mj-cs"/>
              </a:rPr>
              <a:t> </a:t>
            </a:r>
            <a:r>
              <a:rPr lang="en-US" altLang="zh-CN" spc="-50" dirty="0">
                <a:ea typeface="+mj-ea"/>
                <a:cs typeface="+mj-cs"/>
              </a:rPr>
              <a:t>in</a:t>
            </a:r>
            <a:r>
              <a:rPr lang="zh-CN" altLang="en-US" spc="-50" dirty="0">
                <a:ea typeface="+mj-ea"/>
                <a:cs typeface="+mj-cs"/>
              </a:rPr>
              <a:t> </a:t>
            </a:r>
            <a:r>
              <a:rPr lang="en-US" altLang="zh-CN" spc="-50" dirty="0">
                <a:ea typeface="+mj-ea"/>
                <a:cs typeface="+mj-cs"/>
              </a:rPr>
              <a:t>the</a:t>
            </a:r>
            <a:r>
              <a:rPr lang="zh-CN" altLang="en-US" spc="-50" dirty="0">
                <a:ea typeface="+mj-ea"/>
                <a:cs typeface="+mj-cs"/>
              </a:rPr>
              <a:t> </a:t>
            </a:r>
            <a:r>
              <a:rPr lang="en-US" altLang="zh-CN" spc="-50" dirty="0">
                <a:ea typeface="+mj-ea"/>
                <a:cs typeface="+mj-cs"/>
              </a:rPr>
              <a:t>month</a:t>
            </a:r>
            <a:r>
              <a:rPr lang="zh-CN" altLang="en-US" spc="-50" dirty="0">
                <a:ea typeface="+mj-ea"/>
                <a:cs typeface="+mj-cs"/>
              </a:rPr>
              <a:t> </a:t>
            </a:r>
            <a:r>
              <a:rPr lang="en-US" altLang="zh-CN" spc="-50" dirty="0">
                <a:ea typeface="+mj-ea"/>
                <a:cs typeface="+mj-cs"/>
              </a:rPr>
              <a:t>after</a:t>
            </a:r>
            <a:r>
              <a:rPr lang="zh-CN" altLang="en-US" spc="-50" dirty="0">
                <a:ea typeface="+mj-ea"/>
                <a:cs typeface="+mj-cs"/>
              </a:rPr>
              <a:t> </a:t>
            </a:r>
            <a:r>
              <a:rPr lang="en-US" altLang="zh-CN" spc="-50" dirty="0">
                <a:ea typeface="+mj-ea"/>
                <a:cs typeface="+mj-cs"/>
              </a:rPr>
              <a:t>the</a:t>
            </a:r>
            <a:r>
              <a:rPr lang="zh-CN" altLang="en-US" spc="-50" dirty="0">
                <a:ea typeface="+mj-ea"/>
                <a:cs typeface="+mj-cs"/>
              </a:rPr>
              <a:t> </a:t>
            </a:r>
            <a:r>
              <a:rPr lang="en-US" altLang="zh-CN" spc="-50" dirty="0">
                <a:ea typeface="+mj-ea"/>
                <a:cs typeface="+mj-cs"/>
              </a:rPr>
              <a:t>data</a:t>
            </a:r>
            <a:r>
              <a:rPr lang="zh-CN" altLang="en-US" spc="-50" dirty="0">
                <a:ea typeface="+mj-ea"/>
                <a:cs typeface="+mj-cs"/>
              </a:rPr>
              <a:t> </a:t>
            </a:r>
            <a:r>
              <a:rPr lang="en-US" altLang="zh-CN" spc="-50" dirty="0">
                <a:ea typeface="+mj-ea"/>
                <a:cs typeface="+mj-cs"/>
              </a:rPr>
              <a:t>of</a:t>
            </a:r>
            <a:r>
              <a:rPr lang="zh-CN" altLang="en-US" spc="-50" dirty="0">
                <a:ea typeface="+mj-ea"/>
                <a:cs typeface="+mj-cs"/>
              </a:rPr>
              <a:t> </a:t>
            </a:r>
            <a:r>
              <a:rPr lang="en-US" altLang="zh-CN" spc="-50" dirty="0">
                <a:ea typeface="+mj-ea"/>
                <a:cs typeface="+mj-cs"/>
              </a:rPr>
              <a:t>sample,</a:t>
            </a:r>
            <a:r>
              <a:rPr lang="zh-CN" altLang="en-US" spc="-50" dirty="0">
                <a:ea typeface="+mj-ea"/>
                <a:cs typeface="+mj-cs"/>
              </a:rPr>
              <a:t> </a:t>
            </a:r>
            <a:r>
              <a:rPr lang="en-US" altLang="zh-CN" spc="-50" dirty="0">
                <a:ea typeface="+mj-ea"/>
                <a:cs typeface="+mj-cs"/>
              </a:rPr>
              <a:t>0</a:t>
            </a:r>
            <a:r>
              <a:rPr lang="zh-CN" altLang="en-US" spc="-50" dirty="0">
                <a:ea typeface="+mj-ea"/>
                <a:cs typeface="+mj-cs"/>
              </a:rPr>
              <a:t> </a:t>
            </a:r>
            <a:r>
              <a:rPr lang="en-US" altLang="zh-CN" spc="-50" dirty="0">
                <a:ea typeface="+mj-ea"/>
                <a:cs typeface="+mj-cs"/>
              </a:rPr>
              <a:t>otherwise.</a:t>
            </a:r>
            <a:endParaRPr lang="zh-CN" altLang="en-US" spc="-50" dirty="0">
              <a:ea typeface="+mj-ea"/>
              <a:cs typeface="+mj-cs"/>
            </a:endParaRPr>
          </a:p>
          <a:p>
            <a:endParaRPr lang="zh-CN" altLang="en-US" sz="2400" spc="-50" dirty="0">
              <a:latin typeface="+mj-lt"/>
              <a:ea typeface="+mj-ea"/>
              <a:cs typeface="+mj-cs"/>
            </a:endParaRPr>
          </a:p>
        </p:txBody>
      </p:sp>
      <p:graphicFrame>
        <p:nvGraphicFramePr>
          <p:cNvPr id="8" name="Table 7"/>
          <p:cNvGraphicFramePr>
            <a:graphicFrameLocks noGrp="1"/>
          </p:cNvGraphicFramePr>
          <p:nvPr>
            <p:extLst>
              <p:ext uri="{D42A27DB-BD31-4B8C-83A1-F6EECF244321}">
                <p14:modId xmlns:p14="http://schemas.microsoft.com/office/powerpoint/2010/main" val="1027773000"/>
              </p:ext>
            </p:extLst>
          </p:nvPr>
        </p:nvGraphicFramePr>
        <p:xfrm>
          <a:off x="2421965" y="3469341"/>
          <a:ext cx="7246471" cy="2743201"/>
        </p:xfrm>
        <a:graphic>
          <a:graphicData uri="http://schemas.openxmlformats.org/drawingml/2006/table">
            <a:tbl>
              <a:tblPr firstRow="1" firstCol="1" lastRow="1" bandRow="1">
                <a:tableStyleId>{21E4AEA4-8DFA-4A89-87EB-49C32662AFE0}</a:tableStyleId>
              </a:tblPr>
              <a:tblGrid>
                <a:gridCol w="1813876">
                  <a:extLst>
                    <a:ext uri="{9D8B030D-6E8A-4147-A177-3AD203B41FA5}">
                      <a16:colId xmlns:a16="http://schemas.microsoft.com/office/drawing/2014/main" val="20000"/>
                    </a:ext>
                  </a:extLst>
                </a:gridCol>
                <a:gridCol w="690929">
                  <a:extLst>
                    <a:ext uri="{9D8B030D-6E8A-4147-A177-3AD203B41FA5}">
                      <a16:colId xmlns:a16="http://schemas.microsoft.com/office/drawing/2014/main" val="20001"/>
                    </a:ext>
                  </a:extLst>
                </a:gridCol>
                <a:gridCol w="650286">
                  <a:extLst>
                    <a:ext uri="{9D8B030D-6E8A-4147-A177-3AD203B41FA5}">
                      <a16:colId xmlns:a16="http://schemas.microsoft.com/office/drawing/2014/main" val="20002"/>
                    </a:ext>
                  </a:extLst>
                </a:gridCol>
                <a:gridCol w="663832">
                  <a:extLst>
                    <a:ext uri="{9D8B030D-6E8A-4147-A177-3AD203B41FA5}">
                      <a16:colId xmlns:a16="http://schemas.microsoft.com/office/drawing/2014/main" val="20003"/>
                    </a:ext>
                  </a:extLst>
                </a:gridCol>
                <a:gridCol w="1299067">
                  <a:extLst>
                    <a:ext uri="{9D8B030D-6E8A-4147-A177-3AD203B41FA5}">
                      <a16:colId xmlns:a16="http://schemas.microsoft.com/office/drawing/2014/main" val="20004"/>
                    </a:ext>
                  </a:extLst>
                </a:gridCol>
                <a:gridCol w="719529">
                  <a:extLst>
                    <a:ext uri="{9D8B030D-6E8A-4147-A177-3AD203B41FA5}">
                      <a16:colId xmlns:a16="http://schemas.microsoft.com/office/drawing/2014/main" val="20005"/>
                    </a:ext>
                  </a:extLst>
                </a:gridCol>
                <a:gridCol w="704476">
                  <a:extLst>
                    <a:ext uri="{9D8B030D-6E8A-4147-A177-3AD203B41FA5}">
                      <a16:colId xmlns:a16="http://schemas.microsoft.com/office/drawing/2014/main" val="20006"/>
                    </a:ext>
                  </a:extLst>
                </a:gridCol>
                <a:gridCol w="704476">
                  <a:extLst>
                    <a:ext uri="{9D8B030D-6E8A-4147-A177-3AD203B41FA5}">
                      <a16:colId xmlns:a16="http://schemas.microsoft.com/office/drawing/2014/main" val="20007"/>
                    </a:ext>
                  </a:extLst>
                </a:gridCol>
              </a:tblGrid>
              <a:tr h="849706">
                <a:tc>
                  <a:txBody>
                    <a:bodyPr/>
                    <a:lstStyle/>
                    <a:p>
                      <a:r>
                        <a:rPr lang="zh-CN" altLang="en-US" sz="1600" dirty="0"/>
                        <a:t>                </a:t>
                      </a:r>
                      <a:r>
                        <a:rPr lang="en-US" altLang="zh-CN" sz="1600" dirty="0"/>
                        <a:t>Product</a:t>
                      </a:r>
                      <a:endParaRPr lang="zh-CN" altLang="en-US" sz="1600" dirty="0"/>
                    </a:p>
                    <a:p>
                      <a:endParaRPr lang="zh-CN" altLang="en-US" sz="1600" dirty="0"/>
                    </a:p>
                    <a:p>
                      <a:r>
                        <a:rPr lang="en-US" altLang="zh-CN" sz="1600" dirty="0"/>
                        <a:t>Month</a:t>
                      </a:r>
                      <a:endParaRPr lang="en-US" sz="1600" dirty="0"/>
                    </a:p>
                  </a:txBody>
                  <a:tcPr>
                    <a:lnTlToBr w="12700" cap="flat" cmpd="sng" algn="ctr">
                      <a:solidFill>
                        <a:schemeClr val="tx1"/>
                      </a:solidFill>
                      <a:prstDash val="solid"/>
                      <a:round/>
                      <a:headEnd type="none" w="med" len="med"/>
                      <a:tailEnd type="none" w="med" len="med"/>
                    </a:lnTlToBr>
                  </a:tcPr>
                </a:tc>
                <a:tc>
                  <a:txBody>
                    <a:bodyPr/>
                    <a:lstStyle/>
                    <a:p>
                      <a:pPr algn="ctr"/>
                      <a:r>
                        <a:rPr lang="zh-CN" altLang="en-US" sz="1600" baseline="0" dirty="0"/>
                        <a:t> </a:t>
                      </a:r>
                      <a:r>
                        <a:rPr lang="en-US" altLang="zh-CN" sz="1600" baseline="0" dirty="0"/>
                        <a:t>1</a:t>
                      </a:r>
                      <a:endParaRPr lang="en-US" sz="1600" dirty="0"/>
                    </a:p>
                  </a:txBody>
                  <a:tcPr anchor="ctr"/>
                </a:tc>
                <a:tc>
                  <a:txBody>
                    <a:bodyPr/>
                    <a:lstStyle/>
                    <a:p>
                      <a:pPr algn="ctr"/>
                      <a:r>
                        <a:rPr lang="en-US" altLang="zh-CN" sz="1600" dirty="0"/>
                        <a:t>2</a:t>
                      </a:r>
                      <a:endParaRPr lang="en-US" sz="1600" dirty="0"/>
                    </a:p>
                  </a:txBody>
                  <a:tcPr anchor="ctr"/>
                </a:tc>
                <a:tc>
                  <a:txBody>
                    <a:bodyPr/>
                    <a:lstStyle/>
                    <a:p>
                      <a:pPr algn="ctr"/>
                      <a:r>
                        <a:rPr lang="en-US" altLang="zh-CN" sz="1600" dirty="0"/>
                        <a:t>3</a:t>
                      </a:r>
                      <a:endParaRPr lang="en-US" sz="1600" dirty="0"/>
                    </a:p>
                  </a:txBody>
                  <a:tcPr anchor="ctr"/>
                </a:tc>
                <a:tc>
                  <a:txBody>
                    <a:bodyPr/>
                    <a:lstStyle/>
                    <a:p>
                      <a:pPr algn="ctr"/>
                      <a:r>
                        <a:rPr lang="en-US" altLang="zh-CN" sz="1600" dirty="0"/>
                        <a:t>….(4</a:t>
                      </a:r>
                      <a:r>
                        <a:rPr lang="zh-CN" altLang="en-US" sz="1600" dirty="0"/>
                        <a:t> </a:t>
                      </a:r>
                      <a:r>
                        <a:rPr lang="en-US" altLang="zh-CN" sz="1600" dirty="0"/>
                        <a:t>to</a:t>
                      </a:r>
                      <a:r>
                        <a:rPr lang="zh-CN" altLang="en-US" sz="1600" dirty="0"/>
                        <a:t> </a:t>
                      </a:r>
                      <a:r>
                        <a:rPr lang="en-US" altLang="zh-CN" sz="1600" dirty="0"/>
                        <a:t>21)</a:t>
                      </a:r>
                      <a:endParaRPr lang="en-US" sz="1600" dirty="0"/>
                    </a:p>
                  </a:txBody>
                  <a:tcPr anchor="ctr"/>
                </a:tc>
                <a:tc>
                  <a:txBody>
                    <a:bodyPr/>
                    <a:lstStyle/>
                    <a:p>
                      <a:pPr algn="ctr"/>
                      <a:r>
                        <a:rPr lang="en-US" altLang="zh-CN" sz="1600" dirty="0"/>
                        <a:t>22</a:t>
                      </a:r>
                      <a:endParaRPr lang="en-US" sz="1600" dirty="0"/>
                    </a:p>
                  </a:txBody>
                  <a:tcPr anchor="ctr"/>
                </a:tc>
                <a:tc>
                  <a:txBody>
                    <a:bodyPr/>
                    <a:lstStyle/>
                    <a:p>
                      <a:pPr algn="ctr"/>
                      <a:r>
                        <a:rPr lang="en-US" altLang="zh-CN" sz="1600" dirty="0"/>
                        <a:t>23</a:t>
                      </a:r>
                      <a:endParaRPr lang="en-US" sz="1600" dirty="0"/>
                    </a:p>
                  </a:txBody>
                  <a:tcPr anchor="ctr"/>
                </a:tc>
                <a:tc>
                  <a:txBody>
                    <a:bodyPr/>
                    <a:lstStyle/>
                    <a:p>
                      <a:pPr algn="ctr"/>
                      <a:r>
                        <a:rPr lang="en-US" altLang="zh-CN" sz="1600" dirty="0"/>
                        <a:t>24</a:t>
                      </a:r>
                      <a:endParaRPr lang="en-US" sz="1600" dirty="0"/>
                    </a:p>
                  </a:txBody>
                  <a:tcPr anchor="ctr"/>
                </a:tc>
                <a:extLst>
                  <a:ext uri="{0D108BD9-81ED-4DB2-BD59-A6C34878D82A}">
                    <a16:rowId xmlns:a16="http://schemas.microsoft.com/office/drawing/2014/main" val="10000"/>
                  </a:ext>
                </a:extLst>
              </a:tr>
              <a:tr h="631165">
                <a:tc>
                  <a:txBody>
                    <a:bodyPr/>
                    <a:lstStyle/>
                    <a:p>
                      <a:r>
                        <a:rPr lang="en-US" altLang="zh-CN" sz="1600" dirty="0"/>
                        <a:t>Month</a:t>
                      </a:r>
                      <a:r>
                        <a:rPr lang="zh-CN" altLang="en-US" sz="1600" dirty="0"/>
                        <a:t> </a:t>
                      </a:r>
                      <a:r>
                        <a:rPr lang="en-US" altLang="zh-CN" sz="1600" dirty="0"/>
                        <a:t>of</a:t>
                      </a:r>
                      <a:r>
                        <a:rPr lang="zh-CN" altLang="en-US" sz="1600" dirty="0"/>
                        <a:t> </a:t>
                      </a:r>
                      <a:r>
                        <a:rPr lang="en-US" altLang="zh-CN" sz="1600" dirty="0"/>
                        <a:t>that</a:t>
                      </a:r>
                      <a:r>
                        <a:rPr lang="zh-CN" altLang="en-US" sz="1600" dirty="0"/>
                        <a:t> </a:t>
                      </a:r>
                      <a:r>
                        <a:rPr lang="en-US" altLang="zh-CN" sz="1600" dirty="0"/>
                        <a:t>Sample</a:t>
                      </a:r>
                      <a:r>
                        <a:rPr lang="zh-CN" altLang="en-US" sz="1600" dirty="0"/>
                        <a:t> </a:t>
                      </a:r>
                      <a:r>
                        <a:rPr lang="en-US" altLang="zh-CN" sz="1600" dirty="0"/>
                        <a:t>(Ex:</a:t>
                      </a:r>
                      <a:r>
                        <a:rPr lang="zh-CN" altLang="en-US" sz="1600" dirty="0"/>
                        <a:t> </a:t>
                      </a:r>
                      <a:r>
                        <a:rPr lang="en-US" altLang="zh-CN" sz="1600" dirty="0"/>
                        <a:t>Jan)</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001"/>
                  </a:ext>
                </a:extLst>
              </a:tr>
              <a:tr h="631165">
                <a:tc>
                  <a:txBody>
                    <a:bodyPr/>
                    <a:lstStyle/>
                    <a:p>
                      <a:r>
                        <a:rPr lang="en-US" altLang="zh-CN" sz="1600" dirty="0"/>
                        <a:t>The</a:t>
                      </a:r>
                      <a:r>
                        <a:rPr lang="zh-CN" altLang="en-US" sz="1600" dirty="0"/>
                        <a:t> </a:t>
                      </a:r>
                      <a:r>
                        <a:rPr lang="en-US" altLang="zh-CN" sz="1600" dirty="0"/>
                        <a:t>next</a:t>
                      </a:r>
                      <a:r>
                        <a:rPr lang="zh-CN" altLang="en-US" sz="1600" dirty="0"/>
                        <a:t> </a:t>
                      </a:r>
                      <a:r>
                        <a:rPr lang="en-US" altLang="zh-CN" sz="1600" dirty="0"/>
                        <a:t>month</a:t>
                      </a:r>
                      <a:r>
                        <a:rPr lang="zh-CN" altLang="en-US" sz="1600" dirty="0"/>
                        <a:t> </a:t>
                      </a:r>
                      <a:r>
                        <a:rPr lang="en-US" altLang="zh-CN" sz="1600" dirty="0"/>
                        <a:t>(Ex:</a:t>
                      </a:r>
                      <a:r>
                        <a:rPr lang="zh-CN" altLang="en-US" sz="1600" dirty="0"/>
                        <a:t> </a:t>
                      </a:r>
                      <a:r>
                        <a:rPr lang="en-US" altLang="zh-CN" sz="1600" dirty="0"/>
                        <a:t>Feb)</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1</a:t>
                      </a:r>
                      <a:endParaRPr lang="zh-CN" altLang="en-US" sz="1600" dirty="0"/>
                    </a:p>
                  </a:txBody>
                  <a:tcPr/>
                </a:tc>
                <a:extLst>
                  <a:ext uri="{0D108BD9-81ED-4DB2-BD59-A6C34878D82A}">
                    <a16:rowId xmlns:a16="http://schemas.microsoft.com/office/drawing/2014/main" val="10002"/>
                  </a:ext>
                </a:extLst>
              </a:tr>
              <a:tr h="631165">
                <a:tc>
                  <a:txBody>
                    <a:bodyPr/>
                    <a:lstStyle/>
                    <a:p>
                      <a:r>
                        <a:rPr lang="en-US" altLang="zh-CN" sz="1600" dirty="0"/>
                        <a:t>Y-Label</a:t>
                      </a:r>
                      <a:r>
                        <a:rPr lang="zh-CN" altLang="en-US" sz="1600" baseline="0" dirty="0"/>
                        <a:t> </a:t>
                      </a:r>
                      <a:r>
                        <a:rPr lang="en-US" altLang="zh-CN" sz="1600" baseline="0" dirty="0"/>
                        <a:t>for</a:t>
                      </a:r>
                      <a:r>
                        <a:rPr lang="zh-CN" altLang="en-US" sz="1600" baseline="0" dirty="0"/>
                        <a:t> </a:t>
                      </a:r>
                      <a:r>
                        <a:rPr lang="en-US" altLang="zh-CN" sz="1600" baseline="0" dirty="0"/>
                        <a:t>that</a:t>
                      </a:r>
                      <a:r>
                        <a:rPr lang="zh-CN" altLang="en-US" sz="1600" baseline="0" dirty="0"/>
                        <a:t> </a:t>
                      </a:r>
                      <a:r>
                        <a:rPr lang="en-US" altLang="zh-CN" sz="1600" baseline="0" dirty="0"/>
                        <a:t>sample</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4437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Logistic Regression</a:t>
            </a:r>
          </a:p>
        </p:txBody>
      </p:sp>
      <p:sp>
        <p:nvSpPr>
          <p:cNvPr id="3" name="内容占位符 2"/>
          <p:cNvSpPr>
            <a:spLocks noGrp="1"/>
          </p:cNvSpPr>
          <p:nvPr>
            <p:ph idx="1"/>
          </p:nvPr>
        </p:nvSpPr>
        <p:spPr>
          <a:xfrm>
            <a:off x="1097280" y="1842247"/>
            <a:ext cx="10534426" cy="4026847"/>
          </a:xfrm>
        </p:spPr>
        <p:txBody>
          <a:bodyPr>
            <a:noAutofit/>
          </a:bodyPr>
          <a:lstStyle/>
          <a:p>
            <a:r>
              <a:rPr lang="en-US" altLang="zh-CN" sz="2800" spc="-50" dirty="0">
                <a:latin typeface="+mj-lt"/>
                <a:ea typeface="+mj-ea"/>
                <a:cs typeface="+mj-cs"/>
              </a:rPr>
              <a:t>ETL:</a:t>
            </a:r>
            <a:endParaRPr lang="zh-CN" altLang="en-US" sz="2800" spc="-50" dirty="0">
              <a:latin typeface="+mj-lt"/>
              <a:ea typeface="+mj-ea"/>
              <a:cs typeface="+mj-cs"/>
            </a:endParaRPr>
          </a:p>
          <a:p>
            <a:r>
              <a:rPr lang="en-US" altLang="zh-CN" spc="-50" dirty="0"/>
              <a:t>2.</a:t>
            </a:r>
            <a:r>
              <a:rPr lang="zh-CN" altLang="en-US" spc="-50" dirty="0"/>
              <a:t> </a:t>
            </a:r>
            <a:r>
              <a:rPr lang="en-US" altLang="zh-CN" spc="-50" dirty="0"/>
              <a:t>X-values (417 features):</a:t>
            </a:r>
            <a:endParaRPr lang="zh-CN" altLang="en-US" spc="-50" dirty="0"/>
          </a:p>
          <a:p>
            <a:r>
              <a:rPr lang="en-US" altLang="zh-CN" spc="-50" dirty="0"/>
              <a:t>1)</a:t>
            </a:r>
            <a:r>
              <a:rPr lang="zh-CN" altLang="en-US" spc="-50" dirty="0"/>
              <a:t> </a:t>
            </a:r>
            <a:r>
              <a:rPr lang="en-US" altLang="zh-CN" b="1" spc="-50" dirty="0"/>
              <a:t>Purchase History</a:t>
            </a:r>
            <a:r>
              <a:rPr lang="en-US" altLang="zh-CN" spc="-50" dirty="0"/>
              <a:t>: For</a:t>
            </a:r>
            <a:r>
              <a:rPr lang="zh-CN" altLang="en-US" spc="-50" dirty="0"/>
              <a:t> </a:t>
            </a:r>
            <a:r>
              <a:rPr lang="en-US" altLang="zh-CN" spc="-50" dirty="0"/>
              <a:t>each</a:t>
            </a:r>
            <a:r>
              <a:rPr lang="zh-CN" altLang="en-US" spc="-50" dirty="0"/>
              <a:t> </a:t>
            </a:r>
            <a:r>
              <a:rPr lang="en-US" altLang="zh-CN" spc="-50" dirty="0"/>
              <a:t>product,</a:t>
            </a:r>
            <a:r>
              <a:rPr lang="zh-CN" altLang="en-US" spc="-50" dirty="0"/>
              <a:t> </a:t>
            </a:r>
            <a:r>
              <a:rPr lang="en-US" altLang="zh-CN" spc="-50" dirty="0"/>
              <a:t>add</a:t>
            </a:r>
            <a:r>
              <a:rPr lang="zh-CN" altLang="en-US" spc="-50" dirty="0"/>
              <a:t> </a:t>
            </a:r>
            <a:r>
              <a:rPr lang="en-US" altLang="zh-CN" spc="-50" dirty="0"/>
              <a:t>one</a:t>
            </a:r>
            <a:r>
              <a:rPr lang="zh-CN" altLang="en-US" spc="-50" dirty="0"/>
              <a:t> </a:t>
            </a:r>
            <a:r>
              <a:rPr lang="en-US" altLang="zh-CN" spc="-50" dirty="0"/>
              <a:t>column</a:t>
            </a:r>
            <a:r>
              <a:rPr lang="zh-CN" altLang="en-US" spc="-50" dirty="0"/>
              <a:t> </a:t>
            </a:r>
            <a:r>
              <a:rPr lang="en-US" altLang="zh-CN" spc="-50" dirty="0"/>
              <a:t>to</a:t>
            </a:r>
            <a:r>
              <a:rPr lang="zh-CN" altLang="en-US" spc="-50" dirty="0"/>
              <a:t> </a:t>
            </a:r>
            <a:r>
              <a:rPr lang="en-US" altLang="zh-CN" spc="-50" dirty="0"/>
              <a:t>hold</a:t>
            </a:r>
            <a:r>
              <a:rPr lang="zh-CN" altLang="en-US" spc="-50" dirty="0"/>
              <a:t> </a:t>
            </a:r>
            <a:r>
              <a:rPr lang="en-US" altLang="zh-CN" spc="-50" dirty="0"/>
              <a:t>number</a:t>
            </a:r>
            <a:r>
              <a:rPr lang="zh-CN" altLang="en-US" spc="-50" dirty="0"/>
              <a:t> </a:t>
            </a:r>
            <a:r>
              <a:rPr lang="en-US" altLang="zh-CN" spc="-50" dirty="0"/>
              <a:t>of</a:t>
            </a:r>
            <a:r>
              <a:rPr lang="zh-CN" altLang="en-US" spc="-50" dirty="0"/>
              <a:t> </a:t>
            </a:r>
            <a:r>
              <a:rPr lang="en-US" altLang="zh-CN" spc="-50" dirty="0"/>
              <a:t>months</a:t>
            </a:r>
            <a:r>
              <a:rPr lang="zh-CN" altLang="en-US" spc="-50" dirty="0"/>
              <a:t> </a:t>
            </a:r>
            <a:r>
              <a:rPr lang="en-US" altLang="zh-CN" spc="-50" dirty="0"/>
              <a:t>since</a:t>
            </a:r>
            <a:r>
              <a:rPr lang="zh-CN" altLang="en-US" spc="-50" dirty="0"/>
              <a:t> </a:t>
            </a:r>
            <a:r>
              <a:rPr lang="en-US" altLang="zh-CN" spc="-50" dirty="0"/>
              <a:t>the</a:t>
            </a:r>
            <a:r>
              <a:rPr lang="zh-CN" altLang="en-US" spc="-50" dirty="0"/>
              <a:t> </a:t>
            </a:r>
            <a:r>
              <a:rPr lang="en-US" altLang="zh-CN" spc="-50" dirty="0"/>
              <a:t>customer</a:t>
            </a:r>
            <a:r>
              <a:rPr lang="zh-CN" altLang="en-US" spc="-50" dirty="0"/>
              <a:t> </a:t>
            </a:r>
            <a:r>
              <a:rPr lang="en-US" altLang="zh-CN" spc="-50" dirty="0"/>
              <a:t>first</a:t>
            </a:r>
            <a:r>
              <a:rPr lang="zh-CN" altLang="en-US" spc="-50" dirty="0"/>
              <a:t> </a:t>
            </a:r>
            <a:r>
              <a:rPr lang="en-US" altLang="zh-CN" spc="-50" dirty="0"/>
              <a:t>had</a:t>
            </a:r>
            <a:r>
              <a:rPr lang="zh-CN" altLang="en-US" spc="-50" dirty="0"/>
              <a:t> </a:t>
            </a:r>
            <a:r>
              <a:rPr lang="en-US" altLang="zh-CN" spc="-50" dirty="0"/>
              <a:t>this</a:t>
            </a:r>
            <a:r>
              <a:rPr lang="zh-CN" altLang="en-US" spc="-50" dirty="0"/>
              <a:t> </a:t>
            </a:r>
            <a:r>
              <a:rPr lang="en-US" altLang="zh-CN" spc="-50" dirty="0"/>
              <a:t>product</a:t>
            </a:r>
            <a:r>
              <a:rPr lang="zh-CN" altLang="en-US" spc="-50" dirty="0"/>
              <a:t> </a:t>
            </a:r>
            <a:r>
              <a:rPr lang="en-US" altLang="zh-CN" spc="-50" dirty="0"/>
              <a:t>till</a:t>
            </a:r>
            <a:r>
              <a:rPr lang="zh-CN" altLang="en-US" spc="-50" dirty="0"/>
              <a:t> </a:t>
            </a:r>
            <a:r>
              <a:rPr lang="en-US" altLang="zh-CN" spc="-50" dirty="0"/>
              <a:t>the</a:t>
            </a:r>
            <a:r>
              <a:rPr lang="zh-CN" altLang="en-US" spc="-50" dirty="0"/>
              <a:t> </a:t>
            </a:r>
            <a:r>
              <a:rPr lang="en-US" altLang="zh-CN" spc="-50" dirty="0"/>
              <a:t>sample</a:t>
            </a:r>
            <a:r>
              <a:rPr lang="zh-CN" altLang="en-US" spc="-50" dirty="0"/>
              <a:t> </a:t>
            </a:r>
            <a:r>
              <a:rPr lang="en-US" altLang="zh-CN" spc="-50" dirty="0"/>
              <a:t>date.</a:t>
            </a:r>
            <a:r>
              <a:rPr lang="zh-CN" altLang="en-US" spc="-50" dirty="0"/>
              <a:t> </a:t>
            </a:r>
            <a:r>
              <a:rPr lang="en-US" altLang="zh-CN" spc="-50" dirty="0"/>
              <a:t> </a:t>
            </a:r>
            <a:endParaRPr lang="zh-CN" altLang="en-US" spc="-50" dirty="0"/>
          </a:p>
          <a:p>
            <a:endParaRPr lang="zh-CN" altLang="en-US" sz="1800" spc="-50" dirty="0">
              <a:latin typeface="+mj-lt"/>
              <a:ea typeface="+mj-ea"/>
              <a:cs typeface="+mj-cs"/>
            </a:endParaRPr>
          </a:p>
        </p:txBody>
      </p:sp>
      <p:graphicFrame>
        <p:nvGraphicFramePr>
          <p:cNvPr id="8" name="Table 7"/>
          <p:cNvGraphicFramePr>
            <a:graphicFrameLocks noGrp="1"/>
          </p:cNvGraphicFramePr>
          <p:nvPr>
            <p:extLst>
              <p:ext uri="{D42A27DB-BD31-4B8C-83A1-F6EECF244321}">
                <p14:modId xmlns:p14="http://schemas.microsoft.com/office/powerpoint/2010/main" val="1083230852"/>
              </p:ext>
            </p:extLst>
          </p:nvPr>
        </p:nvGraphicFramePr>
        <p:xfrm>
          <a:off x="2393577" y="3442448"/>
          <a:ext cx="7288306" cy="2689264"/>
        </p:xfrm>
        <a:graphic>
          <a:graphicData uri="http://schemas.openxmlformats.org/drawingml/2006/table">
            <a:tbl>
              <a:tblPr firstRow="1" firstCol="1" lastRow="1" bandRow="1">
                <a:tableStyleId>{21E4AEA4-8DFA-4A89-87EB-49C32662AFE0}</a:tableStyleId>
              </a:tblPr>
              <a:tblGrid>
                <a:gridCol w="1824348">
                  <a:extLst>
                    <a:ext uri="{9D8B030D-6E8A-4147-A177-3AD203B41FA5}">
                      <a16:colId xmlns:a16="http://schemas.microsoft.com/office/drawing/2014/main" val="20000"/>
                    </a:ext>
                  </a:extLst>
                </a:gridCol>
                <a:gridCol w="694918">
                  <a:extLst>
                    <a:ext uri="{9D8B030D-6E8A-4147-A177-3AD203B41FA5}">
                      <a16:colId xmlns:a16="http://schemas.microsoft.com/office/drawing/2014/main" val="20001"/>
                    </a:ext>
                  </a:extLst>
                </a:gridCol>
                <a:gridCol w="654040">
                  <a:extLst>
                    <a:ext uri="{9D8B030D-6E8A-4147-A177-3AD203B41FA5}">
                      <a16:colId xmlns:a16="http://schemas.microsoft.com/office/drawing/2014/main" val="20002"/>
                    </a:ext>
                  </a:extLst>
                </a:gridCol>
                <a:gridCol w="667664">
                  <a:extLst>
                    <a:ext uri="{9D8B030D-6E8A-4147-A177-3AD203B41FA5}">
                      <a16:colId xmlns:a16="http://schemas.microsoft.com/office/drawing/2014/main" val="20003"/>
                    </a:ext>
                  </a:extLst>
                </a:gridCol>
                <a:gridCol w="1306567">
                  <a:extLst>
                    <a:ext uri="{9D8B030D-6E8A-4147-A177-3AD203B41FA5}">
                      <a16:colId xmlns:a16="http://schemas.microsoft.com/office/drawing/2014/main" val="20004"/>
                    </a:ext>
                  </a:extLst>
                </a:gridCol>
                <a:gridCol w="723683">
                  <a:extLst>
                    <a:ext uri="{9D8B030D-6E8A-4147-A177-3AD203B41FA5}">
                      <a16:colId xmlns:a16="http://schemas.microsoft.com/office/drawing/2014/main" val="20005"/>
                    </a:ext>
                  </a:extLst>
                </a:gridCol>
                <a:gridCol w="708543">
                  <a:extLst>
                    <a:ext uri="{9D8B030D-6E8A-4147-A177-3AD203B41FA5}">
                      <a16:colId xmlns:a16="http://schemas.microsoft.com/office/drawing/2014/main" val="20006"/>
                    </a:ext>
                  </a:extLst>
                </a:gridCol>
                <a:gridCol w="708543">
                  <a:extLst>
                    <a:ext uri="{9D8B030D-6E8A-4147-A177-3AD203B41FA5}">
                      <a16:colId xmlns:a16="http://schemas.microsoft.com/office/drawing/2014/main" val="20007"/>
                    </a:ext>
                  </a:extLst>
                </a:gridCol>
              </a:tblGrid>
              <a:tr h="824956">
                <a:tc>
                  <a:txBody>
                    <a:bodyPr/>
                    <a:lstStyle/>
                    <a:p>
                      <a:r>
                        <a:rPr lang="zh-CN" altLang="en-US" sz="1600" dirty="0"/>
                        <a:t>                </a:t>
                      </a:r>
                      <a:r>
                        <a:rPr lang="en-US" altLang="zh-CN" sz="1600" dirty="0"/>
                        <a:t>Product</a:t>
                      </a:r>
                      <a:endParaRPr lang="zh-CN" altLang="en-US" sz="1600" dirty="0"/>
                    </a:p>
                    <a:p>
                      <a:endParaRPr lang="zh-CN" altLang="en-US" sz="1600" dirty="0"/>
                    </a:p>
                    <a:p>
                      <a:r>
                        <a:rPr lang="en-US" altLang="zh-CN" sz="1600" dirty="0"/>
                        <a:t>Month</a:t>
                      </a:r>
                      <a:endParaRPr lang="en-US" sz="1600" dirty="0"/>
                    </a:p>
                  </a:txBody>
                  <a:tcPr>
                    <a:lnTlToBr w="12700" cap="flat" cmpd="sng" algn="ctr">
                      <a:solidFill>
                        <a:schemeClr val="tx1"/>
                      </a:solidFill>
                      <a:prstDash val="solid"/>
                      <a:round/>
                      <a:headEnd type="none" w="med" len="med"/>
                      <a:tailEnd type="none" w="med" len="med"/>
                    </a:lnTlToBr>
                  </a:tcPr>
                </a:tc>
                <a:tc>
                  <a:txBody>
                    <a:bodyPr/>
                    <a:lstStyle/>
                    <a:p>
                      <a:pPr algn="ctr"/>
                      <a:r>
                        <a:rPr lang="zh-CN" altLang="en-US" sz="1600" baseline="0" dirty="0"/>
                        <a:t> </a:t>
                      </a:r>
                      <a:r>
                        <a:rPr lang="en-US" altLang="zh-CN" sz="1600" baseline="0" dirty="0"/>
                        <a:t>1</a:t>
                      </a:r>
                      <a:endParaRPr lang="en-US" sz="1600" dirty="0"/>
                    </a:p>
                  </a:txBody>
                  <a:tcPr anchor="ctr"/>
                </a:tc>
                <a:tc>
                  <a:txBody>
                    <a:bodyPr/>
                    <a:lstStyle/>
                    <a:p>
                      <a:pPr algn="ctr"/>
                      <a:r>
                        <a:rPr lang="en-US" altLang="zh-CN" sz="1600" dirty="0"/>
                        <a:t>2</a:t>
                      </a:r>
                      <a:endParaRPr lang="en-US" sz="1600" dirty="0"/>
                    </a:p>
                  </a:txBody>
                  <a:tcPr anchor="ctr"/>
                </a:tc>
                <a:tc>
                  <a:txBody>
                    <a:bodyPr/>
                    <a:lstStyle/>
                    <a:p>
                      <a:pPr algn="ctr"/>
                      <a:r>
                        <a:rPr lang="en-US" altLang="zh-CN" sz="1600" dirty="0"/>
                        <a:t>3</a:t>
                      </a:r>
                      <a:endParaRPr lang="en-US" sz="1600" dirty="0"/>
                    </a:p>
                  </a:txBody>
                  <a:tcPr anchor="ctr"/>
                </a:tc>
                <a:tc>
                  <a:txBody>
                    <a:bodyPr/>
                    <a:lstStyle/>
                    <a:p>
                      <a:pPr algn="ctr"/>
                      <a:r>
                        <a:rPr lang="en-US" altLang="zh-CN" sz="1600" dirty="0"/>
                        <a:t>….(4</a:t>
                      </a:r>
                      <a:r>
                        <a:rPr lang="zh-CN" altLang="en-US" sz="1600" dirty="0"/>
                        <a:t> </a:t>
                      </a:r>
                      <a:r>
                        <a:rPr lang="en-US" altLang="zh-CN" sz="1600" dirty="0"/>
                        <a:t>to</a:t>
                      </a:r>
                      <a:r>
                        <a:rPr lang="zh-CN" altLang="en-US" sz="1600" dirty="0"/>
                        <a:t> </a:t>
                      </a:r>
                      <a:r>
                        <a:rPr lang="en-US" altLang="zh-CN" sz="1600" dirty="0"/>
                        <a:t>21)</a:t>
                      </a:r>
                      <a:endParaRPr lang="en-US" sz="1600" dirty="0"/>
                    </a:p>
                  </a:txBody>
                  <a:tcPr anchor="ctr"/>
                </a:tc>
                <a:tc>
                  <a:txBody>
                    <a:bodyPr/>
                    <a:lstStyle/>
                    <a:p>
                      <a:pPr algn="ctr"/>
                      <a:r>
                        <a:rPr lang="en-US" altLang="zh-CN" sz="1600" dirty="0"/>
                        <a:t>22</a:t>
                      </a:r>
                      <a:endParaRPr lang="en-US" sz="1600" dirty="0"/>
                    </a:p>
                  </a:txBody>
                  <a:tcPr anchor="ctr"/>
                </a:tc>
                <a:tc>
                  <a:txBody>
                    <a:bodyPr/>
                    <a:lstStyle/>
                    <a:p>
                      <a:pPr algn="ctr"/>
                      <a:r>
                        <a:rPr lang="en-US" altLang="zh-CN" sz="1600" dirty="0"/>
                        <a:t>23</a:t>
                      </a:r>
                      <a:endParaRPr lang="en-US" sz="1600" dirty="0"/>
                    </a:p>
                  </a:txBody>
                  <a:tcPr anchor="ctr"/>
                </a:tc>
                <a:tc>
                  <a:txBody>
                    <a:bodyPr/>
                    <a:lstStyle/>
                    <a:p>
                      <a:pPr algn="ctr"/>
                      <a:r>
                        <a:rPr lang="en-US" altLang="zh-CN" sz="1600" dirty="0"/>
                        <a:t>24</a:t>
                      </a:r>
                      <a:endParaRPr lang="en-US" sz="1600" dirty="0"/>
                    </a:p>
                  </a:txBody>
                  <a:tcPr anchor="ctr"/>
                </a:tc>
                <a:extLst>
                  <a:ext uri="{0D108BD9-81ED-4DB2-BD59-A6C34878D82A}">
                    <a16:rowId xmlns:a16="http://schemas.microsoft.com/office/drawing/2014/main" val="10000"/>
                  </a:ext>
                </a:extLst>
              </a:tr>
              <a:tr h="621436">
                <a:tc>
                  <a:txBody>
                    <a:bodyPr/>
                    <a:lstStyle/>
                    <a:p>
                      <a:r>
                        <a:rPr lang="en-US" altLang="zh-CN" sz="1600" dirty="0"/>
                        <a:t>The</a:t>
                      </a:r>
                      <a:r>
                        <a:rPr lang="zh-CN" altLang="en-US" sz="1600" dirty="0"/>
                        <a:t> </a:t>
                      </a:r>
                      <a:r>
                        <a:rPr lang="en-US" altLang="zh-CN" sz="1600" dirty="0"/>
                        <a:t>purchase</a:t>
                      </a:r>
                      <a:r>
                        <a:rPr lang="zh-CN" altLang="en-US" sz="1600" dirty="0"/>
                        <a:t> </a:t>
                      </a:r>
                      <a:r>
                        <a:rPr lang="en-US" altLang="zh-CN" sz="1600" dirty="0"/>
                        <a:t>Month</a:t>
                      </a:r>
                      <a:r>
                        <a:rPr lang="zh-CN" altLang="en-US" sz="1600" dirty="0"/>
                        <a:t> </a:t>
                      </a:r>
                      <a:r>
                        <a:rPr lang="en-US" altLang="zh-CN" sz="1600" dirty="0"/>
                        <a:t>(Ex:</a:t>
                      </a:r>
                      <a:r>
                        <a:rPr lang="zh-CN" altLang="en-US" sz="1600" dirty="0"/>
                        <a:t> </a:t>
                      </a:r>
                      <a:r>
                        <a:rPr lang="en-US" altLang="zh-CN" sz="1600" dirty="0"/>
                        <a:t>Jan)</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001"/>
                  </a:ext>
                </a:extLst>
              </a:tr>
              <a:tr h="621436">
                <a:tc>
                  <a:txBody>
                    <a:bodyPr/>
                    <a:lstStyle/>
                    <a:p>
                      <a:r>
                        <a:rPr lang="en-US" altLang="zh-CN" sz="1600" dirty="0"/>
                        <a:t>The</a:t>
                      </a:r>
                      <a:r>
                        <a:rPr lang="zh-CN" altLang="en-US" sz="1600" dirty="0"/>
                        <a:t> </a:t>
                      </a:r>
                      <a:r>
                        <a:rPr lang="en-US" altLang="zh-CN" sz="1600" dirty="0"/>
                        <a:t>next</a:t>
                      </a:r>
                      <a:r>
                        <a:rPr lang="zh-CN" altLang="en-US" sz="1600" dirty="0"/>
                        <a:t> </a:t>
                      </a:r>
                      <a:r>
                        <a:rPr lang="en-US" altLang="zh-CN" sz="1600" dirty="0"/>
                        <a:t>month</a:t>
                      </a:r>
                      <a:r>
                        <a:rPr lang="zh-CN" altLang="en-US" sz="1600" dirty="0"/>
                        <a:t> </a:t>
                      </a:r>
                      <a:r>
                        <a:rPr lang="en-US" altLang="zh-CN" sz="1600" dirty="0"/>
                        <a:t>(Ex:</a:t>
                      </a:r>
                      <a:r>
                        <a:rPr lang="zh-CN" altLang="en-US" sz="1600" dirty="0"/>
                        <a:t> </a:t>
                      </a:r>
                      <a:r>
                        <a:rPr lang="en-US" altLang="zh-CN" sz="1600" dirty="0"/>
                        <a:t>Feb)</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1</a:t>
                      </a:r>
                      <a:endParaRPr lang="zh-CN" altLang="en-US" sz="1600" dirty="0"/>
                    </a:p>
                  </a:txBody>
                  <a:tcPr/>
                </a:tc>
                <a:extLst>
                  <a:ext uri="{0D108BD9-81ED-4DB2-BD59-A6C34878D82A}">
                    <a16:rowId xmlns:a16="http://schemas.microsoft.com/office/drawing/2014/main" val="10002"/>
                  </a:ext>
                </a:extLst>
              </a:tr>
              <a:tr h="621436">
                <a:tc>
                  <a:txBody>
                    <a:bodyPr/>
                    <a:lstStyle/>
                    <a:p>
                      <a:r>
                        <a:rPr lang="en-US" altLang="zh-CN" sz="1600" dirty="0"/>
                        <a:t>The</a:t>
                      </a:r>
                      <a:r>
                        <a:rPr lang="zh-CN" altLang="en-US" sz="1600" dirty="0"/>
                        <a:t> </a:t>
                      </a:r>
                      <a:r>
                        <a:rPr lang="en-US" altLang="zh-CN" sz="1600" dirty="0"/>
                        <a:t>history</a:t>
                      </a:r>
                      <a:r>
                        <a:rPr lang="zh-CN" altLang="en-US" sz="1600" dirty="0"/>
                        <a:t> </a:t>
                      </a:r>
                      <a:r>
                        <a:rPr lang="en-US" altLang="zh-CN" sz="1600" dirty="0"/>
                        <a:t>for</a:t>
                      </a:r>
                      <a:r>
                        <a:rPr lang="zh-CN" altLang="en-US" sz="1600" dirty="0"/>
                        <a:t> </a:t>
                      </a:r>
                      <a:r>
                        <a:rPr lang="en-US" altLang="zh-CN" sz="1600" dirty="0"/>
                        <a:t>that</a:t>
                      </a:r>
                      <a:r>
                        <a:rPr lang="zh-CN" altLang="en-US" sz="1600" dirty="0"/>
                        <a:t> </a:t>
                      </a:r>
                      <a:r>
                        <a:rPr lang="en-US" altLang="zh-CN" sz="1600" baseline="0" dirty="0"/>
                        <a:t>sample</a:t>
                      </a:r>
                      <a:endParaRPr lang="en-US" sz="1600" dirty="0"/>
                    </a:p>
                  </a:txBody>
                  <a:tcPr/>
                </a:tc>
                <a:tc>
                  <a:txBody>
                    <a:bodyPr/>
                    <a:lstStyle/>
                    <a:p>
                      <a:r>
                        <a:rPr lang="en-US" altLang="zh-CN" sz="1600" dirty="0"/>
                        <a:t>2</a:t>
                      </a:r>
                      <a:endParaRPr lang="en-US" sz="1600" dirty="0"/>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a:t>
                      </a:r>
                      <a:endParaRPr lang="en-US" sz="1600" dirty="0"/>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32807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Logistic Regression</a:t>
            </a:r>
          </a:p>
        </p:txBody>
      </p:sp>
      <p:sp>
        <p:nvSpPr>
          <p:cNvPr id="3" name="内容占位符 2"/>
          <p:cNvSpPr>
            <a:spLocks noGrp="1"/>
          </p:cNvSpPr>
          <p:nvPr>
            <p:ph idx="1"/>
          </p:nvPr>
        </p:nvSpPr>
        <p:spPr/>
        <p:txBody>
          <a:bodyPr/>
          <a:lstStyle/>
          <a:p>
            <a:endParaRPr lang="en-US" altLang="zh-CN" sz="2800" spc="-50" dirty="0">
              <a:latin typeface="+mj-lt"/>
            </a:endParaRPr>
          </a:p>
          <a:p>
            <a:r>
              <a:rPr lang="en-US" altLang="zh-CN" sz="2800" spc="-50" dirty="0">
                <a:latin typeface="+mj-lt"/>
              </a:rPr>
              <a:t>ETL:</a:t>
            </a:r>
          </a:p>
          <a:p>
            <a:r>
              <a:rPr lang="en-US" altLang="zh-CN" spc="-50" dirty="0">
                <a:latin typeface="+mj-lt"/>
              </a:rPr>
              <a:t>2)</a:t>
            </a:r>
            <a:r>
              <a:rPr lang="en-US" dirty="0"/>
              <a:t> </a:t>
            </a:r>
            <a:r>
              <a:rPr lang="en-US" b="1" dirty="0" err="1"/>
              <a:t>Memberdays</a:t>
            </a:r>
            <a:r>
              <a:rPr lang="en-US" dirty="0"/>
              <a:t>: difference between “</a:t>
            </a:r>
            <a:r>
              <a:rPr lang="en-US" dirty="0" err="1"/>
              <a:t>fecha_alta</a:t>
            </a:r>
            <a:r>
              <a:rPr lang="en-US" dirty="0"/>
              <a:t>” (the date in which the customer first acquired a contract with the bank) and “</a:t>
            </a:r>
            <a:r>
              <a:rPr lang="en-US" dirty="0" err="1"/>
              <a:t>fecha_dato</a:t>
            </a:r>
            <a:r>
              <a:rPr lang="en-US" dirty="0"/>
              <a:t>” (the sample date).</a:t>
            </a:r>
          </a:p>
          <a:p>
            <a:r>
              <a:rPr lang="en-US" altLang="zh-CN" spc="-50" dirty="0"/>
              <a:t>3) </a:t>
            </a:r>
            <a:r>
              <a:rPr lang="en-US" altLang="zh-CN" b="1" spc="-50" dirty="0" err="1"/>
              <a:t>Catergorial</a:t>
            </a:r>
            <a:r>
              <a:rPr lang="en-US" altLang="zh-CN" b="1" spc="-50" dirty="0"/>
              <a:t> variables </a:t>
            </a:r>
            <a:r>
              <a:rPr lang="en-US" altLang="zh-CN" spc="-50" dirty="0"/>
              <a:t>: replaced with dummy variables.</a:t>
            </a:r>
          </a:p>
          <a:p>
            <a:r>
              <a:rPr lang="en-US" altLang="zh-CN" spc="-50" dirty="0"/>
              <a:t>4) </a:t>
            </a:r>
            <a:r>
              <a:rPr lang="en-US" altLang="zh-CN" b="1" spc="-50" dirty="0" err="1"/>
              <a:t>Renta</a:t>
            </a:r>
            <a:r>
              <a:rPr lang="en-US" altLang="zh-CN" spc="-50" dirty="0"/>
              <a:t>: </a:t>
            </a:r>
            <a:r>
              <a:rPr lang="en-US" dirty="0"/>
              <a:t>missing values filled by using averages based on province code.</a:t>
            </a:r>
          </a:p>
          <a:p>
            <a:r>
              <a:rPr lang="en-US" spc="-50" dirty="0"/>
              <a:t>5) </a:t>
            </a:r>
            <a:r>
              <a:rPr lang="en-US" b="1" spc="-50" dirty="0"/>
              <a:t>Omitted</a:t>
            </a:r>
            <a:r>
              <a:rPr lang="en-US" spc="-50" dirty="0"/>
              <a:t>: “</a:t>
            </a:r>
            <a:r>
              <a:rPr lang="en-US" spc="-50" dirty="0" err="1"/>
              <a:t>tipodom</a:t>
            </a:r>
            <a:r>
              <a:rPr lang="en-US" spc="-50" dirty="0"/>
              <a:t>”, “</a:t>
            </a:r>
            <a:r>
              <a:rPr lang="en-US" spc="-50" dirty="0" err="1"/>
              <a:t>nomcodpers</a:t>
            </a:r>
            <a:r>
              <a:rPr lang="en-US" spc="-50" dirty="0"/>
              <a:t>”, “</a:t>
            </a:r>
            <a:r>
              <a:rPr lang="en-US" spc="-50" dirty="0" err="1"/>
              <a:t>fecha_dato</a:t>
            </a:r>
            <a:r>
              <a:rPr lang="en-US" spc="-50" dirty="0"/>
              <a:t>”, “</a:t>
            </a:r>
            <a:r>
              <a:rPr lang="en-US" spc="-50" dirty="0" err="1"/>
              <a:t>nom_prov</a:t>
            </a:r>
            <a:r>
              <a:rPr lang="en-US" spc="-50" dirty="0"/>
              <a:t>”.</a:t>
            </a:r>
          </a:p>
          <a:p>
            <a:r>
              <a:rPr lang="en-US" spc="-50" dirty="0"/>
              <a:t>6) Eliminated 27334 rows which had exactly 9 NAs in all the same columns</a:t>
            </a:r>
          </a:p>
          <a:p>
            <a:pPr marL="0" indent="0">
              <a:buNone/>
            </a:pPr>
            <a:endParaRPr lang="zh-CN" altLang="en-US" sz="2800" spc="-50" dirty="0"/>
          </a:p>
          <a:p>
            <a:endParaRPr lang="en-US" dirty="0"/>
          </a:p>
        </p:txBody>
      </p:sp>
    </p:spTree>
    <p:extLst>
      <p:ext uri="{BB962C8B-B14F-4D97-AF65-F5344CB8AC3E}">
        <p14:creationId xmlns:p14="http://schemas.microsoft.com/office/powerpoint/2010/main" val="205002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4800" b="0" i="0" u="none" strike="noStrike" cap="none" dirty="0">
                <a:solidFill>
                  <a:srgbClr val="3F3F3F"/>
                </a:solidFill>
                <a:ea typeface="Calibri"/>
                <a:cs typeface="Calibri"/>
                <a:sym typeface="Calibri"/>
              </a:rPr>
              <a:t>Logistic Regression</a:t>
            </a:r>
          </a:p>
        </p:txBody>
      </p:sp>
      <p:sp>
        <p:nvSpPr>
          <p:cNvPr id="122" name="Shape 122"/>
          <p:cNvSpPr txBox="1">
            <a:spLocks noGrp="1"/>
          </p:cNvSpPr>
          <p:nvPr>
            <p:ph type="body" idx="1"/>
          </p:nvPr>
        </p:nvSpPr>
        <p:spPr>
          <a:xfrm>
            <a:off x="1097275" y="4618820"/>
            <a:ext cx="10058400" cy="1250400"/>
          </a:xfrm>
          <a:prstGeom prst="rect">
            <a:avLst/>
          </a:prstGeom>
          <a:noFill/>
          <a:ln>
            <a:noFill/>
          </a:ln>
        </p:spPr>
        <p:txBody>
          <a:bodyPr lIns="0" tIns="45700" rIns="0" bIns="45700" anchor="t" anchorCtr="0">
            <a:noAutofit/>
          </a:bodyPr>
          <a:lstStyle/>
          <a:p>
            <a:pPr marL="91440" marR="0" lvl="0" indent="-91440" algn="l" rtl="0">
              <a:lnSpc>
                <a:spcPct val="90000"/>
              </a:lnSpc>
              <a:spcBef>
                <a:spcPts val="0"/>
              </a:spcBef>
              <a:spcAft>
                <a:spcPts val="0"/>
              </a:spcAft>
              <a:buClr>
                <a:schemeClr val="accent1"/>
              </a:buClr>
              <a:buSzPct val="100000"/>
              <a:buFont typeface="Calibri"/>
              <a:buNone/>
            </a:pPr>
            <a:r>
              <a:rPr lang="en-US" sz="2400" dirty="0"/>
              <a:t>5 y-variables with zero error</a:t>
            </a:r>
          </a:p>
          <a:p>
            <a:pPr marL="91440" marR="0" lvl="0" indent="-91440" algn="l" rtl="0">
              <a:lnSpc>
                <a:spcPct val="90000"/>
              </a:lnSpc>
              <a:spcBef>
                <a:spcPts val="0"/>
              </a:spcBef>
              <a:spcAft>
                <a:spcPts val="0"/>
              </a:spcAft>
              <a:buClr>
                <a:schemeClr val="accent1"/>
              </a:buClr>
              <a:buSzPct val="100000"/>
              <a:buFont typeface="Calibri"/>
              <a:buNone/>
            </a:pPr>
            <a:r>
              <a:rPr lang="en-US" sz="2400" dirty="0"/>
              <a:t>2 y-variables with max error</a:t>
            </a:r>
          </a:p>
        </p:txBody>
      </p:sp>
      <p:pic>
        <p:nvPicPr>
          <p:cNvPr id="123" name="Shape 123" descr="Screenshot 2016-11-28 at 4.43.29 PM.png"/>
          <p:cNvPicPr preferRelativeResize="0"/>
          <p:nvPr/>
        </p:nvPicPr>
        <p:blipFill>
          <a:blip r:embed="rId3">
            <a:alphaModFix/>
          </a:blip>
          <a:stretch>
            <a:fillRect/>
          </a:stretch>
        </p:blipFill>
        <p:spPr>
          <a:xfrm>
            <a:off x="495425" y="1737350"/>
            <a:ext cx="11201151" cy="2773099"/>
          </a:xfrm>
          <a:prstGeom prst="rect">
            <a:avLst/>
          </a:prstGeom>
          <a:noFill/>
          <a:ln>
            <a:noFill/>
          </a:ln>
        </p:spPr>
      </p:pic>
    </p:spTree>
    <p:extLst>
      <p:ext uri="{BB962C8B-B14F-4D97-AF65-F5344CB8AC3E}">
        <p14:creationId xmlns:p14="http://schemas.microsoft.com/office/powerpoint/2010/main" val="168084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097279" y="286603"/>
            <a:ext cx="10058400" cy="1450800"/>
          </a:xfrm>
          <a:prstGeom prst="rect">
            <a:avLst/>
          </a:prstGeom>
        </p:spPr>
        <p:txBody>
          <a:bodyPr lIns="91425" tIns="91425" rIns="91425" bIns="91425" anchor="b" anchorCtr="0">
            <a:noAutofit/>
          </a:bodyPr>
          <a:lstStyle/>
          <a:p>
            <a:pPr lvl="0">
              <a:spcBef>
                <a:spcPts val="0"/>
              </a:spcBef>
              <a:buNone/>
            </a:pPr>
            <a:r>
              <a:rPr lang="en-US" dirty="0"/>
              <a:t>Logistic Regression</a:t>
            </a:r>
          </a:p>
        </p:txBody>
      </p:sp>
      <p:sp>
        <p:nvSpPr>
          <p:cNvPr id="129" name="Shape 129"/>
          <p:cNvSpPr txBox="1">
            <a:spLocks noGrp="1"/>
          </p:cNvSpPr>
          <p:nvPr>
            <p:ph type="body" idx="1"/>
          </p:nvPr>
        </p:nvSpPr>
        <p:spPr>
          <a:xfrm>
            <a:off x="1097279" y="1845733"/>
            <a:ext cx="10058400" cy="4023300"/>
          </a:xfrm>
          <a:prstGeom prst="rect">
            <a:avLst/>
          </a:prstGeom>
        </p:spPr>
        <p:txBody>
          <a:bodyPr lIns="91425" tIns="91425" rIns="91425" bIns="91425" anchor="t" anchorCtr="0">
            <a:noAutofit/>
          </a:bodyPr>
          <a:lstStyle/>
          <a:p>
            <a:pPr lvl="0">
              <a:spcBef>
                <a:spcPts val="0"/>
              </a:spcBef>
              <a:buNone/>
            </a:pPr>
            <a:r>
              <a:rPr lang="en-US" sz="2400"/>
              <a:t>Steepest Descent: Choosing the learning rate on an update-by-update basis</a:t>
            </a:r>
          </a:p>
          <a:p>
            <a:pPr lvl="0">
              <a:spcBef>
                <a:spcPts val="0"/>
              </a:spcBef>
              <a:buNone/>
            </a:pPr>
            <a:endParaRPr/>
          </a:p>
        </p:txBody>
      </p:sp>
      <p:pic>
        <p:nvPicPr>
          <p:cNvPr id="130" name="Shape 130"/>
          <p:cNvPicPr preferRelativeResize="0"/>
          <p:nvPr/>
        </p:nvPicPr>
        <p:blipFill>
          <a:blip r:embed="rId3">
            <a:alphaModFix/>
          </a:blip>
          <a:stretch>
            <a:fillRect/>
          </a:stretch>
        </p:blipFill>
        <p:spPr>
          <a:xfrm>
            <a:off x="2004325" y="2860500"/>
            <a:ext cx="2990850" cy="2514600"/>
          </a:xfrm>
          <a:prstGeom prst="rect">
            <a:avLst/>
          </a:prstGeom>
          <a:noFill/>
          <a:ln>
            <a:noFill/>
          </a:ln>
        </p:spPr>
      </p:pic>
      <p:pic>
        <p:nvPicPr>
          <p:cNvPr id="131" name="Shape 131"/>
          <p:cNvPicPr preferRelativeResize="0"/>
          <p:nvPr/>
        </p:nvPicPr>
        <p:blipFill>
          <a:blip r:embed="rId4">
            <a:alphaModFix/>
          </a:blip>
          <a:stretch>
            <a:fillRect/>
          </a:stretch>
        </p:blipFill>
        <p:spPr>
          <a:xfrm>
            <a:off x="6964300" y="2803350"/>
            <a:ext cx="2838450" cy="2571750"/>
          </a:xfrm>
          <a:prstGeom prst="rect">
            <a:avLst/>
          </a:prstGeom>
          <a:noFill/>
          <a:ln>
            <a:noFill/>
          </a:ln>
        </p:spPr>
      </p:pic>
    </p:spTree>
    <p:extLst>
      <p:ext uri="{BB962C8B-B14F-4D97-AF65-F5344CB8AC3E}">
        <p14:creationId xmlns:p14="http://schemas.microsoft.com/office/powerpoint/2010/main" val="1328961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Conclusion-</a:t>
            </a:r>
            <a:r>
              <a:rPr lang="en-US" dirty="0" err="1"/>
              <a:t>Kaggle</a:t>
            </a:r>
            <a:r>
              <a:rPr lang="en-US" dirty="0"/>
              <a:t> Results</a:t>
            </a:r>
          </a:p>
        </p:txBody>
      </p:sp>
      <p:graphicFrame>
        <p:nvGraphicFramePr>
          <p:cNvPr id="3" name="表格 2"/>
          <p:cNvGraphicFramePr>
            <a:graphicFrameLocks noGrp="1"/>
          </p:cNvGraphicFramePr>
          <p:nvPr>
            <p:extLst>
              <p:ext uri="{D42A27DB-BD31-4B8C-83A1-F6EECF244321}">
                <p14:modId xmlns:p14="http://schemas.microsoft.com/office/powerpoint/2010/main" val="1084594105"/>
              </p:ext>
            </p:extLst>
          </p:nvPr>
        </p:nvGraphicFramePr>
        <p:xfrm>
          <a:off x="1268427" y="1828804"/>
          <a:ext cx="9063349" cy="4157217"/>
        </p:xfrm>
        <a:graphic>
          <a:graphicData uri="http://schemas.openxmlformats.org/drawingml/2006/table">
            <a:tbl>
              <a:tblPr firstRow="1" bandRow="1">
                <a:tableStyleId>{5C22544A-7EE6-4342-B048-85BDC9FD1C3A}</a:tableStyleId>
              </a:tblPr>
              <a:tblGrid>
                <a:gridCol w="1423741">
                  <a:extLst>
                    <a:ext uri="{9D8B030D-6E8A-4147-A177-3AD203B41FA5}">
                      <a16:colId xmlns:a16="http://schemas.microsoft.com/office/drawing/2014/main" val="2519608595"/>
                    </a:ext>
                  </a:extLst>
                </a:gridCol>
                <a:gridCol w="4089019">
                  <a:extLst>
                    <a:ext uri="{9D8B030D-6E8A-4147-A177-3AD203B41FA5}">
                      <a16:colId xmlns:a16="http://schemas.microsoft.com/office/drawing/2014/main" val="237256491"/>
                    </a:ext>
                  </a:extLst>
                </a:gridCol>
                <a:gridCol w="3550589">
                  <a:extLst>
                    <a:ext uri="{9D8B030D-6E8A-4147-A177-3AD203B41FA5}">
                      <a16:colId xmlns:a16="http://schemas.microsoft.com/office/drawing/2014/main" val="2551680458"/>
                    </a:ext>
                  </a:extLst>
                </a:gridCol>
              </a:tblGrid>
              <a:tr h="461913">
                <a:tc>
                  <a:txBody>
                    <a:bodyPr/>
                    <a:lstStyle/>
                    <a:p>
                      <a:endParaRPr lang="en-US" dirty="0"/>
                    </a:p>
                  </a:txBody>
                  <a:tcPr/>
                </a:tc>
                <a:tc>
                  <a:txBody>
                    <a:bodyPr/>
                    <a:lstStyle/>
                    <a:p>
                      <a:r>
                        <a:rPr lang="en-US" dirty="0"/>
                        <a:t>Method</a:t>
                      </a:r>
                    </a:p>
                  </a:txBody>
                  <a:tcPr/>
                </a:tc>
                <a:tc>
                  <a:txBody>
                    <a:bodyPr/>
                    <a:lstStyle/>
                    <a:p>
                      <a:r>
                        <a:rPr lang="en-US" dirty="0"/>
                        <a:t>Score</a:t>
                      </a:r>
                    </a:p>
                  </a:txBody>
                  <a:tcPr/>
                </a:tc>
                <a:extLst>
                  <a:ext uri="{0D108BD9-81ED-4DB2-BD59-A6C34878D82A}">
                    <a16:rowId xmlns:a16="http://schemas.microsoft.com/office/drawing/2014/main" val="4221013470"/>
                  </a:ext>
                </a:extLst>
              </a:tr>
              <a:tr h="461913">
                <a:tc>
                  <a:txBody>
                    <a:bodyPr/>
                    <a:lstStyle/>
                    <a:p>
                      <a:r>
                        <a:rPr lang="en-US" sz="2400" dirty="0"/>
                        <a:t>1</a:t>
                      </a:r>
                    </a:p>
                  </a:txBody>
                  <a:tcPr/>
                </a:tc>
                <a:tc>
                  <a:txBody>
                    <a:bodyPr/>
                    <a:lstStyle/>
                    <a:p>
                      <a:r>
                        <a:rPr lang="en-US" sz="2400" dirty="0" err="1"/>
                        <a:t>XGboost</a:t>
                      </a:r>
                      <a:endParaRPr lang="en-US" sz="2400" dirty="0"/>
                    </a:p>
                  </a:txBody>
                  <a:tcPr/>
                </a:tc>
                <a:tc>
                  <a:txBody>
                    <a:bodyPr/>
                    <a:lstStyle/>
                    <a:p>
                      <a:r>
                        <a:rPr lang="en-US" sz="2400" b="0" i="0" kern="1200" dirty="0">
                          <a:solidFill>
                            <a:schemeClr val="dk1"/>
                          </a:solidFill>
                          <a:effectLst/>
                          <a:latin typeface="+mn-lt"/>
                          <a:ea typeface="+mn-ea"/>
                          <a:cs typeface="+mn-cs"/>
                        </a:rPr>
                        <a:t>0.0178739</a:t>
                      </a:r>
                      <a:endParaRPr lang="en-US" sz="2400" dirty="0"/>
                    </a:p>
                  </a:txBody>
                  <a:tcPr/>
                </a:tc>
                <a:extLst>
                  <a:ext uri="{0D108BD9-81ED-4DB2-BD59-A6C34878D82A}">
                    <a16:rowId xmlns:a16="http://schemas.microsoft.com/office/drawing/2014/main" val="1601659372"/>
                  </a:ext>
                </a:extLst>
              </a:tr>
              <a:tr h="461913">
                <a:tc>
                  <a:txBody>
                    <a:bodyPr/>
                    <a:lstStyle/>
                    <a:p>
                      <a:r>
                        <a:rPr lang="en-US" sz="2400" dirty="0"/>
                        <a:t>2</a:t>
                      </a:r>
                    </a:p>
                  </a:txBody>
                  <a:tcPr/>
                </a:tc>
                <a:tc>
                  <a:txBody>
                    <a:bodyPr/>
                    <a:lstStyle/>
                    <a:p>
                      <a:r>
                        <a:rPr lang="en-US" sz="2400" dirty="0"/>
                        <a:t>SVD</a:t>
                      </a:r>
                      <a:r>
                        <a:rPr lang="en-US" sz="2400" baseline="0" dirty="0"/>
                        <a:t> Ensemble </a:t>
                      </a:r>
                      <a:endParaRPr lang="en-US" sz="2400" dirty="0"/>
                    </a:p>
                  </a:txBody>
                  <a:tcPr/>
                </a:tc>
                <a:tc>
                  <a:txBody>
                    <a:bodyPr/>
                    <a:lstStyle/>
                    <a:p>
                      <a:r>
                        <a:rPr lang="en-US" sz="2400" b="0" i="0" kern="1200" dirty="0">
                          <a:solidFill>
                            <a:schemeClr val="dk1"/>
                          </a:solidFill>
                          <a:effectLst/>
                          <a:latin typeface="+mn-lt"/>
                          <a:ea typeface="+mn-ea"/>
                          <a:cs typeface="+mn-cs"/>
                        </a:rPr>
                        <a:t>0.0159378</a:t>
                      </a:r>
                      <a:endParaRPr lang="en-US" sz="2400" dirty="0"/>
                    </a:p>
                  </a:txBody>
                  <a:tcPr/>
                </a:tc>
                <a:extLst>
                  <a:ext uri="{0D108BD9-81ED-4DB2-BD59-A6C34878D82A}">
                    <a16:rowId xmlns:a16="http://schemas.microsoft.com/office/drawing/2014/main" val="3749345969"/>
                  </a:ext>
                </a:extLst>
              </a:tr>
              <a:tr h="461913">
                <a:tc>
                  <a:txBody>
                    <a:bodyPr/>
                    <a:lstStyle/>
                    <a:p>
                      <a:r>
                        <a:rPr lang="en-US" sz="2400" dirty="0"/>
                        <a:t>3</a:t>
                      </a:r>
                    </a:p>
                  </a:txBody>
                  <a:tcPr/>
                </a:tc>
                <a:tc>
                  <a:txBody>
                    <a:bodyPr/>
                    <a:lstStyle/>
                    <a:p>
                      <a:r>
                        <a:rPr lang="en-US" sz="2400" dirty="0"/>
                        <a:t>Logistic</a:t>
                      </a:r>
                      <a:r>
                        <a:rPr lang="en-US" sz="2400" baseline="0" dirty="0"/>
                        <a:t> Regression</a:t>
                      </a:r>
                      <a:endParaRPr lang="en-US" sz="2400" dirty="0"/>
                    </a:p>
                  </a:txBody>
                  <a:tcPr/>
                </a:tc>
                <a:tc>
                  <a:txBody>
                    <a:bodyPr/>
                    <a:lstStyle/>
                    <a:p>
                      <a:r>
                        <a:rPr lang="en-US" sz="2400" b="0" i="0" kern="1200" dirty="0">
                          <a:solidFill>
                            <a:schemeClr val="dk1"/>
                          </a:solidFill>
                          <a:effectLst/>
                          <a:latin typeface="+mn-lt"/>
                          <a:ea typeface="+mn-ea"/>
                          <a:cs typeface="+mn-cs"/>
                        </a:rPr>
                        <a:t>0.0142893</a:t>
                      </a:r>
                      <a:endParaRPr lang="en-US" sz="2400" dirty="0"/>
                    </a:p>
                  </a:txBody>
                  <a:tcPr/>
                </a:tc>
                <a:extLst>
                  <a:ext uri="{0D108BD9-81ED-4DB2-BD59-A6C34878D82A}">
                    <a16:rowId xmlns:a16="http://schemas.microsoft.com/office/drawing/2014/main" val="3380120565"/>
                  </a:ext>
                </a:extLst>
              </a:tr>
              <a:tr h="461913">
                <a:tc>
                  <a:txBody>
                    <a:bodyPr/>
                    <a:lstStyle/>
                    <a:p>
                      <a:r>
                        <a:rPr lang="en-US" sz="2400" dirty="0"/>
                        <a:t>4</a:t>
                      </a:r>
                    </a:p>
                  </a:txBody>
                  <a:tcPr/>
                </a:tc>
                <a:tc>
                  <a:txBody>
                    <a:bodyPr/>
                    <a:lstStyle/>
                    <a:p>
                      <a:r>
                        <a:rPr lang="en-US" sz="2400" dirty="0"/>
                        <a:t>Naïve Bayes</a:t>
                      </a:r>
                    </a:p>
                  </a:txBody>
                  <a:tcPr/>
                </a:tc>
                <a:tc>
                  <a:txBody>
                    <a:bodyPr/>
                    <a:lstStyle/>
                    <a:p>
                      <a:r>
                        <a:rPr lang="en-US" sz="2400" b="0" i="0" kern="1200" dirty="0">
                          <a:solidFill>
                            <a:schemeClr val="dk1"/>
                          </a:solidFill>
                          <a:effectLst/>
                          <a:latin typeface="+mn-lt"/>
                          <a:ea typeface="+mn-ea"/>
                          <a:cs typeface="+mn-cs"/>
                        </a:rPr>
                        <a:t>0.0122565</a:t>
                      </a:r>
                      <a:endParaRPr lang="en-US" sz="2400" dirty="0"/>
                    </a:p>
                  </a:txBody>
                  <a:tcPr/>
                </a:tc>
                <a:extLst>
                  <a:ext uri="{0D108BD9-81ED-4DB2-BD59-A6C34878D82A}">
                    <a16:rowId xmlns:a16="http://schemas.microsoft.com/office/drawing/2014/main" val="1437891645"/>
                  </a:ext>
                </a:extLst>
              </a:tr>
              <a:tr h="461913">
                <a:tc>
                  <a:txBody>
                    <a:bodyPr/>
                    <a:lstStyle/>
                    <a:p>
                      <a:r>
                        <a:rPr lang="en-US" sz="2400" dirty="0"/>
                        <a:t>5</a:t>
                      </a:r>
                    </a:p>
                  </a:txBody>
                  <a:tcPr/>
                </a:tc>
                <a:tc>
                  <a:txBody>
                    <a:bodyPr/>
                    <a:lstStyle/>
                    <a:p>
                      <a:r>
                        <a:rPr lang="en-US" sz="2400" dirty="0"/>
                        <a:t>Random Forest </a:t>
                      </a:r>
                    </a:p>
                  </a:txBody>
                  <a:tcPr/>
                </a:tc>
                <a:tc>
                  <a:txBody>
                    <a:bodyPr/>
                    <a:lstStyle/>
                    <a:p>
                      <a:r>
                        <a:rPr lang="en-US" sz="2400" b="0" i="0" kern="1200" dirty="0">
                          <a:solidFill>
                            <a:schemeClr val="dk1"/>
                          </a:solidFill>
                          <a:effectLst/>
                          <a:latin typeface="+mn-lt"/>
                          <a:ea typeface="+mn-ea"/>
                          <a:cs typeface="+mn-cs"/>
                        </a:rPr>
                        <a:t>0.0103280</a:t>
                      </a:r>
                      <a:endParaRPr lang="en-US" sz="2400" dirty="0"/>
                    </a:p>
                  </a:txBody>
                  <a:tcPr/>
                </a:tc>
                <a:extLst>
                  <a:ext uri="{0D108BD9-81ED-4DB2-BD59-A6C34878D82A}">
                    <a16:rowId xmlns:a16="http://schemas.microsoft.com/office/drawing/2014/main" val="3783974637"/>
                  </a:ext>
                </a:extLst>
              </a:tr>
              <a:tr h="461913">
                <a:tc>
                  <a:txBody>
                    <a:bodyPr/>
                    <a:lstStyle/>
                    <a:p>
                      <a:r>
                        <a:rPr lang="en-US" sz="2400" dirty="0"/>
                        <a:t>6</a:t>
                      </a:r>
                    </a:p>
                  </a:txBody>
                  <a:tcPr/>
                </a:tc>
                <a:tc>
                  <a:txBody>
                    <a:bodyPr/>
                    <a:lstStyle/>
                    <a:p>
                      <a:r>
                        <a:rPr lang="en-US" sz="2400" dirty="0"/>
                        <a:t>SVM</a:t>
                      </a:r>
                    </a:p>
                  </a:txBody>
                  <a:tcPr/>
                </a:tc>
                <a:tc>
                  <a:txBody>
                    <a:bodyPr/>
                    <a:lstStyle/>
                    <a:p>
                      <a:r>
                        <a:rPr lang="en-US" sz="2400" dirty="0"/>
                        <a:t>0.0094804</a:t>
                      </a:r>
                    </a:p>
                  </a:txBody>
                  <a:tcPr/>
                </a:tc>
                <a:extLst>
                  <a:ext uri="{0D108BD9-81ED-4DB2-BD59-A6C34878D82A}">
                    <a16:rowId xmlns:a16="http://schemas.microsoft.com/office/drawing/2014/main" val="2534010466"/>
                  </a:ext>
                </a:extLst>
              </a:tr>
              <a:tr h="461913">
                <a:tc>
                  <a:txBody>
                    <a:bodyPr/>
                    <a:lstStyle/>
                    <a:p>
                      <a:r>
                        <a:rPr lang="en-US" sz="2400" dirty="0"/>
                        <a:t>7</a:t>
                      </a:r>
                    </a:p>
                  </a:txBody>
                  <a:tcPr/>
                </a:tc>
                <a:tc>
                  <a:txBody>
                    <a:bodyPr/>
                    <a:lstStyle/>
                    <a:p>
                      <a:r>
                        <a:rPr lang="en-US" sz="2400" dirty="0"/>
                        <a:t>ANN</a:t>
                      </a:r>
                    </a:p>
                  </a:txBody>
                  <a:tcPr/>
                </a:tc>
                <a:tc>
                  <a:txBody>
                    <a:bodyPr/>
                    <a:lstStyle/>
                    <a:p>
                      <a:r>
                        <a:rPr lang="en-US" sz="2400" b="0" i="0" kern="1200" dirty="0">
                          <a:solidFill>
                            <a:schemeClr val="dk1"/>
                          </a:solidFill>
                          <a:effectLst/>
                          <a:latin typeface="+mn-lt"/>
                          <a:ea typeface="+mn-ea"/>
                          <a:cs typeface="+mn-cs"/>
                        </a:rPr>
                        <a:t>0.0092623</a:t>
                      </a:r>
                      <a:endParaRPr lang="en-US" sz="2400" dirty="0"/>
                    </a:p>
                  </a:txBody>
                  <a:tcPr/>
                </a:tc>
                <a:extLst>
                  <a:ext uri="{0D108BD9-81ED-4DB2-BD59-A6C34878D82A}">
                    <a16:rowId xmlns:a16="http://schemas.microsoft.com/office/drawing/2014/main" val="1280109231"/>
                  </a:ext>
                </a:extLst>
              </a:tr>
              <a:tr h="461913">
                <a:tc>
                  <a:txBody>
                    <a:bodyPr/>
                    <a:lstStyle/>
                    <a:p>
                      <a:r>
                        <a:rPr lang="en-US" sz="2400" dirty="0"/>
                        <a:t>8</a:t>
                      </a:r>
                    </a:p>
                  </a:txBody>
                  <a:tcPr/>
                </a:tc>
                <a:tc>
                  <a:txBody>
                    <a:bodyPr/>
                    <a:lstStyle/>
                    <a:p>
                      <a:r>
                        <a:rPr lang="en-US" sz="2400" b="0" i="0" kern="1200" dirty="0">
                          <a:solidFill>
                            <a:schemeClr val="dk1"/>
                          </a:solidFill>
                          <a:effectLst/>
                          <a:latin typeface="+mn-lt"/>
                          <a:ea typeface="+mn-ea"/>
                          <a:cs typeface="+mn-cs"/>
                        </a:rPr>
                        <a:t>Collaborative Filtering</a:t>
                      </a:r>
                      <a:endParaRPr lang="en-US" sz="2400" dirty="0"/>
                    </a:p>
                  </a:txBody>
                  <a:tcPr/>
                </a:tc>
                <a:tc>
                  <a:txBody>
                    <a:bodyPr/>
                    <a:lstStyle/>
                    <a:p>
                      <a:r>
                        <a:rPr lang="en-US" sz="2400" b="0" i="0" kern="1200" dirty="0">
                          <a:solidFill>
                            <a:schemeClr val="dk1"/>
                          </a:solidFill>
                          <a:effectLst/>
                          <a:latin typeface="+mn-lt"/>
                          <a:ea typeface="+mn-ea"/>
                          <a:cs typeface="+mn-cs"/>
                        </a:rPr>
                        <a:t>0.0057200</a:t>
                      </a:r>
                      <a:endParaRPr lang="en-US" sz="2400" dirty="0"/>
                    </a:p>
                  </a:txBody>
                  <a:tcPr/>
                </a:tc>
                <a:extLst>
                  <a:ext uri="{0D108BD9-81ED-4DB2-BD59-A6C34878D82A}">
                    <a16:rowId xmlns:a16="http://schemas.microsoft.com/office/drawing/2014/main" val="832921592"/>
                  </a:ext>
                </a:extLst>
              </a:tr>
            </a:tbl>
          </a:graphicData>
        </a:graphic>
      </p:graphicFrame>
    </p:spTree>
    <p:extLst>
      <p:ext uri="{BB962C8B-B14F-4D97-AF65-F5344CB8AC3E}">
        <p14:creationId xmlns:p14="http://schemas.microsoft.com/office/powerpoint/2010/main" val="151622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2122" y="2266231"/>
            <a:ext cx="10058400" cy="1450757"/>
          </a:xfrm>
        </p:spPr>
        <p:txBody>
          <a:bodyPr>
            <a:normAutofit/>
          </a:bodyPr>
          <a:lstStyle/>
          <a:p>
            <a:r>
              <a:rPr lang="en-US" sz="7200" dirty="0"/>
              <a:t>Q&amp;A</a:t>
            </a:r>
          </a:p>
        </p:txBody>
      </p:sp>
    </p:spTree>
    <p:extLst>
      <p:ext uri="{BB962C8B-B14F-4D97-AF65-F5344CB8AC3E}">
        <p14:creationId xmlns:p14="http://schemas.microsoft.com/office/powerpoint/2010/main" val="266660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XGBoost</a:t>
            </a:r>
            <a:endParaRPr lang="en-US" dirty="0"/>
          </a:p>
        </p:txBody>
      </p:sp>
      <p:sp>
        <p:nvSpPr>
          <p:cNvPr id="3" name="内容占位符 2"/>
          <p:cNvSpPr>
            <a:spLocks noGrp="1"/>
          </p:cNvSpPr>
          <p:nvPr>
            <p:ph idx="1"/>
          </p:nvPr>
        </p:nvSpPr>
        <p:spPr>
          <a:xfrm>
            <a:off x="1201003" y="1737359"/>
            <a:ext cx="9954676" cy="4622498"/>
          </a:xfrm>
        </p:spPr>
        <p:txBody>
          <a:bodyPr>
            <a:normAutofit fontScale="92500"/>
          </a:bodyPr>
          <a:lstStyle/>
          <a:p>
            <a:pPr marL="0" indent="0">
              <a:buNone/>
            </a:pPr>
            <a:r>
              <a:rPr lang="en-US" sz="2400" dirty="0" err="1"/>
              <a:t>XGBoost</a:t>
            </a:r>
            <a:r>
              <a:rPr lang="en-US" sz="2400" dirty="0"/>
              <a:t> is short for “Extreme Gradient Boosting”. In this case, the classifier is a collection of  weak classifiers which are decision trees. </a:t>
            </a:r>
          </a:p>
          <a:p>
            <a:pPr marL="0" indent="0">
              <a:buNone/>
            </a:pPr>
            <a:r>
              <a:rPr lang="en-US" dirty="0"/>
              <a:t>					</a:t>
            </a:r>
            <a:r>
              <a:rPr lang="en-US" sz="2400" dirty="0"/>
              <a:t>Example: 20 students cooperate on one exam</a:t>
            </a:r>
          </a:p>
          <a:p>
            <a:pPr marL="0" indent="0">
              <a:buNone/>
            </a:pPr>
            <a:r>
              <a:rPr lang="en-US" sz="2400" dirty="0"/>
              <a:t>					</a:t>
            </a:r>
          </a:p>
          <a:p>
            <a:pPr marL="0" indent="0">
              <a:buNone/>
            </a:pPr>
            <a:r>
              <a:rPr lang="en-US" sz="2400" dirty="0"/>
              <a:t>					</a:t>
            </a:r>
            <a:r>
              <a:rPr lang="el-GR" sz="2400" dirty="0"/>
              <a:t>Obj(Θ) = L(θ) + Ω(θ) </a:t>
            </a:r>
            <a:endParaRPr lang="en-US" sz="2400" dirty="0"/>
          </a:p>
          <a:p>
            <a:pPr marL="0" indent="0">
              <a:buNone/>
            </a:pPr>
            <a:r>
              <a:rPr lang="en-US" sz="2400" dirty="0"/>
              <a:t>					</a:t>
            </a:r>
            <a:r>
              <a:rPr lang="el-GR" sz="2400" dirty="0"/>
              <a:t>L(θ)</a:t>
            </a:r>
            <a:r>
              <a:rPr lang="en-US" sz="2400" dirty="0"/>
              <a:t>: predictive performance,</a:t>
            </a:r>
          </a:p>
          <a:p>
            <a:pPr marL="0" indent="0">
              <a:buNone/>
            </a:pPr>
            <a:r>
              <a:rPr lang="en-US" sz="2400" dirty="0"/>
              <a:t>				                </a:t>
            </a:r>
            <a:r>
              <a:rPr lang="el-GR" sz="2400" dirty="0"/>
              <a:t>Ω(θ) </a:t>
            </a:r>
            <a:r>
              <a:rPr lang="en-US" sz="2400" dirty="0"/>
              <a:t>: model complexity</a:t>
            </a:r>
          </a:p>
          <a:p>
            <a:pPr marL="0" indent="0">
              <a:buNone/>
            </a:pPr>
            <a:r>
              <a:rPr lang="en-US" sz="2400" dirty="0"/>
              <a:t>					Adding new trees: gradient descent</a:t>
            </a:r>
            <a:endParaRPr lang="el-GR" sz="2400" dirty="0"/>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47" y="2471729"/>
            <a:ext cx="4645575" cy="2684733"/>
          </a:xfrm>
          <a:prstGeom prst="rect">
            <a:avLst/>
          </a:prstGeom>
        </p:spPr>
      </p:pic>
    </p:spTree>
    <p:extLst>
      <p:ext uri="{BB962C8B-B14F-4D97-AF65-F5344CB8AC3E}">
        <p14:creationId xmlns:p14="http://schemas.microsoft.com/office/powerpoint/2010/main" val="290201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XGBoost</a:t>
            </a:r>
            <a:r>
              <a:rPr lang="en-US" dirty="0"/>
              <a:t>-Data Pre-processing</a:t>
            </a:r>
          </a:p>
        </p:txBody>
      </p:sp>
      <p:sp>
        <p:nvSpPr>
          <p:cNvPr id="3" name="Content Placeholder 2"/>
          <p:cNvSpPr>
            <a:spLocks noGrp="1"/>
          </p:cNvSpPr>
          <p:nvPr>
            <p:ph idx="1"/>
          </p:nvPr>
        </p:nvSpPr>
        <p:spPr/>
        <p:txBody>
          <a:bodyPr>
            <a:normAutofit/>
          </a:bodyPr>
          <a:lstStyle/>
          <a:p>
            <a:r>
              <a:rPr lang="en-US" sz="2400" dirty="0"/>
              <a:t>Since there are many missing values and outliers, the first thing is to delete 27334 records with 9 consecutive NA values and extreme values (for an instance, the 99 percent quantile of the age variable is 88 years old). Then, we decide to only use 32 features to predict the response. For the "age", "</a:t>
            </a:r>
            <a:r>
              <a:rPr lang="en-US" sz="2400" dirty="0" err="1"/>
              <a:t>antiguedad</a:t>
            </a:r>
            <a:r>
              <a:rPr lang="en-US" sz="2400" dirty="0"/>
              <a:t>" and "</a:t>
            </a:r>
            <a:r>
              <a:rPr lang="en-US" sz="2400" dirty="0" err="1"/>
              <a:t>renta</a:t>
            </a:r>
            <a:r>
              <a:rPr lang="en-US" sz="2400" dirty="0"/>
              <a:t>", we cut them into 5 intervals and they also become categorical features now. </a:t>
            </a:r>
          </a:p>
          <a:p>
            <a:r>
              <a:rPr lang="en-US" sz="2400" dirty="0"/>
              <a:t>The response is the additional product which the customer would add in the next month. If the customer adds more than one product, we only randomly pick one of them. To make the data size smaller and the problem easier, we subset the samples with nonzero response, which means we only consider the records with additional product. </a:t>
            </a:r>
          </a:p>
          <a:p>
            <a:endParaRPr lang="en-US" dirty="0"/>
          </a:p>
          <a:p>
            <a:endParaRPr lang="en-US" dirty="0"/>
          </a:p>
          <a:p>
            <a:endParaRPr lang="en-US" dirty="0"/>
          </a:p>
        </p:txBody>
      </p:sp>
    </p:spTree>
    <p:extLst>
      <p:ext uri="{BB962C8B-B14F-4D97-AF65-F5344CB8AC3E}">
        <p14:creationId xmlns:p14="http://schemas.microsoft.com/office/powerpoint/2010/main" val="35832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XGBoost</a:t>
            </a:r>
            <a:endParaRPr lang="en-US" dirty="0"/>
          </a:p>
        </p:txBody>
      </p:sp>
      <p:sp>
        <p:nvSpPr>
          <p:cNvPr id="3" name="Content Placeholder 2"/>
          <p:cNvSpPr>
            <a:spLocks noGrp="1"/>
          </p:cNvSpPr>
          <p:nvPr>
            <p:ph idx="1"/>
          </p:nvPr>
        </p:nvSpPr>
        <p:spPr/>
        <p:txBody>
          <a:bodyPr>
            <a:normAutofit lnSpcReduction="10000"/>
          </a:bodyPr>
          <a:lstStyle/>
          <a:p>
            <a:r>
              <a:rPr lang="en-US" b="1" i="1" spc="50" dirty="0" err="1">
                <a:ln w="9525" cmpd="sng">
                  <a:solidFill>
                    <a:schemeClr val="accent1"/>
                  </a:solidFill>
                  <a:prstDash val="solid"/>
                </a:ln>
                <a:solidFill>
                  <a:schemeClr val="tx1"/>
                </a:solidFill>
                <a:effectLst>
                  <a:glow rad="38100">
                    <a:schemeClr val="accent1">
                      <a:alpha val="40000"/>
                    </a:schemeClr>
                  </a:glow>
                </a:effectLst>
              </a:rPr>
              <a:t>Hyperparameter</a:t>
            </a:r>
            <a:r>
              <a:rPr lang="en-US" b="1" i="1" spc="50" dirty="0">
                <a:ln w="9525" cmpd="sng">
                  <a:solidFill>
                    <a:schemeClr val="accent1"/>
                  </a:solidFill>
                  <a:prstDash val="solid"/>
                </a:ln>
                <a:solidFill>
                  <a:schemeClr val="tx1"/>
                </a:solidFill>
                <a:effectLst>
                  <a:glow rad="38100">
                    <a:schemeClr val="accent1">
                      <a:alpha val="40000"/>
                    </a:schemeClr>
                  </a:glow>
                </a:effectLst>
              </a:rPr>
              <a:t> tuning</a:t>
            </a:r>
            <a:br>
              <a:rPr lang="en-US" dirty="0"/>
            </a:br>
            <a:endParaRPr lang="en-US" dirty="0"/>
          </a:p>
          <a:p>
            <a:r>
              <a:rPr lang="en-US" sz="2400" dirty="0"/>
              <a:t>Total Number of Trees: 10,50,100</a:t>
            </a:r>
          </a:p>
          <a:p>
            <a:r>
              <a:rPr lang="en-US" sz="2400" dirty="0"/>
              <a:t>Depth of a tree</a:t>
            </a:r>
            <a:r>
              <a:rPr lang="en-US" sz="2400"/>
              <a:t>: 5-7</a:t>
            </a:r>
            <a:endParaRPr lang="en-US" sz="2400" dirty="0"/>
          </a:p>
          <a:p>
            <a:r>
              <a:rPr lang="en-US" sz="2400" dirty="0"/>
              <a:t>Shrinkage: {0.1, 0.5, 1}</a:t>
            </a:r>
          </a:p>
          <a:p>
            <a:r>
              <a:rPr lang="en-US" sz="2400" dirty="0"/>
              <a:t>Optimal combination: 100 trees with depth equals 6 and shrinkage equals 0.5</a:t>
            </a:r>
          </a:p>
          <a:p>
            <a:r>
              <a:rPr lang="en-US" b="1" i="1" spc="50" dirty="0">
                <a:ln w="9525" cmpd="sng">
                  <a:solidFill>
                    <a:schemeClr val="accent1"/>
                  </a:solidFill>
                  <a:prstDash val="solid"/>
                </a:ln>
                <a:solidFill>
                  <a:schemeClr val="tx1"/>
                </a:solidFill>
                <a:effectLst>
                  <a:glow rad="38100">
                    <a:schemeClr val="accent1">
                      <a:alpha val="40000"/>
                    </a:schemeClr>
                  </a:glow>
                </a:effectLst>
              </a:rPr>
              <a:t>Results</a:t>
            </a:r>
          </a:p>
          <a:p>
            <a:r>
              <a:rPr lang="en-US" sz="2400" dirty="0">
                <a:ln w="0"/>
                <a:solidFill>
                  <a:schemeClr val="tx1"/>
                </a:solidFill>
                <a:effectLst>
                  <a:outerShdw blurRad="38100" dist="19050" dir="2700000" algn="tl" rotWithShape="0">
                    <a:schemeClr val="dk1">
                      <a:alpha val="40000"/>
                    </a:schemeClr>
                  </a:outerShdw>
                </a:effectLst>
                <a:latin typeface="+mj-lt"/>
                <a:ea typeface="Times New Roman" charset="0"/>
                <a:cs typeface="Times New Roman" charset="0"/>
              </a:rPr>
              <a:t>64.8% on training set and 62.94% on test set.</a:t>
            </a:r>
          </a:p>
          <a:p>
            <a:r>
              <a:rPr lang="en-US" sz="2400" dirty="0" err="1">
                <a:ln w="0"/>
                <a:solidFill>
                  <a:schemeClr val="tx1"/>
                </a:solidFill>
                <a:effectLst>
                  <a:outerShdw blurRad="38100" dist="19050" dir="2700000" algn="tl" rotWithShape="0">
                    <a:schemeClr val="dk1">
                      <a:alpha val="40000"/>
                    </a:schemeClr>
                  </a:outerShdw>
                </a:effectLst>
                <a:latin typeface="+mj-lt"/>
              </a:rPr>
              <a:t>Kaggle</a:t>
            </a:r>
            <a:r>
              <a:rPr lang="en-US" sz="2400" dirty="0">
                <a:ln w="0"/>
                <a:solidFill>
                  <a:schemeClr val="tx1"/>
                </a:solidFill>
                <a:effectLst>
                  <a:outerShdw blurRad="38100" dist="19050" dir="2700000" algn="tl" rotWithShape="0">
                    <a:schemeClr val="dk1">
                      <a:alpha val="40000"/>
                    </a:schemeClr>
                  </a:outerShdw>
                </a:effectLst>
                <a:latin typeface="+mj-lt"/>
              </a:rPr>
              <a:t>:  665 out of 995</a:t>
            </a:r>
            <a:r>
              <a:rPr lang="zh-CN" altLang="en-US" sz="2400" dirty="0">
                <a:ln w="0"/>
                <a:solidFill>
                  <a:schemeClr val="tx1"/>
                </a:solidFill>
                <a:effectLst>
                  <a:outerShdw blurRad="38100" dist="19050" dir="2700000" algn="tl" rotWithShape="0">
                    <a:schemeClr val="dk1">
                      <a:alpha val="40000"/>
                    </a:schemeClr>
                  </a:outerShdw>
                </a:effectLst>
                <a:latin typeface="+mj-lt"/>
              </a:rPr>
              <a:t>，</a:t>
            </a:r>
            <a:r>
              <a:rPr lang="en-US" altLang="zh-CN" sz="2400" dirty="0">
                <a:ln w="0"/>
                <a:solidFill>
                  <a:schemeClr val="tx1"/>
                </a:solidFill>
                <a:effectLst>
                  <a:outerShdw blurRad="38100" dist="19050" dir="2700000" algn="tl" rotWithShape="0">
                    <a:schemeClr val="dk1">
                      <a:alpha val="40000"/>
                    </a:schemeClr>
                  </a:outerShdw>
                </a:effectLst>
                <a:latin typeface="+mj-lt"/>
              </a:rPr>
              <a:t>temporarily the best one over all subgroups</a:t>
            </a:r>
            <a:endParaRPr lang="en-US" sz="2400" dirty="0">
              <a:ln w="0"/>
              <a:solidFill>
                <a:schemeClr val="tx1"/>
              </a:solidFill>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181871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70" y="1"/>
            <a:ext cx="11339511" cy="5868988"/>
          </a:xfrm>
        </p:spPr>
      </p:pic>
    </p:spTree>
    <p:extLst>
      <p:ext uri="{BB962C8B-B14F-4D97-AF65-F5344CB8AC3E}">
        <p14:creationId xmlns:p14="http://schemas.microsoft.com/office/powerpoint/2010/main" val="38352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Random Forest</a:t>
            </a:r>
          </a:p>
        </p:txBody>
      </p:sp>
      <p:sp>
        <p:nvSpPr>
          <p:cNvPr id="3" name="文本占位符 2"/>
          <p:cNvSpPr>
            <a:spLocks noGrp="1"/>
          </p:cNvSpPr>
          <p:nvPr>
            <p:ph type="body" idx="1"/>
          </p:nvPr>
        </p:nvSpPr>
        <p:spPr/>
        <p:txBody>
          <a:bodyPr/>
          <a:lstStyle/>
          <a:p>
            <a:pPr marL="495300" indent="-457200">
              <a:spcBef>
                <a:spcPts val="0"/>
              </a:spcBef>
              <a:spcAft>
                <a:spcPts val="0"/>
              </a:spcAft>
              <a:buFont typeface="Arial" panose="020B0604020202020204" pitchFamily="34" charset="0"/>
              <a:buChar char="•"/>
            </a:pPr>
            <a:r>
              <a:rPr lang="en-US" sz="3200" dirty="0"/>
              <a:t>Is an ensemble machine learning method.</a:t>
            </a:r>
          </a:p>
          <a:p>
            <a:pPr marL="495300" lvl="0" indent="-457200">
              <a:spcBef>
                <a:spcPts val="0"/>
              </a:spcBef>
              <a:spcAft>
                <a:spcPts val="0"/>
              </a:spcAft>
              <a:buFont typeface="Arial" panose="020B0604020202020204" pitchFamily="34" charset="0"/>
              <a:buChar char="•"/>
            </a:pPr>
            <a:r>
              <a:rPr lang="en-US" sz="3200" dirty="0"/>
              <a:t>Produces many decision trees using bagging with replacement.</a:t>
            </a:r>
          </a:p>
          <a:p>
            <a:pPr marL="495300" lvl="0" indent="-457200">
              <a:spcBef>
                <a:spcPts val="0"/>
              </a:spcBef>
              <a:spcAft>
                <a:spcPts val="0"/>
              </a:spcAft>
              <a:buFont typeface="Arial" panose="020B0604020202020204" pitchFamily="34" charset="0"/>
              <a:buChar char="•"/>
            </a:pPr>
            <a:r>
              <a:rPr lang="en-US" sz="3200" dirty="0"/>
              <a:t>At each split a random subset of features are selected without replacement</a:t>
            </a:r>
          </a:p>
          <a:p>
            <a:pPr marL="495300" lvl="0" indent="-457200">
              <a:spcBef>
                <a:spcPts val="0"/>
              </a:spcBef>
              <a:spcAft>
                <a:spcPts val="0"/>
              </a:spcAft>
              <a:buFont typeface="Arial" panose="020B0604020202020204" pitchFamily="34" charset="0"/>
              <a:buChar char="•"/>
            </a:pPr>
            <a:r>
              <a:rPr lang="en-US" sz="3200" dirty="0"/>
              <a:t>Allowed to grow without pruning.</a:t>
            </a:r>
          </a:p>
          <a:p>
            <a:pPr marL="495300" lvl="0" indent="-457200">
              <a:spcBef>
                <a:spcPts val="0"/>
              </a:spcBef>
              <a:spcAft>
                <a:spcPts val="0"/>
              </a:spcAft>
              <a:buFont typeface="Arial" panose="020B0604020202020204" pitchFamily="34" charset="0"/>
              <a:buChar char="•"/>
            </a:pPr>
            <a:r>
              <a:rPr lang="en-US" sz="3200" dirty="0"/>
              <a:t>Each tree results in a classification.</a:t>
            </a:r>
          </a:p>
          <a:p>
            <a:pPr marL="495300" lvl="0" indent="-457200">
              <a:spcBef>
                <a:spcPts val="0"/>
              </a:spcBef>
              <a:spcAft>
                <a:spcPts val="0"/>
              </a:spcAft>
              <a:buFont typeface="Arial" panose="020B0604020202020204" pitchFamily="34" charset="0"/>
              <a:buChar char="•"/>
            </a:pPr>
            <a:r>
              <a:rPr lang="en-US" sz="3200" dirty="0" err="1"/>
              <a:t>SKlearn</a:t>
            </a:r>
            <a:r>
              <a:rPr lang="en-US" sz="3200" dirty="0"/>
              <a:t> takes the class with the highest mean probability estimate.</a:t>
            </a:r>
          </a:p>
          <a:p>
            <a:endParaRPr lang="en-US" dirty="0"/>
          </a:p>
        </p:txBody>
      </p:sp>
    </p:spTree>
    <p:extLst>
      <p:ext uri="{BB962C8B-B14F-4D97-AF65-F5344CB8AC3E}">
        <p14:creationId xmlns:p14="http://schemas.microsoft.com/office/powerpoint/2010/main" val="345721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idx="1"/>
          </p:nvPr>
        </p:nvSpPr>
        <p:spPr/>
        <p:txBody>
          <a:bodyPr/>
          <a:lstStyle/>
          <a:p>
            <a:endParaRPr lang="en-US"/>
          </a:p>
        </p:txBody>
      </p:sp>
      <p:pic>
        <p:nvPicPr>
          <p:cNvPr id="4" name="Shape 515"/>
          <p:cNvPicPr preferRelativeResize="0"/>
          <p:nvPr/>
        </p:nvPicPr>
        <p:blipFill>
          <a:blip r:embed="rId2">
            <a:alphaModFix/>
          </a:blip>
          <a:stretch>
            <a:fillRect/>
          </a:stretch>
        </p:blipFill>
        <p:spPr>
          <a:xfrm>
            <a:off x="993228" y="92202"/>
            <a:ext cx="10162450" cy="6219749"/>
          </a:xfrm>
          <a:prstGeom prst="rect">
            <a:avLst/>
          </a:prstGeom>
          <a:noFill/>
          <a:ln>
            <a:noFill/>
          </a:ln>
        </p:spPr>
      </p:pic>
    </p:spTree>
    <p:extLst>
      <p:ext uri="{BB962C8B-B14F-4D97-AF65-F5344CB8AC3E}">
        <p14:creationId xmlns:p14="http://schemas.microsoft.com/office/powerpoint/2010/main" val="25761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dirty="0"/>
              <a:t>Random Forest-Flattening</a:t>
            </a:r>
            <a:endParaRPr lang="en-US" sz="4800" b="0" i="0" u="none" strike="noStrike" cap="none" dirty="0">
              <a:solidFill>
                <a:srgbClr val="3F3F3F"/>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1539051966"/>
              </p:ext>
            </p:extLst>
          </p:nvPr>
        </p:nvGraphicFramePr>
        <p:xfrm>
          <a:off x="1156429" y="1737359"/>
          <a:ext cx="4970049" cy="4465320"/>
        </p:xfrm>
        <a:graphic>
          <a:graphicData uri="http://schemas.openxmlformats.org/drawingml/2006/table">
            <a:tbl>
              <a:tblPr firstRow="1" bandRow="1">
                <a:tableStyleId>{5C22544A-7EE6-4342-B048-85BDC9FD1C3A}</a:tableStyleId>
              </a:tblPr>
              <a:tblGrid>
                <a:gridCol w="936668">
                  <a:extLst>
                    <a:ext uri="{9D8B030D-6E8A-4147-A177-3AD203B41FA5}">
                      <a16:colId xmlns:a16="http://schemas.microsoft.com/office/drawing/2014/main" val="381489704"/>
                    </a:ext>
                  </a:extLst>
                </a:gridCol>
                <a:gridCol w="1189973">
                  <a:extLst>
                    <a:ext uri="{9D8B030D-6E8A-4147-A177-3AD203B41FA5}">
                      <a16:colId xmlns:a16="http://schemas.microsoft.com/office/drawing/2014/main" val="2269199330"/>
                    </a:ext>
                  </a:extLst>
                </a:gridCol>
                <a:gridCol w="1565753">
                  <a:extLst>
                    <a:ext uri="{9D8B030D-6E8A-4147-A177-3AD203B41FA5}">
                      <a16:colId xmlns:a16="http://schemas.microsoft.com/office/drawing/2014/main" val="2402883633"/>
                    </a:ext>
                  </a:extLst>
                </a:gridCol>
                <a:gridCol w="1277655">
                  <a:extLst>
                    <a:ext uri="{9D8B030D-6E8A-4147-A177-3AD203B41FA5}">
                      <a16:colId xmlns:a16="http://schemas.microsoft.com/office/drawing/2014/main" val="1919887507"/>
                    </a:ext>
                  </a:extLst>
                </a:gridCol>
              </a:tblGrid>
              <a:tr h="579120">
                <a:tc>
                  <a:txBody>
                    <a:bodyPr/>
                    <a:lstStyle/>
                    <a:p>
                      <a:r>
                        <a:rPr lang="en-US" sz="1600" dirty="0">
                          <a:effectLst>
                            <a:outerShdw blurRad="38100" dist="38100" dir="2700000" algn="tl">
                              <a:srgbClr val="000000">
                                <a:alpha val="43137"/>
                              </a:srgbClr>
                            </a:outerShdw>
                          </a:effectLst>
                        </a:rPr>
                        <a:t>Sample</a:t>
                      </a:r>
                      <a:r>
                        <a:rPr lang="en-US" sz="1600" baseline="0" dirty="0">
                          <a:effectLst>
                            <a:outerShdw blurRad="38100" dist="38100" dir="2700000" algn="tl">
                              <a:srgbClr val="000000">
                                <a:alpha val="43137"/>
                              </a:srgbClr>
                            </a:outerShdw>
                          </a:effectLst>
                        </a:rPr>
                        <a:t> Month</a:t>
                      </a:r>
                      <a:endParaRPr lang="en-US" sz="1600" dirty="0">
                        <a:effectLst>
                          <a:outerShdw blurRad="38100" dist="38100" dir="2700000" algn="tl">
                            <a:srgbClr val="000000">
                              <a:alpha val="43137"/>
                            </a:srgbClr>
                          </a:outerShdw>
                        </a:effectLst>
                      </a:endParaRPr>
                    </a:p>
                  </a:txBody>
                  <a:tcPr/>
                </a:tc>
                <a:tc>
                  <a:txBody>
                    <a:bodyPr/>
                    <a:lstStyle/>
                    <a:p>
                      <a:r>
                        <a:rPr lang="en-US" sz="1600" dirty="0">
                          <a:effectLst>
                            <a:outerShdw blurRad="38100" dist="38100" dir="2700000" algn="tl">
                              <a:srgbClr val="000000">
                                <a:alpha val="43137"/>
                              </a:srgbClr>
                            </a:outerShdw>
                          </a:effectLst>
                        </a:rPr>
                        <a:t>Customer ID</a:t>
                      </a:r>
                    </a:p>
                  </a:txBody>
                  <a:tcPr/>
                </a:tc>
                <a:tc>
                  <a:txBody>
                    <a:bodyPr/>
                    <a:lstStyle/>
                    <a:p>
                      <a:r>
                        <a:rPr lang="en-US" sz="1600" dirty="0">
                          <a:effectLst>
                            <a:outerShdw blurRad="38100" dist="38100" dir="2700000" algn="tl">
                              <a:srgbClr val="000000">
                                <a:alpha val="43137"/>
                              </a:srgbClr>
                            </a:outerShdw>
                          </a:effectLst>
                        </a:rPr>
                        <a:t>Demographic Columns</a:t>
                      </a:r>
                    </a:p>
                  </a:txBody>
                  <a:tcPr/>
                </a:tc>
                <a:tc>
                  <a:txBody>
                    <a:bodyPr/>
                    <a:lstStyle/>
                    <a:p>
                      <a:r>
                        <a:rPr lang="en-US" sz="1600" dirty="0">
                          <a:effectLst>
                            <a:outerShdw blurRad="38100" dist="38100" dir="2700000" algn="tl">
                              <a:srgbClr val="000000">
                                <a:alpha val="43137"/>
                              </a:srgbClr>
                            </a:outerShdw>
                          </a:effectLst>
                        </a:rPr>
                        <a:t>Behavioral Columns</a:t>
                      </a:r>
                    </a:p>
                  </a:txBody>
                  <a:tcPr/>
                </a:tc>
                <a:extLst>
                  <a:ext uri="{0D108BD9-81ED-4DB2-BD59-A6C34878D82A}">
                    <a16:rowId xmlns:a16="http://schemas.microsoft.com/office/drawing/2014/main" val="374611613"/>
                  </a:ext>
                </a:extLst>
              </a:tr>
              <a:tr h="370840">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endParaRPr lang="en-US" sz="1600">
                        <a:effectLst>
                          <a:outerShdw blurRad="38100" dist="38100" dir="2700000" algn="tl">
                            <a:srgbClr val="000000">
                              <a:alpha val="43137"/>
                            </a:srgbClr>
                          </a:outerShdw>
                        </a:effectLst>
                      </a:endParaRP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extLst>
                  <a:ext uri="{0D108BD9-81ED-4DB2-BD59-A6C34878D82A}">
                    <a16:rowId xmlns:a16="http://schemas.microsoft.com/office/drawing/2014/main" val="804826981"/>
                  </a:ext>
                </a:extLst>
              </a:tr>
              <a:tr h="370840">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2</a:t>
                      </a: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extLst>
                  <a:ext uri="{0D108BD9-81ED-4DB2-BD59-A6C34878D82A}">
                    <a16:rowId xmlns:a16="http://schemas.microsoft.com/office/drawing/2014/main" val="2714888224"/>
                  </a:ext>
                </a:extLst>
              </a:tr>
              <a:tr h="370840">
                <a:tc>
                  <a:txBody>
                    <a:bodyPr/>
                    <a:lstStyle/>
                    <a:p>
                      <a:r>
                        <a:rPr lang="en-US" sz="1600" dirty="0">
                          <a:effectLst>
                            <a:outerShdw blurRad="38100" dist="38100" dir="2700000" algn="tl">
                              <a:srgbClr val="000000">
                                <a:alpha val="43137"/>
                              </a:srgbClr>
                            </a:outerShdw>
                          </a:effectLst>
                        </a:rPr>
                        <a:t>1</a:t>
                      </a:r>
                    </a:p>
                  </a:txBody>
                  <a:tcPr>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3</a:t>
                      </a: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20000"/>
                        <a:lumOff val="80000"/>
                      </a:schemeClr>
                    </a:solidFill>
                  </a:tcPr>
                </a:tc>
                <a:extLst>
                  <a:ext uri="{0D108BD9-81ED-4DB2-BD59-A6C34878D82A}">
                    <a16:rowId xmlns:a16="http://schemas.microsoft.com/office/drawing/2014/main" val="1656385987"/>
                  </a:ext>
                </a:extLst>
              </a:tr>
              <a:tr h="370840">
                <a:tc>
                  <a:txBody>
                    <a:bodyPr/>
                    <a:lstStyle/>
                    <a:p>
                      <a:r>
                        <a:rPr lang="en-US" sz="1600" dirty="0">
                          <a:effectLst>
                            <a:outerShdw blurRad="38100" dist="38100" dir="2700000" algn="tl">
                              <a:srgbClr val="000000">
                                <a:alpha val="43137"/>
                              </a:srgbClr>
                            </a:outerShdw>
                          </a:effectLst>
                        </a:rPr>
                        <a:t>2</a:t>
                      </a:r>
                    </a:p>
                  </a:txBody>
                  <a:tcPr>
                    <a:solidFill>
                      <a:schemeClr val="accent1">
                        <a:lumMod val="40000"/>
                        <a:lumOff val="60000"/>
                      </a:schemeClr>
                    </a:solidFill>
                  </a:tcPr>
                </a:tc>
                <a:tc>
                  <a:txBody>
                    <a:bodyPr/>
                    <a:lstStyle/>
                    <a:p>
                      <a:r>
                        <a:rPr lang="en-US" sz="1600" dirty="0">
                          <a:effectLst>
                            <a:outerShdw blurRad="38100" dist="38100" dir="2700000" algn="tl">
                              <a:srgbClr val="000000">
                                <a:alpha val="43137"/>
                              </a:srgbClr>
                            </a:outerShdw>
                          </a:effectLst>
                        </a:rPr>
                        <a:t>1</a:t>
                      </a:r>
                    </a:p>
                  </a:txBody>
                  <a:tcPr>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solidFill>
                      <a:schemeClr val="accent1">
                        <a:lumMod val="40000"/>
                        <a:lumOff val="60000"/>
                      </a:schemeClr>
                    </a:solidFill>
                  </a:tcPr>
                </a:tc>
                <a:extLst>
                  <a:ext uri="{0D108BD9-81ED-4DB2-BD59-A6C34878D82A}">
                    <a16:rowId xmlns:a16="http://schemas.microsoft.com/office/drawing/2014/main" val="1445427586"/>
                  </a:ext>
                </a:extLst>
              </a:tr>
              <a:tr h="370840">
                <a:tc>
                  <a:txBody>
                    <a:bodyPr/>
                    <a:lstStyle/>
                    <a:p>
                      <a:r>
                        <a:rPr lang="en-US" sz="1600" dirty="0">
                          <a:effectLst>
                            <a:outerShdw blurRad="38100" dist="38100" dir="2700000" algn="tl">
                              <a:srgbClr val="000000">
                                <a:alpha val="43137"/>
                              </a:srgbClr>
                            </a:outerShdw>
                          </a:effectLst>
                        </a:rPr>
                        <a:t>2</a:t>
                      </a:r>
                    </a:p>
                  </a:txBody>
                  <a:tcPr>
                    <a:lnB w="12700" cmpd="sng">
                      <a:noFill/>
                    </a:lnB>
                    <a:solidFill>
                      <a:schemeClr val="accent1">
                        <a:lumMod val="40000"/>
                        <a:lumOff val="60000"/>
                      </a:schemeClr>
                    </a:solidFill>
                  </a:tcPr>
                </a:tc>
                <a:tc>
                  <a:txBody>
                    <a:bodyPr/>
                    <a:lstStyle/>
                    <a:p>
                      <a:r>
                        <a:rPr lang="en-US" sz="1600" dirty="0">
                          <a:effectLst>
                            <a:outerShdw blurRad="38100" dist="38100" dir="2700000" algn="tl">
                              <a:srgbClr val="000000">
                                <a:alpha val="43137"/>
                              </a:srgbClr>
                            </a:outerShdw>
                          </a:effectLst>
                        </a:rPr>
                        <a:t>2</a:t>
                      </a:r>
                    </a:p>
                  </a:txBody>
                  <a:tcPr>
                    <a:lnB w="12700" cmpd="sng">
                      <a:noFill/>
                    </a:lnB>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lnB w="12700" cmpd="sng">
                      <a:noFill/>
                    </a:lnB>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lnB w="12700" cmpd="sng">
                      <a:noFill/>
                    </a:lnB>
                    <a:solidFill>
                      <a:schemeClr val="accent1">
                        <a:lumMod val="40000"/>
                        <a:lumOff val="60000"/>
                      </a:schemeClr>
                    </a:solidFill>
                  </a:tcPr>
                </a:tc>
                <a:extLst>
                  <a:ext uri="{0D108BD9-81ED-4DB2-BD59-A6C34878D82A}">
                    <a16:rowId xmlns:a16="http://schemas.microsoft.com/office/drawing/2014/main" val="2759387832"/>
                  </a:ext>
                </a:extLst>
              </a:tr>
              <a:tr h="370840">
                <a:tc>
                  <a:txBody>
                    <a:bodyPr/>
                    <a:lstStyle/>
                    <a:p>
                      <a:r>
                        <a:rPr lang="en-US" sz="1600" dirty="0">
                          <a:effectLst>
                            <a:outerShdw blurRad="38100" dist="38100" dir="2700000" algn="tl">
                              <a:srgbClr val="000000">
                                <a:alpha val="43137"/>
                              </a:srgbClr>
                            </a:outerShdw>
                          </a:effectLst>
                        </a:rPr>
                        <a:t>2</a:t>
                      </a:r>
                    </a:p>
                  </a:txBody>
                  <a:tcPr>
                    <a:lnT w="12700" cmpd="sng">
                      <a:noFill/>
                    </a:lnT>
                    <a:lnB w="12700" cmpd="sng">
                      <a:noFill/>
                    </a:lnB>
                    <a:solidFill>
                      <a:schemeClr val="accent1">
                        <a:lumMod val="40000"/>
                        <a:lumOff val="60000"/>
                      </a:schemeClr>
                    </a:solidFill>
                  </a:tcPr>
                </a:tc>
                <a:tc>
                  <a:txBody>
                    <a:bodyPr/>
                    <a:lstStyle/>
                    <a:p>
                      <a:r>
                        <a:rPr lang="en-US" sz="1600" dirty="0">
                          <a:effectLst>
                            <a:outerShdw blurRad="38100" dist="38100" dir="2700000" algn="tl">
                              <a:srgbClr val="000000">
                                <a:alpha val="43137"/>
                              </a:srgbClr>
                            </a:outerShdw>
                          </a:effectLst>
                        </a:rPr>
                        <a:t>3</a:t>
                      </a:r>
                    </a:p>
                  </a:txBody>
                  <a:tcPr>
                    <a:lnT w="12700" cmpd="sng">
                      <a:noFill/>
                    </a:lnT>
                    <a:lnB w="12700" cmpd="sng">
                      <a:noFill/>
                    </a:lnB>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40000"/>
                        <a:lumOff val="6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40000"/>
                        <a:lumOff val="60000"/>
                      </a:schemeClr>
                    </a:solidFill>
                  </a:tcPr>
                </a:tc>
                <a:extLst>
                  <a:ext uri="{0D108BD9-81ED-4DB2-BD59-A6C34878D82A}">
                    <a16:rowId xmlns:a16="http://schemas.microsoft.com/office/drawing/2014/main" val="3721115494"/>
                  </a:ext>
                </a:extLst>
              </a:tr>
              <a:tr h="548640">
                <a:tc>
                  <a:txBody>
                    <a:bodyPr/>
                    <a:lstStyle/>
                    <a:p>
                      <a:endParaRPr lang="en-US" sz="1100" b="1" dirty="0">
                        <a:effectLst>
                          <a:outerShdw blurRad="38100" dist="38100" dir="2700000" algn="tl">
                            <a:srgbClr val="000000">
                              <a:alpha val="43137"/>
                            </a:srgbClr>
                          </a:outerShdw>
                        </a:effectLs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600" dirty="0">
                        <a:effectLst>
                          <a:outerShdw blurRad="38100" dist="38100" dir="2700000" algn="tl">
                            <a:srgbClr val="000000">
                              <a:alpha val="43137"/>
                            </a:srgbClr>
                          </a:outerShdw>
                        </a:effectLs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effectLst>
                            <a:outerShdw blurRad="38100" dist="38100" dir="2700000" algn="tl">
                              <a:srgbClr val="000000">
                                <a:alpha val="43137"/>
                              </a:srgbClr>
                            </a:outerShdw>
                          </a:effectLst>
                        </a:rPr>
                        <a:t>.</a:t>
                      </a:r>
                    </a:p>
                    <a:p>
                      <a:r>
                        <a:rPr lang="en-US" sz="1000" b="1" dirty="0">
                          <a:effectLst>
                            <a:outerShdw blurRad="38100" dist="38100" dir="2700000" algn="tl">
                              <a:srgbClr val="000000">
                                <a:alpha val="43137"/>
                              </a:srgbClr>
                            </a:outerShdw>
                          </a:effectLst>
                        </a:rPr>
                        <a:t>.</a:t>
                      </a:r>
                    </a:p>
                    <a:p>
                      <a:r>
                        <a:rPr lang="en-US" sz="1000" b="1" dirty="0">
                          <a:effectLst>
                            <a:outerShdw blurRad="38100" dist="38100" dir="2700000" algn="tl">
                              <a:srgbClr val="000000">
                                <a:alpha val="43137"/>
                              </a:srgbClr>
                            </a:outerShdw>
                          </a:effectLst>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600" dirty="0">
                        <a:effectLst>
                          <a:outerShdw blurRad="38100" dist="38100" dir="2700000" algn="tl">
                            <a:srgbClr val="000000">
                              <a:alpha val="43137"/>
                            </a:srgbClr>
                          </a:outerShdw>
                        </a:effectLs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21543548"/>
                  </a:ext>
                </a:extLst>
              </a:tr>
              <a:tr h="370840">
                <a:tc>
                  <a:txBody>
                    <a:bodyPr/>
                    <a:lstStyle/>
                    <a:p>
                      <a:r>
                        <a:rPr lang="en-US" sz="1600" dirty="0">
                          <a:effectLst>
                            <a:outerShdw blurRad="38100" dist="38100" dir="2700000" algn="tl">
                              <a:srgbClr val="000000">
                                <a:alpha val="43137"/>
                              </a:srgbClr>
                            </a:outerShdw>
                          </a:effectLst>
                        </a:rPr>
                        <a:t>N</a:t>
                      </a:r>
                    </a:p>
                  </a:txBody>
                  <a:tcPr>
                    <a:lnT w="12700" cmpd="sng">
                      <a:noFill/>
                    </a:lnT>
                    <a:lnB w="12700" cmpd="sng">
                      <a:noFill/>
                    </a:lnB>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1</a:t>
                      </a: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20000"/>
                        <a:lumOff val="80000"/>
                      </a:schemeClr>
                    </a:solidFill>
                  </a:tcPr>
                </a:tc>
                <a:extLst>
                  <a:ext uri="{0D108BD9-81ED-4DB2-BD59-A6C34878D82A}">
                    <a16:rowId xmlns:a16="http://schemas.microsoft.com/office/drawing/2014/main" val="1237563864"/>
                  </a:ext>
                </a:extLst>
              </a:tr>
              <a:tr h="370840">
                <a:tc>
                  <a:txBody>
                    <a:bodyPr/>
                    <a:lstStyle/>
                    <a:p>
                      <a:r>
                        <a:rPr lang="en-US" sz="1600" dirty="0">
                          <a:effectLst>
                            <a:outerShdw blurRad="38100" dist="38100" dir="2700000" algn="tl">
                              <a:srgbClr val="000000">
                                <a:alpha val="43137"/>
                              </a:srgbClr>
                            </a:outerShdw>
                          </a:effectLst>
                        </a:rPr>
                        <a:t>N</a:t>
                      </a:r>
                    </a:p>
                  </a:txBody>
                  <a:tcPr>
                    <a:lnT w="12700" cmpd="sng">
                      <a:noFill/>
                    </a:lnT>
                    <a:lnB w="12700" cmpd="sng">
                      <a:noFill/>
                    </a:lnB>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2</a:t>
                      </a: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lnB w="12700" cmpd="sng">
                      <a:noFill/>
                    </a:lnB>
                    <a:solidFill>
                      <a:schemeClr val="accent1">
                        <a:lumMod val="20000"/>
                        <a:lumOff val="80000"/>
                      </a:schemeClr>
                    </a:solidFill>
                  </a:tcPr>
                </a:tc>
                <a:extLst>
                  <a:ext uri="{0D108BD9-81ED-4DB2-BD59-A6C34878D82A}">
                    <a16:rowId xmlns:a16="http://schemas.microsoft.com/office/drawing/2014/main" val="3741112368"/>
                  </a:ext>
                </a:extLst>
              </a:tr>
              <a:tr h="370840">
                <a:tc>
                  <a:txBody>
                    <a:bodyPr/>
                    <a:lstStyle/>
                    <a:p>
                      <a:r>
                        <a:rPr lang="en-US" sz="1600" dirty="0">
                          <a:effectLst>
                            <a:outerShdw blurRad="38100" dist="38100" dir="2700000" algn="tl">
                              <a:srgbClr val="000000">
                                <a:alpha val="43137"/>
                              </a:srgbClr>
                            </a:outerShdw>
                          </a:effectLst>
                        </a:rPr>
                        <a:t>N</a:t>
                      </a:r>
                    </a:p>
                  </a:txBody>
                  <a:tcPr>
                    <a:lnT w="12700" cmpd="sng">
                      <a:noFill/>
                    </a:lnT>
                    <a:solidFill>
                      <a:schemeClr val="accent1">
                        <a:lumMod val="20000"/>
                        <a:lumOff val="80000"/>
                      </a:schemeClr>
                    </a:solidFill>
                  </a:tcPr>
                </a:tc>
                <a:tc>
                  <a:txBody>
                    <a:bodyPr/>
                    <a:lstStyle/>
                    <a:p>
                      <a:r>
                        <a:rPr lang="en-US" sz="1600" dirty="0">
                          <a:effectLst>
                            <a:outerShdw blurRad="38100" dist="38100" dir="2700000" algn="tl">
                              <a:srgbClr val="000000">
                                <a:alpha val="43137"/>
                              </a:srgbClr>
                            </a:outerShdw>
                          </a:effectLst>
                        </a:rPr>
                        <a:t>3</a:t>
                      </a:r>
                    </a:p>
                  </a:txBody>
                  <a:tcPr>
                    <a:lnT w="12700" cmpd="sng">
                      <a:noFill/>
                    </a:lnT>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solidFill>
                      <a:schemeClr val="accent1">
                        <a:lumMod val="20000"/>
                        <a:lumOff val="80000"/>
                      </a:schemeClr>
                    </a:solidFill>
                  </a:tcPr>
                </a:tc>
                <a:tc>
                  <a:txBody>
                    <a:bodyPr/>
                    <a:lstStyle/>
                    <a:p>
                      <a:endParaRPr lang="en-US" sz="1600" dirty="0">
                        <a:effectLst>
                          <a:outerShdw blurRad="38100" dist="38100" dir="2700000" algn="tl">
                            <a:srgbClr val="000000">
                              <a:alpha val="43137"/>
                            </a:srgbClr>
                          </a:outerShdw>
                        </a:effectLst>
                      </a:endParaRPr>
                    </a:p>
                  </a:txBody>
                  <a:tcPr>
                    <a:lnT w="12700" cmpd="sng">
                      <a:noFill/>
                    </a:lnT>
                    <a:solidFill>
                      <a:schemeClr val="accent1">
                        <a:lumMod val="20000"/>
                        <a:lumOff val="80000"/>
                      </a:schemeClr>
                    </a:solidFill>
                  </a:tcPr>
                </a:tc>
                <a:extLst>
                  <a:ext uri="{0D108BD9-81ED-4DB2-BD59-A6C34878D82A}">
                    <a16:rowId xmlns:a16="http://schemas.microsoft.com/office/drawing/2014/main" val="2672883341"/>
                  </a:ext>
                </a:extLst>
              </a:tr>
            </a:tbl>
          </a:graphicData>
        </a:graphic>
      </p:graphicFrame>
    </p:spTree>
    <p:extLst>
      <p:ext uri="{BB962C8B-B14F-4D97-AF65-F5344CB8AC3E}">
        <p14:creationId xmlns:p14="http://schemas.microsoft.com/office/powerpoint/2010/main" val="879982748"/>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5_回顾">
  <a:themeElements>
    <a:clrScheme name="回顾">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6_回顾">
  <a:themeElements>
    <a:clrScheme name="回顾">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4.xml><?xml version="1.0" encoding="utf-8"?>
<a:theme xmlns:a="http://schemas.openxmlformats.org/drawingml/2006/main" name="7_回顾">
  <a:themeElements>
    <a:clrScheme name="回顾">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TotalTime>
  <Words>1361</Words>
  <Application>Microsoft Office PowerPoint</Application>
  <PresentationFormat>宽屏</PresentationFormat>
  <Paragraphs>321</Paragraphs>
  <Slides>26</Slides>
  <Notes>6</Notes>
  <HiddenSlides>0</HiddenSlides>
  <MMClips>0</MMClips>
  <ScaleCrop>false</ScaleCrop>
  <HeadingPairs>
    <vt:vector size="8" baseType="variant">
      <vt:variant>
        <vt:lpstr>已用的字体</vt:lpstr>
      </vt:variant>
      <vt:variant>
        <vt:i4>8</vt:i4>
      </vt:variant>
      <vt:variant>
        <vt:lpstr>主题</vt:lpstr>
      </vt:variant>
      <vt:variant>
        <vt:i4>4</vt:i4>
      </vt:variant>
      <vt:variant>
        <vt:lpstr>嵌入 OLE 服务器</vt:lpstr>
      </vt:variant>
      <vt:variant>
        <vt:i4>1</vt:i4>
      </vt:variant>
      <vt:variant>
        <vt:lpstr>幻灯片标题</vt:lpstr>
      </vt:variant>
      <vt:variant>
        <vt:i4>26</vt:i4>
      </vt:variant>
    </vt:vector>
  </HeadingPairs>
  <TitlesOfParts>
    <vt:vector size="39" baseType="lpstr">
      <vt:lpstr>等线</vt:lpstr>
      <vt:lpstr>宋体</vt:lpstr>
      <vt:lpstr>Arial</vt:lpstr>
      <vt:lpstr>Calibri</vt:lpstr>
      <vt:lpstr>Calibri Light</vt:lpstr>
      <vt:lpstr>Cambria Math</vt:lpstr>
      <vt:lpstr>Times New Roman</vt:lpstr>
      <vt:lpstr>Wingdings</vt:lpstr>
      <vt:lpstr>回顾</vt:lpstr>
      <vt:lpstr>5_回顾</vt:lpstr>
      <vt:lpstr>6_回顾</vt:lpstr>
      <vt:lpstr>7_回顾</vt:lpstr>
      <vt:lpstr>Equation.KSEE3</vt:lpstr>
      <vt:lpstr>Santander Product Recommendation</vt:lpstr>
      <vt:lpstr>Introduction</vt:lpstr>
      <vt:lpstr>XGBoost</vt:lpstr>
      <vt:lpstr>XGBoost-Data Pre-processing</vt:lpstr>
      <vt:lpstr>XGBoost</vt:lpstr>
      <vt:lpstr>PowerPoint 演示文稿</vt:lpstr>
      <vt:lpstr>Random Forest</vt:lpstr>
      <vt:lpstr>PowerPoint 演示文稿</vt:lpstr>
      <vt:lpstr>Random Forest-Flattening</vt:lpstr>
      <vt:lpstr>Random Forest-Flattening</vt:lpstr>
      <vt:lpstr>Random Forest-Flattening</vt:lpstr>
      <vt:lpstr>PowerPoint 演示文稿</vt:lpstr>
      <vt:lpstr>SVM  - Data Processing </vt:lpstr>
      <vt:lpstr>SVM-Model</vt:lpstr>
      <vt:lpstr>SVM -Result</vt:lpstr>
      <vt:lpstr>   Discussion Highly skewed classes Problem  </vt:lpstr>
      <vt:lpstr>Solution</vt:lpstr>
      <vt:lpstr>Logistic Regression</vt:lpstr>
      <vt:lpstr>Logistic Regression</vt:lpstr>
      <vt:lpstr>Logistic Regression</vt:lpstr>
      <vt:lpstr>Logistic Regression</vt:lpstr>
      <vt:lpstr>Logistic Regression</vt:lpstr>
      <vt:lpstr>Logistic Regression</vt:lpstr>
      <vt:lpstr>Logistic Regression</vt:lpstr>
      <vt:lpstr>Conclusion-Kaggle Results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Santander Product Recommendation</dc:title>
  <dc:creator>Xinyi Hou</dc:creator>
  <cp:lastModifiedBy>Xinyi Hou</cp:lastModifiedBy>
  <cp:revision>27</cp:revision>
  <dcterms:created xsi:type="dcterms:W3CDTF">2016-11-25T20:20:11Z</dcterms:created>
  <dcterms:modified xsi:type="dcterms:W3CDTF">2016-11-29T23:53:15Z</dcterms:modified>
</cp:coreProperties>
</file>