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10"/>
  </p:notesMasterIdLst>
  <p:handoutMasterIdLst>
    <p:handoutMasterId r:id="rId11"/>
  </p:handoutMasterIdLst>
  <p:sldIdLst>
    <p:sldId id="369" r:id="rId7"/>
    <p:sldId id="370" r:id="rId8"/>
    <p:sldId id="371" r:id="rId9"/>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iyu Wang" initials="HW" lastIdx="1" clrIdx="0">
    <p:extLst>
      <p:ext uri="{19B8F6BF-5375-455C-9EA6-DF929625EA0E}">
        <p15:presenceInfo xmlns:p15="http://schemas.microsoft.com/office/powerpoint/2012/main" userId="5e2f0b799d516d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88272" autoAdjust="0"/>
  </p:normalViewPr>
  <p:slideViewPr>
    <p:cSldViewPr snapToGrid="0">
      <p:cViewPr varScale="1">
        <p:scale>
          <a:sx n="158" d="100"/>
          <a:sy n="158" d="100"/>
        </p:scale>
        <p:origin x="552" y="126"/>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20/02/2022</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20/02/2022</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dirty="0"/>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42579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346290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dirty="0"/>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dirty="0"/>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de-DE" sz="800" dirty="0">
                <a:solidFill>
                  <a:schemeClr val="tx2"/>
                </a:solidFill>
                <a:latin typeface="+mn-lt"/>
              </a:rPr>
              <a:t>Lehrstuhl für Mustertechnik</a:t>
            </a:r>
          </a:p>
          <a:p>
            <a:pPr>
              <a:lnSpc>
                <a:spcPts val="900"/>
              </a:lnSpc>
            </a:pPr>
            <a:r>
              <a:rPr lang="de-DE" sz="800" dirty="0">
                <a:solidFill>
                  <a:schemeClr val="tx2"/>
                </a:solidFill>
                <a:latin typeface="+mn-lt"/>
              </a:rPr>
              <a:t>Fakultät für Musterverfahren</a:t>
            </a:r>
          </a:p>
          <a:p>
            <a:pPr>
              <a:lnSpc>
                <a:spcPts val="900"/>
              </a:lnSpc>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73591" y="447675"/>
            <a:ext cx="8508999" cy="380810"/>
          </a:xfrm>
        </p:spPr>
        <p:txBody>
          <a:bodyPr/>
          <a:lstStyle/>
          <a:p>
            <a:r>
              <a:rPr lang="de-DE" altLang="zh-CN" dirty="0"/>
              <a:t>Concept and Details </a:t>
            </a:r>
            <a:r>
              <a:rPr lang="de-DE" altLang="zh-CN" dirty="0" err="1"/>
              <a:t>of</a:t>
            </a:r>
            <a:r>
              <a:rPr lang="de-DE" altLang="zh-CN" dirty="0"/>
              <a:t> </a:t>
            </a:r>
            <a:r>
              <a:rPr lang="de-DE" altLang="zh-CN" dirty="0" err="1"/>
              <a:t>implementation</a:t>
            </a:r>
            <a:r>
              <a:rPr lang="de-DE" altLang="zh-CN" dirty="0"/>
              <a:t> </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a:t>
            </a:fld>
            <a:endParaRPr lang="de-DE" dirty="0"/>
          </a:p>
        </p:txBody>
      </p:sp>
      <p:sp>
        <p:nvSpPr>
          <p:cNvPr id="5" name="文本框 4">
            <a:extLst>
              <a:ext uri="{FF2B5EF4-FFF2-40B4-BE49-F238E27FC236}">
                <a16:creationId xmlns:a16="http://schemas.microsoft.com/office/drawing/2014/main" id="{CD2578EF-A108-4049-9CEE-E955C4DD9F68}"/>
              </a:ext>
            </a:extLst>
          </p:cNvPr>
          <p:cNvSpPr txBox="1"/>
          <p:nvPr/>
        </p:nvSpPr>
        <p:spPr>
          <a:xfrm>
            <a:off x="319090" y="1085717"/>
            <a:ext cx="7813620" cy="257250"/>
          </a:xfrm>
          <a:prstGeom prst="rect">
            <a:avLst/>
          </a:prstGeom>
          <a:noFill/>
        </p:spPr>
        <p:txBody>
          <a:bodyPr wrap="square" lIns="0" tIns="0" rIns="0" bIns="0" rtlCol="0">
            <a:spAutoFit/>
          </a:bodyPr>
          <a:lstStyle/>
          <a:p>
            <a:pPr>
              <a:lnSpc>
                <a:spcPct val="114000"/>
              </a:lnSpc>
            </a:pPr>
            <a:r>
              <a:rPr lang="en-US" altLang="zh-CN" sz="1600" dirty="0">
                <a:latin typeface="+mn-lt"/>
              </a:rPr>
              <a:t>Optimization 1: </a:t>
            </a:r>
            <a:r>
              <a:rPr lang="en-US" altLang="zh-CN" sz="1600" dirty="0" err="1">
                <a:latin typeface="+mn-lt"/>
              </a:rPr>
              <a:t>Deblockling</a:t>
            </a:r>
            <a:r>
              <a:rPr lang="en-US" altLang="zh-CN" sz="1600" dirty="0">
                <a:latin typeface="+mn-lt"/>
              </a:rPr>
              <a:t> Quantization Table and Deblocking filter in Baseline JPEG</a:t>
            </a:r>
            <a:endParaRPr lang="zh-CN" altLang="en-US" sz="1600" dirty="0" err="1">
              <a:latin typeface="+mn-lt"/>
            </a:endParaRPr>
          </a:p>
        </p:txBody>
      </p:sp>
      <p:pic>
        <p:nvPicPr>
          <p:cNvPr id="8" name="图片 7">
            <a:extLst>
              <a:ext uri="{FF2B5EF4-FFF2-40B4-BE49-F238E27FC236}">
                <a16:creationId xmlns:a16="http://schemas.microsoft.com/office/drawing/2014/main" id="{95195932-66FC-4769-B044-5BFB59D038C6}"/>
              </a:ext>
            </a:extLst>
          </p:cNvPr>
          <p:cNvPicPr>
            <a:picLocks noChangeAspect="1"/>
          </p:cNvPicPr>
          <p:nvPr/>
        </p:nvPicPr>
        <p:blipFill rotWithShape="1">
          <a:blip r:embed="rId2"/>
          <a:srcRect t="3158" b="4362"/>
          <a:stretch/>
        </p:blipFill>
        <p:spPr>
          <a:xfrm>
            <a:off x="162250" y="1618162"/>
            <a:ext cx="3725464" cy="1464090"/>
          </a:xfrm>
          <a:prstGeom prst="rect">
            <a:avLst/>
          </a:prstGeom>
        </p:spPr>
      </p:pic>
      <p:sp>
        <p:nvSpPr>
          <p:cNvPr id="17" name="文本框 16">
            <a:extLst>
              <a:ext uri="{FF2B5EF4-FFF2-40B4-BE49-F238E27FC236}">
                <a16:creationId xmlns:a16="http://schemas.microsoft.com/office/drawing/2014/main" id="{44B87EB0-20C4-4FF6-B556-D8145C1E433F}"/>
              </a:ext>
            </a:extLst>
          </p:cNvPr>
          <p:cNvSpPr txBox="1"/>
          <p:nvPr/>
        </p:nvSpPr>
        <p:spPr>
          <a:xfrm>
            <a:off x="1195298" y="3874182"/>
            <a:ext cx="6605673" cy="1064202"/>
          </a:xfrm>
          <a:prstGeom prst="rect">
            <a:avLst/>
          </a:prstGeom>
          <a:noFill/>
        </p:spPr>
        <p:txBody>
          <a:bodyPr wrap="square" lIns="0" tIns="0" rIns="0" bIns="0" rtlCol="0">
            <a:spAutoFit/>
          </a:bodyPr>
          <a:lstStyle/>
          <a:p>
            <a:pPr>
              <a:lnSpc>
                <a:spcPct val="114000"/>
              </a:lnSpc>
            </a:pPr>
            <a:r>
              <a:rPr lang="en-US" altLang="zh-CN" dirty="0">
                <a:solidFill>
                  <a:srgbClr val="000000"/>
                </a:solidFill>
                <a:latin typeface="Arial" panose="020B0604020202020204" pitchFamily="34" charset="0"/>
              </a:rPr>
              <a:t>The execution speed is greatly improved compared to Chapter 5.</a:t>
            </a:r>
          </a:p>
          <a:p>
            <a:pPr>
              <a:lnSpc>
                <a:spcPct val="114000"/>
              </a:lnSpc>
            </a:pPr>
            <a:r>
              <a:rPr lang="en-US" altLang="zh-CN" sz="1400" dirty="0">
                <a:latin typeface="+mn-lt"/>
              </a:rPr>
              <a:t>Elapsed time is 1104.390321 seconds.(Chapter5)</a:t>
            </a:r>
          </a:p>
          <a:p>
            <a:pPr>
              <a:lnSpc>
                <a:spcPct val="114000"/>
              </a:lnSpc>
            </a:pPr>
            <a:r>
              <a:rPr lang="en-US" altLang="zh-CN" sz="1400" dirty="0">
                <a:latin typeface="+mn-lt"/>
              </a:rPr>
              <a:t>Elapsed time is 251.714931 seconds.(Optimization1)</a:t>
            </a:r>
            <a:endParaRPr lang="zh-CN" altLang="en-US" sz="1400" dirty="0">
              <a:latin typeface="+mn-lt"/>
            </a:endParaRPr>
          </a:p>
          <a:p>
            <a:pPr>
              <a:lnSpc>
                <a:spcPct val="114000"/>
              </a:lnSpc>
            </a:pPr>
            <a:endParaRPr lang="zh-CN" altLang="en-US" sz="1600" dirty="0" err="1">
              <a:latin typeface="+mn-lt"/>
            </a:endParaRPr>
          </a:p>
        </p:txBody>
      </p:sp>
      <p:sp>
        <p:nvSpPr>
          <p:cNvPr id="21" name="文本框 20">
            <a:extLst>
              <a:ext uri="{FF2B5EF4-FFF2-40B4-BE49-F238E27FC236}">
                <a16:creationId xmlns:a16="http://schemas.microsoft.com/office/drawing/2014/main" id="{C087A7E7-4323-4D1D-9BD2-B41686FA2095}"/>
              </a:ext>
            </a:extLst>
          </p:cNvPr>
          <p:cNvSpPr txBox="1"/>
          <p:nvPr/>
        </p:nvSpPr>
        <p:spPr>
          <a:xfrm>
            <a:off x="1013388" y="4753983"/>
            <a:ext cx="7229403" cy="549702"/>
          </a:xfrm>
          <a:prstGeom prst="rect">
            <a:avLst/>
          </a:prstGeom>
          <a:noFill/>
        </p:spPr>
        <p:txBody>
          <a:bodyPr wrap="square" lIns="0" tIns="0" rIns="0" bIns="0" rtlCol="0">
            <a:spAutoFit/>
          </a:bodyPr>
          <a:lstStyle/>
          <a:p>
            <a:pPr>
              <a:lnSpc>
                <a:spcPct val="114000"/>
              </a:lnSpc>
            </a:pPr>
            <a:r>
              <a:rPr lang="de-DE" altLang="zh-CN" sz="800" b="0" i="0" dirty="0">
                <a:solidFill>
                  <a:srgbClr val="222222"/>
                </a:solidFill>
                <a:effectLst/>
                <a:latin typeface="Arial" panose="020B0604020202020204" pitchFamily="34" charset="0"/>
              </a:rPr>
              <a:t>[1]Fu Q, Jiang B, Wang C Y, et al. A </a:t>
            </a:r>
            <a:r>
              <a:rPr lang="de-DE" altLang="zh-CN" sz="800" b="0" i="0" dirty="0" err="1">
                <a:solidFill>
                  <a:srgbClr val="222222"/>
                </a:solidFill>
                <a:effectLst/>
                <a:latin typeface="Arial" panose="020B0604020202020204" pitchFamily="34" charset="0"/>
              </a:rPr>
              <a:t>Novel</a:t>
            </a:r>
            <a:r>
              <a:rPr lang="de-DE" altLang="zh-CN" sz="800" b="0" i="0" dirty="0">
                <a:solidFill>
                  <a:srgbClr val="222222"/>
                </a:solidFill>
                <a:effectLst/>
                <a:latin typeface="Arial" panose="020B0604020202020204" pitchFamily="34" charset="0"/>
              </a:rPr>
              <a:t> </a:t>
            </a:r>
            <a:r>
              <a:rPr lang="de-DE" altLang="zh-CN" sz="800" b="0" i="0" dirty="0" err="1">
                <a:solidFill>
                  <a:srgbClr val="222222"/>
                </a:solidFill>
                <a:effectLst/>
                <a:latin typeface="Arial" panose="020B0604020202020204" pitchFamily="34" charset="0"/>
              </a:rPr>
              <a:t>Deblocking</a:t>
            </a:r>
            <a:r>
              <a:rPr lang="de-DE" altLang="zh-CN" sz="800" b="0" i="0" dirty="0">
                <a:solidFill>
                  <a:srgbClr val="222222"/>
                </a:solidFill>
                <a:effectLst/>
                <a:latin typeface="Arial" panose="020B0604020202020204" pitchFamily="34" charset="0"/>
              </a:rPr>
              <a:t> </a:t>
            </a:r>
            <a:r>
              <a:rPr lang="de-DE" altLang="zh-CN" sz="800" b="0" i="0" dirty="0" err="1">
                <a:solidFill>
                  <a:srgbClr val="222222"/>
                </a:solidFill>
                <a:effectLst/>
                <a:latin typeface="Arial" panose="020B0604020202020204" pitchFamily="34" charset="0"/>
              </a:rPr>
              <a:t>Quantization</a:t>
            </a:r>
            <a:r>
              <a:rPr lang="de-DE" altLang="zh-CN" sz="800" b="0" i="0" dirty="0">
                <a:solidFill>
                  <a:srgbClr val="222222"/>
                </a:solidFill>
                <a:effectLst/>
                <a:latin typeface="Arial" panose="020B0604020202020204" pitchFamily="34" charset="0"/>
              </a:rPr>
              <a:t> Table </a:t>
            </a:r>
            <a:r>
              <a:rPr lang="de-DE" altLang="zh-CN" sz="800" b="0" i="0" dirty="0" err="1">
                <a:solidFill>
                  <a:srgbClr val="222222"/>
                </a:solidFill>
                <a:effectLst/>
                <a:latin typeface="Arial" panose="020B0604020202020204" pitchFamily="34" charset="0"/>
              </a:rPr>
              <a:t>for</a:t>
            </a:r>
            <a:r>
              <a:rPr lang="de-DE" altLang="zh-CN" sz="800" b="0" i="0" dirty="0">
                <a:solidFill>
                  <a:srgbClr val="222222"/>
                </a:solidFill>
                <a:effectLst/>
                <a:latin typeface="Arial" panose="020B0604020202020204" pitchFamily="34" charset="0"/>
              </a:rPr>
              <a:t> </a:t>
            </a:r>
            <a:r>
              <a:rPr lang="de-DE" altLang="zh-CN" sz="800" b="0" i="0" dirty="0" err="1">
                <a:solidFill>
                  <a:srgbClr val="222222"/>
                </a:solidFill>
                <a:effectLst/>
                <a:latin typeface="Arial" panose="020B0604020202020204" pitchFamily="34" charset="0"/>
              </a:rPr>
              <a:t>Luminance</a:t>
            </a:r>
            <a:r>
              <a:rPr lang="de-DE" altLang="zh-CN" sz="800" b="0" i="0" dirty="0">
                <a:solidFill>
                  <a:srgbClr val="222222"/>
                </a:solidFill>
                <a:effectLst/>
                <a:latin typeface="Arial" panose="020B0604020202020204" pitchFamily="34" charset="0"/>
              </a:rPr>
              <a:t> </a:t>
            </a:r>
            <a:r>
              <a:rPr lang="de-DE" altLang="zh-CN" sz="800" b="0" i="0" dirty="0" err="1">
                <a:solidFill>
                  <a:srgbClr val="222222"/>
                </a:solidFill>
                <a:effectLst/>
                <a:latin typeface="Arial" panose="020B0604020202020204" pitchFamily="34" charset="0"/>
              </a:rPr>
              <a:t>Component</a:t>
            </a:r>
            <a:r>
              <a:rPr lang="de-DE" altLang="zh-CN" sz="800" b="0" i="0" dirty="0">
                <a:solidFill>
                  <a:srgbClr val="222222"/>
                </a:solidFill>
                <a:effectLst/>
                <a:latin typeface="Arial" panose="020B0604020202020204" pitchFamily="34" charset="0"/>
              </a:rPr>
              <a:t> in Baseline JPEG[J]. J. Commun., 2015, 10(8): 629-637.</a:t>
            </a:r>
          </a:p>
          <a:p>
            <a:pPr>
              <a:lnSpc>
                <a:spcPct val="114000"/>
              </a:lnSpc>
            </a:pPr>
            <a:r>
              <a:rPr lang="de-DE" altLang="zh-CN" sz="800" b="0" i="0" dirty="0">
                <a:solidFill>
                  <a:srgbClr val="333333"/>
                </a:solidFill>
                <a:effectLst/>
                <a:latin typeface="Roboto" pitchFamily="2" charset="0"/>
              </a:rPr>
              <a:t>[2]Anthony </a:t>
            </a:r>
            <a:r>
              <a:rPr lang="de-DE" altLang="zh-CN" sz="800" b="0" i="0" dirty="0" err="1">
                <a:solidFill>
                  <a:srgbClr val="333333"/>
                </a:solidFill>
                <a:effectLst/>
                <a:latin typeface="Roboto" pitchFamily="2" charset="0"/>
              </a:rPr>
              <a:t>JochJames</a:t>
            </a:r>
            <a:r>
              <a:rPr lang="de-DE" altLang="zh-CN" sz="800" b="0" i="0" dirty="0">
                <a:solidFill>
                  <a:srgbClr val="333333"/>
                </a:solidFill>
                <a:effectLst/>
                <a:latin typeface="Roboto" pitchFamily="2" charset="0"/>
              </a:rPr>
              <a:t> </a:t>
            </a:r>
            <a:r>
              <a:rPr lang="de-DE" altLang="zh-CN" sz="800" b="0" i="0" dirty="0" err="1">
                <a:solidFill>
                  <a:srgbClr val="333333"/>
                </a:solidFill>
                <a:effectLst/>
                <a:latin typeface="Roboto" pitchFamily="2" charset="0"/>
              </a:rPr>
              <a:t>AuYu</a:t>
            </a:r>
            <a:r>
              <a:rPr lang="de-DE" altLang="zh-CN" sz="800" b="0" i="0" dirty="0">
                <a:solidFill>
                  <a:srgbClr val="333333"/>
                </a:solidFill>
                <a:effectLst/>
                <a:latin typeface="Roboto" pitchFamily="2" charset="0"/>
              </a:rPr>
              <a:t>-Sheng Brandon Lin</a:t>
            </a:r>
            <a:r>
              <a:rPr lang="de-DE" altLang="zh-CN" sz="800" b="0" i="0" dirty="0">
                <a:solidFill>
                  <a:srgbClr val="222222"/>
                </a:solidFill>
                <a:effectLst/>
                <a:latin typeface="Arial" panose="020B0604020202020204" pitchFamily="34" charset="0"/>
              </a:rPr>
              <a:t> et al. </a:t>
            </a:r>
            <a:r>
              <a:rPr lang="de-DE" altLang="zh-CN" sz="800" b="0" i="0" dirty="0">
                <a:solidFill>
                  <a:srgbClr val="333333"/>
                </a:solidFill>
                <a:effectLst/>
                <a:latin typeface="Roboto" pitchFamily="2" charset="0"/>
              </a:rPr>
              <a:t>Low-</a:t>
            </a:r>
            <a:r>
              <a:rPr lang="de-DE" altLang="zh-CN" sz="800" b="0" i="0" dirty="0" err="1">
                <a:solidFill>
                  <a:srgbClr val="333333"/>
                </a:solidFill>
                <a:effectLst/>
                <a:latin typeface="Roboto" pitchFamily="2" charset="0"/>
              </a:rPr>
              <a:t>complexity</a:t>
            </a:r>
            <a:r>
              <a:rPr lang="de-DE" altLang="zh-CN" sz="800" b="0" i="0" dirty="0">
                <a:solidFill>
                  <a:srgbClr val="333333"/>
                </a:solidFill>
                <a:effectLst/>
                <a:latin typeface="Roboto" pitchFamily="2" charset="0"/>
              </a:rPr>
              <a:t> </a:t>
            </a:r>
            <a:r>
              <a:rPr lang="de-DE" altLang="zh-CN" sz="800" b="0" i="0" dirty="0" err="1">
                <a:solidFill>
                  <a:srgbClr val="333333"/>
                </a:solidFill>
                <a:effectLst/>
                <a:latin typeface="Roboto" pitchFamily="2" charset="0"/>
              </a:rPr>
              <a:t>deblocking</a:t>
            </a:r>
            <a:r>
              <a:rPr lang="de-DE" altLang="zh-CN" sz="800" b="0" i="0" dirty="0">
                <a:solidFill>
                  <a:srgbClr val="333333"/>
                </a:solidFill>
                <a:effectLst/>
                <a:latin typeface="Roboto" pitchFamily="2" charset="0"/>
              </a:rPr>
              <a:t> </a:t>
            </a:r>
            <a:r>
              <a:rPr lang="de-DE" altLang="zh-CN" sz="800" b="0" i="0" dirty="0" err="1">
                <a:solidFill>
                  <a:srgbClr val="333333"/>
                </a:solidFill>
                <a:effectLst/>
                <a:latin typeface="Roboto" pitchFamily="2" charset="0"/>
              </a:rPr>
              <a:t>filter</a:t>
            </a:r>
            <a:r>
              <a:rPr lang="de-DE" altLang="zh-CN" sz="800" b="0" i="0" dirty="0">
                <a:solidFill>
                  <a:srgbClr val="333333"/>
                </a:solidFill>
                <a:effectLst/>
                <a:latin typeface="Roboto" pitchFamily="2" charset="0"/>
              </a:rPr>
              <a:t>.</a:t>
            </a:r>
          </a:p>
          <a:p>
            <a:pPr>
              <a:lnSpc>
                <a:spcPct val="114000"/>
              </a:lnSpc>
            </a:pPr>
            <a:r>
              <a:rPr lang="de-DE" altLang="zh-CN" sz="800" b="0" i="0" dirty="0">
                <a:solidFill>
                  <a:srgbClr val="333333"/>
                </a:solidFill>
                <a:effectLst/>
                <a:latin typeface="Roboto" pitchFamily="2" charset="0"/>
              </a:rPr>
              <a:t>[3]https://blog.csdn.net/H514434485/article/details/52241778</a:t>
            </a:r>
          </a:p>
          <a:p>
            <a:pPr>
              <a:lnSpc>
                <a:spcPct val="114000"/>
              </a:lnSpc>
            </a:pPr>
            <a:endParaRPr lang="zh-CN" altLang="en-US" sz="800" dirty="0" err="1">
              <a:latin typeface="+mn-lt"/>
            </a:endParaRPr>
          </a:p>
        </p:txBody>
      </p:sp>
      <p:sp>
        <p:nvSpPr>
          <p:cNvPr id="22" name="Rectangle 1">
            <a:extLst>
              <a:ext uri="{FF2B5EF4-FFF2-40B4-BE49-F238E27FC236}">
                <a16:creationId xmlns:a16="http://schemas.microsoft.com/office/drawing/2014/main" id="{6B80C209-A772-4839-AAB0-99543A74296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4" name="组合 33">
            <a:extLst>
              <a:ext uri="{FF2B5EF4-FFF2-40B4-BE49-F238E27FC236}">
                <a16:creationId xmlns:a16="http://schemas.microsoft.com/office/drawing/2014/main" id="{CC89E36A-84DC-4B51-9463-6623BC3D06C3}"/>
              </a:ext>
            </a:extLst>
          </p:cNvPr>
          <p:cNvGrpSpPr/>
          <p:nvPr/>
        </p:nvGrpSpPr>
        <p:grpSpPr>
          <a:xfrm>
            <a:off x="4001271" y="1641475"/>
            <a:ext cx="1690131" cy="1379353"/>
            <a:chOff x="3824129" y="1620442"/>
            <a:chExt cx="1690131" cy="1379353"/>
          </a:xfrm>
        </p:grpSpPr>
        <p:pic>
          <p:nvPicPr>
            <p:cNvPr id="24" name="图片 23">
              <a:extLst>
                <a:ext uri="{FF2B5EF4-FFF2-40B4-BE49-F238E27FC236}">
                  <a16:creationId xmlns:a16="http://schemas.microsoft.com/office/drawing/2014/main" id="{8FF13FC7-554D-4DD9-9248-E80C209BA0CE}"/>
                </a:ext>
              </a:extLst>
            </p:cNvPr>
            <p:cNvPicPr>
              <a:picLocks noChangeAspect="1"/>
            </p:cNvPicPr>
            <p:nvPr/>
          </p:nvPicPr>
          <p:blipFill rotWithShape="1">
            <a:blip r:embed="rId3"/>
            <a:srcRect l="20715" r="21795" b="18831"/>
            <a:stretch/>
          </p:blipFill>
          <p:spPr>
            <a:xfrm>
              <a:off x="3824129" y="1620442"/>
              <a:ext cx="1495741" cy="1360720"/>
            </a:xfrm>
            <a:prstGeom prst="rect">
              <a:avLst/>
            </a:prstGeom>
          </p:spPr>
        </p:pic>
        <p:sp>
          <p:nvSpPr>
            <p:cNvPr id="25" name="文本框 24">
              <a:extLst>
                <a:ext uri="{FF2B5EF4-FFF2-40B4-BE49-F238E27FC236}">
                  <a16:creationId xmlns:a16="http://schemas.microsoft.com/office/drawing/2014/main" id="{0A68B30F-A08A-40EC-9A92-DDAB435DDA45}"/>
                </a:ext>
              </a:extLst>
            </p:cNvPr>
            <p:cNvSpPr txBox="1"/>
            <p:nvPr/>
          </p:nvSpPr>
          <p:spPr>
            <a:xfrm>
              <a:off x="5319870" y="2871170"/>
              <a:ext cx="194390" cy="128625"/>
            </a:xfrm>
            <a:prstGeom prst="rect">
              <a:avLst/>
            </a:prstGeom>
            <a:noFill/>
          </p:spPr>
          <p:txBody>
            <a:bodyPr wrap="square" lIns="0" tIns="0" rIns="0" bIns="0" rtlCol="0">
              <a:spAutoFit/>
            </a:bodyPr>
            <a:lstStyle/>
            <a:p>
              <a:pPr>
                <a:lnSpc>
                  <a:spcPct val="114000"/>
                </a:lnSpc>
              </a:pPr>
              <a:r>
                <a:rPr lang="en-US" altLang="zh-CN" sz="800" dirty="0">
                  <a:latin typeface="+mn-lt"/>
                </a:rPr>
                <a:t>[1]</a:t>
              </a:r>
              <a:endParaRPr lang="zh-CN" altLang="en-US" sz="800" dirty="0" err="1">
                <a:latin typeface="+mn-lt"/>
              </a:endParaRPr>
            </a:p>
          </p:txBody>
        </p:sp>
      </p:grpSp>
      <p:sp>
        <p:nvSpPr>
          <p:cNvPr id="26" name="文本框 25">
            <a:extLst>
              <a:ext uri="{FF2B5EF4-FFF2-40B4-BE49-F238E27FC236}">
                <a16:creationId xmlns:a16="http://schemas.microsoft.com/office/drawing/2014/main" id="{358951BB-F8A5-4A3E-9F37-15BCD22B59DB}"/>
              </a:ext>
            </a:extLst>
          </p:cNvPr>
          <p:cNvSpPr txBox="1"/>
          <p:nvPr/>
        </p:nvSpPr>
        <p:spPr>
          <a:xfrm>
            <a:off x="373591" y="3110907"/>
            <a:ext cx="2912757" cy="409343"/>
          </a:xfrm>
          <a:prstGeom prst="rect">
            <a:avLst/>
          </a:prstGeom>
          <a:noFill/>
        </p:spPr>
        <p:txBody>
          <a:bodyPr wrap="square" lIns="0" tIns="0" rIns="0" bIns="0" rtlCol="0">
            <a:spAutoFit/>
          </a:bodyPr>
          <a:lstStyle/>
          <a:p>
            <a:pPr>
              <a:lnSpc>
                <a:spcPct val="114000"/>
              </a:lnSpc>
            </a:pPr>
            <a:r>
              <a:rPr lang="de-DE" altLang="zh-CN" sz="800" dirty="0"/>
              <a:t>The </a:t>
            </a:r>
            <a:r>
              <a:rPr lang="de-DE" altLang="zh-CN" sz="800" dirty="0" err="1"/>
              <a:t>scheme</a:t>
            </a:r>
            <a:r>
              <a:rPr lang="de-DE" altLang="zh-CN" sz="800" dirty="0"/>
              <a:t> </a:t>
            </a:r>
            <a:r>
              <a:rPr lang="de-DE" altLang="zh-CN" sz="800" dirty="0" err="1"/>
              <a:t>of</a:t>
            </a:r>
            <a:r>
              <a:rPr lang="de-DE" altLang="zh-CN" sz="800" dirty="0"/>
              <a:t> DCT-JPEG (</a:t>
            </a:r>
            <a:r>
              <a:rPr lang="de-DE" altLang="zh-CN" sz="800" dirty="0" err="1"/>
              <a:t>baseline</a:t>
            </a:r>
            <a:r>
              <a:rPr lang="de-DE" altLang="zh-CN" sz="800" dirty="0"/>
              <a:t> JPEG) </a:t>
            </a:r>
            <a:r>
              <a:rPr lang="de-DE" altLang="zh-CN" sz="800" dirty="0" err="1"/>
              <a:t>image</a:t>
            </a:r>
            <a:r>
              <a:rPr lang="de-DE" altLang="zh-CN" sz="800" dirty="0"/>
              <a:t> </a:t>
            </a:r>
            <a:r>
              <a:rPr lang="de-DE" altLang="zh-CN" sz="800" dirty="0" err="1"/>
              <a:t>codec</a:t>
            </a:r>
            <a:r>
              <a:rPr lang="de-DE" altLang="zh-CN" sz="800" dirty="0"/>
              <a:t>. The </a:t>
            </a:r>
            <a:r>
              <a:rPr lang="de-DE" altLang="zh-CN" sz="800" dirty="0" err="1"/>
              <a:t>compression</a:t>
            </a:r>
            <a:r>
              <a:rPr lang="de-DE" altLang="zh-CN" sz="800" dirty="0"/>
              <a:t> </a:t>
            </a:r>
            <a:r>
              <a:rPr lang="de-DE" altLang="zh-CN" sz="800" dirty="0" err="1"/>
              <a:t>itself</a:t>
            </a:r>
            <a:r>
              <a:rPr lang="de-DE" altLang="zh-CN" sz="800" dirty="0"/>
              <a:t> </a:t>
            </a:r>
            <a:r>
              <a:rPr lang="de-DE" altLang="zh-CN" sz="800" dirty="0" err="1"/>
              <a:t>is</a:t>
            </a:r>
            <a:r>
              <a:rPr lang="de-DE" altLang="zh-CN" sz="800" dirty="0"/>
              <a:t> </a:t>
            </a:r>
            <a:r>
              <a:rPr lang="de-DE" altLang="zh-CN" sz="800" dirty="0" err="1"/>
              <a:t>performed</a:t>
            </a:r>
            <a:r>
              <a:rPr lang="de-DE" altLang="zh-CN" sz="800" dirty="0"/>
              <a:t> in </a:t>
            </a:r>
            <a:r>
              <a:rPr lang="de-DE" altLang="zh-CN" sz="800" dirty="0" err="1"/>
              <a:t>four</a:t>
            </a:r>
            <a:r>
              <a:rPr lang="de-DE" altLang="zh-CN" sz="800" dirty="0"/>
              <a:t> </a:t>
            </a:r>
            <a:r>
              <a:rPr lang="de-DE" altLang="zh-CN" sz="800" dirty="0" err="1"/>
              <a:t>sequential</a:t>
            </a:r>
            <a:r>
              <a:rPr lang="de-DE" altLang="zh-CN" sz="800" dirty="0"/>
              <a:t> </a:t>
            </a:r>
            <a:r>
              <a:rPr lang="de-DE" altLang="zh-CN" sz="800" dirty="0" err="1"/>
              <a:t>steps</a:t>
            </a:r>
            <a:r>
              <a:rPr lang="de-DE" altLang="zh-CN" sz="800" dirty="0"/>
              <a:t>: DCT </a:t>
            </a:r>
            <a:r>
              <a:rPr lang="de-DE" altLang="zh-CN" sz="800" dirty="0" err="1"/>
              <a:t>computation</a:t>
            </a:r>
            <a:r>
              <a:rPr lang="de-DE" altLang="zh-CN" sz="800" dirty="0"/>
              <a:t>, </a:t>
            </a:r>
            <a:r>
              <a:rPr lang="de-DE" altLang="zh-CN" sz="800" dirty="0" err="1"/>
              <a:t>quantization</a:t>
            </a:r>
            <a:r>
              <a:rPr lang="de-DE" altLang="zh-CN" sz="800" dirty="0"/>
              <a:t>, zig-zag </a:t>
            </a:r>
            <a:r>
              <a:rPr lang="de-DE" altLang="zh-CN" sz="800" dirty="0" err="1"/>
              <a:t>scan</a:t>
            </a:r>
            <a:r>
              <a:rPr lang="de-DE" altLang="zh-CN" sz="800" dirty="0"/>
              <a:t> and </a:t>
            </a:r>
            <a:r>
              <a:rPr lang="de-DE" altLang="zh-CN" sz="800" dirty="0" err="1"/>
              <a:t>entropy</a:t>
            </a:r>
            <a:r>
              <a:rPr lang="de-DE" altLang="zh-CN" sz="800" dirty="0"/>
              <a:t> </a:t>
            </a:r>
            <a:r>
              <a:rPr lang="de-DE" altLang="zh-CN" sz="800" dirty="0" err="1"/>
              <a:t>coding</a:t>
            </a:r>
            <a:r>
              <a:rPr lang="de-DE" altLang="zh-CN" sz="800" dirty="0"/>
              <a:t>.</a:t>
            </a:r>
            <a:endParaRPr lang="zh-CN" altLang="en-US" sz="800" dirty="0" err="1">
              <a:latin typeface="+mn-lt"/>
            </a:endParaRPr>
          </a:p>
        </p:txBody>
      </p:sp>
      <p:sp>
        <p:nvSpPr>
          <p:cNvPr id="27" name="文本框 26">
            <a:extLst>
              <a:ext uri="{FF2B5EF4-FFF2-40B4-BE49-F238E27FC236}">
                <a16:creationId xmlns:a16="http://schemas.microsoft.com/office/drawing/2014/main" id="{71CA1B3E-E932-49B4-B3D2-AF90D46F167A}"/>
              </a:ext>
            </a:extLst>
          </p:cNvPr>
          <p:cNvSpPr txBox="1"/>
          <p:nvPr/>
        </p:nvSpPr>
        <p:spPr>
          <a:xfrm>
            <a:off x="3767198" y="3115442"/>
            <a:ext cx="1963885" cy="549702"/>
          </a:xfrm>
          <a:prstGeom prst="rect">
            <a:avLst/>
          </a:prstGeom>
          <a:noFill/>
        </p:spPr>
        <p:txBody>
          <a:bodyPr wrap="square" lIns="0" tIns="0" rIns="0" bIns="0" rtlCol="0">
            <a:spAutoFit/>
          </a:bodyPr>
          <a:lstStyle/>
          <a:p>
            <a:pPr>
              <a:lnSpc>
                <a:spcPct val="114000"/>
              </a:lnSpc>
            </a:pPr>
            <a:r>
              <a:rPr lang="en-US" altLang="zh-CN" sz="800" dirty="0"/>
              <a:t>The proposed luminance quantization table int Q , which can be used directly in baseline JPEG without causing compatibility problems.</a:t>
            </a:r>
            <a:endParaRPr lang="zh-CN" altLang="en-US" sz="800" dirty="0" err="1">
              <a:latin typeface="+mn-lt"/>
            </a:endParaRPr>
          </a:p>
        </p:txBody>
      </p:sp>
      <p:pic>
        <p:nvPicPr>
          <p:cNvPr id="29" name="图片 28">
            <a:extLst>
              <a:ext uri="{FF2B5EF4-FFF2-40B4-BE49-F238E27FC236}">
                <a16:creationId xmlns:a16="http://schemas.microsoft.com/office/drawing/2014/main" id="{F4CA4CBF-735B-449D-891D-105499F6D2CF}"/>
              </a:ext>
            </a:extLst>
          </p:cNvPr>
          <p:cNvPicPr>
            <a:picLocks noChangeAspect="1"/>
          </p:cNvPicPr>
          <p:nvPr/>
        </p:nvPicPr>
        <p:blipFill>
          <a:blip r:embed="rId4"/>
          <a:stretch>
            <a:fillRect/>
          </a:stretch>
        </p:blipFill>
        <p:spPr>
          <a:xfrm>
            <a:off x="5944283" y="1618162"/>
            <a:ext cx="3157865" cy="1256249"/>
          </a:xfrm>
          <a:prstGeom prst="rect">
            <a:avLst/>
          </a:prstGeom>
        </p:spPr>
      </p:pic>
      <p:sp>
        <p:nvSpPr>
          <p:cNvPr id="30" name="矩形 29">
            <a:extLst>
              <a:ext uri="{FF2B5EF4-FFF2-40B4-BE49-F238E27FC236}">
                <a16:creationId xmlns:a16="http://schemas.microsoft.com/office/drawing/2014/main" id="{AAB21123-2B23-49EE-A606-9136089B025B}"/>
              </a:ext>
            </a:extLst>
          </p:cNvPr>
          <p:cNvSpPr/>
          <p:nvPr/>
        </p:nvSpPr>
        <p:spPr>
          <a:xfrm>
            <a:off x="5874621" y="2710577"/>
            <a:ext cx="710365" cy="18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altLang="zh-CN" sz="600" dirty="0">
                <a:solidFill>
                  <a:schemeClr val="tx1"/>
                </a:solidFill>
              </a:rPr>
              <a:t>vertical border</a:t>
            </a:r>
            <a:endParaRPr lang="zh-CN" altLang="en-US" sz="600" dirty="0">
              <a:solidFill>
                <a:schemeClr val="tx1"/>
              </a:solidFill>
            </a:endParaRPr>
          </a:p>
        </p:txBody>
      </p:sp>
      <p:sp>
        <p:nvSpPr>
          <p:cNvPr id="32" name="矩形 31">
            <a:extLst>
              <a:ext uri="{FF2B5EF4-FFF2-40B4-BE49-F238E27FC236}">
                <a16:creationId xmlns:a16="http://schemas.microsoft.com/office/drawing/2014/main" id="{A0368D78-55D3-4175-8F32-F8DF39156315}"/>
              </a:ext>
            </a:extLst>
          </p:cNvPr>
          <p:cNvSpPr/>
          <p:nvPr/>
        </p:nvSpPr>
        <p:spPr>
          <a:xfrm>
            <a:off x="6535367" y="2717579"/>
            <a:ext cx="1106837" cy="18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altLang="zh-CN" sz="600" dirty="0">
                <a:solidFill>
                  <a:schemeClr val="tx1"/>
                </a:solidFill>
              </a:rPr>
              <a:t>horizontal </a:t>
            </a:r>
            <a:r>
              <a:rPr lang="en-US" altLang="zh-CN" sz="600" dirty="0" err="1">
                <a:solidFill>
                  <a:schemeClr val="tx1"/>
                </a:solidFill>
              </a:rPr>
              <a:t>borderborder</a:t>
            </a:r>
            <a:endParaRPr lang="zh-CN" altLang="en-US" sz="600" dirty="0">
              <a:solidFill>
                <a:schemeClr val="tx1"/>
              </a:solidFill>
            </a:endParaRPr>
          </a:p>
        </p:txBody>
      </p:sp>
      <p:sp>
        <p:nvSpPr>
          <p:cNvPr id="33" name="文本框 32">
            <a:extLst>
              <a:ext uri="{FF2B5EF4-FFF2-40B4-BE49-F238E27FC236}">
                <a16:creationId xmlns:a16="http://schemas.microsoft.com/office/drawing/2014/main" id="{0363D26C-081B-4C9E-A641-3146DBB20EEF}"/>
              </a:ext>
            </a:extLst>
          </p:cNvPr>
          <p:cNvSpPr txBox="1"/>
          <p:nvPr/>
        </p:nvSpPr>
        <p:spPr>
          <a:xfrm>
            <a:off x="6387065" y="3111421"/>
            <a:ext cx="2272300" cy="549702"/>
          </a:xfrm>
          <a:prstGeom prst="rect">
            <a:avLst/>
          </a:prstGeom>
          <a:noFill/>
        </p:spPr>
        <p:txBody>
          <a:bodyPr wrap="square" lIns="0" tIns="0" rIns="0" bIns="0" rtlCol="0">
            <a:spAutoFit/>
          </a:bodyPr>
          <a:lstStyle/>
          <a:p>
            <a:pPr>
              <a:lnSpc>
                <a:spcPct val="114000"/>
              </a:lnSpc>
            </a:pPr>
            <a:r>
              <a:rPr lang="en-US" altLang="zh-CN" sz="800" dirty="0">
                <a:latin typeface="+mn-lt"/>
              </a:rPr>
              <a:t>The left part is the distribution of pixels on both sides of the boundary, and the right is the distribution of the luminance of the pixels on both sides of the boundary.</a:t>
            </a:r>
            <a:endParaRPr lang="zh-CN" altLang="en-US" sz="800" dirty="0" err="1">
              <a:latin typeface="+mn-lt"/>
            </a:endParaRPr>
          </a:p>
        </p:txBody>
      </p:sp>
      <p:sp>
        <p:nvSpPr>
          <p:cNvPr id="35" name="文本框 34">
            <a:extLst>
              <a:ext uri="{FF2B5EF4-FFF2-40B4-BE49-F238E27FC236}">
                <a16:creationId xmlns:a16="http://schemas.microsoft.com/office/drawing/2014/main" id="{04F0D004-3D94-4769-84C2-D6E4D36A42C2}"/>
              </a:ext>
            </a:extLst>
          </p:cNvPr>
          <p:cNvSpPr txBox="1"/>
          <p:nvPr/>
        </p:nvSpPr>
        <p:spPr>
          <a:xfrm>
            <a:off x="3313787" y="2904686"/>
            <a:ext cx="194390" cy="128625"/>
          </a:xfrm>
          <a:prstGeom prst="rect">
            <a:avLst/>
          </a:prstGeom>
          <a:noFill/>
        </p:spPr>
        <p:txBody>
          <a:bodyPr wrap="square" lIns="0" tIns="0" rIns="0" bIns="0" rtlCol="0">
            <a:spAutoFit/>
          </a:bodyPr>
          <a:lstStyle/>
          <a:p>
            <a:pPr>
              <a:lnSpc>
                <a:spcPct val="114000"/>
              </a:lnSpc>
            </a:pPr>
            <a:r>
              <a:rPr lang="en-US" altLang="zh-CN" sz="800" dirty="0">
                <a:latin typeface="+mn-lt"/>
              </a:rPr>
              <a:t>[1]</a:t>
            </a:r>
            <a:endParaRPr lang="zh-CN" altLang="en-US" sz="800" dirty="0" err="1">
              <a:latin typeface="+mn-lt"/>
            </a:endParaRPr>
          </a:p>
        </p:txBody>
      </p:sp>
      <p:sp>
        <p:nvSpPr>
          <p:cNvPr id="36" name="文本框 35">
            <a:extLst>
              <a:ext uri="{FF2B5EF4-FFF2-40B4-BE49-F238E27FC236}">
                <a16:creationId xmlns:a16="http://schemas.microsoft.com/office/drawing/2014/main" id="{0833EDBA-D010-4706-B1DF-6D0EDA98384B}"/>
              </a:ext>
            </a:extLst>
          </p:cNvPr>
          <p:cNvSpPr txBox="1"/>
          <p:nvPr/>
        </p:nvSpPr>
        <p:spPr>
          <a:xfrm>
            <a:off x="8865438" y="2921062"/>
            <a:ext cx="194390" cy="128625"/>
          </a:xfrm>
          <a:prstGeom prst="rect">
            <a:avLst/>
          </a:prstGeom>
          <a:noFill/>
        </p:spPr>
        <p:txBody>
          <a:bodyPr wrap="square" lIns="0" tIns="0" rIns="0" bIns="0" rtlCol="0">
            <a:spAutoFit/>
          </a:bodyPr>
          <a:lstStyle/>
          <a:p>
            <a:pPr>
              <a:lnSpc>
                <a:spcPct val="114000"/>
              </a:lnSpc>
            </a:pPr>
            <a:r>
              <a:rPr lang="en-US" altLang="zh-CN" sz="800" dirty="0">
                <a:latin typeface="+mn-lt"/>
              </a:rPr>
              <a:t>[3]</a:t>
            </a:r>
            <a:endParaRPr lang="zh-CN" altLang="en-US" sz="800" dirty="0" err="1">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73591" y="447675"/>
            <a:ext cx="8508999" cy="380810"/>
          </a:xfrm>
        </p:spPr>
        <p:txBody>
          <a:bodyPr/>
          <a:lstStyle/>
          <a:p>
            <a:r>
              <a:rPr lang="de-DE" altLang="zh-CN" dirty="0"/>
              <a:t>Concept and Details </a:t>
            </a:r>
            <a:r>
              <a:rPr lang="de-DE" altLang="zh-CN" dirty="0" err="1"/>
              <a:t>of</a:t>
            </a:r>
            <a:r>
              <a:rPr lang="de-DE" altLang="zh-CN" dirty="0"/>
              <a:t> </a:t>
            </a:r>
            <a:r>
              <a:rPr lang="de-DE" altLang="zh-CN" dirty="0" err="1"/>
              <a:t>implementation</a:t>
            </a:r>
            <a:r>
              <a:rPr lang="de-DE" altLang="zh-CN" dirty="0"/>
              <a:t> </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a:t>
            </a:fld>
            <a:endParaRPr lang="de-DE" dirty="0"/>
          </a:p>
        </p:txBody>
      </p:sp>
      <p:sp>
        <p:nvSpPr>
          <p:cNvPr id="5" name="文本框 4">
            <a:extLst>
              <a:ext uri="{FF2B5EF4-FFF2-40B4-BE49-F238E27FC236}">
                <a16:creationId xmlns:a16="http://schemas.microsoft.com/office/drawing/2014/main" id="{CD2578EF-A108-4049-9CEE-E955C4DD9F68}"/>
              </a:ext>
            </a:extLst>
          </p:cNvPr>
          <p:cNvSpPr txBox="1"/>
          <p:nvPr/>
        </p:nvSpPr>
        <p:spPr>
          <a:xfrm>
            <a:off x="319090" y="1085717"/>
            <a:ext cx="7813620" cy="257250"/>
          </a:xfrm>
          <a:prstGeom prst="rect">
            <a:avLst/>
          </a:prstGeom>
          <a:noFill/>
        </p:spPr>
        <p:txBody>
          <a:bodyPr wrap="square" lIns="0" tIns="0" rIns="0" bIns="0" rtlCol="0">
            <a:spAutoFit/>
          </a:bodyPr>
          <a:lstStyle/>
          <a:p>
            <a:pPr>
              <a:lnSpc>
                <a:spcPct val="114000"/>
              </a:lnSpc>
            </a:pPr>
            <a:r>
              <a:rPr lang="en-US" altLang="zh-CN" sz="1600" dirty="0">
                <a:latin typeface="+mn-lt"/>
              </a:rPr>
              <a:t>Optimization 2: Image Compression Based on BP Neural Network</a:t>
            </a:r>
            <a:endParaRPr lang="zh-CN" altLang="en-US" sz="1600" dirty="0" err="1">
              <a:latin typeface="+mn-lt"/>
            </a:endParaRPr>
          </a:p>
        </p:txBody>
      </p:sp>
      <p:sp>
        <p:nvSpPr>
          <p:cNvPr id="17" name="文本框 16">
            <a:extLst>
              <a:ext uri="{FF2B5EF4-FFF2-40B4-BE49-F238E27FC236}">
                <a16:creationId xmlns:a16="http://schemas.microsoft.com/office/drawing/2014/main" id="{44B87EB0-20C4-4FF6-B556-D8145C1E433F}"/>
              </a:ext>
            </a:extLst>
          </p:cNvPr>
          <p:cNvSpPr txBox="1"/>
          <p:nvPr/>
        </p:nvSpPr>
        <p:spPr>
          <a:xfrm>
            <a:off x="1269163" y="3834812"/>
            <a:ext cx="6605673" cy="1064202"/>
          </a:xfrm>
          <a:prstGeom prst="rect">
            <a:avLst/>
          </a:prstGeom>
          <a:noFill/>
        </p:spPr>
        <p:txBody>
          <a:bodyPr wrap="square" lIns="0" tIns="0" rIns="0" bIns="0" rtlCol="0">
            <a:spAutoFit/>
          </a:bodyPr>
          <a:lstStyle/>
          <a:p>
            <a:pPr>
              <a:lnSpc>
                <a:spcPct val="114000"/>
              </a:lnSpc>
            </a:pPr>
            <a:r>
              <a:rPr lang="en-US" altLang="zh-CN" dirty="0">
                <a:solidFill>
                  <a:srgbClr val="000000"/>
                </a:solidFill>
                <a:latin typeface="Arial" panose="020B0604020202020204" pitchFamily="34" charset="0"/>
              </a:rPr>
              <a:t>The execution speed is also improved compared to Chapter 5.</a:t>
            </a:r>
          </a:p>
          <a:p>
            <a:pPr>
              <a:lnSpc>
                <a:spcPct val="114000"/>
              </a:lnSpc>
            </a:pPr>
            <a:r>
              <a:rPr lang="en-US" altLang="zh-CN" sz="1400" dirty="0">
                <a:latin typeface="+mn-lt"/>
              </a:rPr>
              <a:t>Elapsed time is 1104.390321 seconds.(Chapter5)</a:t>
            </a:r>
          </a:p>
          <a:p>
            <a:pPr>
              <a:lnSpc>
                <a:spcPct val="114000"/>
              </a:lnSpc>
            </a:pPr>
            <a:r>
              <a:rPr lang="en-US" altLang="zh-CN" sz="1400" dirty="0">
                <a:latin typeface="+mn-lt"/>
              </a:rPr>
              <a:t>Elapsed time is 475.909190 seconds.Optimization2)</a:t>
            </a:r>
            <a:endParaRPr lang="zh-CN" altLang="en-US" sz="1400" dirty="0">
              <a:latin typeface="+mn-lt"/>
            </a:endParaRPr>
          </a:p>
          <a:p>
            <a:pPr>
              <a:lnSpc>
                <a:spcPct val="114000"/>
              </a:lnSpc>
            </a:pPr>
            <a:endParaRPr lang="zh-CN" altLang="en-US" sz="1600" dirty="0" err="1">
              <a:latin typeface="+mn-lt"/>
            </a:endParaRPr>
          </a:p>
        </p:txBody>
      </p:sp>
      <p:sp>
        <p:nvSpPr>
          <p:cNvPr id="2" name="文本框 1">
            <a:extLst>
              <a:ext uri="{FF2B5EF4-FFF2-40B4-BE49-F238E27FC236}">
                <a16:creationId xmlns:a16="http://schemas.microsoft.com/office/drawing/2014/main" id="{3FA34E2B-47C0-496D-8C6F-B751011C27AC}"/>
              </a:ext>
            </a:extLst>
          </p:cNvPr>
          <p:cNvSpPr txBox="1"/>
          <p:nvPr/>
        </p:nvSpPr>
        <p:spPr>
          <a:xfrm>
            <a:off x="1109355" y="4824001"/>
            <a:ext cx="6484403" cy="129523"/>
          </a:xfrm>
          <a:prstGeom prst="rect">
            <a:avLst/>
          </a:prstGeom>
          <a:noFill/>
        </p:spPr>
        <p:txBody>
          <a:bodyPr wrap="square" lIns="0" tIns="0" rIns="0" bIns="0" rtlCol="0">
            <a:spAutoFit/>
          </a:bodyPr>
          <a:lstStyle/>
          <a:p>
            <a:pPr>
              <a:lnSpc>
                <a:spcPct val="114000"/>
              </a:lnSpc>
            </a:pPr>
            <a:r>
              <a:rPr lang="en-US" altLang="zh-CN" sz="800" dirty="0">
                <a:latin typeface="+mn-lt"/>
              </a:rPr>
              <a:t>[4]</a:t>
            </a:r>
            <a:r>
              <a:rPr lang="zh-CN" altLang="en-US" sz="800" dirty="0">
                <a:latin typeface="+mn-lt"/>
              </a:rPr>
              <a:t>刘光宇</a:t>
            </a:r>
            <a:r>
              <a:rPr lang="en-US" altLang="zh-CN" sz="800" dirty="0">
                <a:latin typeface="+mn-lt"/>
              </a:rPr>
              <a:t>,</a:t>
            </a:r>
            <a:r>
              <a:rPr lang="zh-CN" altLang="en-US" sz="800" dirty="0">
                <a:latin typeface="+mn-lt"/>
              </a:rPr>
              <a:t>曹禹</a:t>
            </a:r>
            <a:r>
              <a:rPr lang="en-US" altLang="zh-CN" sz="800" dirty="0">
                <a:latin typeface="+mn-lt"/>
              </a:rPr>
              <a:t>,</a:t>
            </a:r>
            <a:r>
              <a:rPr lang="zh-CN" altLang="en-US" sz="800" dirty="0">
                <a:latin typeface="+mn-lt"/>
              </a:rPr>
              <a:t>黄懿</a:t>
            </a:r>
            <a:r>
              <a:rPr lang="en-US" altLang="zh-CN" sz="800" dirty="0">
                <a:latin typeface="+mn-lt"/>
              </a:rPr>
              <a:t>,</a:t>
            </a:r>
            <a:r>
              <a:rPr lang="zh-CN" altLang="en-US" sz="800" dirty="0">
                <a:latin typeface="+mn-lt"/>
              </a:rPr>
              <a:t>曾志勇</a:t>
            </a:r>
            <a:r>
              <a:rPr lang="en-US" altLang="zh-CN" sz="800" dirty="0">
                <a:latin typeface="+mn-lt"/>
              </a:rPr>
              <a:t>,</a:t>
            </a:r>
            <a:r>
              <a:rPr lang="zh-CN" altLang="en-US" sz="800" dirty="0">
                <a:latin typeface="+mn-lt"/>
              </a:rPr>
              <a:t>赵恩铭</a:t>
            </a:r>
            <a:r>
              <a:rPr lang="en-US" altLang="zh-CN" sz="800" dirty="0">
                <a:latin typeface="+mn-lt"/>
              </a:rPr>
              <a:t>,</a:t>
            </a:r>
            <a:r>
              <a:rPr lang="zh-CN" altLang="en-US" sz="800" dirty="0">
                <a:latin typeface="+mn-lt"/>
              </a:rPr>
              <a:t>邢传玺</a:t>
            </a:r>
            <a:r>
              <a:rPr lang="en-US" altLang="zh-CN" sz="800" dirty="0">
                <a:latin typeface="+mn-lt"/>
              </a:rPr>
              <a:t>.</a:t>
            </a:r>
            <a:r>
              <a:rPr lang="zh-CN" altLang="en-US" sz="800" dirty="0">
                <a:latin typeface="+mn-lt"/>
              </a:rPr>
              <a:t>基于</a:t>
            </a:r>
            <a:r>
              <a:rPr lang="en-US" altLang="zh-CN" sz="800" dirty="0">
                <a:latin typeface="+mn-lt"/>
              </a:rPr>
              <a:t>BP</a:t>
            </a:r>
            <a:r>
              <a:rPr lang="zh-CN" altLang="en-US" sz="800" dirty="0">
                <a:latin typeface="+mn-lt"/>
              </a:rPr>
              <a:t>神经网络结构的图像压缩技术研究</a:t>
            </a:r>
            <a:r>
              <a:rPr lang="en-US" altLang="zh-CN" sz="800" dirty="0">
                <a:latin typeface="+mn-lt"/>
              </a:rPr>
              <a:t>[J].</a:t>
            </a:r>
            <a:r>
              <a:rPr lang="zh-CN" altLang="en-US" sz="800" dirty="0">
                <a:latin typeface="+mn-lt"/>
              </a:rPr>
              <a:t>牡丹江师范学院学报</a:t>
            </a:r>
            <a:r>
              <a:rPr lang="en-US" altLang="zh-CN" sz="800" dirty="0">
                <a:latin typeface="+mn-lt"/>
              </a:rPr>
              <a:t>(</a:t>
            </a:r>
            <a:r>
              <a:rPr lang="zh-CN" altLang="en-US" sz="800" dirty="0">
                <a:latin typeface="+mn-lt"/>
              </a:rPr>
              <a:t>自然科学版</a:t>
            </a:r>
            <a:r>
              <a:rPr lang="en-US" altLang="zh-CN" sz="800" dirty="0">
                <a:latin typeface="+mn-lt"/>
              </a:rPr>
              <a:t>),2021(02):23-29.</a:t>
            </a:r>
          </a:p>
        </p:txBody>
      </p:sp>
      <p:grpSp>
        <p:nvGrpSpPr>
          <p:cNvPr id="10" name="组合 9">
            <a:extLst>
              <a:ext uri="{FF2B5EF4-FFF2-40B4-BE49-F238E27FC236}">
                <a16:creationId xmlns:a16="http://schemas.microsoft.com/office/drawing/2014/main" id="{FE29134F-3693-4098-A26D-BBE40B129B5F}"/>
              </a:ext>
            </a:extLst>
          </p:cNvPr>
          <p:cNvGrpSpPr/>
          <p:nvPr/>
        </p:nvGrpSpPr>
        <p:grpSpPr>
          <a:xfrm>
            <a:off x="845930" y="1460829"/>
            <a:ext cx="4257107" cy="1912385"/>
            <a:chOff x="370983" y="1454545"/>
            <a:chExt cx="4257107" cy="1912385"/>
          </a:xfrm>
        </p:grpSpPr>
        <p:pic>
          <p:nvPicPr>
            <p:cNvPr id="7" name="图片 6">
              <a:extLst>
                <a:ext uri="{FF2B5EF4-FFF2-40B4-BE49-F238E27FC236}">
                  <a16:creationId xmlns:a16="http://schemas.microsoft.com/office/drawing/2014/main" id="{8A79225A-B410-4627-87A3-E9EEF1173E89}"/>
                </a:ext>
              </a:extLst>
            </p:cNvPr>
            <p:cNvPicPr>
              <a:picLocks noChangeAspect="1"/>
            </p:cNvPicPr>
            <p:nvPr/>
          </p:nvPicPr>
          <p:blipFill rotWithShape="1">
            <a:blip r:embed="rId2"/>
            <a:srcRect b="14201"/>
            <a:stretch/>
          </p:blipFill>
          <p:spPr>
            <a:xfrm>
              <a:off x="370983" y="1454545"/>
              <a:ext cx="4257107" cy="1912385"/>
            </a:xfrm>
            <a:prstGeom prst="rect">
              <a:avLst/>
            </a:prstGeom>
          </p:spPr>
        </p:pic>
        <p:sp>
          <p:nvSpPr>
            <p:cNvPr id="9" name="矩形 8">
              <a:extLst>
                <a:ext uri="{FF2B5EF4-FFF2-40B4-BE49-F238E27FC236}">
                  <a16:creationId xmlns:a16="http://schemas.microsoft.com/office/drawing/2014/main" id="{D1116FD4-CD79-4FAB-8930-6E6F63BA7148}"/>
                </a:ext>
              </a:extLst>
            </p:cNvPr>
            <p:cNvSpPr/>
            <p:nvPr/>
          </p:nvSpPr>
          <p:spPr>
            <a:xfrm>
              <a:off x="744842" y="2325362"/>
              <a:ext cx="593452" cy="290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altLang="zh-CN" sz="600" dirty="0">
                  <a:solidFill>
                    <a:schemeClr val="tx1"/>
                  </a:solidFill>
                </a:rPr>
                <a:t>Original Image</a:t>
              </a:r>
              <a:endParaRPr lang="zh-CN" altLang="en-US" sz="600" dirty="0">
                <a:solidFill>
                  <a:schemeClr val="tx1"/>
                </a:solidFill>
              </a:endParaRPr>
            </a:p>
          </p:txBody>
        </p:sp>
        <p:sp>
          <p:nvSpPr>
            <p:cNvPr id="15" name="矩形 14">
              <a:extLst>
                <a:ext uri="{FF2B5EF4-FFF2-40B4-BE49-F238E27FC236}">
                  <a16:creationId xmlns:a16="http://schemas.microsoft.com/office/drawing/2014/main" id="{2DF34CDC-9A40-4060-8CC2-03B92FB0B803}"/>
                </a:ext>
              </a:extLst>
            </p:cNvPr>
            <p:cNvSpPr/>
            <p:nvPr/>
          </p:nvSpPr>
          <p:spPr>
            <a:xfrm>
              <a:off x="3632448" y="2375854"/>
              <a:ext cx="593452" cy="18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altLang="zh-CN" sz="600" dirty="0" err="1">
                  <a:solidFill>
                    <a:schemeClr val="tx1"/>
                  </a:solidFill>
                </a:rPr>
                <a:t>Rec_Image</a:t>
              </a:r>
              <a:endParaRPr lang="zh-CN" altLang="en-US" sz="600" dirty="0">
                <a:solidFill>
                  <a:schemeClr val="tx1"/>
                </a:solidFill>
              </a:endParaRPr>
            </a:p>
          </p:txBody>
        </p:sp>
        <p:sp>
          <p:nvSpPr>
            <p:cNvPr id="20" name="矩形 19">
              <a:extLst>
                <a:ext uri="{FF2B5EF4-FFF2-40B4-BE49-F238E27FC236}">
                  <a16:creationId xmlns:a16="http://schemas.microsoft.com/office/drawing/2014/main" id="{185A171F-D55E-4124-8B48-7AFD0CD50A78}"/>
                </a:ext>
              </a:extLst>
            </p:cNvPr>
            <p:cNvSpPr/>
            <p:nvPr/>
          </p:nvSpPr>
          <p:spPr>
            <a:xfrm>
              <a:off x="1610878" y="1505356"/>
              <a:ext cx="593452" cy="18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altLang="zh-CN" sz="600" dirty="0">
                  <a:solidFill>
                    <a:schemeClr val="tx1"/>
                  </a:solidFill>
                </a:rPr>
                <a:t>Input layer</a:t>
              </a:r>
              <a:endParaRPr lang="zh-CN" altLang="en-US" sz="600" dirty="0">
                <a:solidFill>
                  <a:schemeClr val="tx1"/>
                </a:solidFill>
              </a:endParaRPr>
            </a:p>
          </p:txBody>
        </p:sp>
        <p:sp>
          <p:nvSpPr>
            <p:cNvPr id="21" name="矩形 20">
              <a:extLst>
                <a:ext uri="{FF2B5EF4-FFF2-40B4-BE49-F238E27FC236}">
                  <a16:creationId xmlns:a16="http://schemas.microsoft.com/office/drawing/2014/main" id="{5CE0CC34-C4D6-4F35-93ED-F179BB726928}"/>
                </a:ext>
              </a:extLst>
            </p:cNvPr>
            <p:cNvSpPr/>
            <p:nvPr/>
          </p:nvSpPr>
          <p:spPr>
            <a:xfrm>
              <a:off x="2653456" y="1505356"/>
              <a:ext cx="593452" cy="18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altLang="zh-CN" sz="600" dirty="0" err="1">
                  <a:solidFill>
                    <a:schemeClr val="tx1"/>
                  </a:solidFill>
                </a:rPr>
                <a:t>Ouput</a:t>
              </a:r>
              <a:r>
                <a:rPr lang="en-US" altLang="zh-CN" sz="600" dirty="0">
                  <a:solidFill>
                    <a:schemeClr val="tx1"/>
                  </a:solidFill>
                </a:rPr>
                <a:t> layer</a:t>
              </a:r>
              <a:endParaRPr lang="zh-CN" altLang="en-US" sz="600" dirty="0">
                <a:solidFill>
                  <a:schemeClr val="tx1"/>
                </a:solidFill>
              </a:endParaRPr>
            </a:p>
          </p:txBody>
        </p:sp>
        <p:sp>
          <p:nvSpPr>
            <p:cNvPr id="22" name="矩形 21">
              <a:extLst>
                <a:ext uri="{FF2B5EF4-FFF2-40B4-BE49-F238E27FC236}">
                  <a16:creationId xmlns:a16="http://schemas.microsoft.com/office/drawing/2014/main" id="{EC055246-398F-472E-92F7-5A502998C834}"/>
                </a:ext>
              </a:extLst>
            </p:cNvPr>
            <p:cNvSpPr/>
            <p:nvPr/>
          </p:nvSpPr>
          <p:spPr>
            <a:xfrm>
              <a:off x="2202809" y="1817674"/>
              <a:ext cx="649391" cy="18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altLang="zh-CN" sz="600" dirty="0">
                  <a:solidFill>
                    <a:schemeClr val="tx1"/>
                  </a:solidFill>
                </a:rPr>
                <a:t>Hidden layer</a:t>
              </a:r>
              <a:endParaRPr lang="zh-CN" altLang="en-US" sz="600" dirty="0">
                <a:solidFill>
                  <a:schemeClr val="tx1"/>
                </a:solidFill>
              </a:endParaRPr>
            </a:p>
          </p:txBody>
        </p:sp>
      </p:grpSp>
      <p:pic>
        <p:nvPicPr>
          <p:cNvPr id="23" name="图片 22">
            <a:extLst>
              <a:ext uri="{FF2B5EF4-FFF2-40B4-BE49-F238E27FC236}">
                <a16:creationId xmlns:a16="http://schemas.microsoft.com/office/drawing/2014/main" id="{68BF686F-0CB1-40C7-80C9-C532925C8777}"/>
              </a:ext>
            </a:extLst>
          </p:cNvPr>
          <p:cNvPicPr>
            <a:picLocks noChangeAspect="1"/>
          </p:cNvPicPr>
          <p:nvPr/>
        </p:nvPicPr>
        <p:blipFill>
          <a:blip r:embed="rId3"/>
          <a:stretch>
            <a:fillRect/>
          </a:stretch>
        </p:blipFill>
        <p:spPr>
          <a:xfrm>
            <a:off x="5507640" y="1371464"/>
            <a:ext cx="1670583" cy="2450664"/>
          </a:xfrm>
          <a:prstGeom prst="rect">
            <a:avLst/>
          </a:prstGeom>
        </p:spPr>
      </p:pic>
      <p:sp>
        <p:nvSpPr>
          <p:cNvPr id="24" name="文本框 23">
            <a:extLst>
              <a:ext uri="{FF2B5EF4-FFF2-40B4-BE49-F238E27FC236}">
                <a16:creationId xmlns:a16="http://schemas.microsoft.com/office/drawing/2014/main" id="{7D19E8F7-E446-4238-BFE0-2601E4A59AB5}"/>
              </a:ext>
            </a:extLst>
          </p:cNvPr>
          <p:cNvSpPr txBox="1"/>
          <p:nvPr/>
        </p:nvSpPr>
        <p:spPr>
          <a:xfrm>
            <a:off x="1269163" y="3431489"/>
            <a:ext cx="3462645" cy="129523"/>
          </a:xfrm>
          <a:prstGeom prst="rect">
            <a:avLst/>
          </a:prstGeom>
          <a:noFill/>
        </p:spPr>
        <p:txBody>
          <a:bodyPr wrap="square" lIns="0" tIns="0" rIns="0" bIns="0" rtlCol="0">
            <a:spAutoFit/>
          </a:bodyPr>
          <a:lstStyle/>
          <a:p>
            <a:pPr>
              <a:lnSpc>
                <a:spcPct val="114000"/>
              </a:lnSpc>
            </a:pPr>
            <a:r>
              <a:rPr lang="en-US" altLang="zh-CN" sz="800" dirty="0">
                <a:latin typeface="+mn-lt"/>
              </a:rPr>
              <a:t>Three-layer BP neural network model and compression principle flow chart</a:t>
            </a:r>
            <a:endParaRPr lang="zh-CN" altLang="en-US" sz="800" dirty="0" err="1">
              <a:latin typeface="+mn-lt"/>
            </a:endParaRPr>
          </a:p>
        </p:txBody>
      </p:sp>
      <p:sp>
        <p:nvSpPr>
          <p:cNvPr id="25" name="文本框 24">
            <a:extLst>
              <a:ext uri="{FF2B5EF4-FFF2-40B4-BE49-F238E27FC236}">
                <a16:creationId xmlns:a16="http://schemas.microsoft.com/office/drawing/2014/main" id="{B13CD58F-D712-46A7-ADE4-B05FCB5CBE2C}"/>
              </a:ext>
            </a:extLst>
          </p:cNvPr>
          <p:cNvSpPr txBox="1"/>
          <p:nvPr/>
        </p:nvSpPr>
        <p:spPr>
          <a:xfrm>
            <a:off x="4692801" y="3431489"/>
            <a:ext cx="284615" cy="128625"/>
          </a:xfrm>
          <a:prstGeom prst="rect">
            <a:avLst/>
          </a:prstGeom>
          <a:noFill/>
        </p:spPr>
        <p:txBody>
          <a:bodyPr wrap="square" lIns="0" tIns="0" rIns="0" bIns="0" rtlCol="0">
            <a:spAutoFit/>
          </a:bodyPr>
          <a:lstStyle/>
          <a:p>
            <a:pPr>
              <a:lnSpc>
                <a:spcPct val="114000"/>
              </a:lnSpc>
            </a:pPr>
            <a:r>
              <a:rPr lang="en-US" altLang="zh-CN" sz="800" dirty="0">
                <a:latin typeface="+mn-lt"/>
              </a:rPr>
              <a:t>[4]</a:t>
            </a:r>
            <a:endParaRPr lang="zh-CN" altLang="en-US" sz="800" dirty="0" err="1">
              <a:latin typeface="+mn-lt"/>
            </a:endParaRPr>
          </a:p>
        </p:txBody>
      </p:sp>
      <p:sp>
        <p:nvSpPr>
          <p:cNvPr id="26" name="文本框 25">
            <a:extLst>
              <a:ext uri="{FF2B5EF4-FFF2-40B4-BE49-F238E27FC236}">
                <a16:creationId xmlns:a16="http://schemas.microsoft.com/office/drawing/2014/main" id="{236F4564-B5AC-4515-A460-65E81C0F79C8}"/>
              </a:ext>
            </a:extLst>
          </p:cNvPr>
          <p:cNvSpPr txBox="1"/>
          <p:nvPr/>
        </p:nvSpPr>
        <p:spPr>
          <a:xfrm>
            <a:off x="7286600" y="3657865"/>
            <a:ext cx="1857400" cy="128625"/>
          </a:xfrm>
          <a:prstGeom prst="rect">
            <a:avLst/>
          </a:prstGeom>
          <a:noFill/>
        </p:spPr>
        <p:txBody>
          <a:bodyPr wrap="square" lIns="0" tIns="0" rIns="0" bIns="0" rtlCol="0">
            <a:spAutoFit/>
          </a:bodyPr>
          <a:lstStyle/>
          <a:p>
            <a:pPr>
              <a:lnSpc>
                <a:spcPct val="114000"/>
              </a:lnSpc>
            </a:pPr>
            <a:r>
              <a:rPr lang="en-US" altLang="zh-CN" sz="800" dirty="0">
                <a:latin typeface="+mn-lt"/>
              </a:rPr>
              <a:t>Deep Learning Toolbox</a:t>
            </a:r>
            <a:endParaRPr lang="zh-CN" altLang="en-US" sz="800" dirty="0" err="1">
              <a:latin typeface="+mn-lt"/>
            </a:endParaRPr>
          </a:p>
        </p:txBody>
      </p:sp>
    </p:spTree>
    <p:extLst>
      <p:ext uri="{BB962C8B-B14F-4D97-AF65-F5344CB8AC3E}">
        <p14:creationId xmlns:p14="http://schemas.microsoft.com/office/powerpoint/2010/main" val="344143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10052AC-D581-4DBA-A2D6-E5ED78F18937}"/>
              </a:ext>
            </a:extLst>
          </p:cNvPr>
          <p:cNvSpPr>
            <a:spLocks noGrp="1"/>
          </p:cNvSpPr>
          <p:nvPr>
            <p:ph type="title"/>
          </p:nvPr>
        </p:nvSpPr>
        <p:spPr>
          <a:xfrm>
            <a:off x="635001" y="699497"/>
            <a:ext cx="8508999" cy="380810"/>
          </a:xfrm>
        </p:spPr>
        <p:txBody>
          <a:bodyPr/>
          <a:lstStyle/>
          <a:p>
            <a:r>
              <a:rPr lang="de-DE" altLang="zh-CN" dirty="0"/>
              <a:t>RD-</a:t>
            </a:r>
            <a:r>
              <a:rPr lang="de-DE" altLang="zh-CN" dirty="0" err="1"/>
              <a:t>Curve</a:t>
            </a:r>
            <a:r>
              <a:rPr lang="de-DE" altLang="zh-CN" dirty="0"/>
              <a:t> </a:t>
            </a:r>
            <a:r>
              <a:rPr lang="de-DE" altLang="zh-CN" dirty="0" err="1"/>
              <a:t>results</a:t>
            </a:r>
            <a:endParaRPr lang="zh-CN" altLang="en-US" dirty="0"/>
          </a:p>
        </p:txBody>
      </p:sp>
      <p:sp>
        <p:nvSpPr>
          <p:cNvPr id="4" name="灯片编号占位符 3">
            <a:extLst>
              <a:ext uri="{FF2B5EF4-FFF2-40B4-BE49-F238E27FC236}">
                <a16:creationId xmlns:a16="http://schemas.microsoft.com/office/drawing/2014/main" id="{5EB6D308-8D35-4C1F-A4AE-62B4DDE91FFD}"/>
              </a:ext>
            </a:extLst>
          </p:cNvPr>
          <p:cNvSpPr>
            <a:spLocks noGrp="1"/>
          </p:cNvSpPr>
          <p:nvPr>
            <p:ph type="sldNum" sz="quarter" idx="11"/>
          </p:nvPr>
        </p:nvSpPr>
        <p:spPr/>
        <p:txBody>
          <a:bodyPr/>
          <a:lstStyle/>
          <a:p>
            <a:fld id="{CE58CB1E-F828-4F11-99E0-327109AF9DA4}" type="slidenum">
              <a:rPr lang="de-DE" smtClean="0"/>
              <a:pPr/>
              <a:t>3</a:t>
            </a:fld>
            <a:endParaRPr lang="de-DE" dirty="0"/>
          </a:p>
        </p:txBody>
      </p:sp>
      <p:pic>
        <p:nvPicPr>
          <p:cNvPr id="7" name="图片 6">
            <a:extLst>
              <a:ext uri="{FF2B5EF4-FFF2-40B4-BE49-F238E27FC236}">
                <a16:creationId xmlns:a16="http://schemas.microsoft.com/office/drawing/2014/main" id="{9E463DBA-1EEC-42FE-A2E7-109C4F28A88D}"/>
              </a:ext>
            </a:extLst>
          </p:cNvPr>
          <p:cNvPicPr>
            <a:picLocks noChangeAspect="1"/>
          </p:cNvPicPr>
          <p:nvPr/>
        </p:nvPicPr>
        <p:blipFill>
          <a:blip r:embed="rId2"/>
          <a:stretch>
            <a:fillRect/>
          </a:stretch>
        </p:blipFill>
        <p:spPr>
          <a:xfrm>
            <a:off x="2476752" y="1455871"/>
            <a:ext cx="3762736" cy="2822052"/>
          </a:xfrm>
          <a:prstGeom prst="rect">
            <a:avLst/>
          </a:prstGeom>
        </p:spPr>
      </p:pic>
    </p:spTree>
    <p:extLst>
      <p:ext uri="{BB962C8B-B14F-4D97-AF65-F5344CB8AC3E}">
        <p14:creationId xmlns:p14="http://schemas.microsoft.com/office/powerpoint/2010/main" val="2128578644"/>
      </p:ext>
    </p:extLst>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BD7862EB-E8D6-994B-BBF4-6CC3FFF92DD2}"/>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16AD8073-F55B-9144-802C-46456E9E217B}"/>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4BFAB656-7532-6C41-9541-858AFF7D6765}"/>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A724F04A-1212-AA4C-B6F1-157BE88DDFD7}"/>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TUM_Praesentation_p_v1_16-9(1)</Template>
  <TotalTime>183</TotalTime>
  <Words>334</Words>
  <Application>Microsoft Office PowerPoint</Application>
  <PresentationFormat>全屏显示(16:9)</PresentationFormat>
  <Paragraphs>34</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6</vt:i4>
      </vt:variant>
      <vt:variant>
        <vt:lpstr>幻灯片标题</vt:lpstr>
      </vt:variant>
      <vt:variant>
        <vt:i4>3</vt:i4>
      </vt:variant>
    </vt:vector>
  </HeadingPairs>
  <TitlesOfParts>
    <vt:vector size="15" baseType="lpstr">
      <vt:lpstr>Arial</vt:lpstr>
      <vt:lpstr>Calibri</vt:lpstr>
      <vt:lpstr>Courier New</vt:lpstr>
      <vt:lpstr>Roboto</vt:lpstr>
      <vt:lpstr>Symbol</vt:lpstr>
      <vt:lpstr>Wingdings</vt:lpstr>
      <vt:lpstr>Titel 1</vt:lpstr>
      <vt:lpstr>Titel 2</vt:lpstr>
      <vt:lpstr>Titel 3</vt:lpstr>
      <vt:lpstr>Inhalt</vt:lpstr>
      <vt:lpstr>Kapiteltrenner blau</vt:lpstr>
      <vt:lpstr>Kapiteltrenner schwarz</vt:lpstr>
      <vt:lpstr>Concept and Details of implementation </vt:lpstr>
      <vt:lpstr>Concept and Details of implementation </vt:lpstr>
      <vt:lpstr>RD-Curve results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and Details of implementation</dc:title>
  <dc:creator>Huiyu Wang</dc:creator>
  <cp:lastModifiedBy>Huiyu Wang</cp:lastModifiedBy>
  <cp:revision>1</cp:revision>
  <cp:lastPrinted>2015-07-30T14:04:45Z</cp:lastPrinted>
  <dcterms:created xsi:type="dcterms:W3CDTF">2022-02-20T19:51:40Z</dcterms:created>
  <dcterms:modified xsi:type="dcterms:W3CDTF">2022-02-20T22:55:24Z</dcterms:modified>
</cp:coreProperties>
</file>