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6576000" cy="292608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216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205" autoAdjust="0"/>
    <p:restoredTop sz="99440" autoAdjust="0"/>
  </p:normalViewPr>
  <p:slideViewPr>
    <p:cSldViewPr>
      <p:cViewPr>
        <p:scale>
          <a:sx n="50" d="100"/>
          <a:sy n="50" d="100"/>
        </p:scale>
        <p:origin x="1560" y="4552"/>
      </p:cViewPr>
      <p:guideLst>
        <p:guide orient="horz" pos="9216"/>
        <p:guide pos="1152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5875" y="685800"/>
            <a:ext cx="42862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A9A1A-4B2E-4ABE-AD80-2D5CC42C92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596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E7B18C-EA02-44EF-BB77-BCC8F943FFC3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9090025"/>
            <a:ext cx="31089600" cy="62722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6581438"/>
            <a:ext cx="25603200" cy="747712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802CD-1DF3-490E-BF6F-0F519574D7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31133A-7F7F-4411-80E7-51E7F80EA3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060400" y="2600325"/>
            <a:ext cx="7772400" cy="23409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0" y="2600325"/>
            <a:ext cx="23164800" cy="23409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C2A8B2-4743-4584-A01D-7F6B36BF3E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9BB82-C2E9-49DD-AFA1-087B54EDFC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0" y="18802350"/>
            <a:ext cx="31089600" cy="58118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0" y="12401550"/>
            <a:ext cx="31089600" cy="6400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A4515-010E-4160-8A82-1E96F8A5F6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8453438"/>
            <a:ext cx="15468600" cy="17556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64200" y="8453438"/>
            <a:ext cx="15468600" cy="17556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19FAC4-62AB-456E-BD72-EE681498B6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71575"/>
            <a:ext cx="32918400" cy="487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550025"/>
            <a:ext cx="16160750" cy="2728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9278938"/>
            <a:ext cx="16160750" cy="168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0" y="6550025"/>
            <a:ext cx="16167100" cy="2728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0" y="9278938"/>
            <a:ext cx="16167100" cy="168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EB3771-27FE-465C-B9B6-7225F68152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6EF63-B27F-4CC8-A11B-78D531C9D5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D3C179-D407-41BE-B5DD-B027F997AE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65225"/>
            <a:ext cx="12033250" cy="49577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165225"/>
            <a:ext cx="20447000" cy="24972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6122988"/>
            <a:ext cx="12033250" cy="20015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15DC13-359A-45CC-9356-8B8475EE1E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0" y="20481925"/>
            <a:ext cx="21945600" cy="24193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0" y="2614613"/>
            <a:ext cx="21945600" cy="175561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0" y="22901275"/>
            <a:ext cx="21945600" cy="3433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B5FD6-9E60-40FD-931C-C4B0B62F2B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0" y="2600325"/>
            <a:ext cx="3108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8453438"/>
            <a:ext cx="31089600" cy="1755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43200" y="26660475"/>
            <a:ext cx="7620000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>
            <a:lvl1pPr defTabSz="3762375">
              <a:defRPr sz="58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6800" y="26660475"/>
            <a:ext cx="11582400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>
            <a:lvl1pPr algn="ctr" defTabSz="3762375">
              <a:defRPr sz="58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12800" y="26660475"/>
            <a:ext cx="7620000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>
            <a:lvl1pPr algn="r" defTabSz="3762375">
              <a:defRPr sz="5800"/>
            </a:lvl1pPr>
          </a:lstStyle>
          <a:p>
            <a:fld id="{936C7FF1-5457-4E29-B17F-15982FF22F8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2pPr>
      <a:lvl3pPr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3pPr>
      <a:lvl4pPr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4pPr>
      <a:lvl5pPr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5pPr>
      <a:lvl6pPr marL="4572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6pPr>
      <a:lvl7pPr marL="9144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7pPr>
      <a:lvl8pPr marL="13716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8pPr>
      <a:lvl9pPr marL="18288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9pPr>
    </p:titleStyle>
    <p:bodyStyle>
      <a:lvl1pPr marL="1411288" indent="-1411288" algn="l" defTabSz="3762375" rtl="0" fontAlgn="base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  <a:cs typeface="+mn-cs"/>
        </a:defRPr>
      </a:lvl1pPr>
      <a:lvl2pPr marL="3055938" indent="-1174750" algn="l" defTabSz="3762375" rtl="0" fontAlgn="base">
        <a:spcBef>
          <a:spcPct val="20000"/>
        </a:spcBef>
        <a:spcAft>
          <a:spcPct val="0"/>
        </a:spcAft>
        <a:buChar char="–"/>
        <a:defRPr sz="11500">
          <a:solidFill>
            <a:schemeClr val="tx1"/>
          </a:solidFill>
          <a:latin typeface="+mn-lt"/>
          <a:ea typeface="+mn-ea"/>
        </a:defRPr>
      </a:lvl2pPr>
      <a:lvl3pPr marL="4702175" indent="-939800" algn="l" defTabSz="3762375" rtl="0" fontAlgn="base">
        <a:spcBef>
          <a:spcPct val="20000"/>
        </a:spcBef>
        <a:spcAft>
          <a:spcPct val="0"/>
        </a:spcAft>
        <a:buChar char="•"/>
        <a:defRPr sz="9900">
          <a:solidFill>
            <a:schemeClr val="tx1"/>
          </a:solidFill>
          <a:latin typeface="+mn-lt"/>
          <a:ea typeface="+mn-ea"/>
        </a:defRPr>
      </a:lvl3pPr>
      <a:lvl4pPr marL="6583363" indent="-939800" algn="l" defTabSz="3762375" rtl="0" fontAlgn="base">
        <a:spcBef>
          <a:spcPct val="20000"/>
        </a:spcBef>
        <a:spcAft>
          <a:spcPct val="0"/>
        </a:spcAft>
        <a:buChar char="–"/>
        <a:defRPr sz="8200">
          <a:solidFill>
            <a:schemeClr val="tx1"/>
          </a:solidFill>
          <a:latin typeface="+mn-lt"/>
          <a:ea typeface="+mn-ea"/>
        </a:defRPr>
      </a:lvl4pPr>
      <a:lvl5pPr marL="84645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+mn-ea"/>
        </a:defRPr>
      </a:lvl5pPr>
      <a:lvl6pPr marL="89217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+mn-ea"/>
        </a:defRPr>
      </a:lvl6pPr>
      <a:lvl7pPr marL="93789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+mn-ea"/>
        </a:defRPr>
      </a:lvl7pPr>
      <a:lvl8pPr marL="98361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+mn-ea"/>
        </a:defRPr>
      </a:lvl8pPr>
      <a:lvl9pPr marL="102933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image" Target="../media/image10.emf"/><Relationship Id="rId13" Type="http://schemas.openxmlformats.org/officeDocument/2006/relationships/image" Target="../media/image11.emf"/><Relationship Id="rId14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174"/>
          <p:cNvSpPr>
            <a:spLocks/>
          </p:cNvSpPr>
          <p:nvPr/>
        </p:nvSpPr>
        <p:spPr>
          <a:xfrm>
            <a:off x="457200" y="3657600"/>
            <a:ext cx="11887200" cy="838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457200" y="4495800"/>
            <a:ext cx="11887200" cy="2423160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ＭＳ Ｐゴシック" pitchFamily="28" charset="-128"/>
            </a:endParaRPr>
          </a:p>
        </p:txBody>
      </p:sp>
      <p:sp>
        <p:nvSpPr>
          <p:cNvPr id="113" name="TextBox 33"/>
          <p:cNvSpPr txBox="1">
            <a:spLocks noChangeArrowheads="1"/>
          </p:cNvSpPr>
          <p:nvPr/>
        </p:nvSpPr>
        <p:spPr bwMode="auto">
          <a:xfrm>
            <a:off x="0" y="381000"/>
            <a:ext cx="36576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0" b="1" i="1" dirty="0" err="1" smtClean="0">
                <a:latin typeface="Cambria" pitchFamily="18" charset="0"/>
              </a:rPr>
              <a:t>Bayesket</a:t>
            </a:r>
            <a:r>
              <a:rPr lang="en-US" sz="8000" b="1" i="1" dirty="0" smtClean="0">
                <a:latin typeface="Cambria" pitchFamily="18" charset="0"/>
              </a:rPr>
              <a:t> Bal</a:t>
            </a:r>
            <a:r>
              <a:rPr lang="en-US" sz="8000" b="1" i="1" dirty="0" smtClean="0">
                <a:latin typeface="Cambria" pitchFamily="18" charset="0"/>
              </a:rPr>
              <a:t>l</a:t>
            </a:r>
            <a:r>
              <a:rPr lang="en-US" sz="8000" b="1" dirty="0" smtClean="0">
                <a:latin typeface="Cambria" pitchFamily="18" charset="0"/>
              </a:rPr>
              <a:t>: A Bayesian Take on College Basketball</a:t>
            </a:r>
            <a:endParaRPr lang="en-US" sz="8000" b="1" dirty="0">
              <a:latin typeface="Cambria" pitchFamily="18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0" y="2819400"/>
            <a:ext cx="36576000" cy="584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11288" indent="-1411288" algn="ctr" defTabSz="3762375"/>
            <a:r>
              <a:rPr lang="en-GB" sz="3200" dirty="0" smtClean="0">
                <a:solidFill>
                  <a:schemeClr val="bg2"/>
                </a:solidFill>
                <a:latin typeface="Cambria" pitchFamily="18" charset="0"/>
              </a:rPr>
              <a:t>Applied Mathematics 207, School </a:t>
            </a:r>
            <a:r>
              <a:rPr lang="en-GB" sz="3200" dirty="0" smtClean="0">
                <a:solidFill>
                  <a:schemeClr val="bg2"/>
                </a:solidFill>
                <a:latin typeface="Cambria" pitchFamily="18" charset="0"/>
              </a:rPr>
              <a:t>of Engineering and Applied </a:t>
            </a:r>
            <a:r>
              <a:rPr lang="en-GB" sz="3200" dirty="0" smtClean="0">
                <a:solidFill>
                  <a:schemeClr val="bg2"/>
                </a:solidFill>
                <a:latin typeface="Cambria" pitchFamily="18" charset="0"/>
              </a:rPr>
              <a:t>Sciences, </a:t>
            </a:r>
            <a:r>
              <a:rPr lang="en-GB" sz="3200" dirty="0" smtClean="0">
                <a:solidFill>
                  <a:schemeClr val="bg2"/>
                </a:solidFill>
                <a:latin typeface="Cambria" pitchFamily="18" charset="0"/>
              </a:rPr>
              <a:t>Harvard University</a:t>
            </a:r>
            <a:endParaRPr lang="en-US" sz="3200" dirty="0">
              <a:solidFill>
                <a:schemeClr val="bg2"/>
              </a:solidFill>
              <a:latin typeface="Cambria" pitchFamily="18" charset="0"/>
            </a:endParaRPr>
          </a:p>
        </p:txBody>
      </p:sp>
      <p:sp>
        <p:nvSpPr>
          <p:cNvPr id="81" name="Rectangle 209"/>
          <p:cNvSpPr>
            <a:spLocks noChangeArrowheads="1"/>
          </p:cNvSpPr>
          <p:nvPr/>
        </p:nvSpPr>
        <p:spPr bwMode="auto">
          <a:xfrm>
            <a:off x="0" y="2121760"/>
            <a:ext cx="36576000" cy="85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411288" indent="-1411288" algn="ctr" defTabSz="3762375">
              <a:lnSpc>
                <a:spcPts val="4800"/>
              </a:lnSpc>
              <a:spcBef>
                <a:spcPct val="20000"/>
              </a:spcBef>
            </a:pPr>
            <a:r>
              <a:rPr lang="en-GB" sz="5400" dirty="0" smtClean="0">
                <a:latin typeface="Cambria" pitchFamily="18" charset="0"/>
              </a:rPr>
              <a:t>Stephen </a:t>
            </a:r>
            <a:r>
              <a:rPr lang="en-GB" sz="5400" dirty="0" smtClean="0">
                <a:latin typeface="Cambria" pitchFamily="18" charset="0"/>
              </a:rPr>
              <a:t>Fang, Micah Lanier</a:t>
            </a:r>
            <a:r>
              <a:rPr lang="en-GB" sz="5400" dirty="0" smtClean="0">
                <a:latin typeface="Cambria" pitchFamily="18" charset="0"/>
              </a:rPr>
              <a:t>, &amp; </a:t>
            </a:r>
            <a:r>
              <a:rPr lang="en-GB" sz="5400" dirty="0" smtClean="0">
                <a:latin typeface="Cambria" pitchFamily="18" charset="0"/>
              </a:rPr>
              <a:t>Jeffrey Shen</a:t>
            </a:r>
            <a:endParaRPr lang="en-GB" sz="5400" dirty="0">
              <a:latin typeface="Cambria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5842"/>
            <a:ext cx="2392033" cy="28165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7310" y="495300"/>
            <a:ext cx="2321490" cy="2777643"/>
          </a:xfrm>
          <a:prstGeom prst="rect">
            <a:avLst/>
          </a:prstGeom>
        </p:spPr>
      </p:pic>
      <p:sp>
        <p:nvSpPr>
          <p:cNvPr id="47" name="Rectangle 46"/>
          <p:cNvSpPr>
            <a:spLocks/>
          </p:cNvSpPr>
          <p:nvPr/>
        </p:nvSpPr>
        <p:spPr>
          <a:xfrm>
            <a:off x="12344400" y="3657600"/>
            <a:ext cx="11887200" cy="8412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2344400" y="4495800"/>
            <a:ext cx="11887200" cy="2423160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ＭＳ Ｐゴシック" pitchFamily="28" charset="-128"/>
            </a:endParaRPr>
          </a:p>
        </p:txBody>
      </p:sp>
      <p:sp>
        <p:nvSpPr>
          <p:cNvPr id="50" name="Rectangle 49"/>
          <p:cNvSpPr>
            <a:spLocks/>
          </p:cNvSpPr>
          <p:nvPr/>
        </p:nvSpPr>
        <p:spPr>
          <a:xfrm>
            <a:off x="24231600" y="3657600"/>
            <a:ext cx="11887200" cy="8412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4231600" y="4495800"/>
            <a:ext cx="11887200" cy="2423160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ＭＳ Ｐゴシック" pitchFamily="28" charset="-128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0477500" y="1905000"/>
            <a:ext cx="15621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57200" y="3657600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/>
                <a:cs typeface="Helvetica"/>
              </a:rPr>
              <a:t>Background</a:t>
            </a:r>
            <a:endParaRPr lang="en-US" sz="4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4231600" y="3657600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/>
                <a:cs typeface="Helvetica"/>
              </a:rPr>
              <a:t>Results</a:t>
            </a:r>
            <a:endParaRPr lang="en-US" sz="4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44400" y="3657600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/>
                <a:cs typeface="Helvetica"/>
              </a:rPr>
              <a:t>Variable Selection</a:t>
            </a:r>
            <a:endParaRPr lang="en-US" sz="4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5" name="Rectangle 54"/>
          <p:cNvSpPr>
            <a:spLocks/>
          </p:cNvSpPr>
          <p:nvPr/>
        </p:nvSpPr>
        <p:spPr>
          <a:xfrm>
            <a:off x="457200" y="12115800"/>
            <a:ext cx="11887200" cy="838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7200" y="12115800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/>
                <a:cs typeface="Helvetica"/>
              </a:rPr>
              <a:t>Data</a:t>
            </a:r>
            <a:endParaRPr lang="en-US" sz="4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1" name="Rectangle 60"/>
          <p:cNvSpPr>
            <a:spLocks/>
          </p:cNvSpPr>
          <p:nvPr/>
        </p:nvSpPr>
        <p:spPr>
          <a:xfrm>
            <a:off x="12344400" y="15621000"/>
            <a:ext cx="11887200" cy="8412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344400" y="15621000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/>
                <a:cs typeface="Helvetica"/>
              </a:rPr>
              <a:t>Model Building</a:t>
            </a:r>
            <a:endParaRPr lang="en-US" sz="4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12954000"/>
            <a:ext cx="1173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/>
                <a:cs typeface="Cambria"/>
              </a:rPr>
              <a:t>Our analysis utilizes NCAA men’s basketball </a:t>
            </a:r>
            <a:r>
              <a:rPr lang="en-US" sz="3200" b="1" dirty="0" smtClean="0">
                <a:latin typeface="Cambria"/>
                <a:cs typeface="Cambria"/>
              </a:rPr>
              <a:t>team statistics</a:t>
            </a:r>
            <a:r>
              <a:rPr lang="en-US" sz="3200" dirty="0" smtClean="0">
                <a:latin typeface="Cambria"/>
                <a:cs typeface="Cambria"/>
              </a:rPr>
              <a:t> and </a:t>
            </a:r>
            <a:r>
              <a:rPr lang="en-US" sz="3200" b="1" dirty="0" smtClean="0">
                <a:latin typeface="Cambria"/>
                <a:cs typeface="Cambria"/>
              </a:rPr>
              <a:t>game records</a:t>
            </a:r>
            <a:r>
              <a:rPr lang="en-US" sz="3200" dirty="0" smtClean="0">
                <a:latin typeface="Cambria"/>
                <a:cs typeface="Cambria"/>
              </a:rPr>
              <a:t> from </a:t>
            </a:r>
            <a:r>
              <a:rPr lang="en-US" sz="3200" dirty="0" err="1" smtClean="0">
                <a:latin typeface="Cambria"/>
                <a:cs typeface="Cambria"/>
              </a:rPr>
              <a:t>KenPom.com</a:t>
            </a:r>
            <a:r>
              <a:rPr lang="en-US" sz="3200" dirty="0" smtClean="0">
                <a:latin typeface="Cambria"/>
                <a:cs typeface="Cambria"/>
              </a:rPr>
              <a:t>. We used Python’s </a:t>
            </a:r>
            <a:r>
              <a:rPr lang="en-US" sz="3200" dirty="0" err="1" smtClean="0">
                <a:latin typeface="Cambria"/>
                <a:cs typeface="Cambria"/>
              </a:rPr>
              <a:t>BeautifulSoup</a:t>
            </a:r>
            <a:r>
              <a:rPr lang="en-US" sz="3200" dirty="0" smtClean="0">
                <a:latin typeface="Cambria"/>
                <a:cs typeface="Cambria"/>
              </a:rPr>
              <a:t> to retrieve and extract game data.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3400" y="4495800"/>
            <a:ext cx="11734800" cy="600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/>
                <a:cs typeface="Cambria"/>
              </a:rPr>
              <a:t>Featuring 351 teams, NCAA men’s basketball is a major source of excitement in American sports. The annual 64-team NCAA tournament attracts more advertising spending than the Super Bowl, and prompts $12 billion in gambling on its outcome.</a:t>
            </a:r>
          </a:p>
          <a:p>
            <a:endParaRPr lang="en-US" sz="3200" dirty="0">
              <a:latin typeface="Cambria"/>
              <a:cs typeface="Cambria"/>
            </a:endParaRPr>
          </a:p>
          <a:p>
            <a:r>
              <a:rPr lang="en-US" sz="3200" b="1" dirty="0" smtClean="0">
                <a:latin typeface="Cambria"/>
                <a:cs typeface="Cambria"/>
              </a:rPr>
              <a:t>Our goal: apply Bayesian statistical analysis to determine what team features predict game outcomes, and simulate the 2015 NCAA tournament.</a:t>
            </a:r>
            <a:r>
              <a:rPr lang="en-US" sz="3200" dirty="0" smtClean="0">
                <a:latin typeface="Cambria"/>
                <a:cs typeface="Cambria"/>
              </a:rPr>
              <a:t> We apply lessons from </a:t>
            </a:r>
            <a:r>
              <a:rPr lang="en-US" sz="3200" b="1" dirty="0" smtClean="0">
                <a:latin typeface="Cambria"/>
                <a:cs typeface="Cambria"/>
              </a:rPr>
              <a:t>AM 207</a:t>
            </a:r>
            <a:r>
              <a:rPr lang="en-US" sz="3200" dirty="0" smtClean="0">
                <a:latin typeface="Cambria"/>
                <a:cs typeface="Cambria"/>
              </a:rPr>
              <a:t> to construct and sample from a complex model parameter space.</a:t>
            </a:r>
          </a:p>
          <a:p>
            <a:endParaRPr lang="en-US" sz="3200" dirty="0">
              <a:latin typeface="Cambria"/>
              <a:cs typeface="Cambria"/>
            </a:endParaRPr>
          </a:p>
          <a:p>
            <a:r>
              <a:rPr lang="en-US" sz="3200" dirty="0" smtClean="0">
                <a:latin typeface="Cambria"/>
                <a:cs typeface="Cambria"/>
              </a:rPr>
              <a:t>This work is inspired in part by news organizations that produce similar analysis: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3000" y="10515600"/>
            <a:ext cx="1028700" cy="1371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800" y="10515600"/>
            <a:ext cx="1096205" cy="1371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5573" y="10744200"/>
            <a:ext cx="3270455" cy="91440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24307800" y="4495800"/>
            <a:ext cx="11734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Cambria"/>
                <a:cs typeface="Cambria"/>
              </a:rPr>
              <a:t>How Did We Do?</a:t>
            </a:r>
          </a:p>
          <a:p>
            <a:endParaRPr lang="en-US" sz="3200" dirty="0">
              <a:latin typeface="Cambria"/>
              <a:cs typeface="Cambria"/>
            </a:endParaRPr>
          </a:p>
          <a:p>
            <a:r>
              <a:rPr lang="en-US" sz="3200" dirty="0" smtClean="0">
                <a:latin typeface="Cambria"/>
                <a:cs typeface="Cambria"/>
              </a:rPr>
              <a:t>TODO PERFORMANCE EVALUATION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4307800" y="12093476"/>
            <a:ext cx="1173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Cambria"/>
                <a:cs typeface="Cambria"/>
              </a:rPr>
              <a:t>Anyone’s Game</a:t>
            </a:r>
          </a:p>
          <a:p>
            <a:endParaRPr lang="en-US" sz="3200" dirty="0">
              <a:latin typeface="Cambria"/>
              <a:cs typeface="Cambria"/>
            </a:endParaRPr>
          </a:p>
          <a:p>
            <a:r>
              <a:rPr lang="en-US" sz="3200" dirty="0" smtClean="0">
                <a:latin typeface="Cambria"/>
                <a:cs typeface="Cambria"/>
              </a:rPr>
              <a:t>We used our model to simulate the entire 2015 NCAA Tournament 10,000 times. The most likely winners: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4307800" y="20269200"/>
            <a:ext cx="1173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Cambria"/>
                <a:cs typeface="Cambria"/>
              </a:rPr>
              <a:t>The Final Four</a:t>
            </a:r>
          </a:p>
          <a:p>
            <a:endParaRPr lang="en-US" sz="3200" dirty="0">
              <a:latin typeface="Cambria"/>
              <a:cs typeface="Cambria"/>
            </a:endParaRPr>
          </a:p>
          <a:p>
            <a:r>
              <a:rPr lang="en-US" sz="3200" dirty="0" smtClean="0">
                <a:latin typeface="Cambria"/>
                <a:cs typeface="Cambria"/>
              </a:rPr>
              <a:t>What can we say about the actual 2015 Final Four?</a:t>
            </a:r>
          </a:p>
          <a:p>
            <a:r>
              <a:rPr lang="en-US" sz="3200" dirty="0" smtClean="0">
                <a:latin typeface="Cambria"/>
                <a:cs typeface="Cambria"/>
              </a:rPr>
              <a:t>We simulated their matchups 10,000 times as well: 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951746"/>
              </p:ext>
            </p:extLst>
          </p:nvPr>
        </p:nvGraphicFramePr>
        <p:xfrm>
          <a:off x="533400" y="14767560"/>
          <a:ext cx="1173480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/>
                <a:gridCol w="792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b="1" u="sng" dirty="0" smtClean="0">
                          <a:latin typeface="Cambria"/>
                          <a:cs typeface="Cambria"/>
                        </a:rPr>
                        <a:t>Teams</a:t>
                      </a:r>
                      <a:endParaRPr lang="en-US" sz="4400" b="1" u="sng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u="sng" dirty="0" smtClean="0">
                          <a:latin typeface="Cambria"/>
                          <a:cs typeface="Cambria"/>
                        </a:rPr>
                        <a:t>Games</a:t>
                      </a:r>
                      <a:endParaRPr lang="en-US" sz="4400" b="1" u="sng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latin typeface="Cambria"/>
                          <a:cs typeface="Cambria"/>
                        </a:rPr>
                        <a:t>351</a:t>
                      </a:r>
                      <a:endParaRPr lang="en-US" sz="44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latin typeface="Cambria"/>
                          <a:cs typeface="Cambria"/>
                        </a:rPr>
                        <a:t>33,000 from 2010-Present</a:t>
                      </a:r>
                      <a:endParaRPr lang="en-US" sz="44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533400" y="16711841"/>
            <a:ext cx="117348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Cambria"/>
                <a:cs typeface="Cambria"/>
              </a:rPr>
              <a:t>Team Features</a:t>
            </a:r>
            <a:endParaRPr lang="en-US" sz="4400" b="1" u="sng" dirty="0">
              <a:latin typeface="Cambria"/>
              <a:cs typeface="Cambria"/>
            </a:endParaRPr>
          </a:p>
          <a:p>
            <a:endParaRPr lang="en-US" sz="3200" dirty="0" smtClean="0">
              <a:latin typeface="Cambria"/>
              <a:cs typeface="Cambria"/>
            </a:endParaRPr>
          </a:p>
          <a:p>
            <a:r>
              <a:rPr lang="en-US" sz="3200" dirty="0" smtClean="0">
                <a:latin typeface="Cambria"/>
                <a:cs typeface="Cambria"/>
              </a:rPr>
              <a:t>Ken Pomeroy produces basketball statistics adjusted for team possessions and game tempo. We used several of his statistics as features in our own models:</a:t>
            </a:r>
          </a:p>
        </p:txBody>
      </p: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558244"/>
              </p:ext>
            </p:extLst>
          </p:nvPr>
        </p:nvGraphicFramePr>
        <p:xfrm>
          <a:off x="533400" y="19598640"/>
          <a:ext cx="11734800" cy="569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5600"/>
                <a:gridCol w="88392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1" u="sng" dirty="0" smtClean="0">
                          <a:latin typeface="Cambria"/>
                          <a:cs typeface="Cambria"/>
                        </a:rPr>
                        <a:t>Feature</a:t>
                      </a:r>
                      <a:endParaRPr lang="en-US" sz="3200" b="1" u="sng" dirty="0">
                        <a:latin typeface="Cambria"/>
                        <a:cs typeface="Cambria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u="sng" dirty="0" smtClean="0">
                          <a:latin typeface="Cambria"/>
                          <a:cs typeface="Cambria"/>
                        </a:rPr>
                        <a:t>Meaning</a:t>
                      </a:r>
                      <a:endParaRPr lang="en-US" sz="3200" b="1" u="sng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dirty="0" err="1" smtClean="0">
                          <a:latin typeface="Consolas"/>
                          <a:cs typeface="Consolas"/>
                        </a:rPr>
                        <a:t>Pythag</a:t>
                      </a:r>
                      <a:endParaRPr lang="en-US" sz="3200" dirty="0">
                        <a:latin typeface="Consolas"/>
                        <a:cs typeface="Consolas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latin typeface="Cambria"/>
                          <a:cs typeface="Cambria"/>
                        </a:rPr>
                        <a:t>A simple weighting of offensive and defensive efficiency compared to division 1 team averages</a:t>
                      </a:r>
                      <a:r>
                        <a:rPr lang="en-US" sz="3200" baseline="0" dirty="0" smtClean="0">
                          <a:latin typeface="Cambria"/>
                          <a:cs typeface="Cambria"/>
                        </a:rPr>
                        <a:t>.</a:t>
                      </a:r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onsolas"/>
                          <a:cs typeface="Consolas"/>
                        </a:rPr>
                        <a:t>TODO</a:t>
                      </a:r>
                      <a:endParaRPr lang="en-US" sz="3200" dirty="0">
                        <a:latin typeface="Consolas"/>
                        <a:cs typeface="Consolas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latin typeface="Cambria"/>
                          <a:cs typeface="Cambria"/>
                        </a:rPr>
                        <a:t>TODO</a:t>
                      </a:r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Consolas"/>
                        <a:cs typeface="Consolas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latin typeface="Cambria"/>
                          <a:cs typeface="Cambria"/>
                        </a:rPr>
                        <a:t>…etc.</a:t>
                      </a:r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Consolas"/>
                        <a:cs typeface="Consolas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Consolas"/>
                        <a:cs typeface="Consolas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Consolas"/>
                        <a:cs typeface="Consolas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Consolas"/>
                        <a:cs typeface="Consolas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Consolas"/>
                        <a:cs typeface="Consolas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</a:tbl>
          </a:graphicData>
        </a:graphic>
      </p:graphicFrame>
      <p:pic>
        <p:nvPicPr>
          <p:cNvPr id="29" name="Picture 28" descr="Wisconsin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0257" y="24368760"/>
            <a:ext cx="1058779" cy="1005840"/>
          </a:xfrm>
          <a:prstGeom prst="rect">
            <a:avLst/>
          </a:prstGeom>
        </p:spPr>
      </p:pic>
      <p:pic>
        <p:nvPicPr>
          <p:cNvPr id="31" name="Picture 30" descr="Duke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1764" y="25435560"/>
            <a:ext cx="1075765" cy="914400"/>
          </a:xfrm>
          <a:prstGeom prst="rect">
            <a:avLst/>
          </a:prstGeom>
        </p:spPr>
      </p:pic>
      <p:pic>
        <p:nvPicPr>
          <p:cNvPr id="16384" name="Picture 16383" descr="Kentucky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0293" y="23301960"/>
            <a:ext cx="1318707" cy="914400"/>
          </a:xfrm>
          <a:prstGeom prst="rect">
            <a:avLst/>
          </a:prstGeom>
        </p:spPr>
      </p:pic>
      <p:pic>
        <p:nvPicPr>
          <p:cNvPr id="16385" name="Picture 16384" descr="Michigan State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6094" y="26502360"/>
            <a:ext cx="867104" cy="1005840"/>
          </a:xfrm>
          <a:prstGeom prst="rect">
            <a:avLst/>
          </a:prstGeom>
        </p:spPr>
      </p:pic>
      <p:graphicFrame>
        <p:nvGraphicFramePr>
          <p:cNvPr id="16386" name="Table 163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334121"/>
              </p:ext>
            </p:extLst>
          </p:nvPr>
        </p:nvGraphicFramePr>
        <p:xfrm>
          <a:off x="26289000" y="22692360"/>
          <a:ext cx="9753600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0"/>
                <a:gridCol w="487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u="none" dirty="0" smtClean="0">
                          <a:latin typeface="Helvetica"/>
                          <a:cs typeface="Helvetica"/>
                        </a:rPr>
                        <a:t>Semi-Final</a:t>
                      </a:r>
                      <a:r>
                        <a:rPr lang="en-US" sz="3200" b="1" u="none" baseline="0" dirty="0" smtClean="0">
                          <a:latin typeface="Helvetica"/>
                          <a:cs typeface="Helvetica"/>
                        </a:rPr>
                        <a:t> Win</a:t>
                      </a:r>
                      <a:endParaRPr lang="en-US" sz="3200" b="1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u="none" dirty="0" smtClean="0">
                          <a:latin typeface="Helvetica"/>
                          <a:cs typeface="Helvetica"/>
                        </a:rPr>
                        <a:t>Championship</a:t>
                      </a:r>
                      <a:endParaRPr lang="en-US" sz="3200" b="1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856129"/>
              </p:ext>
            </p:extLst>
          </p:nvPr>
        </p:nvGraphicFramePr>
        <p:xfrm>
          <a:off x="26289000" y="23408640"/>
          <a:ext cx="97536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0"/>
                <a:gridCol w="487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72%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71%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24307800" y="27864394"/>
            <a:ext cx="11734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mbria"/>
                <a:cs typeface="Cambria"/>
              </a:rPr>
              <a:t>Most common championship game:          over          (72%)</a:t>
            </a:r>
          </a:p>
        </p:txBody>
      </p:sp>
      <p:pic>
        <p:nvPicPr>
          <p:cNvPr id="95" name="Picture 94" descr="Duke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5559" y="27965400"/>
            <a:ext cx="607241" cy="516155"/>
          </a:xfrm>
          <a:prstGeom prst="rect">
            <a:avLst/>
          </a:prstGeom>
        </p:spPr>
      </p:pic>
      <p:sp>
        <p:nvSpPr>
          <p:cNvPr id="16391" name="TextBox 16390"/>
          <p:cNvSpPr txBox="1"/>
          <p:nvPr/>
        </p:nvSpPr>
        <p:spPr>
          <a:xfrm>
            <a:off x="24307800" y="23574494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(1)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4307800" y="24688800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(1)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4307800" y="25708094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(1)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4307800" y="26820614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(7)</a:t>
            </a:r>
            <a:endParaRPr lang="en-US" sz="1800" dirty="0">
              <a:solidFill>
                <a:schemeClr val="bg2"/>
              </a:solidFill>
            </a:endParaRPr>
          </a:p>
        </p:txBody>
      </p:sp>
      <p:pic>
        <p:nvPicPr>
          <p:cNvPr id="16392" name="Picture 16391" descr="Gonzaga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50" y="14987523"/>
            <a:ext cx="1222744" cy="914400"/>
          </a:xfrm>
          <a:prstGeom prst="rect">
            <a:avLst/>
          </a:prstGeom>
        </p:spPr>
      </p:pic>
      <p:pic>
        <p:nvPicPr>
          <p:cNvPr id="16393" name="Picture 16392" descr="Arizona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5200" y="16230600"/>
            <a:ext cx="989610" cy="914400"/>
          </a:xfrm>
          <a:prstGeom prst="rect">
            <a:avLst/>
          </a:prstGeom>
        </p:spPr>
      </p:pic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673201"/>
              </p:ext>
            </p:extLst>
          </p:nvPr>
        </p:nvGraphicFramePr>
        <p:xfrm>
          <a:off x="26289000" y="24460200"/>
          <a:ext cx="97536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0"/>
                <a:gridCol w="487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28%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27%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520941"/>
              </p:ext>
            </p:extLst>
          </p:nvPr>
        </p:nvGraphicFramePr>
        <p:xfrm>
          <a:off x="26289000" y="25542240"/>
          <a:ext cx="97536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0"/>
                <a:gridCol w="487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100%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2.3%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289125"/>
              </p:ext>
            </p:extLst>
          </p:nvPr>
        </p:nvGraphicFramePr>
        <p:xfrm>
          <a:off x="26289000" y="26654760"/>
          <a:ext cx="97536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0"/>
                <a:gridCol w="487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0%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0%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12420600" y="4495800"/>
            <a:ext cx="1173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/>
                <a:cs typeface="Cambria"/>
              </a:rPr>
              <a:t>Despite all we have learned, iterating over Bayesian model features is time-consuming. TODO MORE</a:t>
            </a:r>
          </a:p>
        </p:txBody>
      </p:sp>
      <p:pic>
        <p:nvPicPr>
          <p:cNvPr id="16394" name="Picture 16393" descr="Harvard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1400" y="17449800"/>
            <a:ext cx="774675" cy="914400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24307800" y="7848600"/>
            <a:ext cx="11734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Cambria"/>
                <a:cs typeface="Cambria"/>
              </a:rPr>
              <a:t>What Really Matters</a:t>
            </a:r>
          </a:p>
          <a:p>
            <a:endParaRPr lang="en-US" sz="3200" dirty="0">
              <a:latin typeface="Cambria"/>
              <a:cs typeface="Cambria"/>
            </a:endParaRPr>
          </a:p>
          <a:p>
            <a:r>
              <a:rPr lang="en-US" sz="3200" dirty="0" smtClean="0">
                <a:latin typeface="Cambria"/>
                <a:cs typeface="Cambria"/>
              </a:rPr>
              <a:t>TODO FEATURE INTERPRETATION</a:t>
            </a:r>
          </a:p>
        </p:txBody>
      </p:sp>
      <p:pic>
        <p:nvPicPr>
          <p:cNvPr id="131" name="Picture 130" descr="Kentucky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8224" y="27965400"/>
            <a:ext cx="744376" cy="516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11964</TotalTime>
  <Words>340</Words>
  <Application>Microsoft Macintosh PowerPoint</Application>
  <PresentationFormat>Custom</PresentationFormat>
  <Paragraphs>58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Stephen Bergin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Methods for Uncovering Regulatory Networks in Arabidopsis Thaliana</dc:title>
  <dc:creator>Stephen Bergin</dc:creator>
  <cp:lastModifiedBy>Micah Lanier</cp:lastModifiedBy>
  <cp:revision>412</cp:revision>
  <dcterms:created xsi:type="dcterms:W3CDTF">2009-07-28T18:49:27Z</dcterms:created>
  <dcterms:modified xsi:type="dcterms:W3CDTF">2015-05-03T22:30:14Z</dcterms:modified>
</cp:coreProperties>
</file>