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6576000" cy="2926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216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205" autoAdjust="0"/>
    <p:restoredTop sz="99440" autoAdjust="0"/>
  </p:normalViewPr>
  <p:slideViewPr>
    <p:cSldViewPr>
      <p:cViewPr>
        <p:scale>
          <a:sx n="40" d="100"/>
          <a:sy n="40" d="100"/>
        </p:scale>
        <p:origin x="-144" y="-80"/>
      </p:cViewPr>
      <p:guideLst>
        <p:guide orient="horz" pos="9216"/>
        <p:guide pos="115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685800"/>
            <a:ext cx="42862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A9A1A-4B2E-4ABE-AD80-2D5CC42C92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9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7B18C-EA02-44EF-BB77-BCC8F943FFC3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90025"/>
            <a:ext cx="31089600" cy="6272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438"/>
            <a:ext cx="25603200" cy="7477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802CD-1DF3-490E-BF6F-0F519574D7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1133A-7F7F-4411-80E7-51E7F80EA3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0400" y="2600325"/>
            <a:ext cx="7772400" cy="23409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2600325"/>
            <a:ext cx="23164800" cy="23409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2A8B2-4743-4584-A01D-7F6B36BF3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9BB82-C2E9-49DD-AFA1-087B54EDFC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8802350"/>
            <a:ext cx="31089600" cy="58118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2401550"/>
            <a:ext cx="31089600" cy="6400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A4515-010E-4160-8A82-1E96F8A5F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8453438"/>
            <a:ext cx="15468600" cy="175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4200" y="8453438"/>
            <a:ext cx="15468600" cy="175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9FAC4-62AB-456E-BD72-EE681498B6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71575"/>
            <a:ext cx="32918400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50025"/>
            <a:ext cx="1616075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8938"/>
            <a:ext cx="1616075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0" y="6550025"/>
            <a:ext cx="1616710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0" y="9278938"/>
            <a:ext cx="1616710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B3771-27FE-465C-B9B6-7225F68152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6EF63-B27F-4CC8-A11B-78D531C9D5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3C179-D407-41BE-B5DD-B027F997AE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65225"/>
            <a:ext cx="12033250" cy="4957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225"/>
            <a:ext cx="20447000" cy="24972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6122988"/>
            <a:ext cx="12033250" cy="20015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5DC13-359A-45CC-9356-8B8475EE1E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0" y="20481925"/>
            <a:ext cx="21945600" cy="24193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0" y="2614613"/>
            <a:ext cx="21945600" cy="175561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0" y="22901275"/>
            <a:ext cx="21945600" cy="3433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B5FD6-9E60-40FD-931C-C4B0B62F2B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2600325"/>
            <a:ext cx="3108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8453438"/>
            <a:ext cx="31089600" cy="175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6660475"/>
            <a:ext cx="76200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6800" y="26660475"/>
            <a:ext cx="115824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2800" y="26660475"/>
            <a:ext cx="76200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936C7FF1-5457-4E29-B17F-15982FF22F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2pPr>
      <a:lvl3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3pPr>
      <a:lvl4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4pPr>
      <a:lvl5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5pPr>
      <a:lvl6pPr marL="4572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6pPr>
      <a:lvl7pPr marL="9144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7pPr>
      <a:lvl8pPr marL="13716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8pPr>
      <a:lvl9pPr marL="18288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9pPr>
    </p:titleStyle>
    <p:bodyStyle>
      <a:lvl1pPr marL="1411288" indent="-1411288" algn="l" defTabSz="3762375" rtl="0" fontAlgn="base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fontAlgn="base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  <a:ea typeface="+mn-ea"/>
        </a:defRPr>
      </a:lvl2pPr>
      <a:lvl3pPr marL="4702175" indent="-939800" algn="l" defTabSz="3762375" rtl="0" fontAlgn="base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  <a:ea typeface="+mn-ea"/>
        </a:defRPr>
      </a:lvl3pPr>
      <a:lvl4pPr marL="6583363" indent="-939800" algn="l" defTabSz="3762375" rtl="0" fontAlgn="base">
        <a:spcBef>
          <a:spcPct val="20000"/>
        </a:spcBef>
        <a:spcAft>
          <a:spcPct val="0"/>
        </a:spcAft>
        <a:buChar char="–"/>
        <a:defRPr sz="8200">
          <a:solidFill>
            <a:schemeClr val="tx1"/>
          </a:solidFill>
          <a:latin typeface="+mn-lt"/>
          <a:ea typeface="+mn-ea"/>
        </a:defRPr>
      </a:lvl4pPr>
      <a:lvl5pPr marL="84645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5pPr>
      <a:lvl6pPr marL="89217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6pPr>
      <a:lvl7pPr marL="93789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7pPr>
      <a:lvl8pPr marL="98361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8pPr>
      <a:lvl9pPr marL="102933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0" Type="http://schemas.openxmlformats.org/officeDocument/2006/relationships/image" Target="../media/image8.png"/><Relationship Id="rId11" Type="http://schemas.openxmlformats.org/officeDocument/2006/relationships/image" Target="../media/image9.emf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png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/>
          <p:cNvSpPr>
            <a:spLocks/>
          </p:cNvSpPr>
          <p:nvPr/>
        </p:nvSpPr>
        <p:spPr>
          <a:xfrm>
            <a:off x="457200" y="3657600"/>
            <a:ext cx="11887200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4572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sp>
        <p:nvSpPr>
          <p:cNvPr id="113" name="TextBox 33"/>
          <p:cNvSpPr txBox="1">
            <a:spLocks noChangeArrowheads="1"/>
          </p:cNvSpPr>
          <p:nvPr/>
        </p:nvSpPr>
        <p:spPr bwMode="auto">
          <a:xfrm>
            <a:off x="0" y="381000"/>
            <a:ext cx="36576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 i="1" dirty="0" err="1" smtClean="0">
                <a:latin typeface="Cambria" pitchFamily="18" charset="0"/>
              </a:rPr>
              <a:t>Bayesket</a:t>
            </a:r>
            <a:r>
              <a:rPr lang="en-US" sz="8000" b="1" i="1" dirty="0" smtClean="0">
                <a:latin typeface="Cambria" pitchFamily="18" charset="0"/>
              </a:rPr>
              <a:t> Ball</a:t>
            </a:r>
            <a:r>
              <a:rPr lang="en-US" sz="8000" b="1" dirty="0" smtClean="0">
                <a:latin typeface="Cambria" pitchFamily="18" charset="0"/>
              </a:rPr>
              <a:t>: A Bayesian Take on College Basketball</a:t>
            </a:r>
            <a:endParaRPr lang="en-US" sz="8000" b="1" dirty="0">
              <a:latin typeface="Cambria" pitchFamily="18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0" y="2819400"/>
            <a:ext cx="36576000" cy="58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11288" indent="-1411288" algn="ctr" defTabSz="3762375"/>
            <a:r>
              <a:rPr lang="en-GB" sz="3200" dirty="0" smtClean="0">
                <a:solidFill>
                  <a:schemeClr val="bg2"/>
                </a:solidFill>
                <a:latin typeface="Cambria" pitchFamily="18" charset="0"/>
              </a:rPr>
              <a:t>Applied Mathematics 207, School of Engineering and Applied Sciences, Harvard University</a:t>
            </a:r>
            <a:endParaRPr lang="en-US" sz="3200" dirty="0">
              <a:solidFill>
                <a:schemeClr val="bg2"/>
              </a:solidFill>
              <a:latin typeface="Cambria" pitchFamily="18" charset="0"/>
            </a:endParaRPr>
          </a:p>
        </p:txBody>
      </p:sp>
      <p:sp>
        <p:nvSpPr>
          <p:cNvPr id="81" name="Rectangle 209"/>
          <p:cNvSpPr>
            <a:spLocks noChangeArrowheads="1"/>
          </p:cNvSpPr>
          <p:nvPr/>
        </p:nvSpPr>
        <p:spPr bwMode="auto">
          <a:xfrm>
            <a:off x="0" y="2121760"/>
            <a:ext cx="36576000" cy="85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411288" indent="-1411288" algn="ctr" defTabSz="3762375">
              <a:lnSpc>
                <a:spcPts val="4800"/>
              </a:lnSpc>
              <a:spcBef>
                <a:spcPct val="20000"/>
              </a:spcBef>
            </a:pPr>
            <a:r>
              <a:rPr lang="en-GB" sz="5400" dirty="0" smtClean="0">
                <a:latin typeface="Cambria" pitchFamily="18" charset="0"/>
              </a:rPr>
              <a:t>Stephen Fang, Micah Lanier, &amp; Jeffrey Shen</a:t>
            </a:r>
            <a:endParaRPr lang="en-GB" sz="5400" dirty="0">
              <a:latin typeface="Cambria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5842"/>
            <a:ext cx="2392033" cy="28165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7310" y="495300"/>
            <a:ext cx="2321490" cy="2777643"/>
          </a:xfrm>
          <a:prstGeom prst="rect">
            <a:avLst/>
          </a:prstGeom>
        </p:spPr>
      </p:pic>
      <p:sp>
        <p:nvSpPr>
          <p:cNvPr id="47" name="Rectangle 46"/>
          <p:cNvSpPr>
            <a:spLocks/>
          </p:cNvSpPr>
          <p:nvPr/>
        </p:nvSpPr>
        <p:spPr>
          <a:xfrm>
            <a:off x="12344400" y="3657600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23444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sp>
        <p:nvSpPr>
          <p:cNvPr id="50" name="Rectangle 49"/>
          <p:cNvSpPr>
            <a:spLocks/>
          </p:cNvSpPr>
          <p:nvPr/>
        </p:nvSpPr>
        <p:spPr>
          <a:xfrm>
            <a:off x="24231600" y="3657600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42316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477500" y="1905000"/>
            <a:ext cx="1562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572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Background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2316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Results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444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Variable Selection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5" name="Rectangle 54"/>
          <p:cNvSpPr>
            <a:spLocks/>
          </p:cNvSpPr>
          <p:nvPr/>
        </p:nvSpPr>
        <p:spPr>
          <a:xfrm>
            <a:off x="457200" y="12115800"/>
            <a:ext cx="11887200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" y="121158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Data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1" name="Rectangle 60"/>
          <p:cNvSpPr>
            <a:spLocks/>
          </p:cNvSpPr>
          <p:nvPr/>
        </p:nvSpPr>
        <p:spPr>
          <a:xfrm>
            <a:off x="12344400" y="15621000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344400" y="156210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Model Building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2954000"/>
            <a:ext cx="1173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Our analysis utilizes NCAA men’s basketball </a:t>
            </a:r>
            <a:r>
              <a:rPr lang="en-US" sz="3200" b="1" dirty="0" smtClean="0">
                <a:latin typeface="Cambria"/>
                <a:cs typeface="Cambria"/>
              </a:rPr>
              <a:t>team statistics</a:t>
            </a:r>
            <a:r>
              <a:rPr lang="en-US" sz="3200" dirty="0" smtClean="0">
                <a:latin typeface="Cambria"/>
                <a:cs typeface="Cambria"/>
              </a:rPr>
              <a:t> and </a:t>
            </a:r>
            <a:r>
              <a:rPr lang="en-US" sz="3200" b="1" dirty="0" smtClean="0">
                <a:latin typeface="Cambria"/>
                <a:cs typeface="Cambria"/>
              </a:rPr>
              <a:t>game records</a:t>
            </a:r>
            <a:r>
              <a:rPr lang="en-US" sz="3200" dirty="0" smtClean="0">
                <a:latin typeface="Cambria"/>
                <a:cs typeface="Cambria"/>
              </a:rPr>
              <a:t> from </a:t>
            </a:r>
            <a:r>
              <a:rPr lang="en-US" sz="3200" dirty="0" err="1" smtClean="0">
                <a:latin typeface="Cambria"/>
                <a:cs typeface="Cambria"/>
              </a:rPr>
              <a:t>KenPom.com</a:t>
            </a:r>
            <a:r>
              <a:rPr lang="en-US" sz="3200" dirty="0" smtClean="0">
                <a:latin typeface="Cambria"/>
                <a:cs typeface="Cambria"/>
              </a:rPr>
              <a:t>. We used Python’s </a:t>
            </a:r>
            <a:r>
              <a:rPr lang="en-US" sz="3200" dirty="0" err="1" smtClean="0">
                <a:latin typeface="Cambria"/>
                <a:cs typeface="Cambria"/>
              </a:rPr>
              <a:t>BeautifulSoup</a:t>
            </a:r>
            <a:r>
              <a:rPr lang="en-US" sz="3200" dirty="0" smtClean="0">
                <a:latin typeface="Cambria"/>
                <a:cs typeface="Cambria"/>
              </a:rPr>
              <a:t> to retrieve and extract game data.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3400" y="4495800"/>
            <a:ext cx="1173480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Featuring 351 teams, NCAA men’s basketball is a major source of excitement in American sports. The annual 64-team NCAA tournament attracts more advertising spending than the Super Bowl, and prompts $12 billion in gambling on its outcome.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b="1" dirty="0" smtClean="0">
                <a:latin typeface="Cambria"/>
                <a:cs typeface="Cambria"/>
              </a:rPr>
              <a:t>Our goal: apply Bayesian statistical analysis to determine what team features predict game outcomes, and simulate the 2015 NCAA tournament.</a:t>
            </a:r>
            <a:r>
              <a:rPr lang="en-US" sz="3200" dirty="0" smtClean="0">
                <a:latin typeface="Cambria"/>
                <a:cs typeface="Cambria"/>
              </a:rPr>
              <a:t> We apply lessons from </a:t>
            </a:r>
            <a:r>
              <a:rPr lang="en-US" sz="3200" b="1" dirty="0" smtClean="0">
                <a:latin typeface="Cambria"/>
                <a:cs typeface="Cambria"/>
              </a:rPr>
              <a:t>AM 207</a:t>
            </a:r>
            <a:r>
              <a:rPr lang="en-US" sz="3200" dirty="0" smtClean="0">
                <a:latin typeface="Cambria"/>
                <a:cs typeface="Cambria"/>
              </a:rPr>
              <a:t> to construct and sample from a complex model parameter space.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This work is inspired in part by news organizations that produce similar analysis: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0" y="10515600"/>
            <a:ext cx="1028700" cy="1371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10515600"/>
            <a:ext cx="1096205" cy="1371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5573" y="10744200"/>
            <a:ext cx="3270455" cy="9144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24307800" y="4495800"/>
            <a:ext cx="117348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How Did We Do?</a:t>
            </a:r>
          </a:p>
          <a:p>
            <a:endParaRPr lang="en-US" sz="1500" dirty="0" smtClean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After training our model and testing it against a held-out testing dataset, we correctly predicted </a:t>
            </a:r>
            <a:r>
              <a:rPr lang="en-US" sz="3200" b="1" dirty="0" smtClean="0">
                <a:latin typeface="Cambria"/>
                <a:cs typeface="Cambria"/>
              </a:rPr>
              <a:t>76%</a:t>
            </a:r>
            <a:r>
              <a:rPr lang="en-US" sz="3200" dirty="0" smtClean="0">
                <a:latin typeface="Cambria"/>
                <a:cs typeface="Cambria"/>
              </a:rPr>
              <a:t> of regular season games. Our coding process would result in 50% accuracy by random chance.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4307800" y="21560641"/>
            <a:ext cx="117348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The Final Four</a:t>
            </a:r>
          </a:p>
          <a:p>
            <a:endParaRPr lang="en-US" sz="1500" dirty="0" smtClean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What can we say about the actual 2015 Final Four?</a:t>
            </a:r>
          </a:p>
          <a:p>
            <a:r>
              <a:rPr lang="en-US" sz="3200" dirty="0" smtClean="0">
                <a:latin typeface="Cambria"/>
                <a:cs typeface="Cambria"/>
              </a:rPr>
              <a:t>We simulated their matchups 10,000 times as well: 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51746"/>
              </p:ext>
            </p:extLst>
          </p:nvPr>
        </p:nvGraphicFramePr>
        <p:xfrm>
          <a:off x="533400" y="14767560"/>
          <a:ext cx="117348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792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b="1" u="sng" dirty="0" smtClean="0">
                          <a:latin typeface="Cambria"/>
                          <a:cs typeface="Cambria"/>
                        </a:rPr>
                        <a:t>Teams</a:t>
                      </a:r>
                      <a:endParaRPr lang="en-US" sz="4400" b="1" u="sng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u="sng" dirty="0" smtClean="0">
                          <a:latin typeface="Cambria"/>
                          <a:cs typeface="Cambria"/>
                        </a:rPr>
                        <a:t>Games</a:t>
                      </a:r>
                      <a:endParaRPr lang="en-US" sz="4400" b="1" u="sng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ambria"/>
                          <a:cs typeface="Cambria"/>
                        </a:rPr>
                        <a:t>351</a:t>
                      </a:r>
                      <a:endParaRPr lang="en-US" sz="44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ambria"/>
                          <a:cs typeface="Cambria"/>
                        </a:rPr>
                        <a:t>33,000 from 2010-Present</a:t>
                      </a:r>
                      <a:endParaRPr lang="en-US" sz="44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533400" y="16711841"/>
            <a:ext cx="11734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Team Features</a:t>
            </a:r>
            <a:endParaRPr lang="en-US" sz="4400" b="1" u="sng" dirty="0">
              <a:latin typeface="Cambria"/>
              <a:cs typeface="Cambria"/>
            </a:endParaRPr>
          </a:p>
          <a:p>
            <a:endParaRPr lang="en-US" sz="3200" dirty="0" smtClean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Ken Pomeroy produces basketball statistics adjusted for team possessions and game tempo. We used several of his statistics as features in our own models:</a:t>
            </a:r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558244"/>
              </p:ext>
            </p:extLst>
          </p:nvPr>
        </p:nvGraphicFramePr>
        <p:xfrm>
          <a:off x="533400" y="19598640"/>
          <a:ext cx="11734800" cy="569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0"/>
                <a:gridCol w="88392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1" u="sng" dirty="0" smtClean="0">
                          <a:latin typeface="Cambria"/>
                          <a:cs typeface="Cambria"/>
                        </a:rPr>
                        <a:t>Feature</a:t>
                      </a:r>
                      <a:endParaRPr lang="en-US" sz="3200" b="1" u="sng" dirty="0">
                        <a:latin typeface="Cambria"/>
                        <a:cs typeface="Cambria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u="sng" dirty="0" smtClean="0">
                          <a:latin typeface="Cambria"/>
                          <a:cs typeface="Cambria"/>
                        </a:rPr>
                        <a:t>Meaning</a:t>
                      </a:r>
                      <a:endParaRPr lang="en-US" sz="3200" b="1" u="sng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err="1" smtClean="0">
                          <a:latin typeface="Consolas"/>
                          <a:cs typeface="Consolas"/>
                        </a:rPr>
                        <a:t>Pythag</a:t>
                      </a:r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A simple weighting of offensive and defensive efficiency compared to division 1 team averages</a:t>
                      </a:r>
                      <a:r>
                        <a:rPr lang="en-US" sz="3200" baseline="0" dirty="0" smtClean="0">
                          <a:latin typeface="Cambria"/>
                          <a:cs typeface="Cambria"/>
                        </a:rPr>
                        <a:t>.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onsolas"/>
                          <a:cs typeface="Consolas"/>
                        </a:rPr>
                        <a:t>TODO</a:t>
                      </a:r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TODO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…etc.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</a:tbl>
          </a:graphicData>
        </a:graphic>
      </p:graphicFrame>
      <p:pic>
        <p:nvPicPr>
          <p:cNvPr id="29" name="Picture 28" descr="Wisconsin.pd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257" y="25359360"/>
            <a:ext cx="1058779" cy="1005840"/>
          </a:xfrm>
          <a:prstGeom prst="rect">
            <a:avLst/>
          </a:prstGeom>
        </p:spPr>
      </p:pic>
      <p:pic>
        <p:nvPicPr>
          <p:cNvPr id="31" name="Picture 30" descr="Duk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764" y="26426160"/>
            <a:ext cx="1075765" cy="914400"/>
          </a:xfrm>
          <a:prstGeom prst="rect">
            <a:avLst/>
          </a:prstGeom>
        </p:spPr>
      </p:pic>
      <p:pic>
        <p:nvPicPr>
          <p:cNvPr id="16384" name="Picture 16383" descr="Kentucky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293" y="24292560"/>
            <a:ext cx="1318707" cy="914400"/>
          </a:xfrm>
          <a:prstGeom prst="rect">
            <a:avLst/>
          </a:prstGeom>
        </p:spPr>
      </p:pic>
      <p:pic>
        <p:nvPicPr>
          <p:cNvPr id="16385" name="Picture 16384" descr="Michigan State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094" y="27492960"/>
            <a:ext cx="867104" cy="1005840"/>
          </a:xfrm>
          <a:prstGeom prst="rect">
            <a:avLst/>
          </a:prstGeom>
        </p:spPr>
      </p:pic>
      <p:graphicFrame>
        <p:nvGraphicFramePr>
          <p:cNvPr id="16386" name="Table 163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370917"/>
              </p:ext>
            </p:extLst>
          </p:nvPr>
        </p:nvGraphicFramePr>
        <p:xfrm>
          <a:off x="26670000" y="23682960"/>
          <a:ext cx="87630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smtClean="0">
                          <a:latin typeface="Helvetica"/>
                          <a:cs typeface="Helvetica"/>
                        </a:rPr>
                        <a:t>Semi-Final</a:t>
                      </a:r>
                      <a:r>
                        <a:rPr lang="en-US" sz="3200" b="1" u="none" baseline="0" dirty="0" smtClean="0">
                          <a:latin typeface="Helvetica"/>
                          <a:cs typeface="Helvetica"/>
                        </a:rPr>
                        <a:t> Win</a:t>
                      </a:r>
                      <a:endParaRPr lang="en-US" sz="3200" b="1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smtClean="0">
                          <a:latin typeface="Helvetica"/>
                          <a:cs typeface="Helvetica"/>
                        </a:rPr>
                        <a:t>Championship</a:t>
                      </a:r>
                      <a:endParaRPr lang="en-US" sz="3200" b="1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62785"/>
              </p:ext>
            </p:extLst>
          </p:nvPr>
        </p:nvGraphicFramePr>
        <p:xfrm>
          <a:off x="26670000" y="2439924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72%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71%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91" name="TextBox 16390"/>
          <p:cNvSpPr txBox="1"/>
          <p:nvPr/>
        </p:nvSpPr>
        <p:spPr>
          <a:xfrm>
            <a:off x="24307800" y="2456509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307800" y="25679400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307800" y="2669869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307800" y="2781121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(7)</a:t>
            </a:r>
            <a:endParaRPr lang="en-US" sz="1800" dirty="0">
              <a:solidFill>
                <a:schemeClr val="bg2"/>
              </a:solidFill>
            </a:endParaRPr>
          </a:p>
        </p:txBody>
      </p: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197317"/>
              </p:ext>
            </p:extLst>
          </p:nvPr>
        </p:nvGraphicFramePr>
        <p:xfrm>
          <a:off x="26670000" y="2545080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28%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27%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746653"/>
              </p:ext>
            </p:extLst>
          </p:nvPr>
        </p:nvGraphicFramePr>
        <p:xfrm>
          <a:off x="26670000" y="2653284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100%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2.3%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73869"/>
              </p:ext>
            </p:extLst>
          </p:nvPr>
        </p:nvGraphicFramePr>
        <p:xfrm>
          <a:off x="26670000" y="2764536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0%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0%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24307800" y="7391400"/>
            <a:ext cx="117348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What Really Matters</a:t>
            </a:r>
          </a:p>
          <a:p>
            <a:endParaRPr lang="en-US" sz="15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TODO FEATURE INTERPRETATION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420600" y="16687800"/>
            <a:ext cx="1173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We used Metropolis-Hastings algorithm to perform sampling from our Bayesian logistic regression. For our final model, we sampled 10,000 samples after 5,000 burn-in samples and taking every 1 out of 10 samples using thinning. In addition, we also used slice sampling to perform sampling. The results are comparable.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420600" y="19507200"/>
            <a:ext cx="11125200" cy="4182815"/>
            <a:chOff x="12420600" y="19362985"/>
            <a:chExt cx="11125200" cy="418281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0600" y="19887367"/>
              <a:ext cx="5487650" cy="3658433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8150" y="19887336"/>
              <a:ext cx="5487650" cy="3658433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6383000" y="19362985"/>
              <a:ext cx="381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u="sng" dirty="0" smtClean="0">
                  <a:latin typeface="Cambria"/>
                  <a:cs typeface="Cambria"/>
                </a:rPr>
                <a:t>Correlation Plots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496800" y="23850600"/>
            <a:ext cx="5398482" cy="4630955"/>
            <a:chOff x="12496800" y="23850600"/>
            <a:chExt cx="5398482" cy="4630955"/>
          </a:xfrm>
        </p:grpSpPr>
        <p:sp>
          <p:nvSpPr>
            <p:cNvPr id="65" name="TextBox 64"/>
            <p:cNvSpPr txBox="1"/>
            <p:nvPr/>
          </p:nvSpPr>
          <p:spPr>
            <a:xfrm>
              <a:off x="13481541" y="23850600"/>
              <a:ext cx="3429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u="sng" dirty="0" err="1" smtClean="0">
                  <a:latin typeface="Cambria"/>
                  <a:cs typeface="Cambria"/>
                </a:rPr>
                <a:t>Geweke</a:t>
              </a:r>
              <a:r>
                <a:rPr lang="en-US" sz="3200" b="1" u="sng" dirty="0" smtClean="0">
                  <a:latin typeface="Cambria"/>
                  <a:cs typeface="Cambria"/>
                </a:rPr>
                <a:t> Statistics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6800" y="24518252"/>
              <a:ext cx="5398482" cy="3963303"/>
            </a:xfrm>
            <a:prstGeom prst="rect">
              <a:avLst/>
            </a:prstGeom>
          </p:spPr>
        </p:pic>
      </p:grpSp>
      <p:sp>
        <p:nvSpPr>
          <p:cNvPr id="67" name="TextBox 66"/>
          <p:cNvSpPr txBox="1"/>
          <p:nvPr/>
        </p:nvSpPr>
        <p:spPr>
          <a:xfrm>
            <a:off x="18821400" y="23850600"/>
            <a:ext cx="4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Cambria"/>
                <a:cs typeface="Cambria"/>
              </a:rPr>
              <a:t>Posterior Distribution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12878"/>
              </p:ext>
            </p:extLst>
          </p:nvPr>
        </p:nvGraphicFramePr>
        <p:xfrm>
          <a:off x="18288000" y="24765000"/>
          <a:ext cx="5616835" cy="30386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2617"/>
                <a:gridCol w="1771940"/>
                <a:gridCol w="1872278"/>
              </a:tblGrid>
              <a:tr h="51812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Coefficients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Mean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mbria" panose="02040503050406030204" pitchFamily="18" charset="0"/>
                        </a:rPr>
                        <a:t>Std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1449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anose="02040503050406030204" pitchFamily="18" charset="0"/>
                        </a:rPr>
                        <a:t>Intercept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0.4718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0.0456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Diff_Pythag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1.1283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0.3014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Diff_AdjOE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0.1190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0.0085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Diff_AdjDE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-0.1183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0.0245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Location_Away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-1.1234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0.0688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Diff_RankAdjDE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0.0003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0.0014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24307800" y="10672842"/>
            <a:ext cx="117348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Anyone’s Game</a:t>
            </a:r>
          </a:p>
          <a:p>
            <a:endParaRPr lang="en-US" sz="15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We used our model to simulate the entire 2015 NCAA Tournament 10,000 times. The most likely winners: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4307800" y="20731242"/>
            <a:ext cx="1173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mbria"/>
                <a:cs typeface="Cambria"/>
              </a:rPr>
              <a:t>Most common championship outcome:           over         (24%)</a:t>
            </a:r>
          </a:p>
        </p:txBody>
      </p:sp>
      <p:pic>
        <p:nvPicPr>
          <p:cNvPr id="72" name="Picture 71" descr="Arizona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4841" y="16714966"/>
            <a:ext cx="989610" cy="914400"/>
          </a:xfrm>
          <a:prstGeom prst="rect">
            <a:avLst/>
          </a:prstGeom>
        </p:spPr>
      </p:pic>
      <p:pic>
        <p:nvPicPr>
          <p:cNvPr id="73" name="Picture 72" descr="Harvard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599" y="19727940"/>
            <a:ext cx="774676" cy="914400"/>
          </a:xfrm>
          <a:prstGeom prst="rect">
            <a:avLst/>
          </a:prstGeom>
        </p:spPr>
      </p:pic>
      <p:pic>
        <p:nvPicPr>
          <p:cNvPr id="75" name="Picture 74" descr="Kentucky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400" y="20819845"/>
            <a:ext cx="744376" cy="516155"/>
          </a:xfrm>
          <a:prstGeom prst="rect">
            <a:avLst/>
          </a:prstGeom>
        </p:spPr>
      </p:pic>
      <p:pic>
        <p:nvPicPr>
          <p:cNvPr id="77" name="Picture 76" descr="Villanova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605" y="15648166"/>
            <a:ext cx="1028082" cy="914400"/>
          </a:xfrm>
          <a:prstGeom prst="rect">
            <a:avLst/>
          </a:prstGeom>
        </p:spPr>
      </p:pic>
      <p:pic>
        <p:nvPicPr>
          <p:cNvPr id="82" name="Picture 81" descr="Villanova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274" y="20819845"/>
            <a:ext cx="580326" cy="516155"/>
          </a:xfrm>
          <a:prstGeom prst="rect">
            <a:avLst/>
          </a:prstGeom>
        </p:spPr>
      </p:pic>
      <p:pic>
        <p:nvPicPr>
          <p:cNvPr id="84" name="Picture 83" descr="Wisconsin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257" y="14505166"/>
            <a:ext cx="1058779" cy="1005840"/>
          </a:xfrm>
          <a:prstGeom prst="rect">
            <a:avLst/>
          </a:prstGeom>
        </p:spPr>
      </p:pic>
      <p:pic>
        <p:nvPicPr>
          <p:cNvPr id="85" name="Picture 84" descr="Kentucky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293" y="13438366"/>
            <a:ext cx="1318707" cy="914400"/>
          </a:xfrm>
          <a:prstGeom prst="rect">
            <a:avLst/>
          </a:prstGeom>
        </p:spPr>
      </p:pic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01159"/>
              </p:ext>
            </p:extLst>
          </p:nvPr>
        </p:nvGraphicFramePr>
        <p:xfrm>
          <a:off x="26670000" y="12826134"/>
          <a:ext cx="87630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smtClean="0">
                          <a:latin typeface="Helvetica"/>
                          <a:cs typeface="Helvetica"/>
                        </a:rPr>
                        <a:t>Final Four</a:t>
                      </a:r>
                      <a:endParaRPr lang="en-US" sz="3200" b="1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smtClean="0">
                          <a:latin typeface="Helvetica"/>
                          <a:cs typeface="Helvetica"/>
                        </a:rPr>
                        <a:t>Championship</a:t>
                      </a:r>
                      <a:endParaRPr lang="en-US" sz="3200" b="1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84766"/>
              </p:ext>
            </p:extLst>
          </p:nvPr>
        </p:nvGraphicFramePr>
        <p:xfrm>
          <a:off x="26670000" y="1354186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99%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77%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24307800" y="13710900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307800" y="14825206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307800" y="15917942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307800" y="16982420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(2)</a:t>
            </a:r>
            <a:endParaRPr lang="en-US" sz="1800" dirty="0">
              <a:solidFill>
                <a:schemeClr val="bg2"/>
              </a:solidFill>
            </a:endParaRPr>
          </a:p>
        </p:txBody>
      </p: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22068"/>
              </p:ext>
            </p:extLst>
          </p:nvPr>
        </p:nvGraphicFramePr>
        <p:xfrm>
          <a:off x="26670000" y="1459342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52%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12%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03599"/>
              </p:ext>
            </p:extLst>
          </p:nvPr>
        </p:nvGraphicFramePr>
        <p:xfrm>
          <a:off x="26670000" y="1570086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56%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4.8%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49223"/>
              </p:ext>
            </p:extLst>
          </p:nvPr>
        </p:nvGraphicFramePr>
        <p:xfrm>
          <a:off x="26670000" y="1678798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48%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2.5%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8" name="Picture 97" descr="Virginia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850" y="17759442"/>
            <a:ext cx="1339597" cy="914400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24307800" y="18032492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(2)</a:t>
            </a:r>
            <a:endParaRPr lang="en-US" sz="1800" dirty="0">
              <a:solidFill>
                <a:schemeClr val="bg2"/>
              </a:solidFill>
            </a:endParaRPr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87974"/>
              </p:ext>
            </p:extLst>
          </p:nvPr>
        </p:nvGraphicFramePr>
        <p:xfrm>
          <a:off x="26670000" y="17817216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44%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1.3%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24307800" y="18927266"/>
            <a:ext cx="1173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…and losers: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4307800" y="1999360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(13)</a:t>
            </a:r>
            <a:endParaRPr lang="en-US" sz="1800" dirty="0">
              <a:solidFill>
                <a:schemeClr val="bg2"/>
              </a:solidFill>
            </a:endParaRPr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962297"/>
              </p:ext>
            </p:extLst>
          </p:nvPr>
        </p:nvGraphicFramePr>
        <p:xfrm>
          <a:off x="26289000" y="19827000"/>
          <a:ext cx="97536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0%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0%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12420600" y="4495800"/>
            <a:ext cx="1173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/>
                <a:cs typeface="Cambria"/>
              </a:rPr>
              <a:t>Despite all we have learned, iterating over Bayesian model features is </a:t>
            </a:r>
            <a:r>
              <a:rPr lang="en-US" sz="3200" dirty="0" smtClean="0">
                <a:latin typeface="Cambria"/>
                <a:cs typeface="Cambria"/>
              </a:rPr>
              <a:t>computationally intensive. First</a:t>
            </a:r>
            <a:r>
              <a:rPr lang="en-US" sz="3200" dirty="0">
                <a:latin typeface="Cambria"/>
                <a:cs typeface="Cambria"/>
              </a:rPr>
              <a:t>, we trained a random forest on the data set using </a:t>
            </a:r>
            <a:r>
              <a:rPr lang="en-US" sz="3200" dirty="0" smtClean="0">
                <a:latin typeface="Cambria"/>
                <a:cs typeface="Cambria"/>
              </a:rPr>
              <a:t>location (home, away, or neutral) </a:t>
            </a:r>
            <a:r>
              <a:rPr lang="en-US" sz="3200" dirty="0">
                <a:latin typeface="Cambria"/>
                <a:cs typeface="Cambria"/>
              </a:rPr>
              <a:t>and quantitative </a:t>
            </a:r>
            <a:r>
              <a:rPr lang="en-US" sz="3200" dirty="0" smtClean="0">
                <a:latin typeface="Cambria"/>
                <a:cs typeface="Cambria"/>
              </a:rPr>
              <a:t>features that measure the differences in </a:t>
            </a:r>
            <a:r>
              <a:rPr lang="en-US" sz="3200" dirty="0">
                <a:latin typeface="Cambria"/>
                <a:cs typeface="Cambria"/>
              </a:rPr>
              <a:t>team </a:t>
            </a:r>
            <a:r>
              <a:rPr lang="en-US" sz="3200" dirty="0" smtClean="0">
                <a:latin typeface="Cambria"/>
                <a:cs typeface="Cambria"/>
              </a:rPr>
              <a:t>statistics.</a:t>
            </a:r>
            <a:endParaRPr lang="en-US" sz="3200" dirty="0">
              <a:latin typeface="Cambria"/>
              <a:cs typeface="Cambria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2725400" y="7086600"/>
            <a:ext cx="11125199" cy="3658464"/>
            <a:chOff x="12420600" y="19887336"/>
            <a:chExt cx="11125199" cy="3658464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0600" y="19887367"/>
              <a:ext cx="5487649" cy="3658433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8150" y="19887336"/>
              <a:ext cx="5487649" cy="3658433"/>
            </a:xfrm>
            <a:prstGeom prst="rect">
              <a:avLst/>
            </a:prstGeom>
          </p:spPr>
        </p:pic>
      </p:grpSp>
      <p:sp>
        <p:nvSpPr>
          <p:cNvPr id="109" name="TextBox 108"/>
          <p:cNvSpPr txBox="1"/>
          <p:nvPr/>
        </p:nvSpPr>
        <p:spPr>
          <a:xfrm>
            <a:off x="12420600" y="10972800"/>
            <a:ext cx="1173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We then computed the relative importance of each predictor and iterated over the </a:t>
            </a:r>
            <a:r>
              <a:rPr lang="en-US" sz="3200" i="1" dirty="0" smtClean="0">
                <a:latin typeface="Cambria"/>
                <a:cs typeface="Cambria"/>
              </a:rPr>
              <a:t>N</a:t>
            </a:r>
            <a:r>
              <a:rPr lang="en-US" sz="3200" dirty="0" smtClean="0">
                <a:latin typeface="Cambria"/>
                <a:cs typeface="Cambria"/>
              </a:rPr>
              <a:t> most important predictors with 10-fold cross validation to estimate the test accuracy. As </a:t>
            </a:r>
            <a:r>
              <a:rPr lang="en-US" sz="3200" i="1" dirty="0" smtClean="0">
                <a:latin typeface="Cambria"/>
                <a:cs typeface="Cambria"/>
              </a:rPr>
              <a:t>N</a:t>
            </a:r>
            <a:r>
              <a:rPr lang="en-US" sz="3200" dirty="0" smtClean="0">
                <a:latin typeface="Cambria"/>
                <a:cs typeface="Cambria"/>
              </a:rPr>
              <a:t> increases, the cross-validation accuracy score increases at first but levels off after </a:t>
            </a:r>
            <a:r>
              <a:rPr lang="en-US" sz="3200" i="1" dirty="0" smtClean="0">
                <a:latin typeface="Cambria"/>
                <a:cs typeface="Cambria"/>
              </a:rPr>
              <a:t>N</a:t>
            </a:r>
            <a:r>
              <a:rPr lang="en-US" sz="3200" dirty="0" smtClean="0">
                <a:latin typeface="Cambria"/>
                <a:cs typeface="Cambria"/>
              </a:rPr>
              <a:t> = 5. Therefore, we included the 5 most important features from the random forest as our predictors. As for priors, we fitted a logistic regression on 2014 data and assigned the coefficient estimates as the prior means and used uninformative prior standard deviations at 10.</a:t>
            </a:r>
            <a:endParaRPr lang="en-US" sz="32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11985</TotalTime>
  <Words>637</Words>
  <Application>Microsoft Macintosh PowerPoint</Application>
  <PresentationFormat>Custom</PresentationFormat>
  <Paragraphs>105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Stephen Bergin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Methods for Uncovering Regulatory Networks in Arabidopsis Thaliana</dc:title>
  <dc:creator>Stephen Bergin</dc:creator>
  <cp:lastModifiedBy>Stephen Fang</cp:lastModifiedBy>
  <cp:revision>415</cp:revision>
  <dcterms:created xsi:type="dcterms:W3CDTF">2009-07-28T18:49:27Z</dcterms:created>
  <dcterms:modified xsi:type="dcterms:W3CDTF">2015-05-04T02:39:43Z</dcterms:modified>
</cp:coreProperties>
</file>