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73" autoAdjust="0"/>
  </p:normalViewPr>
  <p:slideViewPr>
    <p:cSldViewPr snapToGrid="0">
      <p:cViewPr varScale="1">
        <p:scale>
          <a:sx n="103" d="100"/>
          <a:sy n="103" d="100"/>
        </p:scale>
        <p:origin x="-23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13AA6-7A0C-F945-857C-1DF5D2CBB90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3A796-7CA2-BF49-9968-373C4963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Final Four simulations were a mixed bag. We ascribed moderate probability to the real life outcome, but did not predict it perfectly.</a:t>
            </a:r>
          </a:p>
          <a:p>
            <a:endParaRPr lang="en-US" dirty="0" smtClean="0"/>
          </a:p>
          <a:p>
            <a:r>
              <a:rPr lang="en-US" dirty="0" smtClean="0"/>
              <a:t>But our accuracy and our simulation results indicate that ours is a powerful model for prediction.</a:t>
            </a:r>
          </a:p>
          <a:p>
            <a:endParaRPr lang="en-US" dirty="0" smtClean="0"/>
          </a:p>
          <a:p>
            <a:r>
              <a:rPr lang="en-US" dirty="0" smtClean="0"/>
              <a:t>We look forward to putting it to the test again in next year’s tournament.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describes a Bayesian approach to NCAA college basketball game predictions, employing AM 207 methods in our model fitting process.</a:t>
            </a:r>
          </a:p>
          <a:p>
            <a:endParaRPr lang="en-US" dirty="0" smtClean="0"/>
          </a:p>
          <a:p>
            <a:r>
              <a:rPr lang="en-US" dirty="0" smtClean="0"/>
              <a:t>We will describe our data, and our variable selection and posterior sampling procedures, then evaluate our model against the actual 2015 NCAA Tournament.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fit our model, we used team statistics from Ken Pomeroy, a notable college basketball statistician.</a:t>
            </a:r>
          </a:p>
          <a:p>
            <a:endParaRPr lang="en-US" dirty="0" smtClean="0"/>
          </a:p>
          <a:p>
            <a:r>
              <a:rPr lang="en-US" dirty="0" smtClean="0"/>
              <a:t>We also obtained data for 33,000 basketball games, to ensure a comprehensive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raw dataset featured a wide variety of features, and we did not wish to blindly include all of them in our model.</a:t>
            </a:r>
          </a:p>
          <a:p>
            <a:endParaRPr lang="en-US" dirty="0" smtClean="0"/>
          </a:p>
          <a:p>
            <a:r>
              <a:rPr lang="en-US" dirty="0" smtClean="0"/>
              <a:t>To select features for our final model, we tested covariate importance using Random Forests and used cross-validation to identify the most important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these features to define our Bayesian logistic regression model.</a:t>
            </a:r>
          </a:p>
          <a:p>
            <a:endParaRPr lang="en-US" dirty="0" smtClean="0"/>
          </a:p>
          <a:p>
            <a:r>
              <a:rPr lang="en-US" dirty="0" smtClean="0"/>
              <a:t>To set our priors, we trained a </a:t>
            </a:r>
            <a:r>
              <a:rPr lang="en-US" dirty="0" err="1" smtClean="0"/>
              <a:t>frequentist</a:t>
            </a:r>
            <a:r>
              <a:rPr lang="en-US" dirty="0" smtClean="0"/>
              <a:t> logistic regression model with the same features on 2014 games. We used that model’s coefficient estimates to set our prior means.</a:t>
            </a:r>
          </a:p>
          <a:p>
            <a:endParaRPr lang="en-US" dirty="0" smtClean="0"/>
          </a:p>
          <a:p>
            <a:r>
              <a:rPr lang="en-US" dirty="0" smtClean="0"/>
              <a:t>Finally, we sampled </a:t>
            </a:r>
            <a:r>
              <a:rPr lang="en-US" smtClean="0"/>
              <a:t>covariate values</a:t>
            </a:r>
            <a:r>
              <a:rPr lang="en-US" baseline="0" smtClean="0"/>
              <a:t> </a:t>
            </a:r>
            <a:r>
              <a:rPr lang="en-US" smtClean="0"/>
              <a:t>from </a:t>
            </a:r>
            <a:r>
              <a:rPr lang="en-US" dirty="0" smtClean="0"/>
              <a:t>our posterior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7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sampling, we employed both Metropolis-Hastings and Slice Sampling.</a:t>
            </a:r>
          </a:p>
          <a:p>
            <a:endParaRPr lang="en-US" dirty="0" smtClean="0"/>
          </a:p>
          <a:p>
            <a:r>
              <a:rPr lang="en-US" dirty="0" smtClean="0"/>
              <a:t>The former required significant thinning and burn-in to avoid autocorrelation; the latter required no thinning at all.</a:t>
            </a:r>
          </a:p>
          <a:p>
            <a:endParaRPr lang="en-US" dirty="0" smtClean="0"/>
          </a:p>
          <a:p>
            <a:r>
              <a:rPr lang="en-US" dirty="0" smtClean="0"/>
              <a:t>Though overall, Metropolis-Hastings ran the fastest.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sampling methods showed diagnostic results that indicate convergence.</a:t>
            </a:r>
          </a:p>
          <a:p>
            <a:endParaRPr lang="en-US" dirty="0" smtClean="0"/>
          </a:p>
          <a:p>
            <a:r>
              <a:rPr lang="en-US" dirty="0" smtClean="0"/>
              <a:t>Slice Sampling appears to have performed marginally better in this regard.</a:t>
            </a:r>
          </a:p>
          <a:p>
            <a:endParaRPr lang="en-US" dirty="0" smtClean="0"/>
          </a:p>
          <a:p>
            <a:r>
              <a:rPr lang="en-US" dirty="0" smtClean="0"/>
              <a:t>With our parameter samples in hand, we tested our maximum a posteriori coefficient estimates against a test dataset, resulting in 76% accuracy—far above the 50% rate we would expect from random guessing.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further test our model, we used our posterior samples to simulate the 2015 NCAA Tournament 20,000 times.</a:t>
            </a:r>
          </a:p>
          <a:p>
            <a:endParaRPr lang="en-US" dirty="0" smtClean="0"/>
          </a:p>
          <a:p>
            <a:r>
              <a:rPr lang="en-US" dirty="0" smtClean="0"/>
              <a:t>In each simulation, we randomly picked the winner of each game according to our model’s predictions.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real-life Final Four included three of the top five teams according to our simulations, though undefeated Kentucky failed to win the championship as our model predicted most often.</a:t>
            </a:r>
          </a:p>
          <a:p>
            <a:endParaRPr lang="en-US" dirty="0" smtClean="0"/>
          </a:p>
          <a:p>
            <a:r>
              <a:rPr lang="en-US" dirty="0" smtClean="0"/>
              <a:t>Highlighting the “madness” in March Madness, we also failed to foresee the early upsets of Villanova and Virginia, two of our top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A796-7CA2-BF49-9968-373C49633B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6.emf"/><Relationship Id="rId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AM207 Final Project</a:t>
            </a:r>
            <a:br>
              <a:rPr lang="en-US" dirty="0" smtClean="0"/>
            </a:br>
            <a:r>
              <a:rPr lang="en-US" dirty="0" err="1" smtClean="0"/>
              <a:t>Bayesket</a:t>
            </a:r>
            <a:r>
              <a:rPr lang="en-US" dirty="0" smtClean="0"/>
              <a:t>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Fang, Micah LANIER, Jeffrey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"/>
    </mc:Choice>
    <mc:Fallback>
      <p:transition xmlns:p14="http://schemas.microsoft.com/office/powerpoint/2010/main" spd="slow" advTm="33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Four Simulations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398" y="221794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Team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33953" y="2217944"/>
            <a:ext cx="23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Semi-Final Win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6834" y="2217944"/>
            <a:ext cx="20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Championship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80978" y="2216817"/>
            <a:ext cx="320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Actual Result</a:t>
            </a:r>
            <a:endParaRPr lang="en-US" sz="2400" b="1" dirty="0"/>
          </a:p>
        </p:txBody>
      </p:sp>
      <p:pic>
        <p:nvPicPr>
          <p:cNvPr id="21" name="Picture 20" descr="Kentuck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21" y="2732072"/>
            <a:ext cx="659354" cy="457200"/>
          </a:xfrm>
          <a:prstGeom prst="rect">
            <a:avLst/>
          </a:prstGeom>
        </p:spPr>
      </p:pic>
      <p:pic>
        <p:nvPicPr>
          <p:cNvPr id="22" name="Picture 21" descr="Wisconsi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04" y="3283529"/>
            <a:ext cx="529389" cy="502920"/>
          </a:xfrm>
          <a:prstGeom prst="rect">
            <a:avLst/>
          </a:prstGeom>
        </p:spPr>
      </p:pic>
      <p:pic>
        <p:nvPicPr>
          <p:cNvPr id="25" name="Picture 24" descr="Duk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57" y="3868330"/>
            <a:ext cx="537882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33954" y="2780726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59%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3954" y="3357938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41%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33954" y="3920719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75%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36" y="2780726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7636" y="3357938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77636" y="3920719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23%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80978" y="277959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Final Four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80978" y="3356811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Championship Game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0978" y="3919592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 Championship</a:t>
            </a:r>
            <a:endParaRPr lang="en-US" dirty="0"/>
          </a:p>
        </p:txBody>
      </p:sp>
      <p:pic>
        <p:nvPicPr>
          <p:cNvPr id="4" name="Picture 3" descr="Michigan Stat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35" y="4410682"/>
            <a:ext cx="433552" cy="5029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33954" y="4483501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25%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77636" y="4483501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3.2%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0978" y="4482374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in Final Four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6883" y="5368072"/>
            <a:ext cx="10059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Championship simulation:        over        (65%)</a:t>
            </a:r>
            <a:endParaRPr lang="en-US" sz="3000" dirty="0"/>
          </a:p>
        </p:txBody>
      </p:sp>
      <p:pic>
        <p:nvPicPr>
          <p:cNvPr id="49" name="Picture 48" descr="Wisconsi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32" y="5427315"/>
            <a:ext cx="529389" cy="502920"/>
          </a:xfrm>
          <a:prstGeom prst="rect">
            <a:avLst/>
          </a:prstGeom>
        </p:spPr>
      </p:pic>
      <p:pic>
        <p:nvPicPr>
          <p:cNvPr id="50" name="Picture 49" descr="Duk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12" y="5441238"/>
            <a:ext cx="53788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0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A Bayesian approach to NCAA Men’s College Basketball.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Goal: use Bayesian logistic regression to predict game outcomes.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Employ AM 207 methods for parameter sampling.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Use posterior parameter samples to simulate the 2015 NCAA Tournament.</a:t>
            </a:r>
          </a:p>
        </p:txBody>
      </p:sp>
    </p:spTree>
    <p:extLst>
      <p:ext uri="{BB962C8B-B14F-4D97-AF65-F5344CB8AC3E}">
        <p14:creationId xmlns:p14="http://schemas.microsoft.com/office/powerpoint/2010/main" val="226962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02"/>
    </mc:Choice>
    <mc:Fallback>
      <p:transition xmlns:p14="http://schemas.microsoft.com/office/powerpoint/2010/main" spd="slow" advTm="19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Source: </a:t>
            </a:r>
            <a:r>
              <a:rPr lang="en-US" sz="3200" dirty="0" err="1" smtClean="0"/>
              <a:t>KenPom.com</a:t>
            </a:r>
            <a:endParaRPr lang="en-US" sz="32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“Tempo-adjusted” basketball statistics that compare teams with different playing styles.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351 NCAA teams.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More than 33,000 games since 2010.</a:t>
            </a:r>
            <a:endParaRPr lang="en-US" sz="32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4894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05"/>
    </mc:Choice>
    <mc:Fallback>
      <p:transition xmlns:p14="http://schemas.microsoft.com/office/powerpoint/2010/main" spd="slow" advTm="134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Ranked predictors by relative importance using Random Forests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Iterated over the </a:t>
            </a:r>
            <a:r>
              <a:rPr lang="en-US" i="1" dirty="0" smtClean="0"/>
              <a:t>N</a:t>
            </a:r>
            <a:r>
              <a:rPr lang="en-US" dirty="0" smtClean="0"/>
              <a:t> most important predictors and compared 10-fold cross validation scores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Selected the 5 most important predictors for the final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F Impor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340100"/>
            <a:ext cx="438912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40100"/>
            <a:ext cx="43891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28"/>
    </mc:Choice>
    <mc:Fallback>
      <p:transition xmlns:p14="http://schemas.microsoft.com/office/powerpoint/2010/main" spd="slow" advTm="18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25" y="3465303"/>
            <a:ext cx="1323975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766" y="2190632"/>
            <a:ext cx="66675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Means from 2014 season and standard deviation =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Posterior sampling over all parameters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Metropolis-Hastings Algorithm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Slice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Predictions on actual 2015 NCAA tournament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1845734"/>
            <a:ext cx="30865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Resulting 10,000 samples from Metropolis-Hastings algorithm had high autocorrelation.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thinning=10 – took 1 sample out of 10.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significantly reduced autocorrelation among our 10,000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Slice sampling did not require thinning.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17517" y="1984378"/>
            <a:ext cx="6325654" cy="4225422"/>
            <a:chOff x="5276916" y="2005894"/>
            <a:chExt cx="6325654" cy="4225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4201348"/>
              <a:ext cx="3040374" cy="2026916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2202026"/>
              <a:ext cx="3044953" cy="20299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6" y="2202026"/>
              <a:ext cx="3044953" cy="20299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7" y="4201348"/>
              <a:ext cx="3044952" cy="2029968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5491510" y="2008787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MH without Thinning</a:t>
              </a:r>
            </a:p>
            <a:p>
              <a:endParaRPr lang="en-US" dirty="0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8982227" y="2005894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/>
                <a:t>MH with Thinning</a:t>
              </a:r>
            </a:p>
            <a:p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3086526" cy="4023360"/>
          </a:xfrm>
        </p:spPr>
        <p:txBody>
          <a:bodyPr/>
          <a:lstStyle/>
          <a:p>
            <a:r>
              <a:rPr lang="en-US" dirty="0" err="1" smtClean="0"/>
              <a:t>Geweke</a:t>
            </a:r>
            <a:r>
              <a:rPr lang="en-US" dirty="0" smtClean="0"/>
              <a:t>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sampling techniques have </a:t>
            </a:r>
            <a:r>
              <a:rPr lang="en-US" dirty="0" err="1" smtClean="0"/>
              <a:t>Geweke</a:t>
            </a:r>
            <a:r>
              <a:rPr lang="en-US" dirty="0" smtClean="0"/>
              <a:t> Statistics between +/-2.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plots show that both sampling techniques converged.</a:t>
            </a:r>
          </a:p>
          <a:p>
            <a:pPr marL="201168" lvl="1" indent="0">
              <a:buNone/>
            </a:pPr>
            <a:r>
              <a:rPr lang="en-US" sz="2000" dirty="0" smtClean="0"/>
              <a:t>Prediction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the sampled 10,000 parameter coefficients, we tested our prediction on the 2015 NCAA results, and found the </a:t>
            </a:r>
            <a:r>
              <a:rPr lang="en-US" b="1" dirty="0" smtClean="0"/>
              <a:t>mean accuracy </a:t>
            </a:r>
            <a:r>
              <a:rPr lang="en-US" dirty="0" smtClean="0"/>
              <a:t>to approximately </a:t>
            </a:r>
            <a:r>
              <a:rPr lang="en-US" b="1" dirty="0" smtClean="0"/>
              <a:t>76%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5041" y="2091720"/>
            <a:ext cx="7156782" cy="2718332"/>
            <a:chOff x="3822688" y="2333767"/>
            <a:chExt cx="7156782" cy="271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07" y="2662729"/>
              <a:ext cx="3254601" cy="23893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43" y="2657492"/>
              <a:ext cx="3328437" cy="2394607"/>
            </a:xfrm>
            <a:prstGeom prst="rect">
              <a:avLst/>
            </a:prstGeom>
          </p:spPr>
        </p:pic>
        <p:sp>
          <p:nvSpPr>
            <p:cNvPr id="9" name="Content Placeholder 4"/>
            <p:cNvSpPr txBox="1">
              <a:spLocks/>
            </p:cNvSpPr>
            <p:nvPr/>
          </p:nvSpPr>
          <p:spPr>
            <a:xfrm>
              <a:off x="3822688" y="2333767"/>
              <a:ext cx="3674322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Metropolis-Hastings with Thinning</a:t>
              </a:r>
            </a:p>
            <a:p>
              <a:endParaRPr lang="en-US" dirty="0"/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7605796" y="2342727"/>
              <a:ext cx="337367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/>
                <a:t>Slice Sampling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4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br>
              <a:rPr lang="en-US" dirty="0" smtClean="0"/>
            </a:br>
            <a:r>
              <a:rPr lang="en-US" dirty="0" smtClean="0"/>
              <a:t>NCAA Tournament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6365" cy="40233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A popular part of news coverage.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Methodology: model the probability of each team winning and randomly simulate each game.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Winning teams advance until the championship.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Also simulated the real-life Final Four and championship game.</a:t>
            </a:r>
          </a:p>
          <a:p>
            <a:pPr>
              <a:buFont typeface="Arial"/>
              <a:buChar char="•"/>
            </a:pP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41" y="2034880"/>
            <a:ext cx="3841497" cy="374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3830" y="5778097"/>
            <a:ext cx="191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FiveThirtyEight’s</a:t>
            </a:r>
            <a:r>
              <a:rPr lang="en-US" sz="1400" i="1" dirty="0" smtClean="0"/>
              <a:t> effort.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234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Simulations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315" y="198706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Team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0461" y="198706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Final Four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2607" y="1987064"/>
            <a:ext cx="20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Championship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6751" y="1985937"/>
            <a:ext cx="320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Actual Result</a:t>
            </a:r>
            <a:endParaRPr lang="en-US" sz="2400" b="1" dirty="0"/>
          </a:p>
        </p:txBody>
      </p:sp>
      <p:pic>
        <p:nvPicPr>
          <p:cNvPr id="21" name="Picture 20" descr="Kentuck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38" y="2501192"/>
            <a:ext cx="659354" cy="457200"/>
          </a:xfrm>
          <a:prstGeom prst="rect">
            <a:avLst/>
          </a:prstGeom>
        </p:spPr>
      </p:pic>
      <p:pic>
        <p:nvPicPr>
          <p:cNvPr id="22" name="Picture 21" descr="Wisconsi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21" y="3052649"/>
            <a:ext cx="529389" cy="502920"/>
          </a:xfrm>
          <a:prstGeom prst="rect">
            <a:avLst/>
          </a:prstGeom>
        </p:spPr>
      </p:pic>
      <p:pic>
        <p:nvPicPr>
          <p:cNvPr id="23" name="Picture 22" descr="Villanova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95" y="3645380"/>
            <a:ext cx="514041" cy="457200"/>
          </a:xfrm>
          <a:prstGeom prst="rect">
            <a:avLst/>
          </a:prstGeom>
        </p:spPr>
      </p:pic>
      <p:pic>
        <p:nvPicPr>
          <p:cNvPr id="24" name="Picture 23" descr="Arizon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2" y="4216825"/>
            <a:ext cx="544286" cy="502920"/>
          </a:xfrm>
          <a:prstGeom prst="rect">
            <a:avLst/>
          </a:prstGeom>
        </p:spPr>
      </p:pic>
      <p:pic>
        <p:nvPicPr>
          <p:cNvPr id="25" name="Picture 24" descr="Duk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74" y="4835165"/>
            <a:ext cx="537882" cy="457200"/>
          </a:xfrm>
          <a:prstGeom prst="rect">
            <a:avLst/>
          </a:prstGeom>
        </p:spPr>
      </p:pic>
      <p:pic>
        <p:nvPicPr>
          <p:cNvPr id="26" name="Picture 25" descr="Virginia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6" y="5433061"/>
            <a:ext cx="669798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70461" y="2549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74%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70461" y="31270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49%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70461" y="36898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47%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0461" y="42814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37%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0461" y="4887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36%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570461" y="54791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3409" y="2549846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3409" y="3127058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3409" y="3689840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3409" y="4281482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3409" y="4887554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6.5%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03409" y="5479197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6.1%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6751" y="254871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Final Four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6751" y="3125931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Championship Game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06751" y="3688712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Round of 32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06751" y="547806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Round of 32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06751" y="4280354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Elite Eight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06751" y="4886427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 Championship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874</Words>
  <Application>Microsoft Macintosh PowerPoint</Application>
  <PresentationFormat>Custom</PresentationFormat>
  <Paragraphs>135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AM207 Final Project Bayesket Ball</vt:lpstr>
      <vt:lpstr>Introduction</vt:lpstr>
      <vt:lpstr>Data</vt:lpstr>
      <vt:lpstr>Variable Selection</vt:lpstr>
      <vt:lpstr>Bayesian Modeling Methodology</vt:lpstr>
      <vt:lpstr>Bayesian Modeling Diagnostics</vt:lpstr>
      <vt:lpstr>Bayesian Modeling Diagnostics &amp; Prediction</vt:lpstr>
      <vt:lpstr>Monte Carlo NCAA Tournament Simulations</vt:lpstr>
      <vt:lpstr>Tournament Simulations</vt:lpstr>
      <vt:lpstr>Final Four Simulations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Micah Lanier</cp:lastModifiedBy>
  <cp:revision>24</cp:revision>
  <dcterms:created xsi:type="dcterms:W3CDTF">2015-05-09T01:56:06Z</dcterms:created>
  <dcterms:modified xsi:type="dcterms:W3CDTF">2015-05-11T21:41:47Z</dcterms:modified>
</cp:coreProperties>
</file>