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50" d="100"/>
          <a:sy n="50" d="100"/>
        </p:scale>
        <p:origin x="-1816" y="2080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png"/><Relationship Id="rId21" Type="http://schemas.openxmlformats.org/officeDocument/2006/relationships/image" Target="../media/image19.emf"/><Relationship Id="rId10" Type="http://schemas.openxmlformats.org/officeDocument/2006/relationships/image" Target="../media/image8.png"/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png"/><Relationship Id="rId18" Type="http://schemas.openxmlformats.org/officeDocument/2006/relationships/image" Target="../media/image16.emf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of Engineering and Applied Sciences, 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Fang, Micah Lanier, &amp; 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57255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57255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90255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data. Before model fitting, we calculated differences of team features between opponents to quantify their relative (not absolute) attributes.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5720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64-team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918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918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8204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532799"/>
            <a:ext cx="11734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How Did We Do?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Accuracy against test dataset: </a:t>
            </a:r>
            <a:r>
              <a:rPr lang="en-US" sz="3200" b="1" dirty="0" smtClean="0">
                <a:latin typeface="Cambria"/>
                <a:cs typeface="Cambria"/>
              </a:rPr>
              <a:t>76</a:t>
            </a:r>
            <a:r>
              <a:rPr lang="en-US" sz="3200" b="1" dirty="0" smtClean="0">
                <a:latin typeface="Cambria"/>
                <a:cs typeface="Cambria"/>
              </a:rPr>
              <a:t>%</a:t>
            </a:r>
            <a:r>
              <a:rPr lang="en-US" sz="3200" dirty="0" smtClean="0">
                <a:latin typeface="Cambria"/>
                <a:cs typeface="Cambria"/>
              </a:rPr>
              <a:t> </a:t>
            </a:r>
            <a:r>
              <a:rPr lang="en-US" sz="3200" dirty="0" smtClean="0">
                <a:latin typeface="Cambria"/>
                <a:cs typeface="Cambria"/>
              </a:rPr>
              <a:t>(vs. 50% by random chance).</a:t>
            </a:r>
            <a:endParaRPr lang="en-US" sz="3200" dirty="0" smtClean="0">
              <a:latin typeface="Cambria"/>
              <a:cs typeface="Cambri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07800" y="21560641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Four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</a:t>
            </a:r>
            <a:r>
              <a:rPr lang="en-US" sz="3200" dirty="0" smtClean="0">
                <a:latin typeface="Cambria"/>
                <a:cs typeface="Cambria"/>
              </a:rPr>
              <a:t>20,000 </a:t>
            </a:r>
            <a:r>
              <a:rPr lang="en-US" sz="3200" dirty="0" smtClean="0">
                <a:latin typeface="Cambria"/>
                <a:cs typeface="Cambria"/>
              </a:rPr>
              <a:t>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38623"/>
              </p:ext>
            </p:extLst>
          </p:nvPr>
        </p:nvGraphicFramePr>
        <p:xfrm>
          <a:off x="533400" y="1577340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(2010-2015)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7565281"/>
            <a:ext cx="1173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and ideas as 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91794"/>
              </p:ext>
            </p:extLst>
          </p:nvPr>
        </p:nvGraphicFramePr>
        <p:xfrm>
          <a:off x="609600" y="20452080"/>
          <a:ext cx="11658600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8077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Feature/Concept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Location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Our analysis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explores the well-known concept of home-court advantage.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Efficiency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Offensive/defensive (OE/DE)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efficiency weights points scored by game possessions.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Tempo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measurement of game speed based on possessions. Useful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for comparing quick teams to slower, methodical ones.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Pythagorean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Percentage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Single-feature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3200" dirty="0" smtClean="0">
                          <a:latin typeface="Cambria"/>
                          <a:cs typeface="Cambria"/>
                        </a:rPr>
                        <a:t>weighting of offensive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and defensive efficiency; helps us measure their joint importance.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53593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64261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42925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74929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0917"/>
              </p:ext>
            </p:extLst>
          </p:nvPr>
        </p:nvGraphicFramePr>
        <p:xfrm>
          <a:off x="26670000" y="23682960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481"/>
              </p:ext>
            </p:extLst>
          </p:nvPr>
        </p:nvGraphicFramePr>
        <p:xfrm>
          <a:off x="26670000" y="243992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59%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45%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91" name="TextBox 16390"/>
          <p:cNvSpPr txBox="1"/>
          <p:nvPr/>
        </p:nvSpPr>
        <p:spPr>
          <a:xfrm>
            <a:off x="24307800" y="24565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5679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66986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78112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14259"/>
              </p:ext>
            </p:extLst>
          </p:nvPr>
        </p:nvGraphicFramePr>
        <p:xfrm>
          <a:off x="26670000" y="2545080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41%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29%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41582"/>
              </p:ext>
            </p:extLst>
          </p:nvPr>
        </p:nvGraphicFramePr>
        <p:xfrm>
          <a:off x="26670000" y="265328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75%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23%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69802"/>
              </p:ext>
            </p:extLst>
          </p:nvPr>
        </p:nvGraphicFramePr>
        <p:xfrm>
          <a:off x="26670000" y="276453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25%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3.2%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2420600" y="16647855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used Metropolis-Hastings algorithm to perform sampling from our Bayesian logistic regression. For our final model, we sampled 10,000 samples after 5,000 burn-in samples and taking every 1 out of 10 samples using thinning. In addition, we also used slice sampling to perform sampling. The results are comparable.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20600" y="19507200"/>
            <a:ext cx="11125200" cy="4182815"/>
            <a:chOff x="12420600" y="19362985"/>
            <a:chExt cx="11125200" cy="418281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50" cy="365843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50" cy="365843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6383000" y="19362985"/>
              <a:ext cx="381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smtClean="0">
                  <a:latin typeface="Cambria"/>
                  <a:cs typeface="Cambria"/>
                </a:rPr>
                <a:t>Correlation Plots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96800" y="23850600"/>
            <a:ext cx="5398482" cy="4630955"/>
            <a:chOff x="12496800" y="23850600"/>
            <a:chExt cx="5398482" cy="4630955"/>
          </a:xfrm>
        </p:grpSpPr>
        <p:sp>
          <p:nvSpPr>
            <p:cNvPr id="65" name="TextBox 64"/>
            <p:cNvSpPr txBox="1"/>
            <p:nvPr/>
          </p:nvSpPr>
          <p:spPr>
            <a:xfrm>
              <a:off x="13481541" y="23850600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err="1" smtClean="0">
                  <a:latin typeface="Cambria"/>
                  <a:cs typeface="Cambria"/>
                </a:rPr>
                <a:t>Geweke</a:t>
              </a:r>
              <a:r>
                <a:rPr lang="en-US" sz="3200" b="1" u="sng" dirty="0" smtClean="0">
                  <a:latin typeface="Cambria"/>
                  <a:cs typeface="Cambria"/>
                </a:rPr>
                <a:t> Statistics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800" y="24518252"/>
              <a:ext cx="5398482" cy="3963303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8821400" y="23850600"/>
            <a:ext cx="4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ambria"/>
                <a:cs typeface="Cambria"/>
              </a:rPr>
              <a:t>Posterior Distribution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2878"/>
              </p:ext>
            </p:extLst>
          </p:nvPr>
        </p:nvGraphicFramePr>
        <p:xfrm>
          <a:off x="18288000" y="24765000"/>
          <a:ext cx="5616835" cy="303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2617"/>
                <a:gridCol w="1771940"/>
                <a:gridCol w="1872278"/>
              </a:tblGrid>
              <a:tr h="5181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Coefficients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Mean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144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Intercept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0.4718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0.0456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Diff_Pythag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1.1283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0.3014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Diff_AdjOE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0.1190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0.0085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-0.1183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0.0245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Location_Away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-1.1234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0.0688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Diff_RankAdjDE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4307800" y="9448800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2015 NCAA Tournament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</a:t>
            </a:r>
            <a:r>
              <a:rPr lang="en-US" sz="3200" dirty="0" smtClean="0">
                <a:latin typeface="Cambria"/>
                <a:cs typeface="Cambria"/>
              </a:rPr>
              <a:t>20,000 </a:t>
            </a:r>
            <a:r>
              <a:rPr lang="en-US" sz="3200" dirty="0" smtClean="0">
                <a:latin typeface="Cambria"/>
                <a:cs typeface="Cambria"/>
              </a:rPr>
              <a:t>times. The most likely winners: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07800" y="20523200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Most common </a:t>
            </a:r>
            <a:r>
              <a:rPr lang="en-US" sz="3200" dirty="0" smtClean="0">
                <a:latin typeface="Cambria"/>
                <a:cs typeface="Cambria"/>
              </a:rPr>
              <a:t>championship:           </a:t>
            </a:r>
            <a:r>
              <a:rPr lang="en-US" sz="3200" dirty="0" smtClean="0">
                <a:latin typeface="Cambria"/>
                <a:cs typeface="Cambria"/>
              </a:rPr>
              <a:t>over         </a:t>
            </a:r>
            <a:r>
              <a:rPr lang="en-US" sz="3200" dirty="0" smtClean="0">
                <a:latin typeface="Cambria"/>
                <a:cs typeface="Cambria"/>
              </a:rPr>
              <a:t>(9.6%</a:t>
            </a:r>
            <a:r>
              <a:rPr lang="en-US" sz="3200" dirty="0" smtClean="0">
                <a:latin typeface="Cambria"/>
                <a:cs typeface="Cambria"/>
              </a:rPr>
              <a:t>)</a:t>
            </a:r>
          </a:p>
        </p:txBody>
      </p:sp>
      <p:pic>
        <p:nvPicPr>
          <p:cNvPr id="72" name="Picture 71" descr="Arizona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841" y="15490924"/>
            <a:ext cx="989610" cy="914400"/>
          </a:xfrm>
          <a:prstGeom prst="rect">
            <a:avLst/>
          </a:prstGeom>
        </p:spPr>
      </p:pic>
      <p:pic>
        <p:nvPicPr>
          <p:cNvPr id="73" name="Picture 72" descr="Harvard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99" y="19519898"/>
            <a:ext cx="774676" cy="914400"/>
          </a:xfrm>
          <a:prstGeom prst="rect">
            <a:avLst/>
          </a:prstGeom>
        </p:spPr>
      </p:pic>
      <p:pic>
        <p:nvPicPr>
          <p:cNvPr id="75" name="Picture 7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600" y="20611803"/>
            <a:ext cx="744376" cy="516155"/>
          </a:xfrm>
          <a:prstGeom prst="rect">
            <a:avLst/>
          </a:prstGeom>
        </p:spPr>
      </p:pic>
      <p:pic>
        <p:nvPicPr>
          <p:cNvPr id="77" name="Picture 76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605" y="14424124"/>
            <a:ext cx="1028082" cy="914400"/>
          </a:xfrm>
          <a:prstGeom prst="rect">
            <a:avLst/>
          </a:prstGeom>
        </p:spPr>
      </p:pic>
      <p:pic>
        <p:nvPicPr>
          <p:cNvPr id="82" name="Picture 81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74" y="20611803"/>
            <a:ext cx="580326" cy="516155"/>
          </a:xfrm>
          <a:prstGeom prst="rect">
            <a:avLst/>
          </a:prstGeom>
        </p:spPr>
      </p:pic>
      <p:pic>
        <p:nvPicPr>
          <p:cNvPr id="84" name="Picture 83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13281124"/>
            <a:ext cx="1058779" cy="1005840"/>
          </a:xfrm>
          <a:prstGeom prst="rect">
            <a:avLst/>
          </a:prstGeom>
        </p:spPr>
      </p:pic>
      <p:pic>
        <p:nvPicPr>
          <p:cNvPr id="85" name="Picture 8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12214324"/>
            <a:ext cx="1318707" cy="914400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47484"/>
              </p:ext>
            </p:extLst>
          </p:nvPr>
        </p:nvGraphicFramePr>
        <p:xfrm>
          <a:off x="26670000" y="11602092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Final Four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12013"/>
              </p:ext>
            </p:extLst>
          </p:nvPr>
        </p:nvGraphicFramePr>
        <p:xfrm>
          <a:off x="26670000" y="12317818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74%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35%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4307800" y="1248685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07800" y="1360116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07800" y="146939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07800" y="1575837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91079"/>
              </p:ext>
            </p:extLst>
          </p:nvPr>
        </p:nvGraphicFramePr>
        <p:xfrm>
          <a:off x="26670000" y="13369378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49%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16%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55015"/>
              </p:ext>
            </p:extLst>
          </p:nvPr>
        </p:nvGraphicFramePr>
        <p:xfrm>
          <a:off x="26670000" y="14476818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47%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13%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75364"/>
              </p:ext>
            </p:extLst>
          </p:nvPr>
        </p:nvGraphicFramePr>
        <p:xfrm>
          <a:off x="26670000" y="15532189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37%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10%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4307800" y="1680845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0776"/>
              </p:ext>
            </p:extLst>
          </p:nvPr>
        </p:nvGraphicFramePr>
        <p:xfrm>
          <a:off x="26670000" y="16593174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36%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6.5%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4307800" y="18719224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…and losers: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307800" y="1978556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(13)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07682"/>
              </p:ext>
            </p:extLst>
          </p:nvPr>
        </p:nvGraphicFramePr>
        <p:xfrm>
          <a:off x="26670000" y="19618958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0.02%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2420600" y="4532055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/>
                <a:cs typeface="Cambria"/>
              </a:rPr>
              <a:t>Despite all we have learned, iterating over Bayesian model features is </a:t>
            </a:r>
            <a:r>
              <a:rPr lang="en-US" sz="3200" dirty="0" smtClean="0">
                <a:latin typeface="Cambria"/>
                <a:cs typeface="Cambria"/>
              </a:rPr>
              <a:t>computationally intensive. First</a:t>
            </a:r>
            <a:r>
              <a:rPr lang="en-US" sz="3200" dirty="0">
                <a:latin typeface="Cambria"/>
                <a:cs typeface="Cambria"/>
              </a:rPr>
              <a:t>, we trained a random forest on the data set using </a:t>
            </a:r>
            <a:r>
              <a:rPr lang="en-US" sz="3200" dirty="0" smtClean="0">
                <a:latin typeface="Cambria"/>
                <a:cs typeface="Cambria"/>
              </a:rPr>
              <a:t>location (home, away, or neutral) </a:t>
            </a:r>
            <a:r>
              <a:rPr lang="en-US" sz="3200" dirty="0">
                <a:latin typeface="Cambria"/>
                <a:cs typeface="Cambria"/>
              </a:rPr>
              <a:t>and quantitative </a:t>
            </a:r>
            <a:r>
              <a:rPr lang="en-US" sz="3200" dirty="0" smtClean="0">
                <a:latin typeface="Cambria"/>
                <a:cs typeface="Cambria"/>
              </a:rPr>
              <a:t>features that measure the differences in </a:t>
            </a:r>
            <a:r>
              <a:rPr lang="en-US" sz="3200" dirty="0">
                <a:latin typeface="Cambria"/>
                <a:cs typeface="Cambria"/>
              </a:rPr>
              <a:t>team </a:t>
            </a:r>
            <a:r>
              <a:rPr lang="en-US" sz="3200" dirty="0" smtClean="0">
                <a:latin typeface="Cambria"/>
                <a:cs typeface="Cambria"/>
              </a:rPr>
              <a:t>statistics.</a:t>
            </a:r>
            <a:endParaRPr lang="en-US" sz="3200" dirty="0">
              <a:latin typeface="Cambria"/>
              <a:cs typeface="Cambria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25400" y="7122855"/>
            <a:ext cx="11125199" cy="3658464"/>
            <a:chOff x="12420600" y="19887336"/>
            <a:chExt cx="11125199" cy="3658464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49" cy="3658433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49" cy="3658433"/>
            </a:xfrm>
            <a:prstGeom prst="rect">
              <a:avLst/>
            </a:prstGeom>
          </p:spPr>
        </p:pic>
      </p:grpSp>
      <p:sp>
        <p:nvSpPr>
          <p:cNvPr id="109" name="TextBox 108"/>
          <p:cNvSpPr txBox="1"/>
          <p:nvPr/>
        </p:nvSpPr>
        <p:spPr>
          <a:xfrm>
            <a:off x="12420600" y="11009055"/>
            <a:ext cx="1173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then computed the relative importance of each predictor and iterated over the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most important predictors with 10-fold cross validation to estimate the test accuracy. As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increases, the cross-validation accuracy score increases at first but levels off after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= 5. Therefore, we included the 5 most important features from the random forest as our predictors. As for priors, we fitted a logistic regression on 2014 data and assigned the coefficient estimates as the prior means and used uninformative prior standard deviations at 10.</a:t>
            </a:r>
            <a:endParaRPr lang="en-US" sz="3200" dirty="0">
              <a:latin typeface="Cambria"/>
              <a:cs typeface="Cambri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307800" y="6553200"/>
            <a:ext cx="1173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Our model suggests the existence of a significant home court advantage. Otherwise, </a:t>
            </a:r>
            <a:r>
              <a:rPr lang="en-US" sz="3200" dirty="0" smtClean="0">
                <a:latin typeface="Cambria"/>
                <a:cs typeface="Cambria"/>
              </a:rPr>
              <a:t>offensive </a:t>
            </a:r>
            <a:r>
              <a:rPr lang="en-US" sz="3200" dirty="0" smtClean="0">
                <a:latin typeface="Cambria"/>
                <a:cs typeface="Cambria"/>
              </a:rPr>
              <a:t>and defensive efficiency explain a significant </a:t>
            </a:r>
            <a:r>
              <a:rPr lang="en-US" sz="3200" dirty="0" smtClean="0">
                <a:latin typeface="Cambria"/>
                <a:cs typeface="Cambria"/>
              </a:rPr>
              <a:t>amount </a:t>
            </a:r>
            <a:r>
              <a:rPr lang="en-US" sz="3200" dirty="0" smtClean="0">
                <a:latin typeface="Cambria"/>
                <a:cs typeface="Cambria"/>
              </a:rPr>
              <a:t>of </a:t>
            </a:r>
            <a:r>
              <a:rPr lang="en-US" sz="3200" dirty="0" smtClean="0">
                <a:latin typeface="Cambria"/>
                <a:cs typeface="Cambria"/>
              </a:rPr>
              <a:t>remaining </a:t>
            </a:r>
            <a:r>
              <a:rPr lang="en-US" sz="3200" dirty="0" smtClean="0">
                <a:latin typeface="Cambria"/>
                <a:cs typeface="Cambria"/>
              </a:rPr>
              <a:t>variation.</a:t>
            </a:r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>
            <a:off x="457200" y="26898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200" y="26898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Learn More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3400" y="27889200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/>
                <a:cs typeface="Cambria"/>
              </a:rPr>
              <a:t>More to come at: </a:t>
            </a:r>
            <a:r>
              <a:rPr lang="en-US" sz="3200" b="1" u="sng" dirty="0" err="1">
                <a:latin typeface="Cambria"/>
                <a:cs typeface="Cambria"/>
              </a:rPr>
              <a:t>b</a:t>
            </a:r>
            <a:r>
              <a:rPr lang="en-US" sz="3200" b="1" u="sng" dirty="0" err="1" smtClean="0">
                <a:latin typeface="Cambria"/>
                <a:cs typeface="Cambria"/>
              </a:rPr>
              <a:t>ayesketball.github.io</a:t>
            </a:r>
            <a:endParaRPr lang="en-US" sz="3200" b="1" u="sng" dirty="0" smtClean="0">
              <a:latin typeface="Cambria"/>
              <a:cs typeface="Cambria"/>
            </a:endParaRPr>
          </a:p>
        </p:txBody>
      </p:sp>
      <p:pic>
        <p:nvPicPr>
          <p:cNvPr id="115" name="Picture 114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16530558"/>
            <a:ext cx="1075765" cy="914400"/>
          </a:xfrm>
          <a:prstGeom prst="rect">
            <a:avLst/>
          </a:prstGeom>
        </p:spPr>
      </p:pic>
      <p:pic>
        <p:nvPicPr>
          <p:cNvPr id="3" name="Picture 2" descr="Virginia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00" y="17571958"/>
            <a:ext cx="1339596" cy="9144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24307800" y="1780055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46776"/>
              </p:ext>
            </p:extLst>
          </p:nvPr>
        </p:nvGraphicFramePr>
        <p:xfrm>
          <a:off x="26670000" y="17673558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29%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6.1%</a:t>
                      </a:r>
                      <a:endParaRPr lang="en-US" sz="4000" b="0" u="none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12021</TotalTime>
  <Words>732</Words>
  <Application>Microsoft Macintosh PowerPoint</Application>
  <PresentationFormat>Custom</PresentationFormat>
  <Paragraphs>113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Micah Lanier</cp:lastModifiedBy>
  <cp:revision>426</cp:revision>
  <dcterms:created xsi:type="dcterms:W3CDTF">2009-07-28T18:49:27Z</dcterms:created>
  <dcterms:modified xsi:type="dcterms:W3CDTF">2015-05-07T00:31:01Z</dcterms:modified>
</cp:coreProperties>
</file>