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>
        <p:scale>
          <a:sx n="40" d="100"/>
          <a:sy n="40" d="100"/>
        </p:scale>
        <p:origin x="-1200" y="-80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png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819400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Applied Mathematics 207, School of Engineering and Applied Sciences, 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21760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Fang, Micah Lanier, &amp; 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842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310" y="495300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477500" y="1905000"/>
            <a:ext cx="1562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21158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21158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210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210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54000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 smtClean="0">
                <a:latin typeface="Cambria"/>
                <a:cs typeface="Cambria"/>
              </a:rPr>
              <a:t>. We used Python’s </a:t>
            </a:r>
            <a:r>
              <a:rPr lang="en-US" sz="3200" dirty="0" err="1" smtClean="0">
                <a:latin typeface="Cambria"/>
                <a:cs typeface="Cambria"/>
              </a:rPr>
              <a:t>BeautifulSoup</a:t>
            </a:r>
            <a:r>
              <a:rPr lang="en-US" sz="3200" dirty="0" smtClean="0">
                <a:latin typeface="Cambria"/>
                <a:cs typeface="Cambria"/>
              </a:rPr>
              <a:t> to retrieve and extract game data.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495800"/>
            <a:ext cx="1173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Featuring 351 teams, NCAA men’s basketball is a major source of excitement in American sports. The annual 64-team NCAA tournament attracts more advertising spending than the Super Bowl, and prompts $12 billion in gambling on its outcome.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b="1" dirty="0" smtClean="0">
                <a:latin typeface="Cambria"/>
                <a:cs typeface="Cambria"/>
              </a:rPr>
              <a:t>Our goal: apply Bayesian statistical analysis to determine what team features predict game outcomes, and simulate the 2015 NCAA tournament.</a:t>
            </a:r>
            <a:r>
              <a:rPr lang="en-US" sz="3200" dirty="0" smtClean="0">
                <a:latin typeface="Cambria"/>
                <a:cs typeface="Cambria"/>
              </a:rPr>
              <a:t> We apply lessons from </a:t>
            </a:r>
            <a:r>
              <a:rPr lang="en-US" sz="3200" b="1" dirty="0" smtClean="0">
                <a:latin typeface="Cambria"/>
                <a:cs typeface="Cambria"/>
              </a:rPr>
              <a:t>AM 207</a:t>
            </a:r>
            <a:r>
              <a:rPr lang="en-US" sz="3200" dirty="0" smtClean="0">
                <a:latin typeface="Cambria"/>
                <a:cs typeface="Cambria"/>
              </a:rPr>
              <a:t> to construct and sample from a complex model parameter space.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This work is inspired in part by news organizations that produce similar analysis: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0515600"/>
            <a:ext cx="10287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0515600"/>
            <a:ext cx="109620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573" y="10744200"/>
            <a:ext cx="3270455" cy="9144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307800" y="4495800"/>
            <a:ext cx="1173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How Did We Do</a:t>
            </a:r>
            <a:r>
              <a:rPr lang="en-US" sz="4400" b="1" u="sng" dirty="0" smtClean="0">
                <a:latin typeface="Cambria"/>
                <a:cs typeface="Cambria"/>
              </a:rPr>
              <a:t>?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After training our model and testing it against a held-out testing dataset, we correctly predicted </a:t>
            </a:r>
            <a:r>
              <a:rPr lang="en-US" sz="3200" b="1" dirty="0" smtClean="0">
                <a:latin typeface="Cambria"/>
                <a:cs typeface="Cambria"/>
              </a:rPr>
              <a:t>76%</a:t>
            </a:r>
            <a:r>
              <a:rPr lang="en-US" sz="3200" dirty="0" smtClean="0">
                <a:latin typeface="Cambria"/>
                <a:cs typeface="Cambria"/>
              </a:rPr>
              <a:t> of regular season games. Our coding process would result in 50% accuracy by random chance.</a:t>
            </a:r>
            <a:endParaRPr lang="en-US" sz="3200" dirty="0" smtClean="0">
              <a:latin typeface="Cambria"/>
              <a:cs typeface="Cambri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307800" y="21560641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The Final </a:t>
            </a:r>
            <a:r>
              <a:rPr lang="en-US" sz="4400" b="1" u="sng" dirty="0" smtClean="0">
                <a:latin typeface="Cambria"/>
                <a:cs typeface="Cambria"/>
              </a:rPr>
              <a:t>Four</a:t>
            </a:r>
          </a:p>
          <a:p>
            <a:endParaRPr lang="en-US" sz="15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What </a:t>
            </a:r>
            <a:r>
              <a:rPr lang="en-US" sz="3200" dirty="0" smtClean="0">
                <a:latin typeface="Cambria"/>
                <a:cs typeface="Cambria"/>
              </a:rPr>
              <a:t>can we say about the actual 2015 Final Four?</a:t>
            </a:r>
          </a:p>
          <a:p>
            <a:r>
              <a:rPr lang="en-US" sz="3200" dirty="0" smtClean="0">
                <a:latin typeface="Cambria"/>
                <a:cs typeface="Cambria"/>
              </a:rPr>
              <a:t>We simulated their matchups 10,000 times as well: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51746"/>
              </p:ext>
            </p:extLst>
          </p:nvPr>
        </p:nvGraphicFramePr>
        <p:xfrm>
          <a:off x="533400" y="14767560"/>
          <a:ext cx="1173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792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Teams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Games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351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33,000 from 2010-Present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33400" y="16711841"/>
            <a:ext cx="1173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Team Features</a:t>
            </a:r>
            <a:endParaRPr lang="en-US" sz="4400" b="1" u="sng" dirty="0">
              <a:latin typeface="Cambria"/>
              <a:cs typeface="Cambria"/>
            </a:endParaRPr>
          </a:p>
          <a:p>
            <a:endParaRPr lang="en-US" sz="32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Ken Pomeroy produces basketball statistics adjusted for team possessions and game tempo. We used several of his statistics as features in our own models: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58244"/>
              </p:ext>
            </p:extLst>
          </p:nvPr>
        </p:nvGraphicFramePr>
        <p:xfrm>
          <a:off x="533400" y="19598640"/>
          <a:ext cx="11734800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883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Feature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Meaning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err="1" smtClean="0">
                          <a:latin typeface="Consolas"/>
                          <a:cs typeface="Consolas"/>
                        </a:rPr>
                        <a:t>Pythag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simple weighting of offensive and defensive efficiency compared to division 1 team averages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onsolas"/>
                          <a:cs typeface="Consolas"/>
                        </a:rPr>
                        <a:t>TODO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TODO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…etc.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</a:tbl>
          </a:graphicData>
        </a:graphic>
      </p:graphicFrame>
      <p:pic>
        <p:nvPicPr>
          <p:cNvPr id="29" name="Picture 28" descr="Wisconsin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25359360"/>
            <a:ext cx="1058779" cy="1005840"/>
          </a:xfrm>
          <a:prstGeom prst="rect">
            <a:avLst/>
          </a:prstGeom>
        </p:spPr>
      </p:pic>
      <p:pic>
        <p:nvPicPr>
          <p:cNvPr id="31" name="Picture 30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26426160"/>
            <a:ext cx="1075765" cy="914400"/>
          </a:xfrm>
          <a:prstGeom prst="rect">
            <a:avLst/>
          </a:prstGeom>
        </p:spPr>
      </p:pic>
      <p:pic>
        <p:nvPicPr>
          <p:cNvPr id="16384" name="Picture 16383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24292560"/>
            <a:ext cx="1318707" cy="914400"/>
          </a:xfrm>
          <a:prstGeom prst="rect">
            <a:avLst/>
          </a:prstGeom>
        </p:spPr>
      </p:pic>
      <p:pic>
        <p:nvPicPr>
          <p:cNvPr id="16385" name="Picture 16384" descr="Michigan Stat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94" y="27492960"/>
            <a:ext cx="867104" cy="1005840"/>
          </a:xfrm>
          <a:prstGeom prst="rect">
            <a:avLst/>
          </a:prstGeom>
        </p:spPr>
      </p:pic>
      <p:graphicFrame>
        <p:nvGraphicFramePr>
          <p:cNvPr id="16386" name="Table 16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0917"/>
              </p:ext>
            </p:extLst>
          </p:nvPr>
        </p:nvGraphicFramePr>
        <p:xfrm>
          <a:off x="26670000" y="23682960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Semi-Final</a:t>
                      </a:r>
                      <a:r>
                        <a:rPr lang="en-US" sz="3200" b="1" u="none" baseline="0" dirty="0" smtClean="0">
                          <a:latin typeface="Helvetica"/>
                          <a:cs typeface="Helvetica"/>
                        </a:rPr>
                        <a:t> Win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62785"/>
              </p:ext>
            </p:extLst>
          </p:nvPr>
        </p:nvGraphicFramePr>
        <p:xfrm>
          <a:off x="26670000" y="243992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71%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91" name="TextBox 16390"/>
          <p:cNvSpPr txBox="1"/>
          <p:nvPr/>
        </p:nvSpPr>
        <p:spPr>
          <a:xfrm>
            <a:off x="24307800" y="245650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7800" y="256794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00" y="266986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07800" y="2781121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(7)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97317"/>
              </p:ext>
            </p:extLst>
          </p:nvPr>
        </p:nvGraphicFramePr>
        <p:xfrm>
          <a:off x="26670000" y="2545080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27%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6653"/>
              </p:ext>
            </p:extLst>
          </p:nvPr>
        </p:nvGraphicFramePr>
        <p:xfrm>
          <a:off x="26670000" y="2653284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100%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2.3%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73869"/>
              </p:ext>
            </p:extLst>
          </p:nvPr>
        </p:nvGraphicFramePr>
        <p:xfrm>
          <a:off x="26670000" y="276453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2420600" y="4495800"/>
            <a:ext cx="1173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Despite all we have learned, iterating over Bayesian model features is time-consuming. TODO MORE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07800" y="7391400"/>
            <a:ext cx="117348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What Really Matters</a:t>
            </a: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TODO FEATURE INTERPRETATION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420600" y="16687800"/>
            <a:ext cx="1173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We used Metropolis-Hastings algorithm to perform sampling from our Bayesian logistic regression. For our final model, we sampled 10,000 samples after 5,000 burn-in samples and taking every 1 out of 10 samples using thinning. In addition, we also used slice sampling to perform sampling. The results are comparable.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420600" y="19507200"/>
            <a:ext cx="11125200" cy="4182815"/>
            <a:chOff x="12420600" y="19362985"/>
            <a:chExt cx="11125200" cy="418281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19887367"/>
              <a:ext cx="5487650" cy="365843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8150" y="19887336"/>
              <a:ext cx="5487650" cy="3658433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6383000" y="19362985"/>
              <a:ext cx="381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smtClean="0">
                  <a:latin typeface="Cambria"/>
                  <a:cs typeface="Cambria"/>
                </a:rPr>
                <a:t>Correlation Plots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496800" y="23850600"/>
            <a:ext cx="5398482" cy="4630955"/>
            <a:chOff x="12496800" y="23850600"/>
            <a:chExt cx="5398482" cy="4630955"/>
          </a:xfrm>
        </p:grpSpPr>
        <p:sp>
          <p:nvSpPr>
            <p:cNvPr id="65" name="TextBox 64"/>
            <p:cNvSpPr txBox="1"/>
            <p:nvPr/>
          </p:nvSpPr>
          <p:spPr>
            <a:xfrm>
              <a:off x="13481541" y="23850600"/>
              <a:ext cx="3429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 err="1" smtClean="0">
                  <a:latin typeface="Cambria"/>
                  <a:cs typeface="Cambria"/>
                </a:rPr>
                <a:t>Geweke</a:t>
              </a:r>
              <a:r>
                <a:rPr lang="en-US" sz="3200" b="1" u="sng" dirty="0" smtClean="0">
                  <a:latin typeface="Cambria"/>
                  <a:cs typeface="Cambria"/>
                </a:rPr>
                <a:t> Statistics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800" y="24518252"/>
              <a:ext cx="5398482" cy="3963303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18821400" y="23850600"/>
            <a:ext cx="4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Cambria"/>
                <a:cs typeface="Cambria"/>
              </a:rPr>
              <a:t>Posterior Distribution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2878"/>
              </p:ext>
            </p:extLst>
          </p:nvPr>
        </p:nvGraphicFramePr>
        <p:xfrm>
          <a:off x="18288000" y="24765000"/>
          <a:ext cx="5616835" cy="3038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2617"/>
                <a:gridCol w="1771940"/>
                <a:gridCol w="1872278"/>
              </a:tblGrid>
              <a:tr h="51812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</a:rPr>
                        <a:t>Coefficients</a:t>
                      </a:r>
                      <a:endParaRPr lang="en-US" sz="20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panose="02040503050406030204" pitchFamily="18" charset="0"/>
                        </a:rPr>
                        <a:t>Mean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mbria" panose="02040503050406030204" pitchFamily="18" charset="0"/>
                        </a:rPr>
                        <a:t>Std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1449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mbria" panose="02040503050406030204" pitchFamily="18" charset="0"/>
                        </a:rPr>
                        <a:t>Intercept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0.4718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0.0456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Diff_Pythag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1.1283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0.3014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Diff_AdjOE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0.1190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0.0085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-0.1183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0.0245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Location_Away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-1.1234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0.0688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21214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mbria" panose="02040503050406030204" pitchFamily="18" charset="0"/>
                        </a:rPr>
                        <a:t>Diff_RankAdjDE</a:t>
                      </a:r>
                      <a:endParaRPr lang="en-US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0.0003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>
                          <a:latin typeface="Cambria" panose="02040503050406030204" pitchFamily="18" charset="0"/>
                        </a:rPr>
                        <a:t>0.0014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4307800" y="10672842"/>
            <a:ext cx="1173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Anyone’s Game</a:t>
            </a:r>
          </a:p>
          <a:p>
            <a:endParaRPr lang="en-US" sz="15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We used our model to simulate the entire 2015 NCAA Tournament 10,000 times. The most likely winners: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07800" y="20731242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Most common championship outcome:           over         (24%)</a:t>
            </a:r>
          </a:p>
        </p:txBody>
      </p:sp>
      <p:pic>
        <p:nvPicPr>
          <p:cNvPr id="72" name="Picture 71" descr="Arizona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841" y="16714966"/>
            <a:ext cx="989610" cy="914400"/>
          </a:xfrm>
          <a:prstGeom prst="rect">
            <a:avLst/>
          </a:prstGeom>
        </p:spPr>
      </p:pic>
      <p:pic>
        <p:nvPicPr>
          <p:cNvPr id="73" name="Picture 72" descr="Harvard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599" y="19727940"/>
            <a:ext cx="774676" cy="914400"/>
          </a:xfrm>
          <a:prstGeom prst="rect">
            <a:avLst/>
          </a:prstGeom>
        </p:spPr>
      </p:pic>
      <p:pic>
        <p:nvPicPr>
          <p:cNvPr id="75" name="Picture 7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0" y="20819845"/>
            <a:ext cx="744376" cy="516155"/>
          </a:xfrm>
          <a:prstGeom prst="rect">
            <a:avLst/>
          </a:prstGeom>
        </p:spPr>
      </p:pic>
      <p:pic>
        <p:nvPicPr>
          <p:cNvPr id="77" name="Picture 76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605" y="15648166"/>
            <a:ext cx="1028082" cy="914400"/>
          </a:xfrm>
          <a:prstGeom prst="rect">
            <a:avLst/>
          </a:prstGeom>
        </p:spPr>
      </p:pic>
      <p:pic>
        <p:nvPicPr>
          <p:cNvPr id="82" name="Picture 81" descr="Villanova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274" y="20819845"/>
            <a:ext cx="580326" cy="516155"/>
          </a:xfrm>
          <a:prstGeom prst="rect">
            <a:avLst/>
          </a:prstGeom>
        </p:spPr>
      </p:pic>
      <p:pic>
        <p:nvPicPr>
          <p:cNvPr id="84" name="Picture 83" descr="Wisconsi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14505166"/>
            <a:ext cx="1058779" cy="1005840"/>
          </a:xfrm>
          <a:prstGeom prst="rect">
            <a:avLst/>
          </a:prstGeom>
        </p:spPr>
      </p:pic>
      <p:pic>
        <p:nvPicPr>
          <p:cNvPr id="85" name="Picture 84" descr="Kentuck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13438366"/>
            <a:ext cx="1318707" cy="914400"/>
          </a:xfrm>
          <a:prstGeom prst="rect">
            <a:avLst/>
          </a:prstGeom>
        </p:spPr>
      </p:pic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01159"/>
              </p:ext>
            </p:extLst>
          </p:nvPr>
        </p:nvGraphicFramePr>
        <p:xfrm>
          <a:off x="26670000" y="12826134"/>
          <a:ext cx="87630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Final Four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84766"/>
              </p:ext>
            </p:extLst>
          </p:nvPr>
        </p:nvGraphicFramePr>
        <p:xfrm>
          <a:off x="26670000" y="135418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99%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77%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4307800" y="137109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307800" y="1482520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307800" y="1591794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307800" y="1698242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22068"/>
              </p:ext>
            </p:extLst>
          </p:nvPr>
        </p:nvGraphicFramePr>
        <p:xfrm>
          <a:off x="26670000" y="1459342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52%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12%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03599"/>
              </p:ext>
            </p:extLst>
          </p:nvPr>
        </p:nvGraphicFramePr>
        <p:xfrm>
          <a:off x="26670000" y="1570086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56%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4.8%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49223"/>
              </p:ext>
            </p:extLst>
          </p:nvPr>
        </p:nvGraphicFramePr>
        <p:xfrm>
          <a:off x="26670000" y="16787980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48%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2.5%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8" name="Picture 97" descr="Virginia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850" y="17759442"/>
            <a:ext cx="1339597" cy="9144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4307800" y="18032492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(2)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87974"/>
              </p:ext>
            </p:extLst>
          </p:nvPr>
        </p:nvGraphicFramePr>
        <p:xfrm>
          <a:off x="26670000" y="17817216"/>
          <a:ext cx="87630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44%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1.3%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4307800" y="18927266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…and losers: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4307800" y="1999360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(13)</a:t>
            </a:r>
            <a:endParaRPr lang="en-US" sz="1800" dirty="0">
              <a:solidFill>
                <a:schemeClr val="bg2"/>
              </a:solidFill>
            </a:endParaRP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62297"/>
              </p:ext>
            </p:extLst>
          </p:nvPr>
        </p:nvGraphicFramePr>
        <p:xfrm>
          <a:off x="26289000" y="1982700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11985</TotalTime>
  <Words>511</Words>
  <Application>Microsoft Macintosh PowerPoint</Application>
  <PresentationFormat>Custom</PresentationFormat>
  <Paragraphs>104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Micah Lanier</cp:lastModifiedBy>
  <cp:revision>414</cp:revision>
  <dcterms:created xsi:type="dcterms:W3CDTF">2009-07-28T18:49:27Z</dcterms:created>
  <dcterms:modified xsi:type="dcterms:W3CDTF">2015-05-04T01:18:09Z</dcterms:modified>
</cp:coreProperties>
</file>