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62" r:id="rId4"/>
    <p:sldId id="257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469" autoAdjust="0"/>
  </p:normalViewPr>
  <p:slideViewPr>
    <p:cSldViewPr snapToGrid="0">
      <p:cViewPr varScale="1">
        <p:scale>
          <a:sx n="89" d="100"/>
          <a:sy n="89" d="100"/>
        </p:scale>
        <p:origin x="96" y="6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74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4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2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5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1F6957-B4EE-44CB-AAB0-2C4E61E2468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1F6957-B4EE-44CB-AAB0-2C4E61E2468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2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AM207 Final Project</a:t>
            </a:r>
            <a:br>
              <a:rPr lang="en-US" dirty="0" smtClean="0"/>
            </a:br>
            <a:r>
              <a:rPr lang="en-US" dirty="0" err="1" smtClean="0"/>
              <a:t>Bayesket</a:t>
            </a:r>
            <a:r>
              <a:rPr lang="en-US" dirty="0" smtClean="0"/>
              <a:t> Ball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Fang, Micah LANIER, Jeffrey SHEN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825" y="3465303"/>
            <a:ext cx="1323975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766" y="2190632"/>
            <a:ext cx="6667500" cy="140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br>
              <a:rPr lang="en-US" dirty="0" smtClean="0"/>
            </a:br>
            <a:r>
              <a:rPr lang="en-US" sz="3200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Bayesian Logistic Regression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Priors</a:t>
            </a:r>
          </a:p>
          <a:p>
            <a:pPr marL="749808" lvl="1" indent="-457200">
              <a:buFont typeface="+mj-lt"/>
              <a:buAutoNum type="romanUcPeriod"/>
            </a:pPr>
            <a:r>
              <a:rPr lang="en-US" dirty="0" smtClean="0"/>
              <a:t>Means from 2014 season and standard deviation = 10.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Posterior sampling over all parameters</a:t>
            </a:r>
          </a:p>
          <a:p>
            <a:pPr marL="749808" lvl="1" indent="-457200">
              <a:buFont typeface="+mj-lt"/>
              <a:buAutoNum type="romanUcPeriod"/>
            </a:pPr>
            <a:r>
              <a:rPr lang="en-US" dirty="0" smtClean="0"/>
              <a:t>Metropolis-Hastings Algorithm</a:t>
            </a:r>
          </a:p>
          <a:p>
            <a:pPr marL="749808" lvl="1" indent="-457200">
              <a:buFont typeface="+mj-lt"/>
              <a:buAutoNum type="romanUcPeriod"/>
            </a:pPr>
            <a:r>
              <a:rPr lang="en-US" dirty="0" smtClean="0"/>
              <a:t>Slice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Predictions on actual 2015 NCAA tournament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br>
              <a:rPr lang="en-US" dirty="0" smtClean="0"/>
            </a:br>
            <a:r>
              <a:rPr lang="en-US" sz="3200" dirty="0" smtClean="0"/>
              <a:t>Diagnostics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097280" y="1845734"/>
            <a:ext cx="30865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Autocorrelation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Resulting 10,000 samples from Metropolis-Hastings algorithm had high autocorrelation.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used thinning=10 – took 1 sample out of 10.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This significantly reduced autocorrelation among our 10,000 samples.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Slice sampling did not require thinning.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717517" y="1984378"/>
            <a:ext cx="6325654" cy="4225422"/>
            <a:chOff x="5276916" y="2005894"/>
            <a:chExt cx="6325654" cy="42254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7617" y="4201348"/>
              <a:ext cx="3040374" cy="2026916"/>
            </a:xfrm>
            <a:prstGeom prst="rect">
              <a:avLst/>
            </a:prstGeom>
          </p:spPr>
        </p:pic>
        <p:pic>
          <p:nvPicPr>
            <p:cNvPr id="8" name="Content Placeholder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7617" y="2202026"/>
              <a:ext cx="3044953" cy="20299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916" y="2202026"/>
              <a:ext cx="3044953" cy="20299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917" y="4201348"/>
              <a:ext cx="3044952" cy="2029968"/>
            </a:xfrm>
            <a:prstGeom prst="rect">
              <a:avLst/>
            </a:prstGeom>
          </p:spPr>
        </p:pic>
        <p:sp>
          <p:nvSpPr>
            <p:cNvPr id="13" name="Content Placeholder 4"/>
            <p:cNvSpPr txBox="1">
              <a:spLocks/>
            </p:cNvSpPr>
            <p:nvPr/>
          </p:nvSpPr>
          <p:spPr>
            <a:xfrm>
              <a:off x="5491510" y="2008787"/>
              <a:ext cx="2615764" cy="386478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85000"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 smtClean="0"/>
                <a:t>MH without Thinning</a:t>
              </a:r>
            </a:p>
            <a:p>
              <a:endParaRPr lang="en-US" dirty="0"/>
            </a:p>
          </p:txBody>
        </p:sp>
        <p:sp>
          <p:nvSpPr>
            <p:cNvPr id="14" name="Content Placeholder 4"/>
            <p:cNvSpPr txBox="1">
              <a:spLocks/>
            </p:cNvSpPr>
            <p:nvPr/>
          </p:nvSpPr>
          <p:spPr>
            <a:xfrm>
              <a:off x="8982227" y="2005894"/>
              <a:ext cx="2615764" cy="386478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dirty="0" smtClean="0"/>
                <a:t>MH with Thinning</a:t>
              </a:r>
            </a:p>
            <a:p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1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br>
              <a:rPr lang="en-US" dirty="0" smtClean="0"/>
            </a:br>
            <a:r>
              <a:rPr lang="en-US" sz="3200" dirty="0" smtClean="0"/>
              <a:t>Diagnostics &amp;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3086526" cy="4023360"/>
          </a:xfrm>
        </p:spPr>
        <p:txBody>
          <a:bodyPr/>
          <a:lstStyle/>
          <a:p>
            <a:r>
              <a:rPr lang="en-US" dirty="0" err="1" smtClean="0"/>
              <a:t>Geweke</a:t>
            </a:r>
            <a:r>
              <a:rPr lang="en-US" dirty="0" smtClean="0"/>
              <a:t> Statistics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Both sampling techniques have </a:t>
            </a:r>
            <a:r>
              <a:rPr lang="en-US" dirty="0" err="1" smtClean="0"/>
              <a:t>Geweke</a:t>
            </a:r>
            <a:r>
              <a:rPr lang="en-US" dirty="0" smtClean="0"/>
              <a:t> Statistics between +/-2.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plots show that both sampling techniques converged.</a:t>
            </a:r>
          </a:p>
          <a:p>
            <a:pPr marL="201168" lvl="1" indent="0">
              <a:buNone/>
            </a:pPr>
            <a:r>
              <a:rPr lang="en-US" sz="2000" dirty="0" smtClean="0"/>
              <a:t>Prediction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Using the sampled 10,000 parameter coefficients, we tested our prediction on the 2015 NCAA results, and found the </a:t>
            </a:r>
            <a:r>
              <a:rPr lang="en-US" b="1" dirty="0" smtClean="0"/>
              <a:t>mean accuracy </a:t>
            </a:r>
            <a:r>
              <a:rPr lang="en-US" dirty="0" smtClean="0"/>
              <a:t>to approximately </a:t>
            </a:r>
            <a:r>
              <a:rPr lang="en-US" b="1" dirty="0" smtClean="0"/>
              <a:t>76%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495041" y="2091720"/>
            <a:ext cx="7156782" cy="2718332"/>
            <a:chOff x="3822688" y="2333767"/>
            <a:chExt cx="7156782" cy="271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407" y="2662729"/>
              <a:ext cx="3254601" cy="238937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243" y="2657492"/>
              <a:ext cx="3328437" cy="2394607"/>
            </a:xfrm>
            <a:prstGeom prst="rect">
              <a:avLst/>
            </a:prstGeom>
          </p:spPr>
        </p:pic>
        <p:sp>
          <p:nvSpPr>
            <p:cNvPr id="9" name="Content Placeholder 4"/>
            <p:cNvSpPr txBox="1">
              <a:spLocks/>
            </p:cNvSpPr>
            <p:nvPr/>
          </p:nvSpPr>
          <p:spPr>
            <a:xfrm>
              <a:off x="3822688" y="2333767"/>
              <a:ext cx="3674322" cy="386478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77500" lnSpcReduction="2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 smtClean="0"/>
                <a:t>Metropolis-Hastings with Thinning</a:t>
              </a:r>
            </a:p>
            <a:p>
              <a:endParaRPr lang="en-US" dirty="0"/>
            </a:p>
          </p:txBody>
        </p:sp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7605796" y="2342727"/>
              <a:ext cx="3373674" cy="386478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92500"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 smtClean="0"/>
                <a:t>Slice Sampling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3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150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AM207 Final Project Bayesket Ball</vt:lpstr>
      <vt:lpstr>Introduction</vt:lpstr>
      <vt:lpstr>Data</vt:lpstr>
      <vt:lpstr>Variable Selection</vt:lpstr>
      <vt:lpstr>Bayesian Modeling Methodology</vt:lpstr>
      <vt:lpstr>Bayesian Modeling Diagnostics</vt:lpstr>
      <vt:lpstr>Bayesian Modeling Diagnostics &amp; Prediction</vt:lpstr>
      <vt:lpstr>Simulation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</dc:creator>
  <cp:lastModifiedBy>JS</cp:lastModifiedBy>
  <cp:revision>10</cp:revision>
  <dcterms:created xsi:type="dcterms:W3CDTF">2015-05-09T01:56:06Z</dcterms:created>
  <dcterms:modified xsi:type="dcterms:W3CDTF">2015-05-09T02:55:11Z</dcterms:modified>
</cp:coreProperties>
</file>