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 varScale="1">
        <p:scale>
          <a:sx n="21" d="100"/>
          <a:sy n="21" d="100"/>
        </p:scale>
        <p:origin x="2040" y="84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of Engineering and Applied Sciences, 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Fang, Micah Lanier, &amp; 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210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4958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64-team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156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156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7442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495800"/>
            <a:ext cx="1173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How Did We Do?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PERFORMANCE EVALUATION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07800" y="12093476"/>
            <a:ext cx="1173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Anyone’s Game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10,000 times. The most likely winners: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07800" y="20269200"/>
            <a:ext cx="1173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Four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10,000 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51746"/>
              </p:ext>
            </p:extLst>
          </p:nvPr>
        </p:nvGraphicFramePr>
        <p:xfrm>
          <a:off x="533400" y="1476756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from 2010-Present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6711841"/>
            <a:ext cx="1173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32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as 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58244"/>
              </p:ext>
            </p:extLst>
          </p:nvPr>
        </p:nvGraphicFramePr>
        <p:xfrm>
          <a:off x="533400" y="19598640"/>
          <a:ext cx="117348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883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err="1" smtClean="0">
                          <a:latin typeface="Consolas"/>
                          <a:cs typeface="Consolas"/>
                        </a:rPr>
                        <a:t>Pythag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simple weighting of offensive and defensive efficiency compared to division 1 team averages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onsolas"/>
                          <a:cs typeface="Consolas"/>
                        </a:rPr>
                        <a:t>TODO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TODO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…etc.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43687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54355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33019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65023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34121"/>
              </p:ext>
            </p:extLst>
          </p:nvPr>
        </p:nvGraphicFramePr>
        <p:xfrm>
          <a:off x="26289000" y="22692360"/>
          <a:ext cx="9753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56129"/>
              </p:ext>
            </p:extLst>
          </p:nvPr>
        </p:nvGraphicFramePr>
        <p:xfrm>
          <a:off x="26289000" y="2340864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4307800" y="27864394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Most common championship game:          over          (72%)</a:t>
            </a:r>
          </a:p>
        </p:txBody>
      </p:sp>
      <p:pic>
        <p:nvPicPr>
          <p:cNvPr id="95" name="Picture 94" descr="Duke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559" y="27965400"/>
            <a:ext cx="607241" cy="516155"/>
          </a:xfrm>
          <a:prstGeom prst="rect">
            <a:avLst/>
          </a:prstGeom>
        </p:spPr>
      </p:pic>
      <p:sp>
        <p:nvSpPr>
          <p:cNvPr id="16391" name="TextBox 16390"/>
          <p:cNvSpPr txBox="1"/>
          <p:nvPr/>
        </p:nvSpPr>
        <p:spPr>
          <a:xfrm>
            <a:off x="24307800" y="235744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46888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5708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68206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6392" name="Picture 16391" descr="Gonzaga.pd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0" y="14987523"/>
            <a:ext cx="1222744" cy="914400"/>
          </a:xfrm>
          <a:prstGeom prst="rect">
            <a:avLst/>
          </a:prstGeom>
        </p:spPr>
      </p:pic>
      <p:pic>
        <p:nvPicPr>
          <p:cNvPr id="16393" name="Picture 16392" descr="Arizona.pd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0" y="16230600"/>
            <a:ext cx="989610" cy="914400"/>
          </a:xfrm>
          <a:prstGeom prst="rect">
            <a:avLst/>
          </a:prstGeom>
        </p:spPr>
      </p:pic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73201"/>
              </p:ext>
            </p:extLst>
          </p:nvPr>
        </p:nvGraphicFramePr>
        <p:xfrm>
          <a:off x="26289000" y="2446020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27%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20941"/>
              </p:ext>
            </p:extLst>
          </p:nvPr>
        </p:nvGraphicFramePr>
        <p:xfrm>
          <a:off x="26289000" y="2554224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100%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2.3%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89125"/>
              </p:ext>
            </p:extLst>
          </p:nvPr>
        </p:nvGraphicFramePr>
        <p:xfrm>
          <a:off x="26289000" y="2665476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2420600" y="4495800"/>
            <a:ext cx="1173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Despite all we have learned, iterating over Bayesian model features is time-consuming. TODO MORE</a:t>
            </a:r>
          </a:p>
        </p:txBody>
      </p:sp>
      <p:pic>
        <p:nvPicPr>
          <p:cNvPr id="16394" name="Picture 16393" descr="Harvard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400" y="17449800"/>
            <a:ext cx="774675" cy="91440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4307800" y="7848600"/>
            <a:ext cx="1173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FEATURE INTERPRETATION</a:t>
            </a:r>
          </a:p>
        </p:txBody>
      </p:sp>
      <p:pic>
        <p:nvPicPr>
          <p:cNvPr id="131" name="Picture 130" descr="Kentucky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224" y="27965400"/>
            <a:ext cx="744376" cy="5161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2420600" y="16687800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used Metropolis-Hastings algorithm to perform sampling from our Bayesian logistic regression. For our final model, we sampled 10,000 samples after 5,000 burn-in samples and taking every 1 out of 10 samples using thinning. In addition, we also used slice sampling to perform sampling. The results are comparable.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20600" y="19507200"/>
            <a:ext cx="11125200" cy="4182815"/>
            <a:chOff x="12420600" y="19362985"/>
            <a:chExt cx="11125200" cy="418281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50" cy="365843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50" cy="365843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6383000" y="19362985"/>
              <a:ext cx="381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smtClean="0">
                  <a:latin typeface="Cambria"/>
                  <a:cs typeface="Cambria"/>
                </a:rPr>
                <a:t>Correlation Plots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96800" y="23850600"/>
            <a:ext cx="5398482" cy="4630955"/>
            <a:chOff x="12496800" y="23850600"/>
            <a:chExt cx="5398482" cy="4630955"/>
          </a:xfrm>
        </p:grpSpPr>
        <p:sp>
          <p:nvSpPr>
            <p:cNvPr id="65" name="TextBox 64"/>
            <p:cNvSpPr txBox="1"/>
            <p:nvPr/>
          </p:nvSpPr>
          <p:spPr>
            <a:xfrm>
              <a:off x="13481541" y="23850600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err="1" smtClean="0">
                  <a:latin typeface="Cambria"/>
                  <a:cs typeface="Cambria"/>
                </a:rPr>
                <a:t>Geweke</a:t>
              </a:r>
              <a:r>
                <a:rPr lang="en-US" sz="3200" b="1" u="sng" dirty="0" smtClean="0">
                  <a:latin typeface="Cambria"/>
                  <a:cs typeface="Cambria"/>
                </a:rPr>
                <a:t> Statistics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800" y="24518252"/>
              <a:ext cx="5398482" cy="3963303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8821400" y="23850600"/>
            <a:ext cx="4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ambria"/>
                <a:cs typeface="Cambria"/>
              </a:rPr>
              <a:t>Posterior Distribution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2878"/>
              </p:ext>
            </p:extLst>
          </p:nvPr>
        </p:nvGraphicFramePr>
        <p:xfrm>
          <a:off x="18288000" y="24765000"/>
          <a:ext cx="5616835" cy="303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2617"/>
                <a:gridCol w="1771940"/>
                <a:gridCol w="1872278"/>
              </a:tblGrid>
              <a:tr h="5181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Coefficients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Mean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144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Intercept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0.4718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0.0456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Diff_Pythag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1.1283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0.3014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Diff_AdjOE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0.1190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0.0085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-0.1183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0.0245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Location_Away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-1.1234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0.0688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Diff_RankAdjDE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</TotalTime>
  <Words>414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Cambria</vt:lpstr>
      <vt:lpstr>Consolas</vt:lpstr>
      <vt:lpstr>Helvetica</vt:lpstr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JS</cp:lastModifiedBy>
  <cp:revision>413</cp:revision>
  <dcterms:created xsi:type="dcterms:W3CDTF">2009-07-28T18:49:27Z</dcterms:created>
  <dcterms:modified xsi:type="dcterms:W3CDTF">2015-05-04T00:32:58Z</dcterms:modified>
</cp:coreProperties>
</file>