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57" r:id="rId4"/>
    <p:sldMasterId id="2147483662" r:id="rId5"/>
    <p:sldMasterId id="2147483667" r:id="rId6"/>
  </p:sldMasterIdLst>
  <p:notesMasterIdLst>
    <p:notesMasterId r:id="rId8"/>
  </p:notesMasterIdLst>
  <p:handoutMasterIdLst>
    <p:handoutMasterId r:id="rId57"/>
  </p:handoutMasterIdLst>
  <p:sldIdLst>
    <p:sldId id="284" r:id="rId7"/>
    <p:sldId id="1151" r:id="rId9"/>
    <p:sldId id="1153" r:id="rId10"/>
    <p:sldId id="1092" r:id="rId11"/>
    <p:sldId id="1093" r:id="rId12"/>
    <p:sldId id="1094" r:id="rId13"/>
    <p:sldId id="1095" r:id="rId14"/>
    <p:sldId id="1096" r:id="rId15"/>
    <p:sldId id="1097" r:id="rId16"/>
    <p:sldId id="1098" r:id="rId17"/>
    <p:sldId id="1099" r:id="rId18"/>
    <p:sldId id="1100" r:id="rId19"/>
    <p:sldId id="1108" r:id="rId20"/>
    <p:sldId id="1101" r:id="rId21"/>
    <p:sldId id="1104" r:id="rId22"/>
    <p:sldId id="1102" r:id="rId23"/>
    <p:sldId id="1105" r:id="rId24"/>
    <p:sldId id="1106" r:id="rId25"/>
    <p:sldId id="1109" r:id="rId26"/>
    <p:sldId id="1045" r:id="rId27"/>
    <p:sldId id="1112" r:id="rId28"/>
    <p:sldId id="1113" r:id="rId29"/>
    <p:sldId id="1114" r:id="rId30"/>
    <p:sldId id="1115" r:id="rId31"/>
    <p:sldId id="1116" r:id="rId32"/>
    <p:sldId id="1046" r:id="rId33"/>
    <p:sldId id="1047" r:id="rId34"/>
    <p:sldId id="1048" r:id="rId35"/>
    <p:sldId id="1268" r:id="rId36"/>
    <p:sldId id="1154" r:id="rId37"/>
    <p:sldId id="1185" r:id="rId38"/>
    <p:sldId id="1186" r:id="rId39"/>
    <p:sldId id="1240" r:id="rId40"/>
    <p:sldId id="1241" r:id="rId41"/>
    <p:sldId id="1218" r:id="rId42"/>
    <p:sldId id="1243" r:id="rId43"/>
    <p:sldId id="1237" r:id="rId44"/>
    <p:sldId id="1238" r:id="rId45"/>
    <p:sldId id="1188" r:id="rId46"/>
    <p:sldId id="1244" r:id="rId47"/>
    <p:sldId id="1189" r:id="rId48"/>
    <p:sldId id="1156" r:id="rId49"/>
    <p:sldId id="1263" r:id="rId50"/>
    <p:sldId id="1264" r:id="rId51"/>
    <p:sldId id="1269" r:id="rId52"/>
    <p:sldId id="1265" r:id="rId53"/>
    <p:sldId id="1267" r:id="rId54"/>
    <p:sldId id="1148" r:id="rId55"/>
    <p:sldId id="862" r:id="rId56"/>
  </p:sldIdLst>
  <p:sldSz cx="12192000" cy="6858000"/>
  <p:notesSz cx="6858000" cy="9144000"/>
  <p:custDataLst>
    <p:tags r:id="rId62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B47"/>
    <a:srgbClr val="FFFFFF"/>
    <a:srgbClr val="F2A492"/>
    <a:srgbClr val="B29F87"/>
    <a:srgbClr val="E1C49B"/>
    <a:srgbClr val="FFF9EB"/>
    <a:srgbClr val="424242"/>
    <a:srgbClr val="008469"/>
    <a:srgbClr val="0066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0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2" Type="http://schemas.openxmlformats.org/officeDocument/2006/relationships/tags" Target="tags/tag1.xml"/><Relationship Id="rId61" Type="http://schemas.openxmlformats.org/officeDocument/2006/relationships/commentAuthors" Target="commentAuthors.xml"/><Relationship Id="rId60" Type="http://schemas.openxmlformats.org/officeDocument/2006/relationships/tableStyles" Target="tableStyles.xml"/><Relationship Id="rId6" Type="http://schemas.openxmlformats.org/officeDocument/2006/relationships/slideMaster" Target="slideMasters/slideMaster5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请求1.txt 成功后请求2.txt  再成功后请求3.txt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setTimeout执行后，浏览器会把setTimeout的回调函数(在这个栗子中是firstFunction)放到Event Table中。Event Table 就是个注册站：调用栈让Event Table注册一个函数，该函数会在5秒之后被调用。当指定的事情发生时，Event Table会将这个函数移到Event Queue。Event Queue其实就是个缓冲区域，这里的函数等着被调用并移到调用栈。</a:t>
            </a:r>
            <a:endParaRPr lang="zh-CN" altLang="en-US"/>
          </a:p>
          <a:p>
            <a:r>
              <a:rPr lang="zh-CN" altLang="en-US"/>
              <a:t>问题来了，什么时候函数会从Event Queue移到调用栈咧？JavaScript引擎依据一条规则：有一个monitoring process（不知翻译成啥好）会持续不断地检查调用栈是否为空，一旦为空，它会检查Event Queue里边是否有等待被调用的函数。如果存在，它就会调用这个Queue中第一个函数并将其移到调用栈中。如果Event Queue为空，那么这个monitoring process会继续不定期的检查。这一整个过程就是Event Loop。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https://segmentfault.com/a/1190000006811224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相关代码应该放在一起的代码组织原则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相关代码应该放在一起的代码组织原则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en-US" altLang="zh-CN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85" y="923925"/>
            <a:ext cx="4991100" cy="2377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3498215"/>
            <a:ext cx="4991100" cy="26746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85" y="3498215"/>
            <a:ext cx="5109210" cy="26752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806450" y="923925"/>
            <a:ext cx="4962525" cy="216852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promise 对象初始化状态为 pending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当调用 resolve(成功)，会由 pending =&gt;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resolved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(3) 当调用 reject(失败)，会由 pending =&gt; rejected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Promise </a:t>
            </a:r>
            <a:r>
              <a:rPr lang="zh-CN" altLang="en-US">
                <a:sym typeface="+mn-ea"/>
              </a:rPr>
              <a:t>封装异步操作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" y="2328545"/>
            <a:ext cx="5511165" cy="26981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6186805" y="1794510"/>
            <a:ext cx="5842635" cy="4407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indent="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将一个异步方法封装成 </a:t>
            </a:r>
            <a:r>
              <a:rPr lang="en-US" altLang="zh-CN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Promise</a:t>
            </a:r>
            <a:r>
              <a:rPr lang="zh-CN" altLang="en-US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，只需在回调函数中针对不同的返回结果调用</a:t>
            </a:r>
            <a:r>
              <a:rPr lang="en-US" altLang="zh-CN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resolve </a:t>
            </a:r>
            <a:r>
              <a:rPr lang="zh-CN" altLang="en-US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或者 </a:t>
            </a:r>
            <a:r>
              <a:rPr lang="en-US" altLang="zh-CN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reject</a:t>
            </a:r>
            <a:endParaRPr lang="en-US" altLang="zh-CN" sz="240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indent="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resolve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是一个函数，在异步操作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完成时被调用，并将异步操作的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返回值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作为参数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传递到外部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reject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是一个函数，在异步操作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异常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时被调用，并将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错误信息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作为参数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传递到外部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en-US" altLang="zh-CN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9210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Promise </a:t>
            </a:r>
            <a:r>
              <a:rPr lang="zh-CN" altLang="en-US" sz="2800">
                <a:sym typeface="+mn-ea"/>
              </a:rPr>
              <a:t>异步操作结果处理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then </a:t>
            </a:r>
            <a:r>
              <a:rPr lang="zh-CN" altLang="en-US" sz="2400">
                <a:sym typeface="+mn-ea"/>
              </a:rPr>
              <a:t>方法 </a:t>
            </a:r>
            <a:r>
              <a:rPr lang="en-US" altLang="zh-CN" sz="2400">
                <a:sym typeface="+mn-ea"/>
              </a:rPr>
              <a:t>—— 异步执行</a:t>
            </a:r>
            <a:endParaRPr lang="en-US" altLang="zh-CN" sz="2400"/>
          </a:p>
          <a:p>
            <a:pPr lvl="2"/>
            <a:r>
              <a:rPr lang="en-US" altLang="zh-CN" sz="2000">
                <a:sym typeface="+mn-ea"/>
              </a:rPr>
              <a:t>resolve(成功) onFulfilled 会被调用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onFulfilled 是用来接收 promise 成功的值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reject(失败) onRejected 会被调用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onRejected 是用来接收 promise 失败的原因</a:t>
            </a:r>
            <a:endParaRPr lang="en-US" altLang="zh-CN" sz="2000"/>
          </a:p>
          <a:p>
            <a:pPr lvl="1"/>
            <a:r>
              <a:rPr lang="en-US" altLang="zh-CN" sz="2400">
                <a:sym typeface="+mn-ea"/>
              </a:rPr>
              <a:t> catch </a:t>
            </a:r>
            <a:r>
              <a:rPr lang="zh-CN" altLang="en-US" sz="2400">
                <a:sym typeface="+mn-ea"/>
              </a:rPr>
              <a:t>方法 </a:t>
            </a:r>
            <a:r>
              <a:rPr lang="en-US" altLang="zh-CN" sz="2400">
                <a:sym typeface="+mn-ea"/>
              </a:rPr>
              <a:t>—— 异步执行</a:t>
            </a:r>
            <a:endParaRPr lang="en-US" altLang="zh-CN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在链式写法中可以捕获前面 then 中发送的异常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7820" y="1817370"/>
            <a:ext cx="5440680" cy="4343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55" y="4443730"/>
            <a:ext cx="6309360" cy="14630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finally </a:t>
            </a:r>
            <a:r>
              <a:rPr lang="zh-CN" altLang="en-US"/>
              <a:t>方法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finally() 方法返回一个 Promise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在执行 then() 和 catch() 后，都会执行 finally 指定的回调函数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Promise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任务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Promise </a:t>
            </a:r>
            <a:r>
              <a:rPr lang="zh-CN" altLang="en-US">
                <a:sym typeface="+mn-ea"/>
              </a:rPr>
              <a:t>封装原生 </a:t>
            </a:r>
            <a:r>
              <a:rPr lang="en-US" altLang="zh-CN">
                <a:sym typeface="+mn-ea"/>
              </a:rPr>
              <a:t>Ajax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2172"/>
          <a:stretch>
            <a:fillRect/>
          </a:stretch>
        </p:blipFill>
        <p:spPr>
          <a:xfrm>
            <a:off x="875665" y="1870710"/>
            <a:ext cx="10441305" cy="38354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分析控制台输出结果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927860"/>
            <a:ext cx="7109460" cy="3718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5"/>
          <p:cNvSpPr txBox="1"/>
          <p:nvPr/>
        </p:nvSpPr>
        <p:spPr>
          <a:xfrm>
            <a:off x="10547214" y="6075961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7.html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0715" y="1927860"/>
            <a:ext cx="33591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构造函数中的 resolve 或 reject 只有第一次执行有效，多次调用没有任何作用。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promise 状态一旦改变则不能再变。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en-US" altLang="zh-CN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then </a:t>
            </a:r>
            <a:r>
              <a:rPr lang="zh-CN" altLang="en-US" sz="2800">
                <a:sym typeface="+mn-ea"/>
              </a:rPr>
              <a:t>方法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then() 方法返回一个  Promise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返回任意一个非 promise 的值都会被包裹成 promise 对象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455" y="2855595"/>
            <a:ext cx="5629275" cy="3291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分析控制台输出结果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2199640"/>
            <a:ext cx="7016115" cy="32162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7968615" y="1913255"/>
            <a:ext cx="406463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返回任意一个非 promise 的值都会被包裹成 promise 对象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.then 或者 .catch 中 return 一个 error 对象并不会抛出错误，不会被后续的 .catch 捕获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8.html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分析控制台输出结果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838960"/>
            <a:ext cx="6148070" cy="36791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7559675" y="1469390"/>
            <a:ext cx="44557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promise 的 .then 或者 .catch 可以被调用多次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但这里 Promise 构造函数只执行一次。或者说 promise 内部状态一经改变，并且有了一个值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那么后续每次调用 .then 或者 .catch 都会直接拿到该值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9.html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-34925" y="-28575"/>
            <a:ext cx="12261850" cy="6915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" y="53340"/>
            <a:ext cx="6720840" cy="6751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65645" y="478155"/>
            <a:ext cx="4951730" cy="6326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首先判断 JS 是同步还是异步，同步就进入主进程，异步就进入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vent table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异步任务在 event table 中注册函数，当满足触发条件后，被推入event queue（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callback queue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同步任务进入主线程后一直执行,直到主线程空闲时，才会去 event queue 中查看是否有可执行的异步任务，如果有就推入主进程中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宏任务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微任务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sz="2800">
                <a:sym typeface="+mn-ea"/>
              </a:rPr>
              <a:t>任务列队细化分为</a:t>
            </a:r>
            <a:r>
              <a:rPr lang="zh-CN" altLang="en-US" sz="2800">
                <a:sym typeface="+mn-ea"/>
              </a:rPr>
              <a:t>宏任务</a:t>
            </a:r>
            <a:r>
              <a:rPr lang="zh-CN" sz="2800">
                <a:sym typeface="+mn-ea"/>
              </a:rPr>
              <a:t>列队、</a:t>
            </a:r>
            <a:r>
              <a:rPr lang="zh-CN" altLang="en-US" sz="2800">
                <a:sym typeface="+mn-ea"/>
              </a:rPr>
              <a:t>微任务</a:t>
            </a:r>
            <a:r>
              <a:rPr lang="zh-CN" sz="2800">
                <a:sym typeface="+mn-ea"/>
              </a:rPr>
              <a:t>列队。</a:t>
            </a:r>
            <a:endParaRPr lang="zh-CN" sz="2800">
              <a:sym typeface="+mn-ea"/>
            </a:endParaRPr>
          </a:p>
          <a:p>
            <a:r>
              <a:rPr lang="zh-CN" sz="2800">
                <a:sym typeface="+mn-ea"/>
              </a:rPr>
              <a:t> 宏任务</a:t>
            </a:r>
            <a:endParaRPr lang="zh-CN" sz="2800"/>
          </a:p>
          <a:p>
            <a:pPr lvl="1"/>
            <a:r>
              <a:rPr lang="zh-CN" sz="2800">
                <a:sym typeface="+mn-ea"/>
              </a:rPr>
              <a:t> </a:t>
            </a:r>
            <a:r>
              <a:rPr lang="zh-CN">
                <a:sym typeface="+mn-ea"/>
              </a:rPr>
              <a:t>script，setTimeout，setInterval</a:t>
            </a:r>
            <a:r>
              <a:rPr 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操作（</a:t>
            </a:r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）</a:t>
            </a:r>
            <a:endParaRPr lang="zh-CN" sz="2800"/>
          </a:p>
          <a:p>
            <a:r>
              <a:rPr lang="zh-CN" sz="2800">
                <a:sym typeface="+mn-ea"/>
              </a:rPr>
              <a:t> 微任务</a:t>
            </a:r>
            <a:endParaRPr lang="zh-CN" sz="2800"/>
          </a:p>
          <a:p>
            <a:pPr lvl="1"/>
            <a:r>
              <a:rPr lang="zh-CN" sz="2800">
                <a:sym typeface="+mn-ea"/>
              </a:rPr>
              <a:t> </a:t>
            </a:r>
            <a:r>
              <a:rPr lang="zh-CN">
                <a:sym typeface="+mn-ea"/>
              </a:rPr>
              <a:t>Promise.</a:t>
            </a:r>
            <a:r>
              <a:rPr lang="zh-CN" b="1">
                <a:sym typeface="+mn-ea"/>
              </a:rPr>
              <a:t>then   catch   finally</a:t>
            </a:r>
            <a:endParaRPr lang="zh-CN" b="1"/>
          </a:p>
          <a:p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宏任务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微任务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760" y="996950"/>
            <a:ext cx="7425690" cy="56876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宏任务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微任务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宏任务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微任务执行顺序</a:t>
            </a:r>
            <a:endParaRPr lang="zh-CN" altLang="en-US" sz="2800"/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一个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宏任务</a:t>
            </a:r>
            <a:endParaRPr lang="zh-CN" altLang="en-US" b="1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执行宏任务过程中如果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遇到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微任务，添加到微任务的任务队列中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b="1">
                <a:sym typeface="+mn-ea"/>
              </a:rPr>
              <a:t>一个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宏任务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执行完毕后，立即依次执行当前微任务列队中的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所有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微任务</a:t>
            </a:r>
            <a:endParaRPr lang="zh-CN" altLang="en-US" b="1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循环上述过程直到任务列队中为空</a:t>
            </a:r>
            <a:endParaRPr lang="zh-CN" altLang="en-US">
              <a:solidFill>
                <a:schemeClr val="tx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宏任务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微任务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" y="1986280"/>
            <a:ext cx="4945380" cy="3185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4261"/>
          <a:stretch>
            <a:fillRect/>
          </a:stretch>
        </p:blipFill>
        <p:spPr>
          <a:xfrm>
            <a:off x="5116195" y="-15240"/>
            <a:ext cx="7091045" cy="67284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练习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分析控制台输出情况</a:t>
            </a:r>
            <a:endParaRPr lang="zh-CN" altLang="en-US"/>
          </a:p>
        </p:txBody>
      </p:sp>
      <p:sp>
        <p:nvSpPr>
          <p:cNvPr id="8" name="文本框 5"/>
          <p:cNvSpPr txBox="1"/>
          <p:nvPr/>
        </p:nvSpPr>
        <p:spPr>
          <a:xfrm>
            <a:off x="1575934" y="198275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10.html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1575934" y="2681886"/>
            <a:ext cx="121920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11.html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1575934" y="338102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12.html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75934" y="408015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13.html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原型方法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原型方法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Promise.prototype.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then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()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Promise.prototype.</a:t>
            </a:r>
            <a:r>
              <a:rPr lang="en-US" altLang="zh-CN" b="1">
                <a:cs typeface="+mn-ea"/>
                <a:sym typeface="+mn-ea"/>
              </a:rPr>
              <a:t>catch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()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Promise.prototype.</a:t>
            </a:r>
            <a:r>
              <a:rPr lang="en-US" altLang="zh-CN" b="1">
                <a:cs typeface="+mn-ea"/>
                <a:sym typeface="+mn-ea"/>
              </a:rPr>
              <a:t>finally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()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静态方法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静态方法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Promise.resolve()</a:t>
            </a:r>
            <a:endParaRPr lang="en-US" altLang="zh-CN" sz="2400"/>
          </a:p>
          <a:p>
            <a:pPr lvl="2"/>
            <a:r>
              <a:rPr lang="zh-CN" altLang="en-US" sz="2300">
                <a:sym typeface="+mn-ea"/>
              </a:rPr>
              <a:t>返回一个状态为 </a:t>
            </a:r>
            <a:r>
              <a:rPr lang="en-US" altLang="zh-CN" sz="2300">
                <a:sym typeface="+mn-ea"/>
              </a:rPr>
              <a:t>resolved </a:t>
            </a:r>
            <a:r>
              <a:rPr lang="zh-CN" altLang="en-US" sz="2300">
                <a:sym typeface="+mn-ea"/>
              </a:rPr>
              <a:t>的 </a:t>
            </a:r>
            <a:r>
              <a:rPr lang="en-US" altLang="zh-CN" sz="2300">
                <a:sym typeface="+mn-ea"/>
              </a:rPr>
              <a:t>Promise </a:t>
            </a:r>
            <a:r>
              <a:rPr lang="zh-CN" altLang="en-US" sz="2300">
                <a:sym typeface="+mn-ea"/>
              </a:rPr>
              <a:t>对象</a:t>
            </a:r>
            <a:endParaRPr lang="en-US" altLang="zh-CN" sz="2300"/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Promise.reject()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300">
                <a:sym typeface="+mn-ea"/>
              </a:rPr>
              <a:t>返回一个状态为 </a:t>
            </a:r>
            <a:r>
              <a:rPr lang="en-US" altLang="zh-CN" sz="2300">
                <a:sym typeface="+mn-ea"/>
              </a:rPr>
              <a:t>reject </a:t>
            </a:r>
            <a:r>
              <a:rPr lang="zh-CN" altLang="en-US" sz="2300">
                <a:sym typeface="+mn-ea"/>
              </a:rPr>
              <a:t>的 </a:t>
            </a:r>
            <a:r>
              <a:rPr lang="en-US" altLang="zh-CN" sz="2300">
                <a:sym typeface="+mn-ea"/>
              </a:rPr>
              <a:t>Promise </a:t>
            </a:r>
            <a:r>
              <a:rPr lang="zh-CN" altLang="en-US" sz="2300">
                <a:sym typeface="+mn-ea"/>
              </a:rPr>
              <a:t>对象</a:t>
            </a:r>
            <a:endParaRPr lang="en-US" altLang="zh-CN" sz="2300"/>
          </a:p>
          <a:p>
            <a:endParaRPr lang="en-US" altLang="zh-CN" sz="2300"/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14.html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静态方法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静态方法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Promise.all()</a:t>
            </a:r>
            <a:endParaRPr lang="en-US" altLang="zh-CN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接受数组为参数，返回一个新的 </a:t>
            </a:r>
            <a:r>
              <a:rPr lang="en-US" altLang="zh-CN" sz="2000">
                <a:sym typeface="+mn-ea"/>
              </a:rPr>
              <a:t>Promise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将多个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对象包装成一个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对象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数组中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的状态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全部</a:t>
            </a:r>
            <a:r>
              <a:rPr lang="zh-CN" altLang="en-US" sz="2000">
                <a:sym typeface="+mn-ea"/>
              </a:rPr>
              <a:t>变为 </a:t>
            </a:r>
            <a:r>
              <a:rPr lang="en-US" altLang="zh-CN" sz="2000">
                <a:sym typeface="+mn-ea"/>
              </a:rPr>
              <a:t>resolved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all </a:t>
            </a:r>
            <a:r>
              <a:rPr lang="zh-CN" altLang="en-US" sz="2000">
                <a:sym typeface="+mn-ea"/>
              </a:rPr>
              <a:t>方法返回状态为 </a:t>
            </a:r>
            <a:r>
              <a:rPr lang="en-US" altLang="zh-CN" sz="2000">
                <a:sym typeface="+mn-ea"/>
              </a:rPr>
              <a:t>resolved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数组中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的状态</a:t>
            </a:r>
            <a:r>
              <a:rPr lang="zh-CN" altLang="en-US" sz="2000" b="1">
                <a:solidFill>
                  <a:srgbClr val="FF0000"/>
                </a:solidFill>
                <a:cs typeface="+mn-ea"/>
                <a:sym typeface="+mn-ea"/>
              </a:rPr>
              <a:t>一个</a:t>
            </a:r>
            <a:r>
              <a:rPr lang="zh-CN" altLang="en-US" sz="2000">
                <a:sym typeface="+mn-ea"/>
              </a:rPr>
              <a:t>为 </a:t>
            </a:r>
            <a:r>
              <a:rPr lang="en-US" altLang="zh-CN" sz="2000">
                <a:sym typeface="+mn-ea"/>
              </a:rPr>
              <a:t>reject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all </a:t>
            </a:r>
            <a:r>
              <a:rPr lang="zh-CN" altLang="en-US" sz="2000">
                <a:sym typeface="+mn-ea"/>
              </a:rPr>
              <a:t>方法返回状态为 </a:t>
            </a:r>
            <a:r>
              <a:rPr lang="en-US" altLang="zh-CN" sz="2000">
                <a:sym typeface="+mn-ea"/>
              </a:rPr>
              <a:t>reject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15.html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静态方法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静态方法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Promise.race()</a:t>
            </a:r>
            <a:endParaRPr lang="en-US" altLang="zh-CN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接受数组为参数，返回一个新的 </a:t>
            </a:r>
            <a:r>
              <a:rPr lang="en-US" altLang="zh-CN" sz="2000">
                <a:sym typeface="+mn-ea"/>
              </a:rPr>
              <a:t>Promise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race </a:t>
            </a:r>
            <a:r>
              <a:rPr lang="zh-CN" altLang="en-US" sz="2000">
                <a:sym typeface="+mn-ea"/>
              </a:rPr>
              <a:t>返回的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的状态由数组中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率先</a:t>
            </a:r>
            <a:r>
              <a:rPr lang="zh-CN" altLang="en-US" sz="2000">
                <a:sym typeface="+mn-ea"/>
              </a:rPr>
              <a:t>执行完毕的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的状态决定</a:t>
            </a:r>
            <a:endParaRPr lang="zh-CN" altLang="en-US" sz="2000">
              <a:sym typeface="+mn-ea"/>
            </a:endParaRPr>
          </a:p>
          <a:p>
            <a:endParaRPr lang="en-US" altLang="zh-CN" sz="2000"/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16.html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异步渲染</a:t>
            </a:r>
            <a:endParaRPr lang="zh-CN" altLang="en-US"/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17.html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420" y="1880235"/>
            <a:ext cx="10323195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类的由来</a:t>
            </a:r>
            <a:endParaRPr lang="en-US" altLang="zh-CN"/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JavaScript 语言中，生成实例对象的传统方法是通过</a:t>
            </a:r>
            <a:r>
              <a:rPr lang="en-US" altLang="zh-CN" sz="2400">
                <a:solidFill>
                  <a:srgbClr val="C00000"/>
                </a:solidFill>
              </a:rPr>
              <a:t>构造函数</a:t>
            </a:r>
            <a:endParaRPr lang="en-US" altLang="zh-CN" sz="2400">
              <a:solidFill>
                <a:srgbClr val="C00000"/>
              </a:solidFill>
            </a:endParaRPr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ES6 提供了更接近传统语言的写法，引入了 Class 这个概念，作为对象的模板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3267075"/>
            <a:ext cx="5501640" cy="3002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820" y="3263265"/>
            <a:ext cx="5257800" cy="3009900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1061896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18.html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ES6 的 class</a:t>
            </a:r>
            <a:endParaRPr lang="en-US" altLang="zh-CN" sz="2800"/>
          </a:p>
          <a:p>
            <a:pPr lvl="1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ES6 的 class 可以看作只是一个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语法糖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，它的绝大部分功能，ES5 都可以做到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ES6 的 class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写法只是让对象原型的写法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更加清晰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、更像面向对象编程的语法而已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2223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dirty="0" smtClean="0">
                <a:sym typeface="+mn-ea"/>
              </a:rPr>
              <a:t>Class </a:t>
            </a:r>
            <a:r>
              <a:rPr lang="zh-CN" dirty="0" smtClean="0">
                <a:sym typeface="+mn-ea"/>
              </a:rPr>
              <a:t>语法</a:t>
            </a:r>
            <a:endParaRPr 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类的数据类型就是函数，类本身就指向构造函数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constructor 方法是类的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默认方法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，如果没有显式定义，一个空的constructor 方法会被默认添加，new 的时候其实就是调用这个方法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类中的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指向实例对象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在类中声明方法的时候，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不能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在该方法前加上 function 关键字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方法之间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不要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用逗号分隔，否则会报错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061896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19.html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dirty="0" smtClean="0">
                <a:sym typeface="+mn-ea"/>
              </a:rPr>
              <a:t>Class </a:t>
            </a:r>
            <a:r>
              <a:rPr lang="zh-CN" altLang="en-US" dirty="0" smtClean="0">
                <a:sym typeface="+mn-ea"/>
              </a:rPr>
              <a:t>和构造函数的区别</a:t>
            </a:r>
            <a:endParaRPr 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类必须使用 new 调用，否则会报错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类的内部，默认是严格模式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类不存在变量提升，与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let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相似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endParaRPr lang="zh-CN" altLang="en-US" sz="133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061896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20.html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dirty="0" smtClean="0">
                <a:sym typeface="+mn-ea"/>
              </a:rPr>
              <a:t>Class </a:t>
            </a:r>
            <a:r>
              <a:rPr lang="zh-CN" dirty="0" smtClean="0">
                <a:sym typeface="+mn-ea"/>
              </a:rPr>
              <a:t>语法</a:t>
            </a:r>
            <a:endParaRPr lang="zh-CN" dirty="0" smtClean="0">
              <a:sym typeface="+mn-ea"/>
            </a:endParaRPr>
          </a:p>
          <a:p>
            <a:pPr lvl="1"/>
            <a:r>
              <a:rPr lang="zh-CN" altLang="en-US" sz="2800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实例属性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除了定义在constructor 方法里面的 this 上面，也可以定义在类的最顶层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cs typeface="+mn-ea"/>
                <a:sym typeface="+mn-ea"/>
              </a:rPr>
              <a:t>原型属性</a:t>
            </a:r>
            <a:r>
              <a:rPr lang="en-US" altLang="zh-CN" dirty="0" smtClean="0">
                <a:cs typeface="+mn-ea"/>
                <a:sym typeface="+mn-ea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定义在类的所有方法（类的 prototype 属性上面）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cs typeface="+mn-ea"/>
                <a:sym typeface="+mn-ea"/>
              </a:rPr>
              <a:t>静态属性</a:t>
            </a:r>
            <a:r>
              <a:rPr lang="en-US" altLang="zh-CN" dirty="0" smtClean="0">
                <a:cs typeface="+mn-ea"/>
                <a:sym typeface="+mn-ea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属性前有 static 关键字，表示是“静态属性”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endParaRPr lang="zh-CN" dirty="0" smtClean="0">
              <a:sym typeface="+mn-ea"/>
            </a:endParaRPr>
          </a:p>
          <a:p>
            <a:pPr lvl="1"/>
            <a:endParaRPr lang="zh-CN" dirty="0" smtClean="0">
              <a:sym typeface="+mn-ea"/>
            </a:endParaRPr>
          </a:p>
          <a:p>
            <a:pPr>
              <a:buNone/>
            </a:pPr>
            <a:endParaRPr lang="zh-CN" altLang="en-US" sz="133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dirty="0" smtClean="0">
                <a:sym typeface="+mn-ea"/>
              </a:rPr>
              <a:t>Class </a:t>
            </a:r>
            <a:r>
              <a:rPr lang="zh-CN" dirty="0" smtClean="0">
                <a:sym typeface="+mn-ea"/>
              </a:rPr>
              <a:t>语法</a:t>
            </a:r>
            <a:endParaRPr lang="zh-CN" dirty="0" smtClean="0">
              <a:sym typeface="+mn-ea"/>
            </a:endParaRPr>
          </a:p>
          <a:p>
            <a:pPr>
              <a:buNone/>
            </a:pPr>
            <a:endParaRPr lang="zh-CN" altLang="en-US" sz="1330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6510" y="1158875"/>
            <a:ext cx="4728845" cy="54610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6583045" y="1306195"/>
            <a:ext cx="1727835" cy="863600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圆角矩形 8"/>
          <p:cNvSpPr/>
          <p:nvPr/>
        </p:nvSpPr>
        <p:spPr>
          <a:xfrm>
            <a:off x="8467725" y="997585"/>
            <a:ext cx="2316480" cy="5041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构造函数内容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583045" y="2460625"/>
            <a:ext cx="1727835" cy="863600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圆角矩形 10"/>
          <p:cNvSpPr/>
          <p:nvPr/>
        </p:nvSpPr>
        <p:spPr>
          <a:xfrm>
            <a:off x="8467725" y="2204720"/>
            <a:ext cx="2387600" cy="57277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原型对象方法</a:t>
            </a:r>
            <a:b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960235" y="4725035"/>
            <a:ext cx="1511935" cy="360045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圆角矩形 7"/>
          <p:cNvSpPr/>
          <p:nvPr/>
        </p:nvSpPr>
        <p:spPr>
          <a:xfrm>
            <a:off x="8467725" y="4890135"/>
            <a:ext cx="2625725" cy="5041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静态属性和方法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036310" y="5228590"/>
            <a:ext cx="2364105" cy="372110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直接箭头连接符 12"/>
          <p:cNvCxnSpPr/>
          <p:nvPr/>
        </p:nvCxnSpPr>
        <p:spPr>
          <a:xfrm flipV="1">
            <a:off x="3143885" y="1700530"/>
            <a:ext cx="1296035" cy="504190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直接箭头连接符 13"/>
          <p:cNvCxnSpPr/>
          <p:nvPr/>
        </p:nvCxnSpPr>
        <p:spPr>
          <a:xfrm>
            <a:off x="3143885" y="2227580"/>
            <a:ext cx="1367790" cy="264795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圆角矩形 14"/>
          <p:cNvSpPr/>
          <p:nvPr/>
        </p:nvSpPr>
        <p:spPr>
          <a:xfrm>
            <a:off x="631825" y="1956435"/>
            <a:ext cx="2316480" cy="5041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实例属性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1061896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21.html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65" y="1668780"/>
            <a:ext cx="329565" cy="3136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原型继承（</a:t>
            </a:r>
            <a:r>
              <a:rPr lang="zh-CN" altLang="en-US">
                <a:sym typeface="+mn-ea"/>
              </a:rPr>
              <a:t>又称为</a:t>
            </a:r>
            <a:r>
              <a:rPr lang="zh-CN" altLang="en-US"/>
              <a:t>原型链继承）</a:t>
            </a:r>
            <a:endParaRPr lang="en-US" altLang="zh-CN"/>
          </a:p>
          <a:p>
            <a:r>
              <a:rPr lang="zh-CN" altLang="en-US"/>
              <a:t> 构造继承（又称为 </a:t>
            </a:r>
            <a:r>
              <a:rPr lang="en-US" altLang="zh-CN"/>
              <a:t>call </a:t>
            </a:r>
            <a:r>
              <a:rPr lang="zh-CN" altLang="en-US"/>
              <a:t>继承）</a:t>
            </a:r>
            <a:endParaRPr lang="zh-CN" altLang="en-US"/>
          </a:p>
          <a:p>
            <a:r>
              <a:rPr lang="zh-CN" altLang="en-US"/>
              <a:t> 组合继承（</a:t>
            </a:r>
            <a:r>
              <a:rPr lang="zh-CN" altLang="en-US">
                <a:sym typeface="+mn-ea"/>
              </a:rPr>
              <a:t>原型继承 </a:t>
            </a:r>
            <a:r>
              <a:rPr lang="en-US" altLang="zh-CN">
                <a:sym typeface="+mn-ea"/>
              </a:rPr>
              <a:t>+ </a:t>
            </a:r>
            <a:r>
              <a:rPr lang="zh-CN" altLang="en-US">
                <a:sym typeface="+mn-ea"/>
              </a:rPr>
              <a:t>构造继承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>
                <a:sym typeface="+mn-ea"/>
              </a:rPr>
              <a:t> 原型式继承（类似于</a:t>
            </a:r>
            <a:r>
              <a:rPr lang="zh-CN" altLang="en-US">
                <a:sym typeface="+mn-ea"/>
              </a:rPr>
              <a:t>原型继承</a:t>
            </a:r>
            <a:r>
              <a:rPr lang="zh-CN">
                <a:sym typeface="+mn-ea"/>
              </a:rPr>
              <a:t>）</a:t>
            </a:r>
            <a:endParaRPr lang="en-US" altLang="zh-CN"/>
          </a:p>
          <a:p>
            <a:r>
              <a:rPr>
                <a:sym typeface="+mn-ea"/>
              </a:rPr>
              <a:t> 寄生式继承</a:t>
            </a:r>
            <a:r>
              <a:rPr lang="zh-CN">
                <a:sym typeface="+mn-ea"/>
              </a:rPr>
              <a:t>（</a:t>
            </a:r>
            <a:r>
              <a:rPr lang="zh-CN">
                <a:sym typeface="+mn-ea"/>
              </a:rPr>
              <a:t>原型式继承进阶）</a:t>
            </a:r>
            <a:endParaRPr lang="en-US" altLang="zh-CN"/>
          </a:p>
          <a:p>
            <a:r>
              <a:rPr>
                <a:sym typeface="+mn-ea"/>
              </a:rPr>
              <a:t> 寄生组合式继承</a:t>
            </a:r>
            <a:r>
              <a:rPr lang="zh-CN">
                <a:sym typeface="+mn-ea"/>
              </a:rPr>
              <a:t>（</a:t>
            </a:r>
            <a:r>
              <a:rPr>
                <a:sym typeface="+mn-ea"/>
              </a:rPr>
              <a:t>寄生式继承 </a:t>
            </a:r>
            <a:r>
              <a:rPr lang="en-US">
                <a:sym typeface="+mn-ea"/>
              </a:rPr>
              <a:t>+ </a:t>
            </a:r>
            <a:r>
              <a:rPr lang="zh-CN" altLang="en-US">
                <a:sym typeface="+mn-ea"/>
              </a:rPr>
              <a:t>构造继承</a:t>
            </a:r>
            <a:r>
              <a:rPr lang="zh-CN">
                <a:sym typeface="+mn-ea"/>
              </a:rPr>
              <a:t>）</a:t>
            </a:r>
            <a:endParaRPr>
              <a:sym typeface="+mn-ea"/>
            </a:endParaRPr>
          </a:p>
          <a:p>
            <a:pPr lvl="1"/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ES5</a:t>
            </a:r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638810" y="2376170"/>
            <a:ext cx="504190" cy="504190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638810" y="4352290"/>
            <a:ext cx="504190" cy="504190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1822"/>
          <a:stretch>
            <a:fillRect/>
          </a:stretch>
        </p:blipFill>
        <p:spPr>
          <a:xfrm>
            <a:off x="4561205" y="1070610"/>
            <a:ext cx="7630795" cy="558546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ES5</a:t>
            </a:r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p>
            <a:pPr lvl="0"/>
            <a:r>
              <a:rPr lang="en-US" altLang="zh-CN"/>
              <a:t> ES5 </a:t>
            </a:r>
            <a:r>
              <a:rPr sz="2800">
                <a:sym typeface="+mn-ea"/>
              </a:rPr>
              <a:t>继承</a:t>
            </a:r>
            <a:endParaRPr sz="2800">
              <a:sym typeface="+mn-ea"/>
            </a:endParaRPr>
          </a:p>
          <a:p>
            <a:pPr lvl="1"/>
            <a:r>
              <a:rPr sz="2400">
                <a:sym typeface="+mn-ea"/>
              </a:rPr>
              <a:t> </a:t>
            </a:r>
            <a:r>
              <a:rPr lang="zh-CN" sz="2400">
                <a:solidFill>
                  <a:schemeClr val="tx1"/>
                </a:solidFill>
                <a:sym typeface="+mn-ea"/>
              </a:rPr>
              <a:t>构造继承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+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原型</a:t>
            </a:r>
            <a:r>
              <a:rPr sz="2400">
                <a:solidFill>
                  <a:schemeClr val="tx1"/>
                </a:solidFill>
                <a:sym typeface="+mn-ea"/>
              </a:rPr>
              <a:t>继承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lvl="0"/>
            <a:endParaRPr lang="en-US" altLang="zh-CN" sz="2000"/>
          </a:p>
        </p:txBody>
      </p:sp>
      <p:sp>
        <p:nvSpPr>
          <p:cNvPr id="17" name="文本框 5"/>
          <p:cNvSpPr txBox="1"/>
          <p:nvPr/>
        </p:nvSpPr>
        <p:spPr>
          <a:xfrm>
            <a:off x="1061896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22.html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的继承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61015" cy="4921885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ES6 继承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继承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extents </a:t>
            </a:r>
            <a:r>
              <a:rPr lang="en-US" altLang="zh-CN" sz="2400">
                <a:solidFill>
                  <a:schemeClr val="tx1"/>
                </a:solidFill>
              </a:rPr>
              <a:t>关键字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将最底层的类称为基类（BaseClass）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  <a:sym typeface="+mn-ea"/>
              </a:rPr>
              <a:t> 子类的父类、父类的父类统称为父类，但是将子类的直属父类称为超类（SuperClass）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  <a:sym typeface="+mn-ea"/>
              </a:rPr>
              <a:t> 继承了其他类的类被称为派生类（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erived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lass 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1064182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23.html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回调函数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场景一：单个</a:t>
            </a:r>
            <a:r>
              <a:rPr lang="zh-CN" altLang="en-US">
                <a:sym typeface="+mn-ea"/>
              </a:rPr>
              <a:t>异步</a:t>
            </a:r>
            <a:r>
              <a:rPr lang="zh-CN" altLang="en-US">
                <a:sym typeface="+mn-ea"/>
              </a:rPr>
              <a:t>请求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 场景二：多个异步请求相互依赖</a:t>
            </a:r>
            <a:endParaRPr lang="zh-CN" altLang="en-US"/>
          </a:p>
          <a:p>
            <a:pPr marL="168275" lvl="1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840" y="1998980"/>
            <a:ext cx="4905375" cy="1330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65" y="4445000"/>
            <a:ext cx="4709160" cy="17602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左箭头标注 6"/>
          <p:cNvSpPr/>
          <p:nvPr/>
        </p:nvSpPr>
        <p:spPr>
          <a:xfrm>
            <a:off x="6810375" y="4854575"/>
            <a:ext cx="4248150" cy="94107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70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bg1"/>
                </a:solidFill>
                <a:sym typeface="+mn-ea"/>
              </a:rPr>
              <a:t>回调地狱</a:t>
            </a: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8620" y="617791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的继承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64800" cy="4921885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ES6 继承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/>
              <a:t> </a:t>
            </a:r>
            <a:r>
              <a:rPr lang="en-US" altLang="zh-CN">
                <a:sym typeface="+mn-ea"/>
              </a:rPr>
              <a:t>super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关键字表示父类的构造函数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400">
                <a:cs typeface="+mn-ea"/>
              </a:rPr>
              <a:t>既可以充当函数，也可以充当对象</a:t>
            </a:r>
            <a:endParaRPr lang="en-US" altLang="zh-CN" sz="2400">
              <a:cs typeface="+mn-ea"/>
            </a:endParaRPr>
          </a:p>
          <a:p>
            <a:pPr lvl="2"/>
            <a:r>
              <a:rPr lang="en-US" altLang="zh-CN" sz="2000"/>
              <a:t>充当函数时，只能在子类的构造函数中使用，且必须放在第一行调用。指向父类的构造函数，只有super调用之后，子类才可以使用 this 关键字，指向子类的实例对象</a:t>
            </a:r>
            <a:endParaRPr lang="en-US" altLang="zh-CN" sz="2000"/>
          </a:p>
          <a:p>
            <a:pPr lvl="2"/>
            <a:r>
              <a:rPr lang="en-US" altLang="zh-CN" sz="2000"/>
              <a:t>充当对象时，放在普通函数中，super 指向父类的原型 prototype</a:t>
            </a:r>
            <a:endParaRPr lang="en-US" altLang="zh-CN" sz="2000"/>
          </a:p>
          <a:p>
            <a:pPr lvl="2"/>
            <a:r>
              <a:rPr lang="en-US" altLang="zh-CN" sz="2000"/>
              <a:t>放在静态方法中 super 执行当前父类本身</a:t>
            </a:r>
            <a:endParaRPr lang="en-US" altLang="zh-CN" sz="2000"/>
          </a:p>
        </p:txBody>
      </p:sp>
      <p:sp>
        <p:nvSpPr>
          <p:cNvPr id="17" name="文本框 5"/>
          <p:cNvSpPr txBox="1"/>
          <p:nvPr/>
        </p:nvSpPr>
        <p:spPr>
          <a:xfrm>
            <a:off x="1064182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24.html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的继承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4845" y="1629410"/>
            <a:ext cx="2160270" cy="800735"/>
          </a:xfrm>
          <a:prstGeom prst="rect">
            <a:avLst/>
          </a:prstGeom>
          <a:solidFill>
            <a:srgbClr val="FFF9EB"/>
          </a:solidFill>
          <a:ln w="57150" cap="flat" cmpd="sng" algn="ctr">
            <a:solidFill>
              <a:srgbClr val="E1C4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4845" y="3534410"/>
            <a:ext cx="2160270" cy="800735"/>
          </a:xfrm>
          <a:prstGeom prst="rect">
            <a:avLst/>
          </a:prstGeom>
          <a:solidFill>
            <a:srgbClr val="FFF9EB"/>
          </a:solidFill>
          <a:ln w="57150" cap="flat" cmpd="sng" algn="ctr">
            <a:solidFill>
              <a:srgbClr val="E1C4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49490" y="1629410"/>
            <a:ext cx="2160270" cy="800735"/>
          </a:xfrm>
          <a:prstGeom prst="rect">
            <a:avLst/>
          </a:prstGeom>
          <a:solidFill>
            <a:srgbClr val="FFF9EB"/>
          </a:solidFill>
          <a:ln w="57150" cap="flat" cmpd="sng" algn="ctr">
            <a:solidFill>
              <a:srgbClr val="E1C4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49490" y="3534410"/>
            <a:ext cx="2160270" cy="800735"/>
          </a:xfrm>
          <a:prstGeom prst="rect">
            <a:avLst/>
          </a:prstGeom>
          <a:solidFill>
            <a:srgbClr val="FFF9EB"/>
          </a:solidFill>
          <a:ln w="57150" cap="flat" cmpd="sng" algn="ctr">
            <a:solidFill>
              <a:srgbClr val="E1C4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49490" y="5358765"/>
            <a:ext cx="2160270" cy="800735"/>
          </a:xfrm>
          <a:prstGeom prst="rect">
            <a:avLst/>
          </a:prstGeom>
          <a:solidFill>
            <a:srgbClr val="FFF9EB"/>
          </a:solidFill>
          <a:ln w="57150" cap="flat" cmpd="sng" algn="ctr">
            <a:solidFill>
              <a:srgbClr val="E1C4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34845" y="1143635"/>
            <a:ext cx="1484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i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SuperType</a:t>
            </a:r>
            <a:endParaRPr lang="en-US" altLang="zh-CN" sz="2000" b="1" i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34845" y="3036570"/>
            <a:ext cx="12446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i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SubType</a:t>
            </a:r>
            <a:endParaRPr lang="en-US" altLang="zh-CN" sz="2000" b="1" i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49490" y="1143635"/>
            <a:ext cx="27247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i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SuperType.prototype</a:t>
            </a:r>
            <a:endParaRPr lang="en-US" altLang="zh-CN" sz="2000" b="1" i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49490" y="3036570"/>
            <a:ext cx="24847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i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SubType.prototype</a:t>
            </a:r>
            <a:endParaRPr lang="en-US" altLang="zh-CN" sz="2000" b="1" i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49490" y="4849495"/>
            <a:ext cx="12115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i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n-US" altLang="zh-CN" sz="2000" b="1" i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026410" y="2510790"/>
            <a:ext cx="1566545" cy="519430"/>
            <a:chOff x="3636" y="4067"/>
            <a:chExt cx="2467" cy="818"/>
          </a:xfrm>
        </p:grpSpPr>
        <p:cxnSp>
          <p:nvCxnSpPr>
            <p:cNvPr id="15" name="直接箭头连接符 14"/>
            <p:cNvCxnSpPr/>
            <p:nvPr/>
          </p:nvCxnSpPr>
          <p:spPr>
            <a:xfrm flipV="1">
              <a:off x="3636" y="4067"/>
              <a:ext cx="0" cy="818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EE6B47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6" name="文本框 15"/>
            <p:cNvSpPr txBox="1"/>
            <p:nvPr/>
          </p:nvSpPr>
          <p:spPr>
            <a:xfrm>
              <a:off x="3907" y="4257"/>
              <a:ext cx="2197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000" b="1">
                  <a:solidFill>
                    <a:srgbClr val="F2A4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__proto__</a:t>
              </a:r>
              <a:endParaRPr lang="en-US" altLang="zh-CN" sz="2000" b="1">
                <a:solidFill>
                  <a:srgbClr val="F2A4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435975" y="2510790"/>
            <a:ext cx="1566545" cy="519430"/>
            <a:chOff x="3636" y="4067"/>
            <a:chExt cx="2467" cy="818"/>
          </a:xfrm>
        </p:grpSpPr>
        <p:cxnSp>
          <p:nvCxnSpPr>
            <p:cNvPr id="19" name="直接箭头连接符 18"/>
            <p:cNvCxnSpPr/>
            <p:nvPr/>
          </p:nvCxnSpPr>
          <p:spPr>
            <a:xfrm flipV="1">
              <a:off x="3636" y="4067"/>
              <a:ext cx="0" cy="818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EE6B47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0" name="文本框 19"/>
            <p:cNvSpPr txBox="1"/>
            <p:nvPr/>
          </p:nvSpPr>
          <p:spPr>
            <a:xfrm>
              <a:off x="3907" y="4257"/>
              <a:ext cx="2197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000" b="1">
                  <a:solidFill>
                    <a:srgbClr val="F2A4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__proto__</a:t>
              </a:r>
              <a:endParaRPr lang="en-US" altLang="zh-CN" sz="2000" b="1">
                <a:solidFill>
                  <a:srgbClr val="F2A4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435975" y="4418330"/>
            <a:ext cx="1566545" cy="519430"/>
            <a:chOff x="3636" y="4067"/>
            <a:chExt cx="2467" cy="818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3636" y="4067"/>
              <a:ext cx="0" cy="818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EE6B47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3" name="文本框 22"/>
            <p:cNvSpPr txBox="1"/>
            <p:nvPr/>
          </p:nvSpPr>
          <p:spPr>
            <a:xfrm>
              <a:off x="3907" y="4257"/>
              <a:ext cx="2197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000" b="1">
                  <a:solidFill>
                    <a:srgbClr val="F2A4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__proto__</a:t>
              </a:r>
              <a:endParaRPr lang="en-US" altLang="zh-CN" sz="2000" b="1">
                <a:solidFill>
                  <a:srgbClr val="F2A4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573905" y="1542415"/>
            <a:ext cx="2280920" cy="479425"/>
            <a:chOff x="6299" y="2429"/>
            <a:chExt cx="3592" cy="755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6299" y="3184"/>
              <a:ext cx="3592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EE6B47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6" name="文本框 25"/>
            <p:cNvSpPr txBox="1"/>
            <p:nvPr/>
          </p:nvSpPr>
          <p:spPr>
            <a:xfrm>
              <a:off x="6997" y="2429"/>
              <a:ext cx="2130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000" b="1">
                  <a:solidFill>
                    <a:srgbClr val="F2A4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prototype</a:t>
              </a:r>
              <a:endParaRPr lang="en-US" altLang="zh-CN" sz="2000" b="1">
                <a:solidFill>
                  <a:srgbClr val="F2A4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73905" y="3435350"/>
            <a:ext cx="2280920" cy="479425"/>
            <a:chOff x="6299" y="2429"/>
            <a:chExt cx="3592" cy="755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6299" y="3184"/>
              <a:ext cx="3592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EE6B47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30" name="文本框 29"/>
            <p:cNvSpPr txBox="1"/>
            <p:nvPr/>
          </p:nvSpPr>
          <p:spPr>
            <a:xfrm>
              <a:off x="6997" y="2429"/>
              <a:ext cx="2130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000" b="1">
                  <a:solidFill>
                    <a:srgbClr val="F2A4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prototype</a:t>
              </a:r>
              <a:endParaRPr lang="en-US" altLang="zh-CN" sz="2000" b="1">
                <a:solidFill>
                  <a:srgbClr val="F2A4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349490" y="1614170"/>
            <a:ext cx="15925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en-US" altLang="zh-CN" sz="2000" b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49490" y="3534410"/>
            <a:ext cx="15925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en-US" altLang="zh-CN" sz="2000" b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async</a:t>
            </a:r>
            <a:r>
              <a:rPr lang="zh-CN" altLang="en-US" dirty="0" smtClean="0">
                <a:sym typeface="+mn-ea"/>
              </a:rPr>
              <a:t>函数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64800" cy="4921885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en-US" altLang="zh-CN">
                <a:sym typeface="+mn-ea"/>
              </a:rPr>
              <a:t>async/await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/>
              <a:t> </a:t>
            </a:r>
            <a:r>
              <a:rPr lang="en-US" altLang="zh-CN" sz="2400">
                <a:solidFill>
                  <a:schemeClr val="tx1"/>
                </a:solidFill>
              </a:rPr>
              <a:t>ES2017 标准引入了 async 函数，使得异步操作变得更加方便。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async 也是处理异步的，它是对 Promise 的一种扩展，让异步更加方便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>
                <a:solidFill>
                  <a:schemeClr val="tx1"/>
                </a:solidFill>
              </a:rPr>
              <a:t> async 函数返回一个 Promise 对象，可以使用 then 方法添加回调函数。当函数执行的时候，一旦遇到 await 就会先返回，等到异步操作完成，再接着执行函数体内后面的语句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async</a:t>
            </a:r>
            <a:r>
              <a:rPr lang="zh-CN" altLang="en-US" dirty="0" smtClean="0">
                <a:sym typeface="+mn-ea"/>
              </a:rPr>
              <a:t>函数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64800" cy="4921885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en-US" altLang="zh-CN">
                <a:sym typeface="+mn-ea"/>
              </a:rPr>
              <a:t>async/await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函数前面的 async 关键字，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表明该函数内部有异步操作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await 命令后面是一个 Promise 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对象，返回该对象的结果。如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果不是 Promise 对象，就直接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返回对应的值。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1064182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25.html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295" y="1358900"/>
            <a:ext cx="5760720" cy="394716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149340" y="3671570"/>
            <a:ext cx="85471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>
            <a:off x="6398260" y="3957320"/>
            <a:ext cx="85471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async</a:t>
            </a:r>
            <a:r>
              <a:rPr lang="zh-CN" altLang="en-US" dirty="0" smtClean="0">
                <a:sym typeface="+mn-ea"/>
              </a:rPr>
              <a:t>函数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64800" cy="4921885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en-US" altLang="zh-CN">
                <a:sym typeface="+mn-ea"/>
              </a:rPr>
              <a:t>async/await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请求1.txt 成功后请求2.txt  再成功后请求3.txt</a:t>
            </a:r>
            <a:endParaRPr lang="zh-CN" alt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1064182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26.html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2544445"/>
            <a:ext cx="5892800" cy="3469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525" y="2975610"/>
            <a:ext cx="5052060" cy="260731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异步的执行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en-US" altLang="zh-CN" sz="2400"/>
              <a:t>promise</a:t>
            </a:r>
            <a:endParaRPr lang="en-US" altLang="zh-CN" sz="2400"/>
          </a:p>
          <a:p>
            <a:pPr lvl="1"/>
            <a:r>
              <a:rPr lang="en-US" altLang="zh-CN" sz="2400"/>
              <a:t> async/await</a:t>
            </a:r>
            <a:endParaRPr lang="en-US" altLang="zh-CN" sz="2400"/>
          </a:p>
          <a:p>
            <a:pPr lvl="0"/>
            <a:r>
              <a:rPr lang="en-US" altLang="zh-CN" sz="2800"/>
              <a:t> class </a:t>
            </a:r>
            <a:r>
              <a:rPr lang="zh-CN" altLang="en-US" sz="2800"/>
              <a:t>的语法</a:t>
            </a:r>
            <a:endParaRPr lang="zh-CN" altLang="en-US" sz="2800"/>
          </a:p>
          <a:p>
            <a:pPr lvl="0"/>
            <a:r>
              <a:rPr lang="zh-CN" altLang="en-US" sz="2800"/>
              <a:t> </a:t>
            </a:r>
            <a:r>
              <a:rPr lang="en-US" altLang="zh-CN" sz="2800"/>
              <a:t>class </a:t>
            </a:r>
            <a:r>
              <a:rPr lang="zh-CN" altLang="en-US" sz="2800"/>
              <a:t>的继承</a:t>
            </a:r>
            <a:endParaRPr sz="2800">
              <a:sym typeface="+mn-ea"/>
            </a:endParaRPr>
          </a:p>
          <a:p>
            <a:endParaRPr lang="zh-CN" altLang="en-US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>
                <a:sym typeface="+mn-ea"/>
              </a:rPr>
              <a:t>ES6</a:t>
            </a:r>
            <a:r>
              <a:rPr lang="zh-CN" altLang="en-US">
                <a:sym typeface="+mn-ea"/>
              </a:rPr>
              <a:t>标准入门》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ES6</a:t>
            </a:r>
            <a:r>
              <a:rPr lang="zh-CN" altLang="en-US">
                <a:sym typeface="+mn-ea"/>
              </a:rPr>
              <a:t>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《你不知道的</a:t>
            </a:r>
            <a:r>
              <a:rPr lang="en-US" altLang="zh-CN">
                <a:sym typeface="+mn-ea"/>
              </a:rPr>
              <a:t>JavaScript(</a:t>
            </a:r>
            <a:r>
              <a:rPr lang="zh-CN" altLang="en-US">
                <a:sym typeface="+mn-ea"/>
              </a:rPr>
              <a:t>中</a:t>
            </a:r>
            <a:r>
              <a:rPr lang="zh-CN" altLang="en-US">
                <a:sym typeface="+mn-ea"/>
              </a:rPr>
              <a:t>卷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》第二部分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题型：</a:t>
            </a:r>
            <a:endParaRPr lang="zh-CN" altLang="en-US"/>
          </a:p>
          <a:p>
            <a:pPr lvl="1"/>
            <a:r>
              <a:rPr lang="zh-CN" altLang="en-US"/>
              <a:t> 选择题 </a:t>
            </a:r>
            <a:r>
              <a:rPr lang="en-US" altLang="zh-CN"/>
              <a:t>15*2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填空题 </a:t>
            </a:r>
            <a:r>
              <a:rPr lang="en-US" altLang="zh-CN"/>
              <a:t>10*2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简答题  </a:t>
            </a:r>
            <a:r>
              <a:rPr lang="en-US" altLang="zh-CN"/>
              <a:t>4*5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程序题  </a:t>
            </a:r>
            <a:r>
              <a:rPr lang="en-US" altLang="zh-CN"/>
              <a:t>3</a:t>
            </a:r>
            <a:r>
              <a:rPr lang="en-US" altLang="zh-CN"/>
              <a:t>*10</a:t>
            </a: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期末考试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回调函数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2294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回调函数问题</a:t>
            </a:r>
            <a:endParaRPr lang="zh-CN" altLang="en-US" sz="2800"/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代码逻辑书写顺序与执行顺序不一致，不利于阅读与维护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异步操作的顺序变更时，需要大规模的代码重构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回调函数基本都是匿名函数，bug 追踪困难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上箭头标注 3"/>
          <p:cNvSpPr/>
          <p:nvPr/>
        </p:nvSpPr>
        <p:spPr>
          <a:xfrm>
            <a:off x="1666240" y="3454400"/>
            <a:ext cx="9026525" cy="1440180"/>
          </a:xfrm>
          <a:prstGeom prst="up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Promise 可以更直观的方式书解决 "回调地狱"</a:t>
            </a: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latin typeface="微软雅黑" panose="020B0503020204020204" pitchFamily="34" charset="-122"/>
                <a:sym typeface="+mn-ea"/>
              </a:rPr>
              <a:t>Promise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含义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什么是 </a:t>
            </a:r>
            <a:r>
              <a:rPr lang="en-US" altLang="zh-CN" sz="2800">
                <a:sym typeface="+mn-ea"/>
              </a:rPr>
              <a:t>Promise?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Promise对象用于异步操作，它表示一个尚未完成且预计在未来完成的异步操作。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MDN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Promise </a:t>
            </a:r>
            <a:r>
              <a:rPr lang="zh-CN" altLang="en-US" sz="2800">
                <a:sym typeface="+mn-ea"/>
              </a:rPr>
              <a:t>的优势？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将异步操作以同步操作的流程表示出来，利于阅读和维护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将数据请求和数据处理明确区分开，掌握控制权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Promise</a:t>
            </a:r>
            <a:endParaRPr lang="en-US" altLang="zh-CN" sz="2800"/>
          </a:p>
          <a:p>
            <a:pPr lvl="1"/>
            <a:r>
              <a:rPr lang="en-US" altLang="zh-CN">
                <a:sym typeface="+mn-ea"/>
              </a:rPr>
              <a:t> Promise </a:t>
            </a:r>
            <a:r>
              <a:rPr lang="zh-CN" altLang="en-US">
                <a:sym typeface="+mn-ea"/>
              </a:rPr>
              <a:t>中文含义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承诺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Promise 对象代表一个未完成、但预计将来会完成的操作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它有以下三种状态：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pending：初始值，不是 fulfilled，也不是 rejected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fulfilled：代表操作成功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rejected：代表操作失败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promise 的状态只可能从“等待”转到“完成”态或者“拒绝”态，不能逆向转换，同时“完成”态和“拒绝”态不能相互转换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635" y="1602105"/>
            <a:ext cx="9799955" cy="3512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en-US" altLang="zh-CN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6604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Promise </a:t>
            </a:r>
            <a:endParaRPr lang="en-US" altLang="zh-CN" sz="2800"/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Promise 是一个构造函数， new Promise 返回一个 promise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实例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构造函数接收一个 executor 函数作为参数，executor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函数参数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有两个函数类型形参 resolve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reject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Promise 构造函数执行时立即调用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executor 函数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620" y="4251960"/>
            <a:ext cx="9150350" cy="6191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c04303b0-bfcc-4575-9069-6a3e1400393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4577</Words>
  <Application>WPS 演示</Application>
  <PresentationFormat>宽屏</PresentationFormat>
  <Paragraphs>471</Paragraphs>
  <Slides>49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2_Office 主题​​</vt:lpstr>
      <vt:lpstr>1_Office 主题​​</vt:lpstr>
      <vt:lpstr>4_Office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ky</cp:lastModifiedBy>
  <cp:revision>1332</cp:revision>
  <dcterms:created xsi:type="dcterms:W3CDTF">2013-01-31T00:22:00Z</dcterms:created>
  <dcterms:modified xsi:type="dcterms:W3CDTF">2020-06-07T10:13:25Z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