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18"/>
  </p:notesMasterIdLst>
  <p:handoutMasterIdLst>
    <p:handoutMasterId r:id="rId19"/>
  </p:handoutMasterIdLst>
  <p:sldIdLst>
    <p:sldId id="307" r:id="rId2"/>
    <p:sldId id="263" r:id="rId3"/>
    <p:sldId id="288" r:id="rId4"/>
    <p:sldId id="310" r:id="rId5"/>
    <p:sldId id="289" r:id="rId6"/>
    <p:sldId id="290" r:id="rId7"/>
    <p:sldId id="292" r:id="rId8"/>
    <p:sldId id="293" r:id="rId9"/>
    <p:sldId id="308" r:id="rId10"/>
    <p:sldId id="295" r:id="rId11"/>
    <p:sldId id="296" r:id="rId12"/>
    <p:sldId id="297" r:id="rId13"/>
    <p:sldId id="298" r:id="rId14"/>
    <p:sldId id="299" r:id="rId15"/>
    <p:sldId id="300"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 Hu(Internship)" initials="BH" lastIdx="1" clrIdx="0">
    <p:extLst>
      <p:ext uri="{19B8F6BF-5375-455C-9EA6-DF929625EA0E}">
        <p15:presenceInfo xmlns:p15="http://schemas.microsoft.com/office/powerpoint/2012/main" userId="S-1-5-21-4135214794-4116803712-1274513549-393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EF"/>
    <a:srgbClr val="E4E8EE"/>
    <a:srgbClr val="66FF66"/>
    <a:srgbClr val="FFFFFF"/>
    <a:srgbClr val="EDF1F6"/>
    <a:srgbClr val="CCFF99"/>
    <a:srgbClr val="2C2A4D"/>
    <a:srgbClr val="0069FE"/>
    <a:srgbClr val="19CBFD"/>
    <a:srgbClr val="1A2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8" autoAdjust="0"/>
    <p:restoredTop sz="86385" autoAdjust="0"/>
  </p:normalViewPr>
  <p:slideViewPr>
    <p:cSldViewPr snapToGrid="0" snapToObjects="1">
      <p:cViewPr varScale="1">
        <p:scale>
          <a:sx n="100" d="100"/>
          <a:sy n="100" d="100"/>
        </p:scale>
        <p:origin x="1098"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3880"/>
    </p:cViewPr>
  </p:sorterViewPr>
  <p:notesViewPr>
    <p:cSldViewPr snapToGrid="0" snapToObjects="1">
      <p:cViewPr varScale="1">
        <p:scale>
          <a:sx n="82" d="100"/>
          <a:sy n="82" d="100"/>
        </p:scale>
        <p:origin x="194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4CA62-A8FA-4AF3-80C8-4AE533EAA3F5}" type="doc">
      <dgm:prSet loTypeId="urn:microsoft.com/office/officeart/2005/8/layout/radial3" loCatId="cycle" qsTypeId="urn:microsoft.com/office/officeart/2005/8/quickstyle/3d4" qsCatId="3D" csTypeId="urn:microsoft.com/office/officeart/2005/8/colors/colorful1#6" csCatId="colorful" phldr="1"/>
      <dgm:spPr/>
      <dgm:t>
        <a:bodyPr/>
        <a:lstStyle/>
        <a:p>
          <a:endParaRPr lang="zh-CN" altLang="en-US"/>
        </a:p>
      </dgm:t>
    </dgm:pt>
    <dgm:pt modelId="{2FECB42C-103E-4605-9174-AA6E41E3A9E3}">
      <dgm:prSet phldrT="[文本]" custT="1"/>
      <dgm:spPr/>
      <dgm:t>
        <a:bodyPr/>
        <a:lstStyle/>
        <a:p>
          <a:r>
            <a:rPr lang="en-US" altLang="zh-CN" sz="2000" b="1" dirty="0" smtClean="0">
              <a:solidFill>
                <a:srgbClr val="FFFF00"/>
              </a:solidFill>
              <a:latin typeface="微软雅黑" pitchFamily="34" charset="-122"/>
              <a:ea typeface="微软雅黑" pitchFamily="34" charset="-122"/>
            </a:rPr>
            <a:t>POI</a:t>
          </a:r>
          <a:endParaRPr lang="zh-CN" altLang="en-US" sz="2000" b="1" dirty="0">
            <a:solidFill>
              <a:srgbClr val="FFFF00"/>
            </a:solidFill>
            <a:latin typeface="微软雅黑" pitchFamily="34" charset="-122"/>
            <a:ea typeface="微软雅黑" pitchFamily="34" charset="-122"/>
          </a:endParaRPr>
        </a:p>
      </dgm:t>
    </dgm:pt>
    <dgm:pt modelId="{DCDBA91B-AAD4-41AC-91B2-4170C6A3E3B1}" type="parTrans" cxnId="{9A788F25-3DD2-4AD6-92B6-5726C6B1A1F2}">
      <dgm:prSet/>
      <dgm:spPr/>
      <dgm:t>
        <a:bodyPr/>
        <a:lstStyle/>
        <a:p>
          <a:endParaRPr lang="zh-CN" altLang="en-US"/>
        </a:p>
      </dgm:t>
    </dgm:pt>
    <dgm:pt modelId="{DB808D10-E64B-44A5-892A-B26BF1BF1B76}" type="sibTrans" cxnId="{9A788F25-3DD2-4AD6-92B6-5726C6B1A1F2}">
      <dgm:prSet/>
      <dgm:spPr/>
      <dgm:t>
        <a:bodyPr/>
        <a:lstStyle/>
        <a:p>
          <a:endParaRPr lang="zh-CN" altLang="en-US"/>
        </a:p>
      </dgm:t>
    </dgm:pt>
    <dgm:pt modelId="{B2C225A6-2856-48A9-ABED-B51E1D402AEF}">
      <dgm:prSet phldrT="[文本]" custT="1"/>
      <dgm:spPr/>
      <dgm:t>
        <a:bodyPr/>
        <a:lstStyle/>
        <a:p>
          <a:r>
            <a:rPr lang="zh-CN" altLang="en-US" sz="1300" dirty="0" smtClean="0">
              <a:solidFill>
                <a:schemeClr val="tx1"/>
              </a:solidFill>
            </a:rPr>
            <a:t>是</a:t>
          </a:r>
          <a:r>
            <a:rPr lang="en-US" altLang="zh-CN" sz="1300" i="1" dirty="0" smtClean="0">
              <a:solidFill>
                <a:schemeClr val="tx1"/>
              </a:solidFill>
            </a:rPr>
            <a:t>Apache</a:t>
          </a:r>
          <a:r>
            <a:rPr lang="zh-CN" altLang="en-US" sz="1300" dirty="0" smtClean="0">
              <a:solidFill>
                <a:schemeClr val="tx1"/>
              </a:solidFill>
            </a:rPr>
            <a:t>基金组织的子项目</a:t>
          </a:r>
          <a:endParaRPr lang="zh-CN" altLang="en-US" sz="1300" dirty="0">
            <a:solidFill>
              <a:schemeClr val="tx1"/>
            </a:solidFill>
            <a:latin typeface="微软雅黑" pitchFamily="34" charset="-122"/>
            <a:ea typeface="微软雅黑" pitchFamily="34" charset="-122"/>
          </a:endParaRPr>
        </a:p>
      </dgm:t>
    </dgm:pt>
    <dgm:pt modelId="{762EBD93-C1FB-40E5-BEA4-85CA33E3CF8F}" type="parTrans" cxnId="{A14666D9-4715-41F7-BACE-DF00E00DB089}">
      <dgm:prSet/>
      <dgm:spPr/>
      <dgm:t>
        <a:bodyPr/>
        <a:lstStyle/>
        <a:p>
          <a:endParaRPr lang="zh-CN" altLang="en-US"/>
        </a:p>
      </dgm:t>
    </dgm:pt>
    <dgm:pt modelId="{AB05919E-E58C-4B08-8E6C-C1EC16F2F213}" type="sibTrans" cxnId="{A14666D9-4715-41F7-BACE-DF00E00DB089}">
      <dgm:prSet/>
      <dgm:spPr/>
      <dgm:t>
        <a:bodyPr/>
        <a:lstStyle/>
        <a:p>
          <a:endParaRPr lang="zh-CN" altLang="en-US"/>
        </a:p>
      </dgm:t>
    </dgm:pt>
    <dgm:pt modelId="{3A161105-0002-4A8E-B914-EEB887776E27}">
      <dgm:prSet phldrT="[文本]" custT="1"/>
      <dgm:spPr/>
      <dgm:t>
        <a:bodyPr/>
        <a:lstStyle/>
        <a:p>
          <a:pPr algn="l"/>
          <a:r>
            <a:rPr lang="zh-CN" altLang="en-US" sz="1300" dirty="0" smtClean="0">
              <a:latin typeface="微软雅黑" pitchFamily="34" charset="-122"/>
              <a:ea typeface="微软雅黑" pitchFamily="34" charset="-122"/>
            </a:rPr>
            <a:t>通过</a:t>
          </a:r>
          <a:r>
            <a:rPr lang="en-US" altLang="zh-CN" sz="1300" dirty="0" smtClean="0">
              <a:latin typeface="微软雅黑" pitchFamily="34" charset="-122"/>
              <a:ea typeface="微软雅黑" pitchFamily="34" charset="-122"/>
            </a:rPr>
            <a:t>API</a:t>
          </a:r>
          <a:r>
            <a:rPr lang="zh-CN" altLang="en-US" sz="1300" dirty="0" smtClean="0">
              <a:latin typeface="微软雅黑" pitchFamily="34" charset="-122"/>
              <a:ea typeface="微软雅黑" pitchFamily="34" charset="-122"/>
            </a:rPr>
            <a:t>方便读写</a:t>
          </a:r>
          <a:r>
            <a:rPr lang="en-US" altLang="zh-CN" sz="1300" dirty="0" err="1" smtClean="0">
              <a:latin typeface="微软雅黑" pitchFamily="34" charset="-122"/>
              <a:ea typeface="微软雅黑" pitchFamily="34" charset="-122"/>
            </a:rPr>
            <a:t>Excel,Word</a:t>
          </a:r>
          <a:endParaRPr lang="zh-CN" altLang="en-US" sz="1300" dirty="0">
            <a:latin typeface="微软雅黑" pitchFamily="34" charset="-122"/>
            <a:ea typeface="微软雅黑" pitchFamily="34" charset="-122"/>
          </a:endParaRPr>
        </a:p>
      </dgm:t>
    </dgm:pt>
    <dgm:pt modelId="{547D8E4F-E686-49B8-A570-9980539E4157}" type="parTrans" cxnId="{016088BD-0B6F-4AA1-9584-2E29AEEF376D}">
      <dgm:prSet/>
      <dgm:spPr/>
      <dgm:t>
        <a:bodyPr/>
        <a:lstStyle/>
        <a:p>
          <a:endParaRPr lang="zh-CN" altLang="en-US"/>
        </a:p>
      </dgm:t>
    </dgm:pt>
    <dgm:pt modelId="{A5DE5D1B-C4E8-4D1E-B35A-2E0DBA8F6F5A}" type="sibTrans" cxnId="{016088BD-0B6F-4AA1-9584-2E29AEEF376D}">
      <dgm:prSet/>
      <dgm:spPr/>
      <dgm:t>
        <a:bodyPr/>
        <a:lstStyle/>
        <a:p>
          <a:endParaRPr lang="zh-CN" altLang="en-US"/>
        </a:p>
      </dgm:t>
    </dgm:pt>
    <dgm:pt modelId="{28B4AED1-D2DD-4974-9AA0-F832A048F200}">
      <dgm:prSet phldrT="[文本]" custT="1"/>
      <dgm:spPr/>
      <dgm:t>
        <a:bodyPr/>
        <a:lstStyle/>
        <a:p>
          <a:pPr algn="l"/>
          <a:r>
            <a:rPr lang="zh-CN" altLang="en-US" sz="1300" dirty="0" smtClean="0">
              <a:solidFill>
                <a:schemeClr val="tx1"/>
              </a:solidFill>
            </a:rPr>
            <a:t>其子项目包括：</a:t>
          </a:r>
          <a:r>
            <a:rPr lang="en-US" altLang="zh-CN" sz="1300" i="1" dirty="0" smtClean="0">
              <a:solidFill>
                <a:schemeClr val="tx1"/>
              </a:solidFill>
            </a:rPr>
            <a:t>POIFS</a:t>
          </a:r>
          <a:r>
            <a:rPr lang="zh-CN" altLang="en-US" sz="1300" dirty="0" smtClean="0">
              <a:solidFill>
                <a:schemeClr val="tx1"/>
              </a:solidFill>
            </a:rPr>
            <a:t>、</a:t>
          </a:r>
          <a:r>
            <a:rPr lang="en-US" altLang="zh-CN" sz="1300" i="1" dirty="0" smtClean="0">
              <a:solidFill>
                <a:schemeClr val="tx1"/>
              </a:solidFill>
            </a:rPr>
            <a:t>HSSF</a:t>
          </a:r>
          <a:r>
            <a:rPr lang="zh-CN" altLang="en-US" sz="1300" dirty="0" smtClean="0">
              <a:solidFill>
                <a:schemeClr val="tx1"/>
              </a:solidFill>
            </a:rPr>
            <a:t>、</a:t>
          </a:r>
          <a:r>
            <a:rPr lang="en-US" altLang="zh-CN" sz="1300" i="1" dirty="0" smtClean="0">
              <a:solidFill>
                <a:schemeClr val="tx1"/>
              </a:solidFill>
            </a:rPr>
            <a:t>HDF</a:t>
          </a:r>
          <a:r>
            <a:rPr lang="zh-CN" altLang="en-US" sz="1300" dirty="0" smtClean="0">
              <a:solidFill>
                <a:schemeClr val="tx1"/>
              </a:solidFill>
            </a:rPr>
            <a:t>、</a:t>
          </a:r>
          <a:r>
            <a:rPr lang="en-US" altLang="zh-CN" sz="1300" i="1" dirty="0" smtClean="0">
              <a:solidFill>
                <a:schemeClr val="tx1"/>
              </a:solidFill>
            </a:rPr>
            <a:t>HPSF</a:t>
          </a:r>
          <a:endParaRPr lang="zh-CN" altLang="en-US" sz="1300" dirty="0">
            <a:solidFill>
              <a:schemeClr val="tx1"/>
            </a:solidFill>
            <a:latin typeface="微软雅黑" pitchFamily="34" charset="-122"/>
            <a:ea typeface="微软雅黑" pitchFamily="34" charset="-122"/>
          </a:endParaRPr>
        </a:p>
      </dgm:t>
    </dgm:pt>
    <dgm:pt modelId="{99ED2367-9B5E-4EA5-88F7-11DBBF0CBBD0}" type="parTrans" cxnId="{C78AC6E3-A82C-4A28-86B3-38401B8543B6}">
      <dgm:prSet/>
      <dgm:spPr/>
      <dgm:t>
        <a:bodyPr/>
        <a:lstStyle/>
        <a:p>
          <a:endParaRPr lang="zh-CN" altLang="en-US"/>
        </a:p>
      </dgm:t>
    </dgm:pt>
    <dgm:pt modelId="{AE59B4BB-149E-4CA6-BEAA-771CCC479630}" type="sibTrans" cxnId="{C78AC6E3-A82C-4A28-86B3-38401B8543B6}">
      <dgm:prSet/>
      <dgm:spPr/>
      <dgm:t>
        <a:bodyPr/>
        <a:lstStyle/>
        <a:p>
          <a:endParaRPr lang="zh-CN" altLang="en-US"/>
        </a:p>
      </dgm:t>
    </dgm:pt>
    <dgm:pt modelId="{9716EC03-7AEC-4CA9-90F9-34524F753262}">
      <dgm:prSet phldrT="[文本]" custT="1"/>
      <dgm:spPr/>
      <dgm:t>
        <a:bodyPr/>
        <a:lstStyle/>
        <a:p>
          <a:pPr algn="l"/>
          <a:r>
            <a:rPr lang="zh-CN" altLang="en-US" sz="1300" dirty="0" smtClean="0">
              <a:solidFill>
                <a:schemeClr val="tx1"/>
              </a:solidFill>
            </a:rPr>
            <a:t>操作多种格式的</a:t>
          </a:r>
          <a:r>
            <a:rPr lang="en-US" altLang="zh-CN" sz="1300" i="1" dirty="0" smtClean="0">
              <a:solidFill>
                <a:schemeClr val="tx1"/>
              </a:solidFill>
            </a:rPr>
            <a:t>Microsoft Office</a:t>
          </a:r>
          <a:r>
            <a:rPr lang="zh-CN" altLang="en-US" sz="1300" dirty="0" smtClean="0">
              <a:solidFill>
                <a:schemeClr val="tx1"/>
              </a:solidFill>
            </a:rPr>
            <a:t>文件</a:t>
          </a:r>
          <a:endParaRPr lang="zh-CN" altLang="en-US" sz="1300" dirty="0">
            <a:solidFill>
              <a:schemeClr val="tx1"/>
            </a:solidFill>
            <a:latin typeface="微软雅黑" pitchFamily="34" charset="-122"/>
            <a:ea typeface="微软雅黑" pitchFamily="34" charset="-122"/>
          </a:endParaRPr>
        </a:p>
      </dgm:t>
    </dgm:pt>
    <dgm:pt modelId="{52CD5A76-E714-46DD-A1D6-DA23506AD634}" type="parTrans" cxnId="{7ADF5AF3-8C00-4B22-BEDF-A18A93EB8D3B}">
      <dgm:prSet/>
      <dgm:spPr/>
      <dgm:t>
        <a:bodyPr/>
        <a:lstStyle/>
        <a:p>
          <a:endParaRPr lang="zh-CN" altLang="en-US"/>
        </a:p>
      </dgm:t>
    </dgm:pt>
    <dgm:pt modelId="{7B993ED5-B35A-4511-823C-3058344AC353}" type="sibTrans" cxnId="{7ADF5AF3-8C00-4B22-BEDF-A18A93EB8D3B}">
      <dgm:prSet/>
      <dgm:spPr/>
      <dgm:t>
        <a:bodyPr/>
        <a:lstStyle/>
        <a:p>
          <a:endParaRPr lang="zh-CN" altLang="en-US"/>
        </a:p>
      </dgm:t>
    </dgm:pt>
    <dgm:pt modelId="{7FC4BCC5-B7DB-4D6E-9DDD-AF7932C07C3B}" type="pres">
      <dgm:prSet presAssocID="{D544CA62-A8FA-4AF3-80C8-4AE533EAA3F5}" presName="composite" presStyleCnt="0">
        <dgm:presLayoutVars>
          <dgm:chMax val="1"/>
          <dgm:dir/>
          <dgm:resizeHandles val="exact"/>
        </dgm:presLayoutVars>
      </dgm:prSet>
      <dgm:spPr/>
      <dgm:t>
        <a:bodyPr/>
        <a:lstStyle/>
        <a:p>
          <a:endParaRPr lang="zh-CN" altLang="en-US"/>
        </a:p>
      </dgm:t>
    </dgm:pt>
    <dgm:pt modelId="{B8503168-2304-45E4-91B8-85BFB2263959}" type="pres">
      <dgm:prSet presAssocID="{D544CA62-A8FA-4AF3-80C8-4AE533EAA3F5}" presName="radial" presStyleCnt="0">
        <dgm:presLayoutVars>
          <dgm:animLvl val="ctr"/>
        </dgm:presLayoutVars>
      </dgm:prSet>
      <dgm:spPr/>
    </dgm:pt>
    <dgm:pt modelId="{45FFA4CF-41D2-4D41-955B-B2174575304A}" type="pres">
      <dgm:prSet presAssocID="{2FECB42C-103E-4605-9174-AA6E41E3A9E3}" presName="centerShape" presStyleLbl="vennNode1" presStyleIdx="0" presStyleCnt="5" custScaleX="84510" custScaleY="85917"/>
      <dgm:spPr/>
      <dgm:t>
        <a:bodyPr/>
        <a:lstStyle/>
        <a:p>
          <a:endParaRPr lang="zh-CN" altLang="en-US"/>
        </a:p>
      </dgm:t>
    </dgm:pt>
    <dgm:pt modelId="{121F50B2-0690-4102-A114-25CEDE1D3F53}" type="pres">
      <dgm:prSet presAssocID="{B2C225A6-2856-48A9-ABED-B51E1D402AEF}" presName="node" presStyleLbl="vennNode1" presStyleIdx="1" presStyleCnt="5" custScaleX="118010" custScaleY="114383">
        <dgm:presLayoutVars>
          <dgm:bulletEnabled val="1"/>
        </dgm:presLayoutVars>
      </dgm:prSet>
      <dgm:spPr/>
      <dgm:t>
        <a:bodyPr/>
        <a:lstStyle/>
        <a:p>
          <a:endParaRPr lang="zh-CN" altLang="en-US"/>
        </a:p>
      </dgm:t>
    </dgm:pt>
    <dgm:pt modelId="{DD9DBB79-5E33-432D-94B8-10893732CDF2}" type="pres">
      <dgm:prSet presAssocID="{3A161105-0002-4A8E-B914-EEB887776E27}" presName="node" presStyleLbl="vennNode1" presStyleIdx="2" presStyleCnt="5" custScaleX="106560" custScaleY="109121">
        <dgm:presLayoutVars>
          <dgm:bulletEnabled val="1"/>
        </dgm:presLayoutVars>
      </dgm:prSet>
      <dgm:spPr/>
      <dgm:t>
        <a:bodyPr/>
        <a:lstStyle/>
        <a:p>
          <a:endParaRPr lang="zh-CN" altLang="en-US"/>
        </a:p>
      </dgm:t>
    </dgm:pt>
    <dgm:pt modelId="{16A35C53-A412-43B9-B557-5B6A7E72C8ED}" type="pres">
      <dgm:prSet presAssocID="{28B4AED1-D2DD-4974-9AA0-F832A048F200}" presName="node" presStyleLbl="vennNode1" presStyleIdx="3" presStyleCnt="5" custScaleX="117638" custScaleY="107858">
        <dgm:presLayoutVars>
          <dgm:bulletEnabled val="1"/>
        </dgm:presLayoutVars>
      </dgm:prSet>
      <dgm:spPr/>
      <dgm:t>
        <a:bodyPr/>
        <a:lstStyle/>
        <a:p>
          <a:endParaRPr lang="zh-CN" altLang="en-US"/>
        </a:p>
      </dgm:t>
    </dgm:pt>
    <dgm:pt modelId="{CE9DB651-B4A4-43D3-8F9C-1A70CFC9AD7C}" type="pres">
      <dgm:prSet presAssocID="{9716EC03-7AEC-4CA9-90F9-34524F753262}" presName="node" presStyleLbl="vennNode1" presStyleIdx="4" presStyleCnt="5" custScaleX="115563" custScaleY="119717">
        <dgm:presLayoutVars>
          <dgm:bulletEnabled val="1"/>
        </dgm:presLayoutVars>
      </dgm:prSet>
      <dgm:spPr/>
      <dgm:t>
        <a:bodyPr/>
        <a:lstStyle/>
        <a:p>
          <a:endParaRPr lang="zh-CN" altLang="en-US"/>
        </a:p>
      </dgm:t>
    </dgm:pt>
  </dgm:ptLst>
  <dgm:cxnLst>
    <dgm:cxn modelId="{C6936A05-FEF6-4D8A-8F4A-EF37DD60F282}" type="presOf" srcId="{B2C225A6-2856-48A9-ABED-B51E1D402AEF}" destId="{121F50B2-0690-4102-A114-25CEDE1D3F53}" srcOrd="0" destOrd="0" presId="urn:microsoft.com/office/officeart/2005/8/layout/radial3"/>
    <dgm:cxn modelId="{81122D3F-A1A5-436B-BBCE-000BFC8C6667}" type="presOf" srcId="{2FECB42C-103E-4605-9174-AA6E41E3A9E3}" destId="{45FFA4CF-41D2-4D41-955B-B2174575304A}" srcOrd="0" destOrd="0" presId="urn:microsoft.com/office/officeart/2005/8/layout/radial3"/>
    <dgm:cxn modelId="{09C3BB20-19D1-48D3-B50F-0BAE47139FE1}" type="presOf" srcId="{3A161105-0002-4A8E-B914-EEB887776E27}" destId="{DD9DBB79-5E33-432D-94B8-10893732CDF2}" srcOrd="0" destOrd="0" presId="urn:microsoft.com/office/officeart/2005/8/layout/radial3"/>
    <dgm:cxn modelId="{7ADF5AF3-8C00-4B22-BEDF-A18A93EB8D3B}" srcId="{2FECB42C-103E-4605-9174-AA6E41E3A9E3}" destId="{9716EC03-7AEC-4CA9-90F9-34524F753262}" srcOrd="3" destOrd="0" parTransId="{52CD5A76-E714-46DD-A1D6-DA23506AD634}" sibTransId="{7B993ED5-B35A-4511-823C-3058344AC353}"/>
    <dgm:cxn modelId="{968BCE05-C8A9-4BDD-9C69-76E7AF5F8AA2}" type="presOf" srcId="{9716EC03-7AEC-4CA9-90F9-34524F753262}" destId="{CE9DB651-B4A4-43D3-8F9C-1A70CFC9AD7C}" srcOrd="0" destOrd="0" presId="urn:microsoft.com/office/officeart/2005/8/layout/radial3"/>
    <dgm:cxn modelId="{7E720D04-0BB7-4FDD-BC04-848B2E6E1BB6}" type="presOf" srcId="{D544CA62-A8FA-4AF3-80C8-4AE533EAA3F5}" destId="{7FC4BCC5-B7DB-4D6E-9DDD-AF7932C07C3B}" srcOrd="0" destOrd="0" presId="urn:microsoft.com/office/officeart/2005/8/layout/radial3"/>
    <dgm:cxn modelId="{9A788F25-3DD2-4AD6-92B6-5726C6B1A1F2}" srcId="{D544CA62-A8FA-4AF3-80C8-4AE533EAA3F5}" destId="{2FECB42C-103E-4605-9174-AA6E41E3A9E3}" srcOrd="0" destOrd="0" parTransId="{DCDBA91B-AAD4-41AC-91B2-4170C6A3E3B1}" sibTransId="{DB808D10-E64B-44A5-892A-B26BF1BF1B76}"/>
    <dgm:cxn modelId="{016088BD-0B6F-4AA1-9584-2E29AEEF376D}" srcId="{2FECB42C-103E-4605-9174-AA6E41E3A9E3}" destId="{3A161105-0002-4A8E-B914-EEB887776E27}" srcOrd="1" destOrd="0" parTransId="{547D8E4F-E686-49B8-A570-9980539E4157}" sibTransId="{A5DE5D1B-C4E8-4D1E-B35A-2E0DBA8F6F5A}"/>
    <dgm:cxn modelId="{A14666D9-4715-41F7-BACE-DF00E00DB089}" srcId="{2FECB42C-103E-4605-9174-AA6E41E3A9E3}" destId="{B2C225A6-2856-48A9-ABED-B51E1D402AEF}" srcOrd="0" destOrd="0" parTransId="{762EBD93-C1FB-40E5-BEA4-85CA33E3CF8F}" sibTransId="{AB05919E-E58C-4B08-8E6C-C1EC16F2F213}"/>
    <dgm:cxn modelId="{C78AC6E3-A82C-4A28-86B3-38401B8543B6}" srcId="{2FECB42C-103E-4605-9174-AA6E41E3A9E3}" destId="{28B4AED1-D2DD-4974-9AA0-F832A048F200}" srcOrd="2" destOrd="0" parTransId="{99ED2367-9B5E-4EA5-88F7-11DBBF0CBBD0}" sibTransId="{AE59B4BB-149E-4CA6-BEAA-771CCC479630}"/>
    <dgm:cxn modelId="{1EABEBED-01B3-4E11-B36C-9F5F25E42BE1}" type="presOf" srcId="{28B4AED1-D2DD-4974-9AA0-F832A048F200}" destId="{16A35C53-A412-43B9-B557-5B6A7E72C8ED}" srcOrd="0" destOrd="0" presId="urn:microsoft.com/office/officeart/2005/8/layout/radial3"/>
    <dgm:cxn modelId="{DA09F030-146D-4777-9798-B3C2DA9A6185}" type="presParOf" srcId="{7FC4BCC5-B7DB-4D6E-9DDD-AF7932C07C3B}" destId="{B8503168-2304-45E4-91B8-85BFB2263959}" srcOrd="0" destOrd="0" presId="urn:microsoft.com/office/officeart/2005/8/layout/radial3"/>
    <dgm:cxn modelId="{5EDDEC71-7274-4DB3-9125-A9B9493465B9}" type="presParOf" srcId="{B8503168-2304-45E4-91B8-85BFB2263959}" destId="{45FFA4CF-41D2-4D41-955B-B2174575304A}" srcOrd="0" destOrd="0" presId="urn:microsoft.com/office/officeart/2005/8/layout/radial3"/>
    <dgm:cxn modelId="{0E1261E4-D987-4BD8-AF63-1A1760ABB407}" type="presParOf" srcId="{B8503168-2304-45E4-91B8-85BFB2263959}" destId="{121F50B2-0690-4102-A114-25CEDE1D3F53}" srcOrd="1" destOrd="0" presId="urn:microsoft.com/office/officeart/2005/8/layout/radial3"/>
    <dgm:cxn modelId="{978C7EA1-D6A1-4EBB-AC59-E818827C54A8}" type="presParOf" srcId="{B8503168-2304-45E4-91B8-85BFB2263959}" destId="{DD9DBB79-5E33-432D-94B8-10893732CDF2}" srcOrd="2" destOrd="0" presId="urn:microsoft.com/office/officeart/2005/8/layout/radial3"/>
    <dgm:cxn modelId="{5813FB91-802C-450D-A151-12CFA79FFFFA}" type="presParOf" srcId="{B8503168-2304-45E4-91B8-85BFB2263959}" destId="{16A35C53-A412-43B9-B557-5B6A7E72C8ED}" srcOrd="3" destOrd="0" presId="urn:microsoft.com/office/officeart/2005/8/layout/radial3"/>
    <dgm:cxn modelId="{E855D8E5-27B4-4F7E-9652-188DECE472F5}" type="presParOf" srcId="{B8503168-2304-45E4-91B8-85BFB2263959}" destId="{CE9DB651-B4A4-43D3-8F9C-1A70CFC9AD7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8A7C0F-2193-4498-AABC-E8483A5AAF7B}" type="doc">
      <dgm:prSet loTypeId="urn:microsoft.com/office/officeart/2005/8/layout/radial3" loCatId="cycle" qsTypeId="urn:microsoft.com/office/officeart/2005/8/quickstyle/3d2#1" qsCatId="3D" csTypeId="urn:microsoft.com/office/officeart/2005/8/colors/colorful5" csCatId="colorful" phldr="1"/>
      <dgm:spPr/>
      <dgm:t>
        <a:bodyPr/>
        <a:lstStyle/>
        <a:p>
          <a:endParaRPr lang="zh-CN" altLang="en-US"/>
        </a:p>
      </dgm:t>
    </dgm:pt>
    <dgm:pt modelId="{1784849B-1003-43CC-91D2-C7607C65512A}">
      <dgm:prSet phldrT="[文本]" custT="1"/>
      <dgm:spPr/>
      <dgm:t>
        <a:bodyPr/>
        <a:lstStyle/>
        <a:p>
          <a:r>
            <a:rPr lang="en-US" altLang="zh-CN" sz="2000" b="1" dirty="0" smtClean="0">
              <a:solidFill>
                <a:srgbClr val="FFFF00"/>
              </a:solidFill>
              <a:latin typeface="微软雅黑" pitchFamily="34" charset="-122"/>
              <a:ea typeface="微软雅黑" pitchFamily="34" charset="-122"/>
            </a:rPr>
            <a:t>JXL</a:t>
          </a:r>
          <a:endParaRPr lang="zh-CN" altLang="en-US" sz="2000" b="1" dirty="0">
            <a:solidFill>
              <a:srgbClr val="FFFF00"/>
            </a:solidFill>
            <a:latin typeface="微软雅黑" pitchFamily="34" charset="-122"/>
            <a:ea typeface="微软雅黑" pitchFamily="34" charset="-122"/>
          </a:endParaRPr>
        </a:p>
      </dgm:t>
    </dgm:pt>
    <dgm:pt modelId="{21EC4756-6CF8-48B2-A0E1-4B129BF7F1A5}" type="parTrans" cxnId="{3FF6FA26-5CD9-4C9B-ACA9-0D6DA9299EC4}">
      <dgm:prSet/>
      <dgm:spPr/>
      <dgm:t>
        <a:bodyPr/>
        <a:lstStyle/>
        <a:p>
          <a:endParaRPr lang="zh-CN" altLang="en-US" sz="2400"/>
        </a:p>
      </dgm:t>
    </dgm:pt>
    <dgm:pt modelId="{9C919304-0AC6-40CF-A44E-D9B553D2F1F0}" type="sibTrans" cxnId="{3FF6FA26-5CD9-4C9B-ACA9-0D6DA9299EC4}">
      <dgm:prSet/>
      <dgm:spPr/>
      <dgm:t>
        <a:bodyPr/>
        <a:lstStyle/>
        <a:p>
          <a:endParaRPr lang="zh-CN" altLang="en-US" sz="2400"/>
        </a:p>
      </dgm:t>
    </dgm:pt>
    <dgm:pt modelId="{FE911DE7-80F6-4D69-8B58-D637D6CF9F53}">
      <dgm:prSet phldrT="[文本]" custT="1"/>
      <dgm:spPr/>
      <dgm:t>
        <a:bodyPr/>
        <a:lstStyle/>
        <a:p>
          <a:pPr algn="l"/>
          <a:r>
            <a:rPr lang="zh-CN" altLang="en-US" sz="1300" dirty="0" smtClean="0">
              <a:solidFill>
                <a:schemeClr val="tx1"/>
              </a:solidFill>
            </a:rPr>
            <a:t>也是一个</a:t>
          </a:r>
          <a:r>
            <a:rPr lang="en-US" altLang="zh-CN" sz="1300" i="1" dirty="0" smtClean="0">
              <a:solidFill>
                <a:schemeClr val="tx1"/>
              </a:solidFill>
            </a:rPr>
            <a:t>Java</a:t>
          </a:r>
          <a:r>
            <a:rPr lang="zh-CN" altLang="en-US" sz="1300" dirty="0" smtClean="0">
              <a:solidFill>
                <a:schemeClr val="tx1"/>
              </a:solidFill>
            </a:rPr>
            <a:t>操作</a:t>
          </a:r>
          <a:r>
            <a:rPr lang="en-US" altLang="zh-CN" sz="1300" i="1" dirty="0" smtClean="0">
              <a:solidFill>
                <a:schemeClr val="tx1"/>
              </a:solidFill>
            </a:rPr>
            <a:t>Excel</a:t>
          </a:r>
          <a:r>
            <a:rPr lang="zh-CN" altLang="en-US" sz="1300" dirty="0" smtClean="0">
              <a:solidFill>
                <a:schemeClr val="tx1"/>
              </a:solidFill>
            </a:rPr>
            <a:t>的接口</a:t>
          </a:r>
          <a:endParaRPr lang="zh-CN" altLang="en-US" sz="1300" dirty="0">
            <a:solidFill>
              <a:schemeClr val="tx1"/>
            </a:solidFill>
            <a:latin typeface="微软雅黑" pitchFamily="34" charset="-122"/>
            <a:ea typeface="微软雅黑" pitchFamily="34" charset="-122"/>
          </a:endParaRPr>
        </a:p>
      </dgm:t>
    </dgm:pt>
    <dgm:pt modelId="{9EB6191B-D639-446E-B540-01B7E47403C5}" type="parTrans" cxnId="{E17A559C-9EE2-4D90-B9E8-6101A3AD5E3B}">
      <dgm:prSet/>
      <dgm:spPr/>
      <dgm:t>
        <a:bodyPr/>
        <a:lstStyle/>
        <a:p>
          <a:endParaRPr lang="zh-CN" altLang="en-US" sz="2400"/>
        </a:p>
      </dgm:t>
    </dgm:pt>
    <dgm:pt modelId="{A3E7E6CD-1680-4F09-A42E-6E0F78E4D611}" type="sibTrans" cxnId="{E17A559C-9EE2-4D90-B9E8-6101A3AD5E3B}">
      <dgm:prSet/>
      <dgm:spPr/>
      <dgm:t>
        <a:bodyPr/>
        <a:lstStyle/>
        <a:p>
          <a:endParaRPr lang="zh-CN" altLang="en-US" sz="2400"/>
        </a:p>
      </dgm:t>
    </dgm:pt>
    <dgm:pt modelId="{14FE062D-B3C4-4B63-9CD0-0172F24E6AE6}">
      <dgm:prSet phldrT="[文本]" custT="1"/>
      <dgm:spPr/>
      <dgm:t>
        <a:bodyPr/>
        <a:lstStyle/>
        <a:p>
          <a:pPr algn="l"/>
          <a:r>
            <a:rPr lang="zh-CN" altLang="en-US" sz="1300" dirty="0" smtClean="0">
              <a:solidFill>
                <a:schemeClr val="tx1"/>
              </a:solidFill>
            </a:rPr>
            <a:t>合并单元格加边框</a:t>
          </a:r>
          <a:endParaRPr lang="zh-CN" altLang="en-US" sz="1300" spc="-100" baseline="0" dirty="0">
            <a:solidFill>
              <a:schemeClr val="tx1"/>
            </a:solidFill>
            <a:latin typeface="微软雅黑" pitchFamily="34" charset="-122"/>
            <a:ea typeface="微软雅黑" pitchFamily="34" charset="-122"/>
          </a:endParaRPr>
        </a:p>
      </dgm:t>
    </dgm:pt>
    <dgm:pt modelId="{828EB9C0-25DA-482B-8AA7-9FB38C5B92C3}" type="parTrans" cxnId="{65BF45D6-C488-40EF-8CBB-5D6CF9AB868C}">
      <dgm:prSet/>
      <dgm:spPr/>
      <dgm:t>
        <a:bodyPr/>
        <a:lstStyle/>
        <a:p>
          <a:endParaRPr lang="zh-CN" altLang="en-US" sz="2400"/>
        </a:p>
      </dgm:t>
    </dgm:pt>
    <dgm:pt modelId="{3553035D-0AE1-411E-8D82-E9221163A0B1}" type="sibTrans" cxnId="{65BF45D6-C488-40EF-8CBB-5D6CF9AB868C}">
      <dgm:prSet/>
      <dgm:spPr/>
      <dgm:t>
        <a:bodyPr/>
        <a:lstStyle/>
        <a:p>
          <a:endParaRPr lang="zh-CN" altLang="en-US" sz="2400"/>
        </a:p>
      </dgm:t>
    </dgm:pt>
    <dgm:pt modelId="{958A695D-2C5F-4197-97A8-9C99372E1BA1}">
      <dgm:prSet phldrT="[文本]" custT="1"/>
      <dgm:spPr/>
      <dgm:t>
        <a:bodyPr/>
        <a:lstStyle/>
        <a:p>
          <a:pPr algn="l"/>
          <a:r>
            <a:rPr lang="zh-CN" altLang="en-US" sz="1300" dirty="0" smtClean="0">
              <a:latin typeface="微软雅黑" pitchFamily="34" charset="-122"/>
              <a:ea typeface="微软雅黑" pitchFamily="34" charset="-122"/>
            </a:rPr>
            <a:t>名气不及</a:t>
          </a:r>
          <a:r>
            <a:rPr lang="en-US" altLang="zh-CN" sz="1300" dirty="0" smtClean="0">
              <a:latin typeface="微软雅黑" pitchFamily="34" charset="-122"/>
              <a:ea typeface="微软雅黑" pitchFamily="34" charset="-122"/>
            </a:rPr>
            <a:t>POI</a:t>
          </a:r>
          <a:r>
            <a:rPr lang="zh-CN" altLang="en-US" sz="1300" dirty="0" smtClean="0">
              <a:latin typeface="微软雅黑" pitchFamily="34" charset="-122"/>
              <a:ea typeface="微软雅黑" pitchFamily="34" charset="-122"/>
            </a:rPr>
            <a:t>，功能比</a:t>
          </a:r>
          <a:r>
            <a:rPr lang="en-US" altLang="zh-CN" sz="1300" dirty="0" smtClean="0">
              <a:latin typeface="微软雅黑" pitchFamily="34" charset="-122"/>
              <a:ea typeface="微软雅黑" pitchFamily="34" charset="-122"/>
            </a:rPr>
            <a:t>POI</a:t>
          </a:r>
          <a:r>
            <a:rPr lang="zh-CN" altLang="en-US" sz="1300" dirty="0" smtClean="0">
              <a:latin typeface="微软雅黑" pitchFamily="34" charset="-122"/>
              <a:ea typeface="微软雅黑" pitchFamily="34" charset="-122"/>
            </a:rPr>
            <a:t>更出色</a:t>
          </a:r>
          <a:endParaRPr lang="zh-CN" altLang="en-US" sz="1300" dirty="0">
            <a:latin typeface="微软雅黑" pitchFamily="34" charset="-122"/>
            <a:ea typeface="微软雅黑" pitchFamily="34" charset="-122"/>
          </a:endParaRPr>
        </a:p>
      </dgm:t>
    </dgm:pt>
    <dgm:pt modelId="{FCB588F1-28BD-40D4-A5EC-AA02E93AA41E}" type="parTrans" cxnId="{4CEB349B-3C8E-4AB7-A2E2-F7F07FADCA36}">
      <dgm:prSet/>
      <dgm:spPr/>
      <dgm:t>
        <a:bodyPr/>
        <a:lstStyle/>
        <a:p>
          <a:endParaRPr lang="zh-CN" altLang="en-US" sz="2400"/>
        </a:p>
      </dgm:t>
    </dgm:pt>
    <dgm:pt modelId="{4A4657A4-7097-4197-B2C8-97DF8FFB058A}" type="sibTrans" cxnId="{4CEB349B-3C8E-4AB7-A2E2-F7F07FADCA36}">
      <dgm:prSet/>
      <dgm:spPr/>
      <dgm:t>
        <a:bodyPr/>
        <a:lstStyle/>
        <a:p>
          <a:endParaRPr lang="zh-CN" altLang="en-US" sz="2400"/>
        </a:p>
      </dgm:t>
    </dgm:pt>
    <dgm:pt modelId="{2BC9012A-B674-4507-9F79-901241128CE0}" type="pres">
      <dgm:prSet presAssocID="{718A7C0F-2193-4498-AABC-E8483A5AAF7B}" presName="composite" presStyleCnt="0">
        <dgm:presLayoutVars>
          <dgm:chMax val="1"/>
          <dgm:dir/>
          <dgm:resizeHandles val="exact"/>
        </dgm:presLayoutVars>
      </dgm:prSet>
      <dgm:spPr/>
      <dgm:t>
        <a:bodyPr/>
        <a:lstStyle/>
        <a:p>
          <a:endParaRPr lang="zh-CN" altLang="en-US"/>
        </a:p>
      </dgm:t>
    </dgm:pt>
    <dgm:pt modelId="{DDA2D28A-E7FF-4745-B047-B1ADE8225034}" type="pres">
      <dgm:prSet presAssocID="{718A7C0F-2193-4498-AABC-E8483A5AAF7B}" presName="radial" presStyleCnt="0">
        <dgm:presLayoutVars>
          <dgm:animLvl val="ctr"/>
        </dgm:presLayoutVars>
      </dgm:prSet>
      <dgm:spPr/>
    </dgm:pt>
    <dgm:pt modelId="{519D0184-0F88-415F-A675-12D34C06F01C}" type="pres">
      <dgm:prSet presAssocID="{1784849B-1003-43CC-91D2-C7607C65512A}" presName="centerShape" presStyleLbl="vennNode1" presStyleIdx="0" presStyleCnt="4"/>
      <dgm:spPr/>
      <dgm:t>
        <a:bodyPr/>
        <a:lstStyle/>
        <a:p>
          <a:endParaRPr lang="zh-CN" altLang="en-US"/>
        </a:p>
      </dgm:t>
    </dgm:pt>
    <dgm:pt modelId="{29EE050B-87AE-486F-9127-95BF81F58DF7}" type="pres">
      <dgm:prSet presAssocID="{FE911DE7-80F6-4D69-8B58-D637D6CF9F53}" presName="node" presStyleLbl="vennNode1" presStyleIdx="1" presStyleCnt="4" custScaleX="115510">
        <dgm:presLayoutVars>
          <dgm:bulletEnabled val="1"/>
        </dgm:presLayoutVars>
      </dgm:prSet>
      <dgm:spPr/>
      <dgm:t>
        <a:bodyPr/>
        <a:lstStyle/>
        <a:p>
          <a:endParaRPr lang="zh-CN" altLang="en-US"/>
        </a:p>
      </dgm:t>
    </dgm:pt>
    <dgm:pt modelId="{CD6FBB2F-780E-4E42-85F6-DED7A4C8761F}" type="pres">
      <dgm:prSet presAssocID="{14FE062D-B3C4-4B63-9CD0-0172F24E6AE6}" presName="node" presStyleLbl="vennNode1" presStyleIdx="2" presStyleCnt="4">
        <dgm:presLayoutVars>
          <dgm:bulletEnabled val="1"/>
        </dgm:presLayoutVars>
      </dgm:prSet>
      <dgm:spPr/>
      <dgm:t>
        <a:bodyPr/>
        <a:lstStyle/>
        <a:p>
          <a:endParaRPr lang="zh-CN" altLang="en-US"/>
        </a:p>
      </dgm:t>
    </dgm:pt>
    <dgm:pt modelId="{147ED14D-92BF-4848-94E6-E9AB365E924D}" type="pres">
      <dgm:prSet presAssocID="{958A695D-2C5F-4197-97A8-9C99372E1BA1}" presName="node" presStyleLbl="vennNode1" presStyleIdx="3" presStyleCnt="4">
        <dgm:presLayoutVars>
          <dgm:bulletEnabled val="1"/>
        </dgm:presLayoutVars>
      </dgm:prSet>
      <dgm:spPr/>
      <dgm:t>
        <a:bodyPr/>
        <a:lstStyle/>
        <a:p>
          <a:endParaRPr lang="zh-CN" altLang="en-US"/>
        </a:p>
      </dgm:t>
    </dgm:pt>
  </dgm:ptLst>
  <dgm:cxnLst>
    <dgm:cxn modelId="{E17A559C-9EE2-4D90-B9E8-6101A3AD5E3B}" srcId="{1784849B-1003-43CC-91D2-C7607C65512A}" destId="{FE911DE7-80F6-4D69-8B58-D637D6CF9F53}" srcOrd="0" destOrd="0" parTransId="{9EB6191B-D639-446E-B540-01B7E47403C5}" sibTransId="{A3E7E6CD-1680-4F09-A42E-6E0F78E4D611}"/>
    <dgm:cxn modelId="{CF337B86-A169-4C74-98B8-4430DC525648}" type="presOf" srcId="{1784849B-1003-43CC-91D2-C7607C65512A}" destId="{519D0184-0F88-415F-A675-12D34C06F01C}" srcOrd="0" destOrd="0" presId="urn:microsoft.com/office/officeart/2005/8/layout/radial3"/>
    <dgm:cxn modelId="{4CEB349B-3C8E-4AB7-A2E2-F7F07FADCA36}" srcId="{1784849B-1003-43CC-91D2-C7607C65512A}" destId="{958A695D-2C5F-4197-97A8-9C99372E1BA1}" srcOrd="2" destOrd="0" parTransId="{FCB588F1-28BD-40D4-A5EC-AA02E93AA41E}" sibTransId="{4A4657A4-7097-4197-B2C8-97DF8FFB058A}"/>
    <dgm:cxn modelId="{5CA8B997-3833-4313-901D-401C6432C588}" type="presOf" srcId="{958A695D-2C5F-4197-97A8-9C99372E1BA1}" destId="{147ED14D-92BF-4848-94E6-E9AB365E924D}" srcOrd="0" destOrd="0" presId="urn:microsoft.com/office/officeart/2005/8/layout/radial3"/>
    <dgm:cxn modelId="{DC990DB7-04BD-4C99-BFD8-2F70E2355CE3}" type="presOf" srcId="{718A7C0F-2193-4498-AABC-E8483A5AAF7B}" destId="{2BC9012A-B674-4507-9F79-901241128CE0}" srcOrd="0" destOrd="0" presId="urn:microsoft.com/office/officeart/2005/8/layout/radial3"/>
    <dgm:cxn modelId="{3FF6FA26-5CD9-4C9B-ACA9-0D6DA9299EC4}" srcId="{718A7C0F-2193-4498-AABC-E8483A5AAF7B}" destId="{1784849B-1003-43CC-91D2-C7607C65512A}" srcOrd="0" destOrd="0" parTransId="{21EC4756-6CF8-48B2-A0E1-4B129BF7F1A5}" sibTransId="{9C919304-0AC6-40CF-A44E-D9B553D2F1F0}"/>
    <dgm:cxn modelId="{65BF45D6-C488-40EF-8CBB-5D6CF9AB868C}" srcId="{1784849B-1003-43CC-91D2-C7607C65512A}" destId="{14FE062D-B3C4-4B63-9CD0-0172F24E6AE6}" srcOrd="1" destOrd="0" parTransId="{828EB9C0-25DA-482B-8AA7-9FB38C5B92C3}" sibTransId="{3553035D-0AE1-411E-8D82-E9221163A0B1}"/>
    <dgm:cxn modelId="{8AAD72ED-E692-4D84-82AB-980434D2586F}" type="presOf" srcId="{14FE062D-B3C4-4B63-9CD0-0172F24E6AE6}" destId="{CD6FBB2F-780E-4E42-85F6-DED7A4C8761F}" srcOrd="0" destOrd="0" presId="urn:microsoft.com/office/officeart/2005/8/layout/radial3"/>
    <dgm:cxn modelId="{EF701C43-73BD-4914-AD90-3C8CB1C24136}" type="presOf" srcId="{FE911DE7-80F6-4D69-8B58-D637D6CF9F53}" destId="{29EE050B-87AE-486F-9127-95BF81F58DF7}" srcOrd="0" destOrd="0" presId="urn:microsoft.com/office/officeart/2005/8/layout/radial3"/>
    <dgm:cxn modelId="{E0D2361E-9F3C-4608-8ECD-C47BA0D639DC}" type="presParOf" srcId="{2BC9012A-B674-4507-9F79-901241128CE0}" destId="{DDA2D28A-E7FF-4745-B047-B1ADE8225034}" srcOrd="0" destOrd="0" presId="urn:microsoft.com/office/officeart/2005/8/layout/radial3"/>
    <dgm:cxn modelId="{04268908-B976-4A55-B0CF-F5415432DE81}" type="presParOf" srcId="{DDA2D28A-E7FF-4745-B047-B1ADE8225034}" destId="{519D0184-0F88-415F-A675-12D34C06F01C}" srcOrd="0" destOrd="0" presId="urn:microsoft.com/office/officeart/2005/8/layout/radial3"/>
    <dgm:cxn modelId="{910816AB-399B-4406-B8CD-01DA55E65B12}" type="presParOf" srcId="{DDA2D28A-E7FF-4745-B047-B1ADE8225034}" destId="{29EE050B-87AE-486F-9127-95BF81F58DF7}" srcOrd="1" destOrd="0" presId="urn:microsoft.com/office/officeart/2005/8/layout/radial3"/>
    <dgm:cxn modelId="{5A627A78-2723-44B7-9FE2-4F87B5BDD1B7}" type="presParOf" srcId="{DDA2D28A-E7FF-4745-B047-B1ADE8225034}" destId="{CD6FBB2F-780E-4E42-85F6-DED7A4C8761F}" srcOrd="2" destOrd="0" presId="urn:microsoft.com/office/officeart/2005/8/layout/radial3"/>
    <dgm:cxn modelId="{79DEEE10-9479-4D73-8843-DBB1105C4E0E}" type="presParOf" srcId="{DDA2D28A-E7FF-4745-B047-B1ADE8225034}" destId="{147ED14D-92BF-4848-94E6-E9AB365E924D}" srcOrd="3"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FA4CF-41D2-4D41-955B-B2174575304A}">
      <dsp:nvSpPr>
        <dsp:cNvPr id="0" name=""/>
        <dsp:cNvSpPr/>
      </dsp:nvSpPr>
      <dsp:spPr>
        <a:xfrm>
          <a:off x="2053826" y="1160193"/>
          <a:ext cx="2042751" cy="2076761"/>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rgbClr val="FFFF00"/>
              </a:solidFill>
              <a:latin typeface="微软雅黑" pitchFamily="34" charset="-122"/>
              <a:ea typeface="微软雅黑" pitchFamily="34" charset="-122"/>
            </a:rPr>
            <a:t>POI</a:t>
          </a:r>
          <a:endParaRPr lang="zh-CN" altLang="en-US" sz="2000" b="1" kern="1200" dirty="0">
            <a:solidFill>
              <a:srgbClr val="FFFF00"/>
            </a:solidFill>
            <a:latin typeface="微软雅黑" pitchFamily="34" charset="-122"/>
            <a:ea typeface="微软雅黑" pitchFamily="34" charset="-122"/>
          </a:endParaRPr>
        </a:p>
      </dsp:txBody>
      <dsp:txXfrm>
        <a:off x="2352980" y="1464328"/>
        <a:ext cx="1444443" cy="1468491"/>
      </dsp:txXfrm>
    </dsp:sp>
    <dsp:sp modelId="{121F50B2-0690-4102-A114-25CEDE1D3F53}">
      <dsp:nvSpPr>
        <dsp:cNvPr id="0" name=""/>
        <dsp:cNvSpPr/>
      </dsp:nvSpPr>
      <dsp:spPr>
        <a:xfrm>
          <a:off x="2362076" y="-66768"/>
          <a:ext cx="1426252" cy="1382416"/>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solidFill>
                <a:schemeClr val="tx1"/>
              </a:solidFill>
            </a:rPr>
            <a:t>是</a:t>
          </a:r>
          <a:r>
            <a:rPr lang="en-US" altLang="zh-CN" sz="1300" i="1" kern="1200" dirty="0" smtClean="0">
              <a:solidFill>
                <a:schemeClr val="tx1"/>
              </a:solidFill>
            </a:rPr>
            <a:t>Apache</a:t>
          </a:r>
          <a:r>
            <a:rPr lang="zh-CN" altLang="en-US" sz="1300" kern="1200" dirty="0" smtClean="0">
              <a:solidFill>
                <a:schemeClr val="tx1"/>
              </a:solidFill>
            </a:rPr>
            <a:t>基金组织的子项目</a:t>
          </a:r>
          <a:endParaRPr lang="zh-CN" altLang="en-US" sz="1300" kern="1200" dirty="0">
            <a:solidFill>
              <a:schemeClr val="tx1"/>
            </a:solidFill>
            <a:latin typeface="微软雅黑" pitchFamily="34" charset="-122"/>
            <a:ea typeface="微软雅黑" pitchFamily="34" charset="-122"/>
          </a:endParaRPr>
        </a:p>
      </dsp:txBody>
      <dsp:txXfrm>
        <a:off x="2570946" y="135682"/>
        <a:ext cx="1008512" cy="977516"/>
      </dsp:txXfrm>
    </dsp:sp>
    <dsp:sp modelId="{DD9DBB79-5E33-432D-94B8-10893732CDF2}">
      <dsp:nvSpPr>
        <dsp:cNvPr id="0" name=""/>
        <dsp:cNvSpPr/>
      </dsp:nvSpPr>
      <dsp:spPr>
        <a:xfrm>
          <a:off x="4005402" y="1539163"/>
          <a:ext cx="1287869" cy="1318820"/>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zh-CN" altLang="en-US" sz="1300" kern="1200" dirty="0" smtClean="0">
              <a:latin typeface="微软雅黑" pitchFamily="34" charset="-122"/>
              <a:ea typeface="微软雅黑" pitchFamily="34" charset="-122"/>
            </a:rPr>
            <a:t>通过</a:t>
          </a:r>
          <a:r>
            <a:rPr lang="en-US" altLang="zh-CN" sz="1300" kern="1200" dirty="0" smtClean="0">
              <a:latin typeface="微软雅黑" pitchFamily="34" charset="-122"/>
              <a:ea typeface="微软雅黑" pitchFamily="34" charset="-122"/>
            </a:rPr>
            <a:t>API</a:t>
          </a:r>
          <a:r>
            <a:rPr lang="zh-CN" altLang="en-US" sz="1300" kern="1200" dirty="0" smtClean="0">
              <a:latin typeface="微软雅黑" pitchFamily="34" charset="-122"/>
              <a:ea typeface="微软雅黑" pitchFamily="34" charset="-122"/>
            </a:rPr>
            <a:t>方便读写</a:t>
          </a:r>
          <a:r>
            <a:rPr lang="en-US" altLang="zh-CN" sz="1300" kern="1200" dirty="0" err="1" smtClean="0">
              <a:latin typeface="微软雅黑" pitchFamily="34" charset="-122"/>
              <a:ea typeface="微软雅黑" pitchFamily="34" charset="-122"/>
            </a:rPr>
            <a:t>Excel,Word</a:t>
          </a:r>
          <a:endParaRPr lang="zh-CN" altLang="en-US" sz="1300" kern="1200" dirty="0">
            <a:latin typeface="微软雅黑" pitchFamily="34" charset="-122"/>
            <a:ea typeface="微软雅黑" pitchFamily="34" charset="-122"/>
          </a:endParaRPr>
        </a:p>
      </dsp:txBody>
      <dsp:txXfrm>
        <a:off x="4194006" y="1732300"/>
        <a:ext cx="910661" cy="932546"/>
      </dsp:txXfrm>
    </dsp:sp>
    <dsp:sp modelId="{16A35C53-A412-43B9-B557-5B6A7E72C8ED}">
      <dsp:nvSpPr>
        <dsp:cNvPr id="0" name=""/>
        <dsp:cNvSpPr/>
      </dsp:nvSpPr>
      <dsp:spPr>
        <a:xfrm>
          <a:off x="2364324" y="3120930"/>
          <a:ext cx="1421756" cy="1303556"/>
        </a:xfrm>
        <a:prstGeom prst="ellipse">
          <a:avLst/>
        </a:prstGeom>
        <a:solidFill>
          <a:schemeClr val="accent5">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zh-CN" altLang="en-US" sz="1300" kern="1200" dirty="0" smtClean="0">
              <a:solidFill>
                <a:schemeClr val="tx1"/>
              </a:solidFill>
            </a:rPr>
            <a:t>其子项目包括：</a:t>
          </a:r>
          <a:r>
            <a:rPr lang="en-US" altLang="zh-CN" sz="1300" i="1" kern="1200" dirty="0" smtClean="0">
              <a:solidFill>
                <a:schemeClr val="tx1"/>
              </a:solidFill>
            </a:rPr>
            <a:t>POIFS</a:t>
          </a:r>
          <a:r>
            <a:rPr lang="zh-CN" altLang="en-US" sz="1300" kern="1200" dirty="0" smtClean="0">
              <a:solidFill>
                <a:schemeClr val="tx1"/>
              </a:solidFill>
            </a:rPr>
            <a:t>、</a:t>
          </a:r>
          <a:r>
            <a:rPr lang="en-US" altLang="zh-CN" sz="1300" i="1" kern="1200" dirty="0" smtClean="0">
              <a:solidFill>
                <a:schemeClr val="tx1"/>
              </a:solidFill>
            </a:rPr>
            <a:t>HSSF</a:t>
          </a:r>
          <a:r>
            <a:rPr lang="zh-CN" altLang="en-US" sz="1300" kern="1200" dirty="0" smtClean="0">
              <a:solidFill>
                <a:schemeClr val="tx1"/>
              </a:solidFill>
            </a:rPr>
            <a:t>、</a:t>
          </a:r>
          <a:r>
            <a:rPr lang="en-US" altLang="zh-CN" sz="1300" i="1" kern="1200" dirty="0" smtClean="0">
              <a:solidFill>
                <a:schemeClr val="tx1"/>
              </a:solidFill>
            </a:rPr>
            <a:t>HDF</a:t>
          </a:r>
          <a:r>
            <a:rPr lang="zh-CN" altLang="en-US" sz="1300" kern="1200" dirty="0" smtClean="0">
              <a:solidFill>
                <a:schemeClr val="tx1"/>
              </a:solidFill>
            </a:rPr>
            <a:t>、</a:t>
          </a:r>
          <a:r>
            <a:rPr lang="en-US" altLang="zh-CN" sz="1300" i="1" kern="1200" dirty="0" smtClean="0">
              <a:solidFill>
                <a:schemeClr val="tx1"/>
              </a:solidFill>
            </a:rPr>
            <a:t>HPSF</a:t>
          </a:r>
          <a:endParaRPr lang="zh-CN" altLang="en-US" sz="1300" kern="1200" dirty="0">
            <a:solidFill>
              <a:schemeClr val="tx1"/>
            </a:solidFill>
            <a:latin typeface="微软雅黑" pitchFamily="34" charset="-122"/>
            <a:ea typeface="微软雅黑" pitchFamily="34" charset="-122"/>
          </a:endParaRPr>
        </a:p>
      </dsp:txBody>
      <dsp:txXfrm>
        <a:off x="2572535" y="3311831"/>
        <a:ext cx="1005334" cy="921754"/>
      </dsp:txXfrm>
    </dsp:sp>
    <dsp:sp modelId="{CE9DB651-B4A4-43D3-8F9C-1A70CFC9AD7C}">
      <dsp:nvSpPr>
        <dsp:cNvPr id="0" name=""/>
        <dsp:cNvSpPr/>
      </dsp:nvSpPr>
      <dsp:spPr>
        <a:xfrm>
          <a:off x="802728" y="1475132"/>
          <a:ext cx="1396678" cy="1446882"/>
        </a:xfrm>
        <a:prstGeom prst="ellipse">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zh-CN" altLang="en-US" sz="1300" kern="1200" dirty="0" smtClean="0">
              <a:solidFill>
                <a:schemeClr val="tx1"/>
              </a:solidFill>
            </a:rPr>
            <a:t>操作多种格式的</a:t>
          </a:r>
          <a:r>
            <a:rPr lang="en-US" altLang="zh-CN" sz="1300" i="1" kern="1200" dirty="0" smtClean="0">
              <a:solidFill>
                <a:schemeClr val="tx1"/>
              </a:solidFill>
            </a:rPr>
            <a:t>Microsoft Office</a:t>
          </a:r>
          <a:r>
            <a:rPr lang="zh-CN" altLang="en-US" sz="1300" kern="1200" dirty="0" smtClean="0">
              <a:solidFill>
                <a:schemeClr val="tx1"/>
              </a:solidFill>
            </a:rPr>
            <a:t>文件</a:t>
          </a:r>
          <a:endParaRPr lang="zh-CN" altLang="en-US" sz="1300" kern="1200" dirty="0">
            <a:solidFill>
              <a:schemeClr val="tx1"/>
            </a:solidFill>
            <a:latin typeface="微软雅黑" pitchFamily="34" charset="-122"/>
            <a:ea typeface="微软雅黑" pitchFamily="34" charset="-122"/>
          </a:endParaRPr>
        </a:p>
      </dsp:txBody>
      <dsp:txXfrm>
        <a:off x="1007267" y="1687023"/>
        <a:ext cx="987600" cy="1023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D0184-0F88-415F-A675-12D34C06F01C}">
      <dsp:nvSpPr>
        <dsp:cNvPr id="0" name=""/>
        <dsp:cNvSpPr/>
      </dsp:nvSpPr>
      <dsp:spPr>
        <a:xfrm>
          <a:off x="1605008" y="1171271"/>
          <a:ext cx="2457355" cy="2457355"/>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rgbClr val="FFFF00"/>
              </a:solidFill>
              <a:latin typeface="微软雅黑" pitchFamily="34" charset="-122"/>
              <a:ea typeface="微软雅黑" pitchFamily="34" charset="-122"/>
            </a:rPr>
            <a:t>JXL</a:t>
          </a:r>
          <a:endParaRPr lang="zh-CN" altLang="en-US" sz="2000" b="1" kern="1200" dirty="0">
            <a:solidFill>
              <a:srgbClr val="FFFF00"/>
            </a:solidFill>
            <a:latin typeface="微软雅黑" pitchFamily="34" charset="-122"/>
            <a:ea typeface="微软雅黑" pitchFamily="34" charset="-122"/>
          </a:endParaRPr>
        </a:p>
      </dsp:txBody>
      <dsp:txXfrm>
        <a:off x="1964879" y="1531142"/>
        <a:ext cx="1737613" cy="1737613"/>
      </dsp:txXfrm>
    </dsp:sp>
    <dsp:sp modelId="{29EE050B-87AE-486F-9127-95BF81F58DF7}">
      <dsp:nvSpPr>
        <dsp:cNvPr id="0" name=""/>
        <dsp:cNvSpPr/>
      </dsp:nvSpPr>
      <dsp:spPr>
        <a:xfrm>
          <a:off x="2124063" y="186870"/>
          <a:ext cx="1419245" cy="1228677"/>
        </a:xfrm>
        <a:prstGeom prst="ellipse">
          <a:avLst/>
        </a:prstGeom>
        <a:gradFill rotWithShape="0">
          <a:gsLst>
            <a:gs pos="0">
              <a:schemeClr val="accent5">
                <a:alpha val="50000"/>
                <a:hueOff val="1411726"/>
                <a:satOff val="-15505"/>
                <a:lumOff val="2614"/>
                <a:alphaOff val="0"/>
                <a:satMod val="103000"/>
                <a:lumMod val="102000"/>
                <a:tint val="94000"/>
              </a:schemeClr>
            </a:gs>
            <a:gs pos="50000">
              <a:schemeClr val="accent5">
                <a:alpha val="50000"/>
                <a:hueOff val="1411726"/>
                <a:satOff val="-15505"/>
                <a:lumOff val="2614"/>
                <a:alphaOff val="0"/>
                <a:satMod val="110000"/>
                <a:lumMod val="100000"/>
                <a:shade val="100000"/>
              </a:schemeClr>
            </a:gs>
            <a:gs pos="100000">
              <a:schemeClr val="accent5">
                <a:alpha val="50000"/>
                <a:hueOff val="1411726"/>
                <a:satOff val="-15505"/>
                <a:lumOff val="261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zh-CN" altLang="en-US" sz="1300" kern="1200" dirty="0" smtClean="0">
              <a:solidFill>
                <a:schemeClr val="tx1"/>
              </a:solidFill>
            </a:rPr>
            <a:t>也是一个</a:t>
          </a:r>
          <a:r>
            <a:rPr lang="en-US" altLang="zh-CN" sz="1300" i="1" kern="1200" dirty="0" smtClean="0">
              <a:solidFill>
                <a:schemeClr val="tx1"/>
              </a:solidFill>
            </a:rPr>
            <a:t>Java</a:t>
          </a:r>
          <a:r>
            <a:rPr lang="zh-CN" altLang="en-US" sz="1300" kern="1200" dirty="0" smtClean="0">
              <a:solidFill>
                <a:schemeClr val="tx1"/>
              </a:solidFill>
            </a:rPr>
            <a:t>操作</a:t>
          </a:r>
          <a:r>
            <a:rPr lang="en-US" altLang="zh-CN" sz="1300" i="1" kern="1200" dirty="0" smtClean="0">
              <a:solidFill>
                <a:schemeClr val="tx1"/>
              </a:solidFill>
            </a:rPr>
            <a:t>Excel</a:t>
          </a:r>
          <a:r>
            <a:rPr lang="zh-CN" altLang="en-US" sz="1300" kern="1200" dirty="0" smtClean="0">
              <a:solidFill>
                <a:schemeClr val="tx1"/>
              </a:solidFill>
            </a:rPr>
            <a:t>的接口</a:t>
          </a:r>
          <a:endParaRPr lang="zh-CN" altLang="en-US" sz="1300" kern="1200" dirty="0">
            <a:solidFill>
              <a:schemeClr val="tx1"/>
            </a:solidFill>
            <a:latin typeface="微软雅黑" pitchFamily="34" charset="-122"/>
            <a:ea typeface="微软雅黑" pitchFamily="34" charset="-122"/>
          </a:endParaRPr>
        </a:p>
      </dsp:txBody>
      <dsp:txXfrm>
        <a:off x="2331907" y="366806"/>
        <a:ext cx="1003557" cy="868805"/>
      </dsp:txXfrm>
    </dsp:sp>
    <dsp:sp modelId="{CD6FBB2F-780E-4E42-85F6-DED7A4C8761F}">
      <dsp:nvSpPr>
        <dsp:cNvPr id="0" name=""/>
        <dsp:cNvSpPr/>
      </dsp:nvSpPr>
      <dsp:spPr>
        <a:xfrm>
          <a:off x="3603896" y="2584979"/>
          <a:ext cx="1228677" cy="1228677"/>
        </a:xfrm>
        <a:prstGeom prst="ellipse">
          <a:avLst/>
        </a:prstGeom>
        <a:gradFill rotWithShape="0">
          <a:gsLst>
            <a:gs pos="0">
              <a:schemeClr val="accent5">
                <a:alpha val="50000"/>
                <a:hueOff val="2823453"/>
                <a:satOff val="-31011"/>
                <a:lumOff val="5227"/>
                <a:alphaOff val="0"/>
                <a:satMod val="103000"/>
                <a:lumMod val="102000"/>
                <a:tint val="94000"/>
              </a:schemeClr>
            </a:gs>
            <a:gs pos="50000">
              <a:schemeClr val="accent5">
                <a:alpha val="50000"/>
                <a:hueOff val="2823453"/>
                <a:satOff val="-31011"/>
                <a:lumOff val="5227"/>
                <a:alphaOff val="0"/>
                <a:satMod val="110000"/>
                <a:lumMod val="100000"/>
                <a:shade val="100000"/>
              </a:schemeClr>
            </a:gs>
            <a:gs pos="100000">
              <a:schemeClr val="accent5">
                <a:alpha val="50000"/>
                <a:hueOff val="2823453"/>
                <a:satOff val="-31011"/>
                <a:lumOff val="522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zh-CN" altLang="en-US" sz="1300" kern="1200" dirty="0" smtClean="0">
              <a:solidFill>
                <a:schemeClr val="tx1"/>
              </a:solidFill>
            </a:rPr>
            <a:t>合并单元格加边框</a:t>
          </a:r>
          <a:endParaRPr lang="zh-CN" altLang="en-US" sz="1300" kern="1200" spc="-100" baseline="0" dirty="0">
            <a:solidFill>
              <a:schemeClr val="tx1"/>
            </a:solidFill>
            <a:latin typeface="微软雅黑" pitchFamily="34" charset="-122"/>
            <a:ea typeface="微软雅黑" pitchFamily="34" charset="-122"/>
          </a:endParaRPr>
        </a:p>
      </dsp:txBody>
      <dsp:txXfrm>
        <a:off x="3783832" y="2764915"/>
        <a:ext cx="868805" cy="868805"/>
      </dsp:txXfrm>
    </dsp:sp>
    <dsp:sp modelId="{147ED14D-92BF-4848-94E6-E9AB365E924D}">
      <dsp:nvSpPr>
        <dsp:cNvPr id="0" name=""/>
        <dsp:cNvSpPr/>
      </dsp:nvSpPr>
      <dsp:spPr>
        <a:xfrm>
          <a:off x="834798" y="2584979"/>
          <a:ext cx="1228677" cy="1228677"/>
        </a:xfrm>
        <a:prstGeom prst="ellipse">
          <a:avLst/>
        </a:prstGeom>
        <a:gradFill rotWithShape="0">
          <a:gsLst>
            <a:gs pos="0">
              <a:schemeClr val="accent5">
                <a:alpha val="50000"/>
                <a:hueOff val="4235179"/>
                <a:satOff val="-46516"/>
                <a:lumOff val="7841"/>
                <a:alphaOff val="0"/>
                <a:satMod val="103000"/>
                <a:lumMod val="102000"/>
                <a:tint val="94000"/>
              </a:schemeClr>
            </a:gs>
            <a:gs pos="50000">
              <a:schemeClr val="accent5">
                <a:alpha val="50000"/>
                <a:hueOff val="4235179"/>
                <a:satOff val="-46516"/>
                <a:lumOff val="7841"/>
                <a:alphaOff val="0"/>
                <a:satMod val="110000"/>
                <a:lumMod val="100000"/>
                <a:shade val="100000"/>
              </a:schemeClr>
            </a:gs>
            <a:gs pos="100000">
              <a:schemeClr val="accent5">
                <a:alpha val="50000"/>
                <a:hueOff val="4235179"/>
                <a:satOff val="-46516"/>
                <a:lumOff val="784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zh-CN" altLang="en-US" sz="1300" kern="1200" dirty="0" smtClean="0">
              <a:latin typeface="微软雅黑" pitchFamily="34" charset="-122"/>
              <a:ea typeface="微软雅黑" pitchFamily="34" charset="-122"/>
            </a:rPr>
            <a:t>名气不及</a:t>
          </a:r>
          <a:r>
            <a:rPr lang="en-US" altLang="zh-CN" sz="1300" kern="1200" dirty="0" smtClean="0">
              <a:latin typeface="微软雅黑" pitchFamily="34" charset="-122"/>
              <a:ea typeface="微软雅黑" pitchFamily="34" charset="-122"/>
            </a:rPr>
            <a:t>POI</a:t>
          </a:r>
          <a:r>
            <a:rPr lang="zh-CN" altLang="en-US" sz="1300" kern="1200" dirty="0" smtClean="0">
              <a:latin typeface="微软雅黑" pitchFamily="34" charset="-122"/>
              <a:ea typeface="微软雅黑" pitchFamily="34" charset="-122"/>
            </a:rPr>
            <a:t>，功能比</a:t>
          </a:r>
          <a:r>
            <a:rPr lang="en-US" altLang="zh-CN" sz="1300" kern="1200" dirty="0" smtClean="0">
              <a:latin typeface="微软雅黑" pitchFamily="34" charset="-122"/>
              <a:ea typeface="微软雅黑" pitchFamily="34" charset="-122"/>
            </a:rPr>
            <a:t>POI</a:t>
          </a:r>
          <a:r>
            <a:rPr lang="zh-CN" altLang="en-US" sz="1300" kern="1200" dirty="0" smtClean="0">
              <a:latin typeface="微软雅黑" pitchFamily="34" charset="-122"/>
              <a:ea typeface="微软雅黑" pitchFamily="34" charset="-122"/>
            </a:rPr>
            <a:t>更出色</a:t>
          </a:r>
          <a:endParaRPr lang="zh-CN" altLang="en-US" sz="1300" kern="1200" dirty="0">
            <a:latin typeface="微软雅黑" pitchFamily="34" charset="-122"/>
            <a:ea typeface="微软雅黑" pitchFamily="34" charset="-122"/>
          </a:endParaRPr>
        </a:p>
      </dsp:txBody>
      <dsp:txXfrm>
        <a:off x="1014734" y="2764915"/>
        <a:ext cx="868805" cy="86880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277FB0-21EC-48C5-90B0-184600466A6C}" type="datetimeFigureOut">
              <a:rPr lang="zh-CN" altLang="en-US" smtClean="0"/>
              <a:t>2018/10/13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C81CB4-F5E1-40E2-9812-52B2D7A8BDDC}" type="slidenum">
              <a:rPr lang="zh-CN" altLang="en-US" smtClean="0"/>
              <a:t>‹#›</a:t>
            </a:fld>
            <a:endParaRPr lang="zh-CN" altLang="en-US"/>
          </a:p>
        </p:txBody>
      </p:sp>
    </p:spTree>
    <p:extLst>
      <p:ext uri="{BB962C8B-B14F-4D97-AF65-F5344CB8AC3E}">
        <p14:creationId xmlns:p14="http://schemas.microsoft.com/office/powerpoint/2010/main" val="1521324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67889-4715-5C4F-A252-FFC716185AB6}" type="datetimeFigureOut">
              <a:rPr lang="en-US" smtClean="0"/>
              <a:t>10/13/2018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2F4FD-F37B-824F-9065-E749C04D288E}" type="slidenum">
              <a:rPr lang="en-US" smtClean="0"/>
              <a:t>‹#›</a:t>
            </a:fld>
            <a:endParaRPr lang="en-US"/>
          </a:p>
        </p:txBody>
      </p:sp>
    </p:spTree>
    <p:extLst>
      <p:ext uri="{BB962C8B-B14F-4D97-AF65-F5344CB8AC3E}">
        <p14:creationId xmlns:p14="http://schemas.microsoft.com/office/powerpoint/2010/main" val="97406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i="1" dirty="0" smtClean="0">
                <a:solidFill>
                  <a:schemeClr val="bg1"/>
                </a:solidFill>
              </a:rPr>
              <a:t>为什么选：</a:t>
            </a:r>
            <a:r>
              <a:rPr lang="en-US" altLang="zh-CN" sz="1200" i="1" dirty="0" smtClean="0">
                <a:solidFill>
                  <a:schemeClr val="bg1"/>
                </a:solidFill>
              </a:rPr>
              <a:t>POI</a:t>
            </a:r>
            <a:r>
              <a:rPr lang="en-US" altLang="zh-CN" sz="1200" i="1" baseline="0" dirty="0" smtClean="0">
                <a:solidFill>
                  <a:schemeClr val="bg1"/>
                </a:solidFill>
              </a:rPr>
              <a:t>  JXL</a:t>
            </a:r>
            <a:r>
              <a:rPr lang="zh-CN" altLang="en-US" sz="1200" i="1" baseline="0" dirty="0" smtClean="0">
                <a:solidFill>
                  <a:schemeClr val="bg1"/>
                </a:solidFill>
              </a:rPr>
              <a:t>加业务  前期调研</a:t>
            </a:r>
            <a:endParaRPr lang="en-US" altLang="zh-CN" sz="1200" i="1" dirty="0" smtClean="0">
              <a:solidFill>
                <a:schemeClr val="bg1"/>
              </a:solidFill>
            </a:endParaRPr>
          </a:p>
          <a:p>
            <a:pPr latinLnBrk="1"/>
            <a:r>
              <a:rPr lang="en-US" altLang="zh-CN" sz="1200" i="1" dirty="0" err="1" smtClean="0">
                <a:solidFill>
                  <a:schemeClr val="bg1"/>
                </a:solidFill>
              </a:rPr>
              <a:t>ApachePOI</a:t>
            </a:r>
            <a:r>
              <a:rPr lang="zh-CN" altLang="en-US" sz="1200" dirty="0" smtClean="0">
                <a:solidFill>
                  <a:schemeClr val="bg1"/>
                </a:solidFill>
              </a:rPr>
              <a:t>是</a:t>
            </a:r>
            <a:r>
              <a:rPr lang="en-US" altLang="zh-CN" sz="1200" i="1" dirty="0" smtClean="0">
                <a:solidFill>
                  <a:schemeClr val="bg1"/>
                </a:solidFill>
              </a:rPr>
              <a:t>Apache</a:t>
            </a:r>
            <a:r>
              <a:rPr lang="zh-CN" altLang="en-US" sz="1200" dirty="0" smtClean="0">
                <a:solidFill>
                  <a:schemeClr val="bg1"/>
                </a:solidFill>
              </a:rPr>
              <a:t>基金组织</a:t>
            </a:r>
            <a:r>
              <a:rPr lang="en-US" altLang="zh-CN" sz="1200" i="1" dirty="0" smtClean="0">
                <a:solidFill>
                  <a:schemeClr val="bg1"/>
                </a:solidFill>
              </a:rPr>
              <a:t>Jakarta</a:t>
            </a:r>
            <a:r>
              <a:rPr lang="zh-CN" altLang="en-US" sz="1200" dirty="0" smtClean="0">
                <a:solidFill>
                  <a:schemeClr val="bg1"/>
                </a:solidFill>
              </a:rPr>
              <a:t>项目的子项目。</a:t>
            </a:r>
            <a:r>
              <a:rPr lang="en-US" altLang="zh-CN" sz="1200" i="1" dirty="0" smtClean="0">
                <a:solidFill>
                  <a:schemeClr val="bg1"/>
                </a:solidFill>
              </a:rPr>
              <a:t>POI</a:t>
            </a:r>
            <a:r>
              <a:rPr lang="zh-CN" altLang="en-US" sz="1200" dirty="0" smtClean="0">
                <a:solidFill>
                  <a:schemeClr val="bg1"/>
                </a:solidFill>
              </a:rPr>
              <a:t>包括一系列的</a:t>
            </a:r>
            <a:r>
              <a:rPr lang="en-US" altLang="zh-CN" sz="1200" i="1" dirty="0" smtClean="0">
                <a:solidFill>
                  <a:schemeClr val="bg1"/>
                </a:solidFill>
              </a:rPr>
              <a:t>API</a:t>
            </a:r>
            <a:r>
              <a:rPr lang="zh-CN" altLang="en-US" sz="1200" dirty="0" smtClean="0">
                <a:solidFill>
                  <a:schemeClr val="bg1"/>
                </a:solidFill>
              </a:rPr>
              <a:t>，可以操作多种格式的</a:t>
            </a:r>
            <a:r>
              <a:rPr lang="en-US" altLang="zh-CN" sz="1200" i="1" dirty="0" smtClean="0">
                <a:solidFill>
                  <a:schemeClr val="bg1"/>
                </a:solidFill>
              </a:rPr>
              <a:t>Microsoft Office</a:t>
            </a:r>
            <a:r>
              <a:rPr lang="zh-CN" altLang="en-US" sz="1200" dirty="0" smtClean="0">
                <a:solidFill>
                  <a:schemeClr val="bg1"/>
                </a:solidFill>
              </a:rPr>
              <a:t>文件，通过这些</a:t>
            </a:r>
            <a:r>
              <a:rPr lang="en-US" altLang="zh-CN" sz="1200" i="1" dirty="0" smtClean="0">
                <a:solidFill>
                  <a:schemeClr val="bg1"/>
                </a:solidFill>
              </a:rPr>
              <a:t>API</a:t>
            </a:r>
            <a:r>
              <a:rPr lang="zh-CN" altLang="en-US" sz="1200" dirty="0" smtClean="0">
                <a:solidFill>
                  <a:schemeClr val="bg1"/>
                </a:solidFill>
              </a:rPr>
              <a:t>可以在</a:t>
            </a:r>
            <a:r>
              <a:rPr lang="en-US" altLang="zh-CN" sz="1200" i="1" dirty="0" smtClean="0">
                <a:solidFill>
                  <a:schemeClr val="bg1"/>
                </a:solidFill>
              </a:rPr>
              <a:t>Java</a:t>
            </a:r>
            <a:r>
              <a:rPr lang="zh-CN" altLang="en-US" sz="1200" dirty="0" smtClean="0">
                <a:solidFill>
                  <a:schemeClr val="bg1"/>
                </a:solidFill>
              </a:rPr>
              <a:t>中很方便地读写</a:t>
            </a:r>
            <a:r>
              <a:rPr lang="en-US" altLang="zh-CN" sz="1200" i="1" dirty="0" smtClean="0">
                <a:solidFill>
                  <a:schemeClr val="bg1"/>
                </a:solidFill>
              </a:rPr>
              <a:t>Excel</a:t>
            </a:r>
            <a:r>
              <a:rPr lang="zh-CN" altLang="en-US" sz="1200" dirty="0" smtClean="0">
                <a:solidFill>
                  <a:schemeClr val="bg1"/>
                </a:solidFill>
              </a:rPr>
              <a:t>、</a:t>
            </a:r>
            <a:r>
              <a:rPr lang="en-US" altLang="zh-CN" sz="1200" i="1" dirty="0" smtClean="0">
                <a:solidFill>
                  <a:schemeClr val="bg1"/>
                </a:solidFill>
              </a:rPr>
              <a:t>Word</a:t>
            </a:r>
            <a:r>
              <a:rPr lang="zh-CN" altLang="en-US" sz="1200" dirty="0" smtClean="0">
                <a:solidFill>
                  <a:schemeClr val="bg1"/>
                </a:solidFill>
              </a:rPr>
              <a:t>等文件。</a:t>
            </a:r>
            <a:r>
              <a:rPr lang="en-US" altLang="zh-CN" sz="1200" i="1" dirty="0" smtClean="0">
                <a:solidFill>
                  <a:schemeClr val="bg1"/>
                </a:solidFill>
              </a:rPr>
              <a:t>POI</a:t>
            </a:r>
            <a:r>
              <a:rPr lang="zh-CN" altLang="en-US" sz="1200" dirty="0" smtClean="0">
                <a:solidFill>
                  <a:schemeClr val="bg1"/>
                </a:solidFill>
              </a:rPr>
              <a:t>是比较完整的</a:t>
            </a:r>
            <a:r>
              <a:rPr lang="en-US" altLang="zh-CN" sz="1200" i="1" dirty="0" smtClean="0">
                <a:solidFill>
                  <a:schemeClr val="bg1"/>
                </a:solidFill>
              </a:rPr>
              <a:t>Java Excel</a:t>
            </a:r>
            <a:r>
              <a:rPr lang="zh-CN" altLang="en-US" sz="1200" dirty="0" smtClean="0">
                <a:solidFill>
                  <a:schemeClr val="bg1"/>
                </a:solidFill>
              </a:rPr>
              <a:t>和</a:t>
            </a:r>
            <a:r>
              <a:rPr lang="en-US" altLang="zh-CN" sz="1200" i="1" dirty="0" smtClean="0">
                <a:solidFill>
                  <a:schemeClr val="bg1"/>
                </a:solidFill>
              </a:rPr>
              <a:t>Java Word</a:t>
            </a:r>
            <a:r>
              <a:rPr lang="zh-CN" altLang="en-US" sz="1200" dirty="0" smtClean="0">
                <a:solidFill>
                  <a:schemeClr val="bg1"/>
                </a:solidFill>
              </a:rPr>
              <a:t>解决方案。其子项目包括：</a:t>
            </a:r>
            <a:r>
              <a:rPr lang="en-US" altLang="zh-CN" sz="1200" i="1" dirty="0" smtClean="0">
                <a:solidFill>
                  <a:schemeClr val="bg1"/>
                </a:solidFill>
              </a:rPr>
              <a:t>POIFS</a:t>
            </a:r>
            <a:r>
              <a:rPr lang="zh-CN" altLang="en-US" sz="1200" dirty="0" smtClean="0">
                <a:solidFill>
                  <a:schemeClr val="bg1"/>
                </a:solidFill>
              </a:rPr>
              <a:t>、</a:t>
            </a:r>
            <a:r>
              <a:rPr lang="en-US" altLang="zh-CN" sz="1200" i="1" dirty="0" smtClean="0">
                <a:solidFill>
                  <a:schemeClr val="bg1"/>
                </a:solidFill>
              </a:rPr>
              <a:t>HSSF</a:t>
            </a:r>
            <a:r>
              <a:rPr lang="zh-CN" altLang="en-US" sz="1200" dirty="0" smtClean="0">
                <a:solidFill>
                  <a:schemeClr val="bg1"/>
                </a:solidFill>
              </a:rPr>
              <a:t>、</a:t>
            </a:r>
            <a:r>
              <a:rPr lang="en-US" altLang="zh-CN" sz="1200" i="1" dirty="0" smtClean="0">
                <a:solidFill>
                  <a:schemeClr val="bg1"/>
                </a:solidFill>
              </a:rPr>
              <a:t>HDF</a:t>
            </a:r>
            <a:r>
              <a:rPr lang="zh-CN" altLang="en-US" sz="1200" dirty="0" smtClean="0">
                <a:solidFill>
                  <a:schemeClr val="bg1"/>
                </a:solidFill>
              </a:rPr>
              <a:t>、</a:t>
            </a:r>
            <a:r>
              <a:rPr lang="en-US" altLang="zh-CN" sz="1200" i="1" dirty="0" smtClean="0">
                <a:solidFill>
                  <a:schemeClr val="bg1"/>
                </a:solidFill>
              </a:rPr>
              <a:t>HPSF</a:t>
            </a:r>
            <a:r>
              <a:rPr lang="zh-CN" altLang="en-US" sz="1200" dirty="0" smtClean="0">
                <a:solidFill>
                  <a:schemeClr val="bg1"/>
                </a:solidFill>
              </a:rPr>
              <a:t>。其中</a:t>
            </a:r>
            <a:r>
              <a:rPr lang="en-US" altLang="zh-CN" sz="1200" i="1" dirty="0" smtClean="0">
                <a:solidFill>
                  <a:schemeClr val="bg1"/>
                </a:solidFill>
              </a:rPr>
              <a:t>HSSF</a:t>
            </a:r>
            <a:r>
              <a:rPr lang="zh-CN" altLang="en-US" sz="1200" dirty="0" smtClean="0">
                <a:solidFill>
                  <a:schemeClr val="bg1"/>
                </a:solidFill>
              </a:rPr>
              <a:t>是</a:t>
            </a:r>
            <a:r>
              <a:rPr lang="en-US" altLang="zh-CN" sz="1200" i="1" dirty="0" smtClean="0">
                <a:solidFill>
                  <a:schemeClr val="bg1"/>
                </a:solidFill>
              </a:rPr>
              <a:t>Java</a:t>
            </a:r>
            <a:r>
              <a:rPr lang="zh-CN" altLang="en-US" sz="1200" dirty="0" smtClean="0">
                <a:solidFill>
                  <a:schemeClr val="bg1"/>
                </a:solidFill>
              </a:rPr>
              <a:t>到</a:t>
            </a:r>
            <a:r>
              <a:rPr lang="en-US" altLang="zh-CN" sz="1200" i="1" dirty="0" smtClean="0">
                <a:solidFill>
                  <a:schemeClr val="bg1"/>
                </a:solidFill>
              </a:rPr>
              <a:t>Microsoft Excel97/2002</a:t>
            </a:r>
            <a:r>
              <a:rPr lang="zh-CN" altLang="en-US" sz="1200" dirty="0" smtClean="0">
                <a:solidFill>
                  <a:schemeClr val="bg1"/>
                </a:solidFill>
              </a:rPr>
              <a:t>文件的接口，支持读写功能。</a:t>
            </a:r>
            <a:endParaRPr lang="en-US" altLang="zh-CN" sz="1200" dirty="0" smtClean="0">
              <a:solidFill>
                <a:schemeClr val="bg1"/>
              </a:solidFill>
            </a:endParaRPr>
          </a:p>
          <a:p>
            <a:endParaRPr lang="zh-CN" altLang="en-US" dirty="0"/>
          </a:p>
        </p:txBody>
      </p:sp>
      <p:sp>
        <p:nvSpPr>
          <p:cNvPr id="4" name="灯片编号占位符 3"/>
          <p:cNvSpPr>
            <a:spLocks noGrp="1"/>
          </p:cNvSpPr>
          <p:nvPr>
            <p:ph type="sldNum" sz="quarter" idx="10"/>
          </p:nvPr>
        </p:nvSpPr>
        <p:spPr/>
        <p:txBody>
          <a:bodyPr/>
          <a:lstStyle/>
          <a:p>
            <a:fld id="{E652F4FD-F37B-824F-9065-E749C04D288E}" type="slidenum">
              <a:rPr lang="en-US" smtClean="0"/>
              <a:t>1</a:t>
            </a:fld>
            <a:endParaRPr lang="en-US"/>
          </a:p>
        </p:txBody>
      </p:sp>
    </p:spTree>
    <p:extLst>
      <p:ext uri="{BB962C8B-B14F-4D97-AF65-F5344CB8AC3E}">
        <p14:creationId xmlns:p14="http://schemas.microsoft.com/office/powerpoint/2010/main" val="188179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extends </a:t>
            </a:r>
            <a:r>
              <a:rPr lang="en-US" altLang="zh-CN" dirty="0" err="1" smtClean="0"/>
              <a:t>POIDocument</a:t>
            </a:r>
            <a:r>
              <a:rPr lang="en-US" altLang="zh-CN" dirty="0" smtClean="0"/>
              <a:t> </a:t>
            </a:r>
            <a:r>
              <a:rPr lang="en-US" altLang="zh-CN" sz="1200" kern="1200" dirty="0" smtClean="0">
                <a:solidFill>
                  <a:schemeClr val="tx1"/>
                </a:solidFill>
                <a:effectLst/>
                <a:latin typeface="+mn-lt"/>
                <a:ea typeface="+mn-ea"/>
                <a:cs typeface="+mn-cs"/>
              </a:rPr>
              <a:t>implements </a:t>
            </a:r>
            <a:r>
              <a:rPr lang="en-US" altLang="zh-CN" dirty="0" smtClean="0"/>
              <a:t>Workbook</a:t>
            </a:r>
            <a:r>
              <a:rPr lang="zh-CN" altLang="en-US" dirty="0" smtClean="0"/>
              <a:t>，然后调用了</a:t>
            </a:r>
            <a:r>
              <a:rPr lang="en-US" altLang="zh-CN" dirty="0" err="1" smtClean="0"/>
              <a:t>InternalWorkbook.createWorkbook</a:t>
            </a:r>
            <a:r>
              <a:rPr lang="en-US" altLang="zh-CN" dirty="0" smtClean="0"/>
              <a:t>()</a:t>
            </a:r>
            <a:r>
              <a:rPr lang="zh-CN" altLang="en-US" dirty="0" smtClean="0"/>
              <a:t>，主要是生成一个</a:t>
            </a:r>
            <a:r>
              <a:rPr lang="en-US" altLang="zh-CN" dirty="0" err="1" smtClean="0"/>
              <a:t>InternalWorkbook</a:t>
            </a:r>
            <a:r>
              <a:rPr lang="en-US" altLang="zh-CN" dirty="0" smtClean="0"/>
              <a:t> </a:t>
            </a:r>
            <a:r>
              <a:rPr lang="en-US" altLang="zh-CN" dirty="0" err="1" smtClean="0"/>
              <a:t>retval</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InternalWorkbook</a:t>
            </a:r>
            <a:r>
              <a:rPr lang="en-US" altLang="zh-CN" dirty="0" smtClean="0"/>
              <a:t>()</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进行返回对象</a:t>
            </a:r>
            <a:r>
              <a:rPr lang="en-US" altLang="zh-CN" dirty="0" err="1" smtClean="0"/>
              <a:t>InternalWorkbook</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652F4FD-F37B-824F-9065-E749C04D288E}" type="slidenum">
              <a:rPr lang="en-US" smtClean="0"/>
              <a:t>2</a:t>
            </a:fld>
            <a:endParaRPr lang="en-US"/>
          </a:p>
        </p:txBody>
      </p:sp>
    </p:spTree>
    <p:extLst>
      <p:ext uri="{BB962C8B-B14F-4D97-AF65-F5344CB8AC3E}">
        <p14:creationId xmlns:p14="http://schemas.microsoft.com/office/powerpoint/2010/main" val="4035427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52F4FD-F37B-824F-9065-E749C04D288E}" type="slidenum">
              <a:rPr lang="en-US" smtClean="0"/>
              <a:t>3</a:t>
            </a:fld>
            <a:endParaRPr lang="en-US"/>
          </a:p>
        </p:txBody>
      </p:sp>
    </p:spTree>
    <p:extLst>
      <p:ext uri="{BB962C8B-B14F-4D97-AF65-F5344CB8AC3E}">
        <p14:creationId xmlns:p14="http://schemas.microsoft.com/office/powerpoint/2010/main" val="395177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结论：选了</a:t>
            </a:r>
            <a:r>
              <a:rPr lang="en-US" altLang="zh-CN" dirty="0" smtClean="0"/>
              <a:t>2</a:t>
            </a:r>
            <a:r>
              <a:rPr lang="zh-CN" altLang="en-US" dirty="0" smtClean="0"/>
              <a:t>，体现在速度快，不进行生成、下载、删除；主要因为没有大量图片</a:t>
            </a:r>
            <a:endParaRPr lang="en-US" altLang="zh-CN" dirty="0" smtClean="0"/>
          </a:p>
          <a:p>
            <a:endParaRPr lang="en-US" altLang="zh-CN" dirty="0" smtClean="0"/>
          </a:p>
          <a:p>
            <a:r>
              <a:rPr lang="zh-CN" altLang="en-US" dirty="0" smtClean="0"/>
              <a:t>我们现在做储能的</a:t>
            </a:r>
            <a:r>
              <a:rPr lang="en-US" altLang="zh-CN" dirty="0" smtClean="0"/>
              <a:t>OS</a:t>
            </a:r>
            <a:r>
              <a:rPr lang="zh-CN" altLang="en-US" dirty="0" smtClean="0"/>
              <a:t>，主要功能是负责监控和采集，都是基于</a:t>
            </a:r>
            <a:r>
              <a:rPr lang="en-US" altLang="zh-CN" dirty="0" err="1" smtClean="0"/>
              <a:t>EnOS</a:t>
            </a:r>
            <a:r>
              <a:rPr lang="zh-CN" altLang="en-US" dirty="0" smtClean="0"/>
              <a:t>平台，对于数据的查询，可以理解为做数据处理，而对于文件的下载，之前的实现方式为通过直接生成</a:t>
            </a:r>
            <a:r>
              <a:rPr lang="en-US" altLang="zh-CN" dirty="0" smtClean="0"/>
              <a:t>Excel</a:t>
            </a:r>
            <a:r>
              <a:rPr lang="zh-CN" altLang="en-US" dirty="0" smtClean="0"/>
              <a:t>实体放入到服务器中，然后访问请求文件地址进行下载，下载完后进行删除的一个过程！</a:t>
            </a:r>
            <a:endParaRPr lang="en-US" altLang="zh-CN" dirty="0" smtClean="0"/>
          </a:p>
          <a:p>
            <a:r>
              <a:rPr lang="en-US" altLang="zh-CN" dirty="0" smtClean="0"/>
              <a:t>       </a:t>
            </a:r>
            <a:r>
              <a:rPr lang="zh-CN" altLang="en-US" dirty="0" smtClean="0"/>
              <a:t>后面思考了下，这种方式会不会造成</a:t>
            </a:r>
            <a:r>
              <a:rPr lang="zh-CN" altLang="en-US" sz="1200" dirty="0" smtClean="0">
                <a:solidFill>
                  <a:srgbClr val="FFFF00"/>
                </a:solidFill>
              </a:rPr>
              <a:t>性能不够好、速度较慢，而且还要占用服务器空间</a:t>
            </a:r>
            <a:r>
              <a:rPr lang="zh-CN" altLang="en-US" dirty="0" smtClean="0"/>
              <a:t>，即使是</a:t>
            </a:r>
            <a:r>
              <a:rPr lang="en-US" altLang="zh-CN" dirty="0" err="1" smtClean="0"/>
              <a:t>SpringMVC</a:t>
            </a:r>
            <a:r>
              <a:rPr lang="zh-CN" altLang="en-US" dirty="0" smtClean="0"/>
              <a:t>的方式，在用户量达到一定数量时，生成同名的</a:t>
            </a:r>
            <a:r>
              <a:rPr lang="en-US" altLang="zh-CN" dirty="0" smtClean="0"/>
              <a:t>Excel</a:t>
            </a:r>
            <a:r>
              <a:rPr lang="zh-CN" altLang="en-US" dirty="0" smtClean="0"/>
              <a:t>会不会出现问题，于是就百度搜索查找了一下生成</a:t>
            </a:r>
            <a:r>
              <a:rPr lang="en-US" altLang="zh-CN" dirty="0" smtClean="0"/>
              <a:t>Excel</a:t>
            </a:r>
            <a:r>
              <a:rPr lang="zh-CN" altLang="en-US" dirty="0" smtClean="0"/>
              <a:t>、</a:t>
            </a:r>
            <a:r>
              <a:rPr lang="en-US" altLang="zh-CN" dirty="0" smtClean="0"/>
              <a:t>word</a:t>
            </a:r>
            <a:r>
              <a:rPr lang="zh-CN" altLang="en-US" dirty="0" smtClean="0"/>
              <a:t>、</a:t>
            </a:r>
            <a:r>
              <a:rPr lang="en-US" altLang="zh-CN" dirty="0" smtClean="0"/>
              <a:t>Zip(</a:t>
            </a:r>
            <a:r>
              <a:rPr lang="en-US" altLang="zh-CN" dirty="0" err="1" smtClean="0"/>
              <a:t>zipOutputStream</a:t>
            </a:r>
            <a:r>
              <a:rPr lang="en-US" altLang="zh-CN" dirty="0" smtClean="0"/>
              <a:t>)</a:t>
            </a:r>
            <a:r>
              <a:rPr lang="zh-CN" altLang="en-US" dirty="0" smtClean="0"/>
              <a:t>的方法</a:t>
            </a:r>
            <a:endParaRPr lang="zh-CN" altLang="en-US" dirty="0"/>
          </a:p>
        </p:txBody>
      </p:sp>
      <p:sp>
        <p:nvSpPr>
          <p:cNvPr id="4" name="灯片编号占位符 3"/>
          <p:cNvSpPr>
            <a:spLocks noGrp="1"/>
          </p:cNvSpPr>
          <p:nvPr>
            <p:ph type="sldNum" sz="quarter" idx="10"/>
          </p:nvPr>
        </p:nvSpPr>
        <p:spPr/>
        <p:txBody>
          <a:bodyPr/>
          <a:lstStyle/>
          <a:p>
            <a:fld id="{E652F4FD-F37B-824F-9065-E749C04D288E}" type="slidenum">
              <a:rPr lang="en-US" smtClean="0"/>
              <a:t>4</a:t>
            </a:fld>
            <a:endParaRPr lang="en-US"/>
          </a:p>
        </p:txBody>
      </p:sp>
    </p:spTree>
    <p:extLst>
      <p:ext uri="{BB962C8B-B14F-4D97-AF65-F5344CB8AC3E}">
        <p14:creationId xmlns:p14="http://schemas.microsoft.com/office/powerpoint/2010/main" val="1956492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这是由于依赖库来处理</a:t>
            </a:r>
            <a:r>
              <a:rPr lang="en-US" altLang="zh-CN" dirty="0" smtClean="0"/>
              <a:t>EXCEL</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fld id="{E652F4FD-F37B-824F-9065-E749C04D288E}" type="slidenum">
              <a:rPr lang="en-US" smtClean="0"/>
              <a:t>8</a:t>
            </a:fld>
            <a:endParaRPr lang="en-US"/>
          </a:p>
        </p:txBody>
      </p:sp>
    </p:spTree>
    <p:extLst>
      <p:ext uri="{BB962C8B-B14F-4D97-AF65-F5344CB8AC3E}">
        <p14:creationId xmlns:p14="http://schemas.microsoft.com/office/powerpoint/2010/main" val="4024202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bg1"/>
                </a:solidFill>
              </a:rPr>
              <a:t>小的文本文件不影响，但是如果是包含了</a:t>
            </a:r>
            <a:r>
              <a:rPr lang="zh-CN" altLang="en-US" sz="1200" dirty="0" smtClean="0">
                <a:solidFill>
                  <a:srgbClr val="FFFF00"/>
                </a:solidFill>
              </a:rPr>
              <a:t>大量图片</a:t>
            </a:r>
            <a:r>
              <a:rPr lang="zh-CN" altLang="en-US" sz="1200" dirty="0" smtClean="0">
                <a:solidFill>
                  <a:schemeClr val="bg1"/>
                </a:solidFill>
              </a:rPr>
              <a:t>的大文件，这种操作会在</a:t>
            </a:r>
            <a:r>
              <a:rPr lang="en-US" altLang="zh-CN" sz="1200" dirty="0" smtClean="0">
                <a:solidFill>
                  <a:schemeClr val="bg1"/>
                </a:solidFill>
              </a:rPr>
              <a:t>workbook</a:t>
            </a:r>
            <a:r>
              <a:rPr lang="zh-CN" altLang="en-US" sz="1200" dirty="0" smtClean="0">
                <a:solidFill>
                  <a:schemeClr val="bg1"/>
                </a:solidFill>
              </a:rPr>
              <a:t>下入浏览器输出流的时候出现一个瓶颈，不仅本</a:t>
            </a:r>
            <a:r>
              <a:rPr lang="zh-CN" altLang="en-US" sz="1200" dirty="0" smtClean="0">
                <a:solidFill>
                  <a:srgbClr val="FFFF00"/>
                </a:solidFill>
              </a:rPr>
              <a:t>线程会很慢</a:t>
            </a:r>
            <a:r>
              <a:rPr lang="zh-CN" altLang="en-US" sz="1200" dirty="0" smtClean="0">
                <a:solidFill>
                  <a:schemeClr val="bg1"/>
                </a:solidFill>
              </a:rPr>
              <a:t>，更会因为</a:t>
            </a:r>
            <a:r>
              <a:rPr lang="zh-CN" altLang="en-US" sz="1200" dirty="0" smtClean="0">
                <a:solidFill>
                  <a:srgbClr val="FFFF00"/>
                </a:solidFill>
              </a:rPr>
              <a:t>占用</a:t>
            </a:r>
            <a:r>
              <a:rPr lang="zh-CN" altLang="en-US" sz="1200" dirty="0" smtClean="0">
                <a:solidFill>
                  <a:schemeClr val="bg1"/>
                </a:solidFill>
              </a:rPr>
              <a:t>太多的资源拖累整个应用程序</a:t>
            </a:r>
            <a:endParaRPr lang="zh-CN" altLang="en-US" dirty="0" smtClean="0"/>
          </a:p>
        </p:txBody>
      </p:sp>
      <p:sp>
        <p:nvSpPr>
          <p:cNvPr id="4" name="灯片编号占位符 3"/>
          <p:cNvSpPr>
            <a:spLocks noGrp="1"/>
          </p:cNvSpPr>
          <p:nvPr>
            <p:ph type="sldNum" sz="quarter" idx="10"/>
          </p:nvPr>
        </p:nvSpPr>
        <p:spPr/>
        <p:txBody>
          <a:bodyPr/>
          <a:lstStyle/>
          <a:p>
            <a:fld id="{E652F4FD-F37B-824F-9065-E749C04D288E}" type="slidenum">
              <a:rPr lang="en-US" smtClean="0"/>
              <a:t>9</a:t>
            </a:fld>
            <a:endParaRPr lang="en-US"/>
          </a:p>
        </p:txBody>
      </p:sp>
    </p:spTree>
    <p:extLst>
      <p:ext uri="{BB962C8B-B14F-4D97-AF65-F5344CB8AC3E}">
        <p14:creationId xmlns:p14="http://schemas.microsoft.com/office/powerpoint/2010/main" val="1782057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chemeClr val="tx1"/>
                </a:solidFill>
                <a:effectLst/>
                <a:latin typeface="+mn-lt"/>
                <a:ea typeface="+mn-ea"/>
                <a:cs typeface="+mn-cs"/>
              </a:rPr>
              <a:t>内存溢出：肯定是堆栈溢出了，要么访问量太多并且每个访问的时间太长或者数据太多，导致数据释放不掉，因为垃圾回收器是要找到那些是垃圾才能回收，这里它不会认为这些东西是垃圾，自然不会去回收了；</a:t>
            </a:r>
            <a:endParaRPr lang="en-US" altLang="zh-CN"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kern="1200" dirty="0" smtClean="0">
                <a:solidFill>
                  <a:schemeClr val="tx1"/>
                </a:solidFill>
                <a:effectLst/>
                <a:latin typeface="+mn-lt"/>
                <a:ea typeface="+mn-ea"/>
                <a:cs typeface="+mn-cs"/>
              </a:rPr>
              <a:t>内存泄漏：是指程序中己动态分配的堆内存由于某种原因程序未释放或无法释放，造成系统内存的浪费，导致程序运行速度减慢甚至系统崩溃等严重后果。</a:t>
            </a:r>
            <a:endParaRPr lang="en-US" altLang="zh-CN"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kern="1200" dirty="0" smtClean="0">
                <a:solidFill>
                  <a:schemeClr val="tx1"/>
                </a:solidFill>
                <a:effectLst/>
                <a:latin typeface="+mn-lt"/>
                <a:ea typeface="+mn-ea"/>
                <a:cs typeface="+mn-cs"/>
              </a:rPr>
              <a:t>B+</a:t>
            </a:r>
            <a:r>
              <a:rPr lang="zh-CN" altLang="en-US" sz="1000" b="0" i="0" kern="1200" dirty="0" smtClean="0">
                <a:solidFill>
                  <a:schemeClr val="tx1"/>
                </a:solidFill>
                <a:effectLst/>
                <a:latin typeface="+mn-lt"/>
                <a:ea typeface="+mn-ea"/>
                <a:cs typeface="+mn-cs"/>
              </a:rPr>
              <a:t>树由</a:t>
            </a:r>
            <a:r>
              <a:rPr lang="en-US" altLang="zh-CN" sz="1000" b="0" i="0" kern="1200" dirty="0" smtClean="0">
                <a:solidFill>
                  <a:schemeClr val="tx1"/>
                </a:solidFill>
                <a:effectLst/>
                <a:latin typeface="+mn-lt"/>
                <a:ea typeface="+mn-ea"/>
                <a:cs typeface="+mn-cs"/>
              </a:rPr>
              <a:t>B</a:t>
            </a:r>
            <a:r>
              <a:rPr lang="zh-CN" altLang="en-US" sz="1000" b="0" i="0" kern="1200" dirty="0" smtClean="0">
                <a:solidFill>
                  <a:schemeClr val="tx1"/>
                </a:solidFill>
                <a:effectLst/>
                <a:latin typeface="+mn-lt"/>
                <a:ea typeface="+mn-ea"/>
                <a:cs typeface="+mn-cs"/>
              </a:rPr>
              <a:t>树和索引顺序访问方法（</a:t>
            </a:r>
            <a:r>
              <a:rPr lang="en-US" altLang="zh-CN" sz="1000" b="0" i="0" kern="1200" dirty="0" smtClean="0">
                <a:solidFill>
                  <a:schemeClr val="tx1"/>
                </a:solidFill>
                <a:effectLst/>
                <a:latin typeface="+mn-lt"/>
                <a:ea typeface="+mn-ea"/>
                <a:cs typeface="+mn-cs"/>
              </a:rPr>
              <a:t>ISAM</a:t>
            </a:r>
            <a:r>
              <a:rPr lang="zh-CN" altLang="en-US" sz="1000" b="0" i="0" kern="1200" dirty="0" smtClean="0">
                <a:solidFill>
                  <a:schemeClr val="tx1"/>
                </a:solidFill>
                <a:effectLst/>
                <a:latin typeface="+mn-lt"/>
                <a:ea typeface="+mn-ea"/>
                <a:cs typeface="+mn-cs"/>
              </a:rPr>
              <a:t>，</a:t>
            </a:r>
            <a:r>
              <a:rPr lang="en-US" altLang="zh-CN" sz="1000" b="0" i="0" kern="1200" dirty="0" smtClean="0">
                <a:solidFill>
                  <a:schemeClr val="tx1"/>
                </a:solidFill>
                <a:effectLst/>
                <a:latin typeface="+mn-lt"/>
                <a:ea typeface="+mn-ea"/>
                <a:cs typeface="+mn-cs"/>
              </a:rPr>
              <a:t>B+</a:t>
            </a:r>
            <a:r>
              <a:rPr lang="zh-CN" altLang="en-US" sz="1000" b="0" i="0" kern="1200" dirty="0" smtClean="0">
                <a:solidFill>
                  <a:schemeClr val="tx1"/>
                </a:solidFill>
                <a:effectLst/>
                <a:latin typeface="+mn-lt"/>
                <a:ea typeface="+mn-ea"/>
                <a:cs typeface="+mn-cs"/>
              </a:rPr>
              <a:t>树是为磁盘或其他直接存取辅助设备而设计的一种平衡查找树，在</a:t>
            </a:r>
            <a:r>
              <a:rPr lang="en-US" altLang="zh-CN" sz="1000" b="0" i="0" kern="1200" dirty="0" smtClean="0">
                <a:solidFill>
                  <a:schemeClr val="tx1"/>
                </a:solidFill>
                <a:effectLst/>
                <a:latin typeface="+mn-lt"/>
                <a:ea typeface="+mn-ea"/>
                <a:cs typeface="+mn-cs"/>
              </a:rPr>
              <a:t>B+</a:t>
            </a:r>
            <a:r>
              <a:rPr lang="zh-CN" altLang="en-US" sz="1000" b="0" i="0" kern="1200" dirty="0" smtClean="0">
                <a:solidFill>
                  <a:schemeClr val="tx1"/>
                </a:solidFill>
                <a:effectLst/>
                <a:latin typeface="+mn-lt"/>
                <a:ea typeface="+mn-ea"/>
                <a:cs typeface="+mn-cs"/>
              </a:rPr>
              <a:t>树中，所有记录节点都是按键值的大小顺序存放在同一层的叶节点中，各叶节点指针进行连接。</a:t>
            </a:r>
            <a:endParaRPr lang="zh-CN" altLang="en-US" sz="1000" dirty="0" smtClean="0"/>
          </a:p>
          <a:p>
            <a:endParaRPr lang="zh-CN" altLang="en-US" sz="1000" dirty="0" smtClean="0"/>
          </a:p>
        </p:txBody>
      </p:sp>
      <p:sp>
        <p:nvSpPr>
          <p:cNvPr id="4" name="灯片编号占位符 3"/>
          <p:cNvSpPr>
            <a:spLocks noGrp="1"/>
          </p:cNvSpPr>
          <p:nvPr>
            <p:ph type="sldNum" sz="quarter" idx="10"/>
          </p:nvPr>
        </p:nvSpPr>
        <p:spPr/>
        <p:txBody>
          <a:bodyPr/>
          <a:lstStyle/>
          <a:p>
            <a:fld id="{E652F4FD-F37B-824F-9065-E749C04D288E}" type="slidenum">
              <a:rPr lang="en-US" smtClean="0"/>
              <a:t>10</a:t>
            </a:fld>
            <a:endParaRPr lang="en-US"/>
          </a:p>
        </p:txBody>
      </p:sp>
    </p:spTree>
    <p:extLst>
      <p:ext uri="{BB962C8B-B14F-4D97-AF65-F5344CB8AC3E}">
        <p14:creationId xmlns:p14="http://schemas.microsoft.com/office/powerpoint/2010/main" val="154764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会有临时文件产生，比如：</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poi-sxssf-sheet4654655121378979321.xml</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文件位置：</a:t>
            </a:r>
            <a:r>
              <a:rPr lang="en-US" altLang="zh-CN" sz="1200" b="0" i="0" kern="1200" dirty="0" err="1" smtClean="0">
                <a:solidFill>
                  <a:schemeClr val="tx1"/>
                </a:solidFill>
                <a:effectLst/>
                <a:latin typeface="+mn-lt"/>
                <a:ea typeface="+mn-ea"/>
                <a:cs typeface="+mn-cs"/>
              </a:rPr>
              <a:t>java.io.tmpdir</a:t>
            </a:r>
            <a:r>
              <a:rPr lang="zh-CN" altLang="en-US" sz="1200" b="0" i="0" kern="1200" dirty="0" smtClean="0">
                <a:solidFill>
                  <a:schemeClr val="tx1"/>
                </a:solidFill>
                <a:effectLst/>
                <a:latin typeface="+mn-lt"/>
                <a:ea typeface="+mn-ea"/>
                <a:cs typeface="+mn-cs"/>
              </a:rPr>
              <a:t>这个环境变量下的位置</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Windows 7</a:t>
            </a:r>
            <a:r>
              <a:rPr lang="zh-CN" altLang="en-US" sz="1200" b="0" i="0" kern="1200" dirty="0" smtClean="0">
                <a:solidFill>
                  <a:schemeClr val="tx1"/>
                </a:solidFill>
                <a:effectLst/>
                <a:latin typeface="+mn-lt"/>
                <a:ea typeface="+mn-ea"/>
                <a:cs typeface="+mn-cs"/>
              </a:rPr>
              <a:t>下是</a:t>
            </a:r>
            <a:r>
              <a:rPr lang="en-US" altLang="zh-CN" sz="1200" b="0" i="0" kern="1200" dirty="0" smtClean="0">
                <a:solidFill>
                  <a:schemeClr val="tx1"/>
                </a:solidFill>
                <a:effectLst/>
                <a:latin typeface="+mn-lt"/>
                <a:ea typeface="+mn-ea"/>
                <a:cs typeface="+mn-cs"/>
              </a:rPr>
              <a:t>C:\Users\xxxxxAppData\Local\Temp</a:t>
            </a:r>
            <a:endParaRPr lang="zh-CN" altLang="en-US" dirty="0"/>
          </a:p>
        </p:txBody>
      </p:sp>
      <p:sp>
        <p:nvSpPr>
          <p:cNvPr id="4" name="灯片编号占位符 3"/>
          <p:cNvSpPr>
            <a:spLocks noGrp="1"/>
          </p:cNvSpPr>
          <p:nvPr>
            <p:ph type="sldNum" sz="quarter" idx="10"/>
          </p:nvPr>
        </p:nvSpPr>
        <p:spPr/>
        <p:txBody>
          <a:bodyPr/>
          <a:lstStyle/>
          <a:p>
            <a:fld id="{E652F4FD-F37B-824F-9065-E749C04D288E}" type="slidenum">
              <a:rPr lang="en-US" smtClean="0"/>
              <a:t>11</a:t>
            </a:fld>
            <a:endParaRPr lang="en-US"/>
          </a:p>
        </p:txBody>
      </p:sp>
    </p:spTree>
    <p:extLst>
      <p:ext uri="{BB962C8B-B14F-4D97-AF65-F5344CB8AC3E}">
        <p14:creationId xmlns:p14="http://schemas.microsoft.com/office/powerpoint/2010/main" val="2654660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访问模板中的初始单元格和行。在构建</a:t>
            </a:r>
            <a:r>
              <a:rPr lang="en-US" altLang="zh-CN" dirty="0" err="1" smtClean="0"/>
              <a:t>SXSSFWorkbook</a:t>
            </a:r>
            <a:r>
              <a:rPr lang="en-US" altLang="zh-CN" dirty="0" smtClean="0"/>
              <a:t>(</a:t>
            </a:r>
            <a:r>
              <a:rPr lang="en-US" altLang="zh-CN" dirty="0" err="1" smtClean="0"/>
              <a:t>XSSFWorkbook</a:t>
            </a:r>
            <a:r>
              <a:rPr lang="en-US" altLang="zh-CN" dirty="0" smtClean="0"/>
              <a:t>)</a:t>
            </a:r>
            <a:r>
              <a:rPr lang="zh-CN" altLang="en-US" dirty="0" smtClean="0"/>
              <a:t>之后，所有内部窗口都是空的，</a:t>
            </a:r>
            <a:r>
              <a:rPr lang="en-US" altLang="zh-CN" dirty="0" err="1" smtClean="0"/>
              <a:t>SXSSFSheet@getRow</a:t>
            </a:r>
            <a:r>
              <a:rPr lang="zh-CN" altLang="en-US" dirty="0" smtClean="0"/>
              <a:t>和</a:t>
            </a:r>
            <a:r>
              <a:rPr lang="en-US" altLang="zh-CN" dirty="0" err="1" smtClean="0"/>
              <a:t>SXSSFRow#getCell</a:t>
            </a:r>
            <a:r>
              <a:rPr lang="zh-CN" altLang="en-US" dirty="0" smtClean="0"/>
              <a:t>返回</a:t>
            </a:r>
            <a:r>
              <a:rPr lang="en-US" altLang="zh-CN" dirty="0" smtClean="0"/>
              <a:t>null</a:t>
            </a:r>
            <a:r>
              <a:rPr lang="zh-CN" altLang="en-US" dirty="0" smtClean="0"/>
              <a:t>。重写现有的单元格和行。</a:t>
            </a:r>
            <a:r>
              <a:rPr lang="en-US" altLang="zh-CN" dirty="0" smtClean="0"/>
              <a:t>API</a:t>
            </a:r>
            <a:r>
              <a:rPr lang="zh-CN" altLang="en-US" dirty="0" smtClean="0"/>
              <a:t>默默地允许，但输出文件无效，</a:t>
            </a:r>
            <a:r>
              <a:rPr lang="en-US" altLang="zh-CN" dirty="0" smtClean="0"/>
              <a:t>Excel</a:t>
            </a:r>
            <a:r>
              <a:rPr lang="zh-CN" altLang="en-US" dirty="0" smtClean="0"/>
              <a:t>无法读取。</a:t>
            </a:r>
            <a:endParaRPr lang="zh-CN" altLang="en-US" dirty="0"/>
          </a:p>
        </p:txBody>
      </p:sp>
      <p:sp>
        <p:nvSpPr>
          <p:cNvPr id="4" name="灯片编号占位符 3"/>
          <p:cNvSpPr>
            <a:spLocks noGrp="1"/>
          </p:cNvSpPr>
          <p:nvPr>
            <p:ph type="sldNum" sz="quarter" idx="10"/>
          </p:nvPr>
        </p:nvSpPr>
        <p:spPr/>
        <p:txBody>
          <a:bodyPr/>
          <a:lstStyle/>
          <a:p>
            <a:fld id="{E652F4FD-F37B-824F-9065-E749C04D288E}" type="slidenum">
              <a:rPr lang="en-US" smtClean="0"/>
              <a:t>12</a:t>
            </a:fld>
            <a:endParaRPr lang="en-US"/>
          </a:p>
        </p:txBody>
      </p:sp>
    </p:spTree>
    <p:extLst>
      <p:ext uri="{BB962C8B-B14F-4D97-AF65-F5344CB8AC3E}">
        <p14:creationId xmlns:p14="http://schemas.microsoft.com/office/powerpoint/2010/main" val="2347002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163" y="0"/>
            <a:ext cx="12295163" cy="6858396"/>
          </a:xfrm>
          <a:prstGeom prst="rect">
            <a:avLst/>
          </a:prstGeom>
        </p:spPr>
      </p:pic>
      <p:pic>
        <p:nvPicPr>
          <p:cNvPr id="4" name="Picture 3" descr="C:\Users\vip\Desktop\三张画面-种子院-03.png">
            <a:extLst>
              <a:ext uri="{FF2B5EF4-FFF2-40B4-BE49-F238E27FC236}">
                <a16:creationId xmlns="" xmlns:a16="http://schemas.microsoft.com/office/drawing/2014/main" id="{D4465CFB-D366-0C4E-A1BD-D94E78A5060D}"/>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02455" y="175940"/>
            <a:ext cx="1543331" cy="548607"/>
          </a:xfrm>
          <a:prstGeom prst="rect">
            <a:avLst/>
          </a:prstGeom>
          <a:noFill/>
        </p:spPr>
      </p:pic>
      <p:sp>
        <p:nvSpPr>
          <p:cNvPr id="8" name="标题 7">
            <a:extLst>
              <a:ext uri="{FF2B5EF4-FFF2-40B4-BE49-F238E27FC236}">
                <a16:creationId xmlns="" xmlns:a16="http://schemas.microsoft.com/office/drawing/2014/main" id="{A7E170CF-F0AC-EF46-B31F-07489DE3C2AA}"/>
              </a:ext>
            </a:extLst>
          </p:cNvPr>
          <p:cNvSpPr>
            <a:spLocks noGrp="1"/>
          </p:cNvSpPr>
          <p:nvPr>
            <p:ph type="title" hasCustomPrompt="1"/>
          </p:nvPr>
        </p:nvSpPr>
        <p:spPr>
          <a:xfrm>
            <a:off x="626419" y="2792828"/>
            <a:ext cx="10939163" cy="997483"/>
          </a:xfrm>
        </p:spPr>
        <p:txBody>
          <a:bodyPr>
            <a:normAutofit/>
          </a:bodyPr>
          <a:lstStyle>
            <a:lvl1pPr algn="ctr">
              <a:defRPr sz="4800" baseline="0">
                <a:latin typeface="D-DIN" charset="0"/>
                <a:ea typeface="微软雅黑" panose="020B0503020204020204" pitchFamily="34" charset="-122"/>
                <a:cs typeface="Arial" panose="020B0604020202020204" pitchFamily="34" charset="0"/>
              </a:defRPr>
            </a:lvl1pPr>
          </a:lstStyle>
          <a:p>
            <a:r>
              <a:rPr kumimoji="1" lang="en-US" altLang="zh-CN" dirty="0"/>
              <a:t>Main title</a:t>
            </a:r>
            <a:endParaRPr kumimoji="1" lang="zh-CN" altLang="en-US" dirty="0"/>
          </a:p>
        </p:txBody>
      </p:sp>
      <p:sp>
        <p:nvSpPr>
          <p:cNvPr id="6" name="文本占位符 5"/>
          <p:cNvSpPr>
            <a:spLocks noGrp="1"/>
          </p:cNvSpPr>
          <p:nvPr>
            <p:ph type="body" sz="quarter" idx="10" hasCustomPrompt="1"/>
          </p:nvPr>
        </p:nvSpPr>
        <p:spPr>
          <a:xfrm>
            <a:off x="626419" y="4046538"/>
            <a:ext cx="10939163" cy="728662"/>
          </a:xfrm>
        </p:spPr>
        <p:txBody>
          <a:bodyPr/>
          <a:lstStyle>
            <a:lvl1pPr marL="0" indent="0" algn="ctr">
              <a:buNone/>
              <a:defRPr baseline="0">
                <a:solidFill>
                  <a:srgbClr val="E5E9EF"/>
                </a:solidFill>
              </a:defRPr>
            </a:lvl1pPr>
          </a:lstStyle>
          <a:p>
            <a:pPr lvl="0"/>
            <a:r>
              <a:rPr lang="en-US" altLang="zh-CN" dirty="0"/>
              <a:t>Subtitle</a:t>
            </a:r>
            <a:endParaRPr lang="zh-CN" altLang="en-US" dirty="0"/>
          </a:p>
        </p:txBody>
      </p:sp>
    </p:spTree>
    <p:extLst>
      <p:ext uri="{BB962C8B-B14F-4D97-AF65-F5344CB8AC3E}">
        <p14:creationId xmlns:p14="http://schemas.microsoft.com/office/powerpoint/2010/main" val="408452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48BBD59B-EA63-8A49-8638-FFA379C477A3}"/>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58120" r="17838" b="1"/>
          <a:stretch/>
        </p:blipFill>
        <p:spPr>
          <a:xfrm>
            <a:off x="8158273" y="71161"/>
            <a:ext cx="4033727" cy="943797"/>
          </a:xfrm>
          <a:prstGeom prst="rect">
            <a:avLst/>
          </a:prstGeom>
          <a:effectLst>
            <a:innerShdw blurRad="63500" dist="101600" dir="5400000">
              <a:prstClr val="black">
                <a:alpha val="50000"/>
              </a:prstClr>
            </a:innerShdw>
          </a:effectLst>
        </p:spPr>
      </p:pic>
      <p:sp>
        <p:nvSpPr>
          <p:cNvPr id="2" name="标题 1">
            <a:extLst>
              <a:ext uri="{FF2B5EF4-FFF2-40B4-BE49-F238E27FC236}">
                <a16:creationId xmlns="" xmlns:a16="http://schemas.microsoft.com/office/drawing/2014/main" id="{975D2B0B-5D85-264E-8A51-96BA0CAB8F65}"/>
              </a:ext>
            </a:extLst>
          </p:cNvPr>
          <p:cNvSpPr>
            <a:spLocks noGrp="1"/>
          </p:cNvSpPr>
          <p:nvPr>
            <p:ph type="title" hasCustomPrompt="1"/>
          </p:nvPr>
        </p:nvSpPr>
        <p:spPr>
          <a:xfrm>
            <a:off x="670451" y="175940"/>
            <a:ext cx="10939163" cy="506267"/>
          </a:xfrm>
        </p:spPr>
        <p:txBody>
          <a:bodyPr anchor="b">
            <a:normAutofit/>
          </a:bodyPr>
          <a:lstStyle>
            <a:lvl1pPr>
              <a:defRPr sz="2800" b="1" baseline="0">
                <a:latin typeface="D-DIN" panose="020B0504030202030204" pitchFamily="34" charset="0"/>
              </a:defRPr>
            </a:lvl1pPr>
          </a:lstStyle>
          <a:p>
            <a:r>
              <a:rPr kumimoji="1" lang="en-US" altLang="zh-CN" dirty="0"/>
              <a:t>Page Title</a:t>
            </a:r>
            <a:endParaRPr kumimoji="1" lang="zh-CN" altLang="en-US" dirty="0"/>
          </a:p>
        </p:txBody>
      </p:sp>
      <p:sp>
        <p:nvSpPr>
          <p:cNvPr id="6" name="文本占位符 5">
            <a:extLst>
              <a:ext uri="{FF2B5EF4-FFF2-40B4-BE49-F238E27FC236}">
                <a16:creationId xmlns="" xmlns:a16="http://schemas.microsoft.com/office/drawing/2014/main" id="{0CDA8D5C-96C0-6840-A885-BAA52A02F92E}"/>
              </a:ext>
            </a:extLst>
          </p:cNvPr>
          <p:cNvSpPr>
            <a:spLocks noGrp="1"/>
          </p:cNvSpPr>
          <p:nvPr>
            <p:ph type="body" sz="quarter" idx="10" hasCustomPrompt="1"/>
          </p:nvPr>
        </p:nvSpPr>
        <p:spPr>
          <a:xfrm>
            <a:off x="670451" y="682207"/>
            <a:ext cx="10939162" cy="411097"/>
          </a:xfrm>
        </p:spPr>
        <p:txBody>
          <a:bodyPr>
            <a:normAutofit/>
          </a:bodyPr>
          <a:lstStyle>
            <a:lvl1pPr marL="0" indent="0" algn="l" defTabSz="914400" rtl="0" eaLnBrk="1" latinLnBrk="0" hangingPunct="1">
              <a:lnSpc>
                <a:spcPct val="90000"/>
              </a:lnSpc>
              <a:spcBef>
                <a:spcPct val="0"/>
              </a:spcBef>
              <a:buNone/>
              <a:defRPr kumimoji="1" lang="zh-CN" altLang="en-US" sz="2000" b="0" i="0" kern="1200" baseline="0" dirty="0" smtClean="0">
                <a:solidFill>
                  <a:schemeClr val="bg1"/>
                </a:solidFill>
                <a:latin typeface="D-DIN" panose="020B0504030202030204" pitchFamily="34" charset="0"/>
                <a:ea typeface="微软雅黑" panose="020B0503020204020204" pitchFamily="34" charset="-122"/>
                <a:cs typeface="+mj-cs"/>
              </a:defRPr>
            </a:lvl1pPr>
            <a:lvl2pPr marL="457200" indent="0">
              <a:buNone/>
              <a:defRPr/>
            </a:lvl2pPr>
          </a:lstStyle>
          <a:p>
            <a:pPr lvl="0"/>
            <a:r>
              <a:rPr kumimoji="1" lang="en-US" altLang="zh-CN" dirty="0"/>
              <a:t>Page Subtitle</a:t>
            </a:r>
            <a:endParaRPr kumimoji="1" lang="zh-CN" altLang="en-US" dirty="0"/>
          </a:p>
        </p:txBody>
      </p:sp>
      <p:sp>
        <p:nvSpPr>
          <p:cNvPr id="5" name="内容占位符 2">
            <a:extLst>
              <a:ext uri="{FF2B5EF4-FFF2-40B4-BE49-F238E27FC236}">
                <a16:creationId xmlns="" xmlns:a16="http://schemas.microsoft.com/office/drawing/2014/main" id="{83F12B29-E30B-2648-A367-59F1D875199D}"/>
              </a:ext>
            </a:extLst>
          </p:cNvPr>
          <p:cNvSpPr>
            <a:spLocks noGrp="1"/>
          </p:cNvSpPr>
          <p:nvPr>
            <p:ph idx="1" hasCustomPrompt="1"/>
          </p:nvPr>
        </p:nvSpPr>
        <p:spPr>
          <a:xfrm>
            <a:off x="670450" y="1319439"/>
            <a:ext cx="10939163" cy="4836431"/>
          </a:xfrm>
        </p:spPr>
        <p:txBody>
          <a:bodyPr/>
          <a:lstStyle>
            <a:lvl1pPr>
              <a:buClr>
                <a:schemeClr val="accent2"/>
              </a:buClr>
              <a:defRPr sz="2400" baseline="0">
                <a:solidFill>
                  <a:schemeClr val="tx1"/>
                </a:solidFill>
                <a:latin typeface="Arial" panose="020B0604020202020204" pitchFamily="34" charset="0"/>
              </a:defRPr>
            </a:lvl1pPr>
            <a:lvl2pPr>
              <a:buClr>
                <a:schemeClr val="accent2"/>
              </a:buClr>
              <a:defRPr sz="2000" baseline="0">
                <a:solidFill>
                  <a:schemeClr val="tx1"/>
                </a:solidFill>
                <a:latin typeface="Arial" panose="020B0604020202020204" pitchFamily="34" charset="0"/>
              </a:defRPr>
            </a:lvl2pPr>
            <a:lvl3pPr>
              <a:buClr>
                <a:schemeClr val="accent2"/>
              </a:buClr>
              <a:defRPr sz="1800" baseline="0">
                <a:solidFill>
                  <a:schemeClr val="tx1"/>
                </a:solidFill>
                <a:latin typeface="Arial" panose="020B0604020202020204" pitchFamily="34" charset="0"/>
              </a:defRPr>
            </a:lvl3pPr>
            <a:lvl4pPr>
              <a:buClr>
                <a:schemeClr val="accent2"/>
              </a:buClr>
              <a:defRPr sz="1600" baseline="0">
                <a:solidFill>
                  <a:schemeClr val="tx1"/>
                </a:solidFill>
                <a:latin typeface="Arial" panose="020B0604020202020204" pitchFamily="34" charset="0"/>
              </a:defRPr>
            </a:lvl4pPr>
            <a:lvl5pPr>
              <a:buClr>
                <a:schemeClr val="accent2"/>
              </a:buClr>
              <a:defRPr sz="1400" baseline="0">
                <a:solidFill>
                  <a:schemeClr val="tx1"/>
                </a:solidFill>
                <a:latin typeface="Arial" panose="020B0604020202020204" pitchFamily="34" charset="0"/>
              </a:defRPr>
            </a:lvl5pPr>
          </a:lstStyle>
          <a:p>
            <a:pPr lvl="0"/>
            <a:r>
              <a:rPr kumimoji="1" lang="en-US" altLang="zh-CN" dirty="0"/>
              <a:t>Content</a:t>
            </a:r>
            <a:endParaRPr kumimoji="1" lang="zh-CN" altLang="en-US" dirty="0"/>
          </a:p>
          <a:p>
            <a:pPr lvl="1"/>
            <a:r>
              <a:rPr kumimoji="1" lang="en-US" altLang="zh-CN" dirty="0"/>
              <a:t>Level 2 content</a:t>
            </a:r>
            <a:endParaRPr kumimoji="1" lang="zh-CN" altLang="en-US" dirty="0"/>
          </a:p>
          <a:p>
            <a:pPr lvl="2"/>
            <a:r>
              <a:rPr kumimoji="1" lang="en-US" altLang="zh-CN" dirty="0"/>
              <a:t>Level 3 content</a:t>
            </a:r>
            <a:endParaRPr kumimoji="1" lang="zh-CN" altLang="en-US" dirty="0"/>
          </a:p>
          <a:p>
            <a:pPr lvl="3"/>
            <a:r>
              <a:rPr kumimoji="1" lang="en-US" altLang="zh-CN" dirty="0"/>
              <a:t>Level 4 content</a:t>
            </a:r>
            <a:endParaRPr kumimoji="1" lang="zh-CN" altLang="en-US" dirty="0"/>
          </a:p>
          <a:p>
            <a:pPr lvl="4"/>
            <a:r>
              <a:rPr kumimoji="1" lang="en-US" altLang="zh-CN" dirty="0"/>
              <a:t>Level 5 content</a:t>
            </a:r>
            <a:endParaRPr kumimoji="1" lang="zh-CN" altLang="en-US" dirty="0"/>
          </a:p>
        </p:txBody>
      </p:sp>
    </p:spTree>
    <p:extLst>
      <p:ext uri="{BB962C8B-B14F-4D97-AF65-F5344CB8AC3E}">
        <p14:creationId xmlns:p14="http://schemas.microsoft.com/office/powerpoint/2010/main" val="98308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623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s Page">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Slide Number Placeholder 4">
            <a:extLst>
              <a:ext uri="{FF2B5EF4-FFF2-40B4-BE49-F238E27FC236}">
                <a16:creationId xmlns="" xmlns:a16="http://schemas.microsoft.com/office/drawing/2014/main" id="{BECAB3B3-11BC-E543-AAEE-84BC6AEEA1B8}"/>
              </a:ext>
            </a:extLst>
          </p:cNvPr>
          <p:cNvSpPr>
            <a:spLocks noGrp="1"/>
          </p:cNvSpPr>
          <p:nvPr>
            <p:ph type="sldNum" sz="quarter" idx="11"/>
          </p:nvPr>
        </p:nvSpPr>
        <p:spPr>
          <a:xfrm>
            <a:off x="9296400" y="6356350"/>
            <a:ext cx="2743200" cy="365125"/>
          </a:xfrm>
          <a:prstGeom prst="rect">
            <a:avLst/>
          </a:prstGeom>
        </p:spPr>
        <p:txBody>
          <a:bodyPr/>
          <a:lstStyle/>
          <a:p>
            <a:fld id="{EFE422F0-5891-FE48-B15F-45B5E414D58D}" type="slidenum">
              <a:rPr lang="en-US" smtClean="0"/>
              <a:t>‹#›</a:t>
            </a:fld>
            <a:endParaRPr lang="en-US"/>
          </a:p>
        </p:txBody>
      </p:sp>
      <p:sp>
        <p:nvSpPr>
          <p:cNvPr id="9" name="矩形 8">
            <a:extLst>
              <a:ext uri="{FF2B5EF4-FFF2-40B4-BE49-F238E27FC236}">
                <a16:creationId xmlns="" xmlns:a16="http://schemas.microsoft.com/office/drawing/2014/main" id="{6AE4B6A5-341F-9F41-AB55-5D43C37E5B58}"/>
              </a:ext>
            </a:extLst>
          </p:cNvPr>
          <p:cNvSpPr/>
          <p:nvPr userDrawn="1"/>
        </p:nvSpPr>
        <p:spPr>
          <a:xfrm>
            <a:off x="0" y="0"/>
            <a:ext cx="12362688" cy="6858000"/>
          </a:xfrm>
          <a:prstGeom prst="rect">
            <a:avLst/>
          </a:prstGeom>
          <a:solidFill>
            <a:srgbClr val="1A2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10" name="图片 9">
            <a:extLst>
              <a:ext uri="{FF2B5EF4-FFF2-40B4-BE49-F238E27FC236}">
                <a16:creationId xmlns="" xmlns:a16="http://schemas.microsoft.com/office/drawing/2014/main" id="{24F26170-BCDC-6241-B6E3-40E4E56FF802}"/>
              </a:ext>
            </a:extLst>
          </p:cNvPr>
          <p:cNvPicPr>
            <a:picLocks noChangeAspect="1"/>
          </p:cNvPicPr>
          <p:nvPr userDrawn="1"/>
        </p:nvPicPr>
        <p:blipFill>
          <a:blip r:embed="rId2">
            <a:lum bright="100000"/>
          </a:blip>
          <a:stretch>
            <a:fillRect/>
          </a:stretch>
        </p:blipFill>
        <p:spPr>
          <a:xfrm>
            <a:off x="3641265" y="2189943"/>
            <a:ext cx="4909470" cy="2253527"/>
          </a:xfrm>
          <a:prstGeom prst="rect">
            <a:avLst/>
          </a:prstGeom>
          <a:effectLst>
            <a:innerShdw blurRad="63500" dist="101600" dir="5400000">
              <a:prstClr val="black">
                <a:alpha val="50000"/>
              </a:prstClr>
            </a:innerShdw>
          </a:effectLst>
        </p:spPr>
      </p:pic>
      <p:sp>
        <p:nvSpPr>
          <p:cNvPr id="12" name="矩形 11">
            <a:extLst>
              <a:ext uri="{FF2B5EF4-FFF2-40B4-BE49-F238E27FC236}">
                <a16:creationId xmlns="" xmlns:a16="http://schemas.microsoft.com/office/drawing/2014/main" id="{33E0E690-DE61-6E4A-A576-31685F59331C}"/>
              </a:ext>
            </a:extLst>
          </p:cNvPr>
          <p:cNvSpPr/>
          <p:nvPr userDrawn="1"/>
        </p:nvSpPr>
        <p:spPr>
          <a:xfrm>
            <a:off x="6957255" y="3553966"/>
            <a:ext cx="4388077" cy="745126"/>
          </a:xfrm>
          <a:prstGeom prst="rect">
            <a:avLst/>
          </a:prstGeom>
        </p:spPr>
        <p:txBody>
          <a:bodyPr wrap="square" bIns="108000">
            <a:spAutoFit/>
          </a:bodyPr>
          <a:lstStyle/>
          <a:p>
            <a:pPr>
              <a:lnSpc>
                <a:spcPts val="4560"/>
              </a:lnSpc>
            </a:pPr>
            <a:r>
              <a:rPr lang="en-US" altLang="zh-CN" sz="5400" b="1" baseline="0" dirty="0">
                <a:solidFill>
                  <a:schemeClr val="tx1"/>
                </a:solidFill>
                <a:latin typeface="D-DIN" panose="020B0504030202030204" pitchFamily="34" charset="0"/>
                <a:ea typeface="微软雅黑" panose="020B0503020204020204" pitchFamily="34" charset="-122"/>
                <a:cs typeface="Helvetica Neue Medium" charset="0"/>
              </a:rPr>
              <a:t>THANKS</a:t>
            </a:r>
            <a:endParaRPr lang="zh-CN" altLang="en-US" sz="5400" b="1" baseline="0" dirty="0">
              <a:solidFill>
                <a:schemeClr val="tx1"/>
              </a:solidFill>
              <a:latin typeface="D-DIN" panose="020B0504030202030204" pitchFamily="34" charset="0"/>
              <a:ea typeface="微软雅黑" panose="020B0503020204020204" pitchFamily="34" charset="-122"/>
              <a:cs typeface="Helvetica Neue Medium" charset="0"/>
            </a:endParaRPr>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7438" y="2047473"/>
            <a:ext cx="2370451" cy="686183"/>
          </a:xfrm>
          <a:prstGeom prst="rect">
            <a:avLst/>
          </a:prstGeom>
        </p:spPr>
      </p:pic>
    </p:spTree>
    <p:extLst>
      <p:ext uri="{BB962C8B-B14F-4D97-AF65-F5344CB8AC3E}">
        <p14:creationId xmlns:p14="http://schemas.microsoft.com/office/powerpoint/2010/main" val="4176762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ny Slogan CN">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79160" y="4723422"/>
            <a:ext cx="2033680" cy="503999"/>
          </a:xfrm>
          <a:prstGeom prst="rect">
            <a:avLst/>
          </a:prstGeom>
        </p:spPr>
      </p:pic>
      <p:sp>
        <p:nvSpPr>
          <p:cNvPr id="6" name="矩形 13"/>
          <p:cNvSpPr/>
          <p:nvPr userDrawn="1"/>
        </p:nvSpPr>
        <p:spPr>
          <a:xfrm>
            <a:off x="1630198" y="3066206"/>
            <a:ext cx="8931605" cy="679756"/>
          </a:xfrm>
          <a:prstGeom prst="rect">
            <a:avLst/>
          </a:prstGeom>
        </p:spPr>
        <p:txBody>
          <a:bodyPr vert="horz" lIns="91440" tIns="45720" rIns="91440" bIns="45720" rtlCol="0" anchor="ctr">
            <a:normAutofit/>
          </a:bodyPr>
          <a:lstStyle/>
          <a:p>
            <a:pPr lvl="0" algn="ctr">
              <a:lnSpc>
                <a:spcPct val="90000"/>
              </a:lnSpc>
              <a:spcBef>
                <a:spcPct val="0"/>
              </a:spcBef>
              <a:buNone/>
            </a:pPr>
            <a:r>
              <a:rPr kumimoji="1" lang="zh-CN" altLang="en-US" sz="3200" b="1" i="0" baseline="0" dirty="0">
                <a:solidFill>
                  <a:srgbClr val="F1F5FA"/>
                </a:solidFill>
                <a:latin typeface="D-DIN" panose="020B0504030202030204" pitchFamily="34" charset="0"/>
                <a:ea typeface="微软雅黑" panose="020B0503020204020204" pitchFamily="34" charset="-122"/>
                <a:cs typeface="+mj-cs"/>
              </a:rPr>
              <a:t>为人类的可持续未来解决挑战</a:t>
            </a:r>
          </a:p>
        </p:txBody>
      </p:sp>
    </p:spTree>
    <p:extLst>
      <p:ext uri="{BB962C8B-B14F-4D97-AF65-F5344CB8AC3E}">
        <p14:creationId xmlns:p14="http://schemas.microsoft.com/office/powerpoint/2010/main" val="993779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ny Slogan EN">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79160" y="4723422"/>
            <a:ext cx="2033680" cy="503999"/>
          </a:xfrm>
          <a:prstGeom prst="rect">
            <a:avLst/>
          </a:prstGeom>
        </p:spPr>
      </p:pic>
      <p:sp>
        <p:nvSpPr>
          <p:cNvPr id="6" name="矩形 13"/>
          <p:cNvSpPr/>
          <p:nvPr userDrawn="1"/>
        </p:nvSpPr>
        <p:spPr>
          <a:xfrm>
            <a:off x="1630198" y="3066206"/>
            <a:ext cx="8931605" cy="679756"/>
          </a:xfrm>
          <a:prstGeom prst="rect">
            <a:avLst/>
          </a:prstGeom>
        </p:spPr>
        <p:txBody>
          <a:bodyPr vert="horz" lIns="91440" tIns="45720" rIns="91440" bIns="45720" rtlCol="0" anchor="ctr">
            <a:noAutofit/>
          </a:bodyPr>
          <a:lstStyle/>
          <a:p>
            <a:pPr marL="182563" algn="ctr">
              <a:lnSpc>
                <a:spcPct val="150000"/>
              </a:lnSpc>
              <a:spcBef>
                <a:spcPct val="50000"/>
              </a:spcBef>
              <a:defRPr/>
            </a:pPr>
            <a:r>
              <a:rPr lang="en-US" altLang="zh-TW" sz="3200" b="1" baseline="0" dirty="0">
                <a:solidFill>
                  <a:schemeClr val="tx1"/>
                </a:solidFill>
                <a:latin typeface="D-DIN" panose="020B0504030202030204" pitchFamily="34" charset="0"/>
                <a:ea typeface="微软雅黑" panose="020B0503020204020204" pitchFamily="34" charset="-122"/>
              </a:rPr>
              <a:t>Solving the Challenges for a Sustainable Future</a:t>
            </a:r>
            <a:endParaRPr lang="zh-CN" altLang="en-US" sz="3200" b="1" baseline="0" dirty="0">
              <a:solidFill>
                <a:schemeClr val="tx1"/>
              </a:solidFill>
              <a:latin typeface="D-DIN" panose="020B0504030202030204" pitchFamily="34" charset="0"/>
              <a:ea typeface="微软雅黑" panose="020B0503020204020204" pitchFamily="34" charset="-122"/>
              <a:cs typeface="SimHei" charset="-122"/>
            </a:endParaRPr>
          </a:p>
        </p:txBody>
      </p:sp>
    </p:spTree>
    <p:extLst>
      <p:ext uri="{BB962C8B-B14F-4D97-AF65-F5344CB8AC3E}">
        <p14:creationId xmlns:p14="http://schemas.microsoft.com/office/powerpoint/2010/main" val="2629128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ny Slogan EN">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79160" y="4723422"/>
            <a:ext cx="2033680" cy="503999"/>
          </a:xfrm>
          <a:prstGeom prst="rect">
            <a:avLst/>
          </a:prstGeom>
        </p:spPr>
      </p:pic>
    </p:spTree>
    <p:extLst>
      <p:ext uri="{BB962C8B-B14F-4D97-AF65-F5344CB8AC3E}">
        <p14:creationId xmlns:p14="http://schemas.microsoft.com/office/powerpoint/2010/main" val="208205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OS Cover Page">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163" y="0"/>
            <a:ext cx="12295163" cy="6858396"/>
          </a:xfrm>
          <a:prstGeom prst="rect">
            <a:avLst/>
          </a:prstGeom>
        </p:spPr>
      </p:pic>
      <p:pic>
        <p:nvPicPr>
          <p:cNvPr id="4" name="Picture 3" descr="C:\Users\vip\Desktop\三张画面-种子院-03.png">
            <a:extLst>
              <a:ext uri="{FF2B5EF4-FFF2-40B4-BE49-F238E27FC236}">
                <a16:creationId xmlns="" xmlns:a16="http://schemas.microsoft.com/office/drawing/2014/main" id="{D4465CFB-D366-0C4E-A1BD-D94E78A5060D}"/>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02455" y="175940"/>
            <a:ext cx="1543331" cy="548607"/>
          </a:xfrm>
          <a:prstGeom prst="rect">
            <a:avLst/>
          </a:prstGeom>
          <a:noFill/>
        </p:spPr>
      </p:pic>
      <p:sp>
        <p:nvSpPr>
          <p:cNvPr id="8" name="标题 7">
            <a:extLst>
              <a:ext uri="{FF2B5EF4-FFF2-40B4-BE49-F238E27FC236}">
                <a16:creationId xmlns="" xmlns:a16="http://schemas.microsoft.com/office/drawing/2014/main" id="{A7E170CF-F0AC-EF46-B31F-07489DE3C2AA}"/>
              </a:ext>
            </a:extLst>
          </p:cNvPr>
          <p:cNvSpPr>
            <a:spLocks noGrp="1"/>
          </p:cNvSpPr>
          <p:nvPr>
            <p:ph type="title" hasCustomPrompt="1"/>
          </p:nvPr>
        </p:nvSpPr>
        <p:spPr>
          <a:xfrm>
            <a:off x="626419" y="3890993"/>
            <a:ext cx="10939163" cy="997483"/>
          </a:xfrm>
        </p:spPr>
        <p:txBody>
          <a:bodyPr>
            <a:normAutofit/>
          </a:bodyPr>
          <a:lstStyle>
            <a:lvl1pPr algn="ctr">
              <a:defRPr sz="4800" baseline="0">
                <a:latin typeface="D-DIN" charset="0"/>
                <a:ea typeface="微软雅黑" panose="020B0503020204020204" pitchFamily="34" charset="-122"/>
                <a:cs typeface="Arial" panose="020B0604020202020204" pitchFamily="34" charset="0"/>
              </a:defRPr>
            </a:lvl1pPr>
          </a:lstStyle>
          <a:p>
            <a:r>
              <a:rPr kumimoji="1" lang="en-US" altLang="zh-CN" dirty="0"/>
              <a:t>Main Title</a:t>
            </a:r>
            <a:endParaRPr kumimoji="1" lang="zh-CN" altLang="en-US" dirty="0"/>
          </a:p>
        </p:txBody>
      </p:sp>
      <p:pic>
        <p:nvPicPr>
          <p:cNvPr id="9" name="图片 8">
            <a:extLst>
              <a:ext uri="{FF2B5EF4-FFF2-40B4-BE49-F238E27FC236}">
                <a16:creationId xmlns="" xmlns:a16="http://schemas.microsoft.com/office/drawing/2014/main" id="{23DE71E4-70B4-7E4C-BD0E-C3C30EDEB0E0}"/>
              </a:ext>
            </a:extLst>
          </p:cNvPr>
          <p:cNvPicPr>
            <a:picLocks noChangeAspect="1"/>
          </p:cNvPicPr>
          <p:nvPr userDrawn="1"/>
        </p:nvPicPr>
        <p:blipFill>
          <a:blip r:embed="rId4"/>
          <a:stretch>
            <a:fillRect/>
          </a:stretch>
        </p:blipFill>
        <p:spPr>
          <a:xfrm>
            <a:off x="4977019" y="1923392"/>
            <a:ext cx="2237962" cy="1890991"/>
          </a:xfrm>
          <a:prstGeom prst="rect">
            <a:avLst/>
          </a:prstGeom>
        </p:spPr>
      </p:pic>
    </p:spTree>
    <p:extLst>
      <p:ext uri="{BB962C8B-B14F-4D97-AF65-F5344CB8AC3E}">
        <p14:creationId xmlns:p14="http://schemas.microsoft.com/office/powerpoint/2010/main" val="37563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F9BE9024-33A1-E14C-94BD-D3BCF18E8CA5}"/>
              </a:ext>
            </a:extLst>
          </p:cNvPr>
          <p:cNvSpPr/>
          <p:nvPr userDrawn="1"/>
        </p:nvSpPr>
        <p:spPr>
          <a:xfrm>
            <a:off x="5227292" y="1586286"/>
            <a:ext cx="720000" cy="72000"/>
          </a:xfrm>
          <a:prstGeom prst="rect">
            <a:avLst/>
          </a:prstGeom>
          <a:solidFill>
            <a:srgbClr val="006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标题 12">
            <a:extLst>
              <a:ext uri="{FF2B5EF4-FFF2-40B4-BE49-F238E27FC236}">
                <a16:creationId xmlns="" xmlns:a16="http://schemas.microsoft.com/office/drawing/2014/main" id="{DF32DF3F-BDE3-DB49-96FB-8271B8CB0F5D}"/>
              </a:ext>
            </a:extLst>
          </p:cNvPr>
          <p:cNvSpPr>
            <a:spLocks noGrp="1"/>
          </p:cNvSpPr>
          <p:nvPr>
            <p:ph type="title" hasCustomPrompt="1"/>
          </p:nvPr>
        </p:nvSpPr>
        <p:spPr>
          <a:xfrm>
            <a:off x="5099276" y="586749"/>
            <a:ext cx="6464074" cy="732097"/>
          </a:xfrm>
        </p:spPr>
        <p:txBody>
          <a:bodyPr anchor="b"/>
          <a:lstStyle>
            <a:lvl1pPr>
              <a:defRPr b="1" baseline="0">
                <a:latin typeface="D-DIN" charset="0"/>
                <a:ea typeface="微软雅黑" panose="020B0503020204020204" pitchFamily="34" charset="-122"/>
              </a:defRPr>
            </a:lvl1pPr>
          </a:lstStyle>
          <a:p>
            <a:r>
              <a:rPr kumimoji="1" lang="en-US" altLang="zh-CN" dirty="0"/>
              <a:t>Table</a:t>
            </a:r>
            <a:r>
              <a:rPr kumimoji="1" lang="zh-CN" altLang="en-US" dirty="0"/>
              <a:t> </a:t>
            </a:r>
            <a:r>
              <a:rPr kumimoji="1" lang="en-US" altLang="zh-CN" dirty="0"/>
              <a:t>of</a:t>
            </a:r>
            <a:r>
              <a:rPr kumimoji="1" lang="zh-CN" altLang="en-US" dirty="0"/>
              <a:t> </a:t>
            </a:r>
            <a:r>
              <a:rPr kumimoji="1" lang="en-US" altLang="zh-CN" dirty="0"/>
              <a:t>Contents</a:t>
            </a:r>
            <a:endParaRPr kumimoji="1" lang="zh-CN" altLang="en-US" dirty="0"/>
          </a:p>
        </p:txBody>
      </p:sp>
      <p:sp>
        <p:nvSpPr>
          <p:cNvPr id="17" name="文本占位符 16">
            <a:extLst>
              <a:ext uri="{FF2B5EF4-FFF2-40B4-BE49-F238E27FC236}">
                <a16:creationId xmlns="" xmlns:a16="http://schemas.microsoft.com/office/drawing/2014/main" id="{CD1095AD-68A0-5744-A0D1-2DC357B6BDD8}"/>
              </a:ext>
            </a:extLst>
          </p:cNvPr>
          <p:cNvSpPr>
            <a:spLocks noGrp="1"/>
          </p:cNvSpPr>
          <p:nvPr>
            <p:ph type="body" sz="quarter" idx="10" hasCustomPrompt="1"/>
          </p:nvPr>
        </p:nvSpPr>
        <p:spPr>
          <a:xfrm>
            <a:off x="5099050" y="2110154"/>
            <a:ext cx="6464300" cy="3956595"/>
          </a:xfrm>
        </p:spPr>
        <p:txBody>
          <a:bodyPr/>
          <a:lstStyle>
            <a:lvl1pPr marL="285750" marR="0" indent="-285750" algn="l" defTabSz="914400" rtl="0" eaLnBrk="1" fontAlgn="auto" latinLnBrk="0" hangingPunct="1">
              <a:lnSpc>
                <a:spcPct val="90000"/>
              </a:lnSpc>
              <a:spcBef>
                <a:spcPts val="2800"/>
              </a:spcBef>
              <a:spcAft>
                <a:spcPts val="0"/>
              </a:spcAft>
              <a:buClr>
                <a:srgbClr val="0069FE"/>
              </a:buClr>
              <a:buSzTx/>
              <a:buFont typeface="Arial" panose="020B0604020202020204" pitchFamily="34" charset="0"/>
              <a:buChar char="•"/>
              <a:tabLst/>
              <a:defRPr kumimoji="1" lang="en-US" altLang="zh-CN" sz="1600" b="0" i="0" kern="1200" baseline="0" dirty="0" smtClean="0">
                <a:solidFill>
                  <a:schemeClr val="tx1"/>
                </a:solidFill>
                <a:latin typeface="Arial" panose="020B0604020202020204" pitchFamily="34" charset="0"/>
                <a:ea typeface="微软雅黑" panose="020B0503020204020204" pitchFamily="34" charset="-122"/>
                <a:cs typeface="Arial" charset="0"/>
              </a:defRPr>
            </a:lvl1pPr>
          </a:lstStyle>
          <a:p>
            <a:pPr lvl="0"/>
            <a:r>
              <a:rPr kumimoji="1" lang="en-US" altLang="zh-CN" dirty="0"/>
              <a:t>Input title</a:t>
            </a:r>
            <a:r>
              <a:rPr kumimoji="1" lang="zh-CN" altLang="en-US" dirty="0"/>
              <a:t> </a:t>
            </a:r>
            <a:r>
              <a:rPr kumimoji="1" lang="en-US" altLang="zh-CN" dirty="0"/>
              <a:t>1</a:t>
            </a:r>
            <a:endParaRPr kumimoji="1" lang="zh-CN" altLang="en-US" dirty="0"/>
          </a:p>
          <a:p>
            <a:pPr lvl="0"/>
            <a:r>
              <a:rPr kumimoji="1" lang="en-US" altLang="zh-CN" dirty="0"/>
              <a:t>Input title</a:t>
            </a:r>
            <a:r>
              <a:rPr kumimoji="1" lang="zh-CN" altLang="en-US" dirty="0"/>
              <a:t> </a:t>
            </a:r>
            <a:r>
              <a:rPr kumimoji="1" lang="en-US" altLang="zh-CN" dirty="0"/>
              <a:t>2</a:t>
            </a:r>
            <a:endParaRPr kumimoji="1" lang="zh-CN" altLang="en-US" dirty="0"/>
          </a:p>
          <a:p>
            <a:pPr lvl="0"/>
            <a:r>
              <a:rPr kumimoji="1" lang="en-US" altLang="zh-CN" dirty="0"/>
              <a:t>Input title</a:t>
            </a:r>
            <a:r>
              <a:rPr kumimoji="1" lang="zh-CN" altLang="en-US" dirty="0"/>
              <a:t> </a:t>
            </a:r>
            <a:r>
              <a:rPr kumimoji="1" lang="en-US" altLang="zh-CN" dirty="0"/>
              <a:t>3</a:t>
            </a:r>
            <a:endParaRPr kumimoji="1" lang="zh-CN" altLang="en-US" dirty="0"/>
          </a:p>
          <a:p>
            <a:pPr lvl="0"/>
            <a:r>
              <a:rPr kumimoji="1" lang="en-US" altLang="zh-CN" dirty="0"/>
              <a:t>Input title</a:t>
            </a:r>
            <a:r>
              <a:rPr kumimoji="1" lang="zh-CN" altLang="en-US" dirty="0"/>
              <a:t> </a:t>
            </a:r>
            <a:r>
              <a:rPr kumimoji="1" lang="en-US" altLang="zh-CN" dirty="0"/>
              <a:t>4</a:t>
            </a:r>
            <a:endParaRPr kumimoji="1" lang="zh-CN" altLang="en-US" dirty="0"/>
          </a:p>
        </p:txBody>
      </p:sp>
      <p:sp>
        <p:nvSpPr>
          <p:cNvPr id="11" name="图片占位符 2"/>
          <p:cNvSpPr>
            <a:spLocks noGrp="1"/>
          </p:cNvSpPr>
          <p:nvPr>
            <p:ph type="pic" sz="quarter" idx="11" hasCustomPrompt="1"/>
          </p:nvPr>
        </p:nvSpPr>
        <p:spPr>
          <a:xfrm>
            <a:off x="0" y="0"/>
            <a:ext cx="4659313" cy="6858000"/>
          </a:xfrm>
        </p:spPr>
        <p:txBody>
          <a:bodyPr/>
          <a:lstStyle>
            <a:lvl1pPr>
              <a:defRPr baseline="0"/>
            </a:lvl1pPr>
          </a:lstStyle>
          <a:p>
            <a:r>
              <a:rPr kumimoji="1" lang="en-US" altLang="zh-CN" dirty="0"/>
              <a:t>Insert Picture Here</a:t>
            </a:r>
            <a:endParaRPr kumimoji="1" lang="zh-CN" altLang="en-US" dirty="0"/>
          </a:p>
        </p:txBody>
      </p:sp>
    </p:spTree>
    <p:extLst>
      <p:ext uri="{BB962C8B-B14F-4D97-AF65-F5344CB8AC3E}">
        <p14:creationId xmlns:p14="http://schemas.microsoft.com/office/powerpoint/2010/main" val="31828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7B8A8368-EDEA-0E4D-B8E9-7F77F79FC593}"/>
              </a:ext>
            </a:extLst>
          </p:cNvPr>
          <p:cNvSpPr/>
          <p:nvPr userDrawn="1"/>
        </p:nvSpPr>
        <p:spPr>
          <a:xfrm>
            <a:off x="-29733" y="0"/>
            <a:ext cx="12221733" cy="6858000"/>
          </a:xfrm>
          <a:prstGeom prst="rect">
            <a:avLst/>
          </a:prstGeom>
          <a:solidFill>
            <a:srgbClr val="1A2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8" name="图片 7">
            <a:extLst>
              <a:ext uri="{FF2B5EF4-FFF2-40B4-BE49-F238E27FC236}">
                <a16:creationId xmlns="" xmlns:a16="http://schemas.microsoft.com/office/drawing/2014/main" id="{ADC8986D-C1E7-1249-8F58-A1B1067848E6}"/>
              </a:ext>
            </a:extLst>
          </p:cNvPr>
          <p:cNvPicPr>
            <a:picLocks noChangeAspect="1"/>
          </p:cNvPicPr>
          <p:nvPr userDrawn="1"/>
        </p:nvPicPr>
        <p:blipFill>
          <a:blip r:embed="rId2">
            <a:lum bright="100000"/>
          </a:blip>
          <a:stretch>
            <a:fillRect/>
          </a:stretch>
        </p:blipFill>
        <p:spPr>
          <a:xfrm>
            <a:off x="3696876" y="3088493"/>
            <a:ext cx="4909470" cy="2253527"/>
          </a:xfrm>
          <a:prstGeom prst="rect">
            <a:avLst/>
          </a:prstGeom>
          <a:effectLst>
            <a:innerShdw blurRad="63500" dist="101600" dir="5400000">
              <a:prstClr val="black">
                <a:alpha val="50000"/>
              </a:prstClr>
            </a:innerShdw>
          </a:effectLst>
        </p:spPr>
      </p:pic>
      <p:sp>
        <p:nvSpPr>
          <p:cNvPr id="13" name="标题 12">
            <a:extLst>
              <a:ext uri="{FF2B5EF4-FFF2-40B4-BE49-F238E27FC236}">
                <a16:creationId xmlns="" xmlns:a16="http://schemas.microsoft.com/office/drawing/2014/main" id="{32D5A515-8452-7F4B-AD78-348814A415A2}"/>
              </a:ext>
            </a:extLst>
          </p:cNvPr>
          <p:cNvSpPr>
            <a:spLocks noGrp="1"/>
          </p:cNvSpPr>
          <p:nvPr>
            <p:ph type="title" hasCustomPrompt="1"/>
          </p:nvPr>
        </p:nvSpPr>
        <p:spPr>
          <a:xfrm>
            <a:off x="6037414" y="2682654"/>
            <a:ext cx="5996744" cy="3571189"/>
          </a:xfrm>
        </p:spPr>
        <p:txBody>
          <a:bodyPr anchor="t">
            <a:normAutofit/>
          </a:bodyPr>
          <a:lstStyle>
            <a:lvl1pPr marL="0" algn="l" defTabSz="914400" rtl="0" eaLnBrk="1" latinLnBrk="0" hangingPunct="1">
              <a:lnSpc>
                <a:spcPct val="90000"/>
              </a:lnSpc>
              <a:spcBef>
                <a:spcPct val="0"/>
              </a:spcBef>
              <a:spcAft>
                <a:spcPts val="2400"/>
              </a:spcAft>
              <a:buNone/>
              <a:defRPr kumimoji="1" lang="zh-CN" altLang="en-US" sz="4800" b="1" i="0" kern="1200" spc="100" baseline="0" dirty="0">
                <a:solidFill>
                  <a:srgbClr val="F1F5FA"/>
                </a:solidFill>
                <a:latin typeface="D-DIN" charset="0"/>
                <a:ea typeface="微软雅黑" panose="020B0503020204020204" pitchFamily="34" charset="-122"/>
                <a:cs typeface="Arial" panose="020B0604020202020204" pitchFamily="34" charset="0"/>
              </a:defRPr>
            </a:lvl1pPr>
          </a:lstStyle>
          <a:p>
            <a:r>
              <a:rPr kumimoji="1" lang="en-US" altLang="zh-CN" dirty="0"/>
              <a:t>Chapter Title</a:t>
            </a:r>
            <a:endParaRPr kumimoji="1" lang="zh-CN" altLang="en-US" dirty="0"/>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79799" y="1376549"/>
            <a:ext cx="3474433" cy="1005757"/>
          </a:xfrm>
          <a:prstGeom prst="rect">
            <a:avLst/>
          </a:prstGeom>
        </p:spPr>
      </p:pic>
    </p:spTree>
    <p:extLst>
      <p:ext uri="{BB962C8B-B14F-4D97-AF65-F5344CB8AC3E}">
        <p14:creationId xmlns:p14="http://schemas.microsoft.com/office/powerpoint/2010/main" val="234454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Title 2">
    <p:spTree>
      <p:nvGrpSpPr>
        <p:cNvPr id="1" name=""/>
        <p:cNvGrpSpPr/>
        <p:nvPr/>
      </p:nvGrpSpPr>
      <p:grpSpPr>
        <a:xfrm>
          <a:off x="0" y="0"/>
          <a:ext cx="0" cy="0"/>
          <a:chOff x="0" y="0"/>
          <a:chExt cx="0" cy="0"/>
        </a:xfrm>
      </p:grpSpPr>
      <p:sp>
        <p:nvSpPr>
          <p:cNvPr id="6" name="标题 1">
            <a:extLst>
              <a:ext uri="{FF2B5EF4-FFF2-40B4-BE49-F238E27FC236}">
                <a16:creationId xmlns="" xmlns:a16="http://schemas.microsoft.com/office/drawing/2014/main" id="{5AFBA233-D39D-FF41-AF69-BEDFA7C01FEC}"/>
              </a:ext>
            </a:extLst>
          </p:cNvPr>
          <p:cNvSpPr>
            <a:spLocks noGrp="1"/>
          </p:cNvSpPr>
          <p:nvPr>
            <p:ph type="title" hasCustomPrompt="1"/>
          </p:nvPr>
        </p:nvSpPr>
        <p:spPr>
          <a:xfrm>
            <a:off x="1105394" y="3641499"/>
            <a:ext cx="9968165" cy="886147"/>
          </a:xfrm>
        </p:spPr>
        <p:txBody>
          <a:bodyPr>
            <a:normAutofit/>
          </a:bodyPr>
          <a:lstStyle>
            <a:lvl1pPr>
              <a:defRPr sz="5400" b="1" baseline="0">
                <a:solidFill>
                  <a:schemeClr val="tx1"/>
                </a:solidFill>
                <a:latin typeface="D-DIN" panose="020B0504030202030204" pitchFamily="34" charset="0"/>
                <a:cs typeface="Arial" panose="020B0604020202020204" pitchFamily="34" charset="0"/>
              </a:defRPr>
            </a:lvl1pPr>
          </a:lstStyle>
          <a:p>
            <a:r>
              <a:rPr kumimoji="1" lang="en-US" altLang="zh-CN" dirty="0"/>
              <a:t>Chapter Title</a:t>
            </a:r>
            <a:endParaRPr kumimoji="1" lang="zh-CN" altLang="en-US" dirty="0"/>
          </a:p>
        </p:txBody>
      </p:sp>
      <p:pic>
        <p:nvPicPr>
          <p:cNvPr id="4" name="图片 3">
            <a:extLst>
              <a:ext uri="{FF2B5EF4-FFF2-40B4-BE49-F238E27FC236}">
                <a16:creationId xmlns="" xmlns:a16="http://schemas.microsoft.com/office/drawing/2014/main" id="{ADC8986D-C1E7-1249-8F58-A1B1067848E6}"/>
              </a:ext>
            </a:extLst>
          </p:cNvPr>
          <p:cNvPicPr>
            <a:picLocks noChangeAspect="1"/>
          </p:cNvPicPr>
          <p:nvPr userDrawn="1"/>
        </p:nvPicPr>
        <p:blipFill>
          <a:blip r:embed="rId2">
            <a:lum bright="100000"/>
          </a:blip>
          <a:stretch>
            <a:fillRect/>
          </a:stretch>
        </p:blipFill>
        <p:spPr>
          <a:xfrm>
            <a:off x="1242141" y="1141159"/>
            <a:ext cx="4909470" cy="2253527"/>
          </a:xfrm>
          <a:prstGeom prst="rect">
            <a:avLst/>
          </a:prstGeom>
          <a:effectLst>
            <a:innerShdw blurRad="63500" dist="101600" dir="5400000">
              <a:prstClr val="black">
                <a:alpha val="50000"/>
              </a:prstClr>
            </a:innerShdw>
          </a:effectLst>
        </p:spPr>
      </p:pic>
    </p:spTree>
    <p:extLst>
      <p:ext uri="{BB962C8B-B14F-4D97-AF65-F5344CB8AC3E}">
        <p14:creationId xmlns:p14="http://schemas.microsoft.com/office/powerpoint/2010/main" val="250920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Cover with Number">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0F5654AE-2345-1148-A1CD-48FF22B18385}"/>
              </a:ext>
            </a:extLst>
          </p:cNvPr>
          <p:cNvPicPr>
            <a:picLocks noChangeAspect="1"/>
          </p:cNvPicPr>
          <p:nvPr userDrawn="1"/>
        </p:nvPicPr>
        <p:blipFill>
          <a:blip r:embed="rId2">
            <a:lum bright="100000"/>
          </a:blip>
          <a:stretch>
            <a:fillRect/>
          </a:stretch>
        </p:blipFill>
        <p:spPr>
          <a:xfrm>
            <a:off x="2374881" y="1431505"/>
            <a:ext cx="4909470" cy="2253527"/>
          </a:xfrm>
          <a:prstGeom prst="rect">
            <a:avLst/>
          </a:prstGeom>
          <a:effectLst>
            <a:innerShdw blurRad="63500" dist="101600" dir="5400000">
              <a:prstClr val="black">
                <a:alpha val="50000"/>
              </a:prstClr>
            </a:innerShdw>
          </a:effectLst>
        </p:spPr>
      </p:pic>
      <p:sp>
        <p:nvSpPr>
          <p:cNvPr id="9" name="矩形 8">
            <a:extLst>
              <a:ext uri="{FF2B5EF4-FFF2-40B4-BE49-F238E27FC236}">
                <a16:creationId xmlns="" xmlns:a16="http://schemas.microsoft.com/office/drawing/2014/main" id="{394823E2-AD20-3E4B-B47A-D5E8023A2C1F}"/>
              </a:ext>
            </a:extLst>
          </p:cNvPr>
          <p:cNvSpPr/>
          <p:nvPr userDrawn="1"/>
        </p:nvSpPr>
        <p:spPr>
          <a:xfrm>
            <a:off x="886012" y="2487569"/>
            <a:ext cx="720000" cy="72000"/>
          </a:xfrm>
          <a:prstGeom prst="rect">
            <a:avLst/>
          </a:prstGeom>
          <a:solidFill>
            <a:srgbClr val="006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标题 10">
            <a:extLst>
              <a:ext uri="{FF2B5EF4-FFF2-40B4-BE49-F238E27FC236}">
                <a16:creationId xmlns="" xmlns:a16="http://schemas.microsoft.com/office/drawing/2014/main" id="{D99D39CF-E105-C741-A4C9-203EB203B79B}"/>
              </a:ext>
            </a:extLst>
          </p:cNvPr>
          <p:cNvSpPr>
            <a:spLocks noGrp="1"/>
          </p:cNvSpPr>
          <p:nvPr>
            <p:ph type="title" hasCustomPrompt="1"/>
          </p:nvPr>
        </p:nvSpPr>
        <p:spPr>
          <a:xfrm>
            <a:off x="6179574" y="3203773"/>
            <a:ext cx="5430040" cy="3152577"/>
          </a:xfrm>
        </p:spPr>
        <p:txBody>
          <a:bodyPr anchor="t">
            <a:normAutofit/>
          </a:bodyPr>
          <a:lstStyle>
            <a:lvl1pPr>
              <a:defRPr sz="4800" b="1" baseline="0">
                <a:latin typeface="D-DIN" charset="0"/>
                <a:ea typeface="微软雅黑" panose="020B0503020204020204" pitchFamily="34" charset="-122"/>
              </a:defRPr>
            </a:lvl1pPr>
          </a:lstStyle>
          <a:p>
            <a:r>
              <a:rPr kumimoji="1" lang="en-US" altLang="zh-CN" dirty="0"/>
              <a:t>Chapter Title</a:t>
            </a:r>
            <a:endParaRPr kumimoji="1" lang="zh-CN" altLang="en-US" dirty="0"/>
          </a:p>
        </p:txBody>
      </p:sp>
      <p:sp>
        <p:nvSpPr>
          <p:cNvPr id="13" name="文本占位符 12">
            <a:extLst>
              <a:ext uri="{FF2B5EF4-FFF2-40B4-BE49-F238E27FC236}">
                <a16:creationId xmlns="" xmlns:a16="http://schemas.microsoft.com/office/drawing/2014/main" id="{A5FA71B2-DD1C-6244-B62F-6A7BC3322659}"/>
              </a:ext>
            </a:extLst>
          </p:cNvPr>
          <p:cNvSpPr>
            <a:spLocks noGrp="1"/>
          </p:cNvSpPr>
          <p:nvPr>
            <p:ph type="body" sz="quarter" idx="12" hasCustomPrompt="1"/>
          </p:nvPr>
        </p:nvSpPr>
        <p:spPr>
          <a:xfrm>
            <a:off x="768024" y="802449"/>
            <a:ext cx="2691227" cy="1685120"/>
          </a:xfrm>
        </p:spPr>
        <p:txBody>
          <a:bodyPr/>
          <a:lstStyle>
            <a:lvl1pPr marL="0" indent="0">
              <a:buNone/>
              <a:defRPr kumimoji="0" lang="zh-CN" altLang="en-US" sz="11000" u="none" strike="noStrike" kern="1200" cap="none" spc="0" normalizeH="0" baseline="0" dirty="0" smtClean="0">
                <a:ln>
                  <a:noFill/>
                </a:ln>
                <a:solidFill>
                  <a:schemeClr val="tx1"/>
                </a:solidFill>
                <a:effectLst/>
                <a:uLnTx/>
                <a:uFillTx/>
                <a:latin typeface="D-DIN" panose="020B0504030202030204" pitchFamily="34" charset="0"/>
                <a:ea typeface="Helvetica Neue Thin" charset="0"/>
                <a:cs typeface="Helvetica Neue Thin" charset="0"/>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Tree>
    <p:extLst>
      <p:ext uri="{BB962C8B-B14F-4D97-AF65-F5344CB8AC3E}">
        <p14:creationId xmlns:p14="http://schemas.microsoft.com/office/powerpoint/2010/main" val="3088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ig Title with subtitle">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CF0F8443-4F4A-FE4C-B832-D67B3D8E9E1F}"/>
              </a:ext>
            </a:extLst>
          </p:cNvPr>
          <p:cNvPicPr>
            <a:picLocks noChangeAspect="1"/>
          </p:cNvPicPr>
          <p:nvPr userDrawn="1"/>
        </p:nvPicPr>
        <p:blipFill>
          <a:blip r:embed="rId2">
            <a:lum bright="100000"/>
          </a:blip>
          <a:stretch>
            <a:fillRect/>
          </a:stretch>
        </p:blipFill>
        <p:spPr>
          <a:xfrm>
            <a:off x="7020454" y="266502"/>
            <a:ext cx="4909470" cy="2253527"/>
          </a:xfrm>
          <a:prstGeom prst="rect">
            <a:avLst/>
          </a:prstGeom>
          <a:effectLst>
            <a:innerShdw blurRad="63500" dist="101600" dir="5400000">
              <a:prstClr val="black">
                <a:alpha val="50000"/>
              </a:prstClr>
            </a:innerShdw>
          </a:effectLst>
        </p:spPr>
      </p:pic>
      <p:sp>
        <p:nvSpPr>
          <p:cNvPr id="2" name="标题 1">
            <a:extLst>
              <a:ext uri="{FF2B5EF4-FFF2-40B4-BE49-F238E27FC236}">
                <a16:creationId xmlns="" xmlns:a16="http://schemas.microsoft.com/office/drawing/2014/main" id="{AE6970AB-475F-FD49-A930-C48EB18AE83D}"/>
              </a:ext>
            </a:extLst>
          </p:cNvPr>
          <p:cNvSpPr>
            <a:spLocks noGrp="1"/>
          </p:cNvSpPr>
          <p:nvPr>
            <p:ph type="title" hasCustomPrompt="1"/>
          </p:nvPr>
        </p:nvSpPr>
        <p:spPr>
          <a:xfrm>
            <a:off x="831850" y="928074"/>
            <a:ext cx="10515600" cy="2852737"/>
          </a:xfrm>
        </p:spPr>
        <p:txBody>
          <a:bodyPr anchor="b"/>
          <a:lstStyle>
            <a:lvl1pPr>
              <a:defRPr sz="6000" b="1" baseline="0">
                <a:solidFill>
                  <a:schemeClr val="tx1"/>
                </a:solidFill>
                <a:latin typeface="D-DIN" charset="0"/>
                <a:ea typeface="微软雅黑" panose="020B0503020204020204" pitchFamily="34" charset="-122"/>
              </a:defRPr>
            </a:lvl1pPr>
          </a:lstStyle>
          <a:p>
            <a:r>
              <a:rPr kumimoji="1" lang="en-US" altLang="zh-CN" dirty="0"/>
              <a:t>Chapter Title or Quotes</a:t>
            </a:r>
            <a:endParaRPr kumimoji="1" lang="zh-CN" altLang="en-US" dirty="0"/>
          </a:p>
        </p:txBody>
      </p:sp>
      <p:sp>
        <p:nvSpPr>
          <p:cNvPr id="3" name="文本占位符 2">
            <a:extLst>
              <a:ext uri="{FF2B5EF4-FFF2-40B4-BE49-F238E27FC236}">
                <a16:creationId xmlns="" xmlns:a16="http://schemas.microsoft.com/office/drawing/2014/main" id="{683655D9-431D-E04D-BAD4-C72BE3618E31}"/>
              </a:ext>
            </a:extLst>
          </p:cNvPr>
          <p:cNvSpPr>
            <a:spLocks noGrp="1"/>
          </p:cNvSpPr>
          <p:nvPr>
            <p:ph type="body" idx="1" hasCustomPrompt="1"/>
          </p:nvPr>
        </p:nvSpPr>
        <p:spPr>
          <a:xfrm>
            <a:off x="831850" y="3933305"/>
            <a:ext cx="10515600" cy="1500187"/>
          </a:xfrm>
        </p:spPr>
        <p:txBody>
          <a:bodyPr/>
          <a:lstStyle>
            <a:lvl1pPr marL="0" indent="0">
              <a:buNone/>
              <a:defRPr sz="2400" baseline="0">
                <a:solidFill>
                  <a:schemeClr val="tx1"/>
                </a:solidFill>
                <a:latin typeface="Arial" panose="020B0604020202020204" pitchFamily="34" charset="0"/>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Tree>
    <p:extLst>
      <p:ext uri="{BB962C8B-B14F-4D97-AF65-F5344CB8AC3E}">
        <p14:creationId xmlns:p14="http://schemas.microsoft.com/office/powerpoint/2010/main" val="113800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026F0129-0BA9-5F4D-9DB6-138909AD26C5}"/>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3" name="内容占位符 2">
            <a:extLst>
              <a:ext uri="{FF2B5EF4-FFF2-40B4-BE49-F238E27FC236}">
                <a16:creationId xmlns="" xmlns:a16="http://schemas.microsoft.com/office/drawing/2014/main" id="{04EC77A0-D7A3-7E4C-91CF-2DBF08B12D34}"/>
              </a:ext>
            </a:extLst>
          </p:cNvPr>
          <p:cNvSpPr>
            <a:spLocks noGrp="1"/>
          </p:cNvSpPr>
          <p:nvPr>
            <p:ph idx="1" hasCustomPrompt="1"/>
          </p:nvPr>
        </p:nvSpPr>
        <p:spPr/>
        <p:txBody>
          <a:bodyPr/>
          <a:lstStyle>
            <a:lvl1pPr>
              <a:buClr>
                <a:schemeClr val="accent2"/>
              </a:buClr>
              <a:defRPr sz="2400" baseline="0">
                <a:solidFill>
                  <a:schemeClr val="tx1"/>
                </a:solidFill>
                <a:latin typeface="Arial" panose="020B0604020202020204" pitchFamily="34" charset="0"/>
              </a:defRPr>
            </a:lvl1pPr>
            <a:lvl2pPr>
              <a:buClr>
                <a:schemeClr val="accent2"/>
              </a:buClr>
              <a:defRPr sz="2000" baseline="0">
                <a:solidFill>
                  <a:schemeClr val="tx1"/>
                </a:solidFill>
                <a:latin typeface="Arial" panose="020B0604020202020204" pitchFamily="34" charset="0"/>
              </a:defRPr>
            </a:lvl2pPr>
            <a:lvl3pPr>
              <a:buClr>
                <a:schemeClr val="accent2"/>
              </a:buClr>
              <a:defRPr sz="1800" baseline="0">
                <a:solidFill>
                  <a:schemeClr val="tx1"/>
                </a:solidFill>
                <a:latin typeface="Arial" panose="020B0604020202020204" pitchFamily="34" charset="0"/>
              </a:defRPr>
            </a:lvl3pPr>
            <a:lvl4pPr>
              <a:buClr>
                <a:schemeClr val="accent2"/>
              </a:buClr>
              <a:defRPr sz="1600" baseline="0">
                <a:solidFill>
                  <a:schemeClr val="tx1"/>
                </a:solidFill>
                <a:latin typeface="Arial" panose="020B0604020202020204" pitchFamily="34" charset="0"/>
              </a:defRPr>
            </a:lvl4pPr>
            <a:lvl5pPr>
              <a:buClr>
                <a:schemeClr val="accent2"/>
              </a:buClr>
              <a:defRPr sz="1400" baseline="0">
                <a:solidFill>
                  <a:schemeClr val="tx1"/>
                </a:solidFill>
                <a:latin typeface="Arial" panose="020B0604020202020204" pitchFamily="34" charset="0"/>
              </a:defRPr>
            </a:lvl5pPr>
          </a:lstStyle>
          <a:p>
            <a:pPr lvl="0"/>
            <a:r>
              <a:rPr kumimoji="1" lang="en-US" altLang="zh-CN" dirty="0"/>
              <a:t>Content</a:t>
            </a:r>
            <a:endParaRPr kumimoji="1" lang="zh-CN" altLang="en-US" dirty="0"/>
          </a:p>
          <a:p>
            <a:pPr lvl="1"/>
            <a:r>
              <a:rPr kumimoji="1" lang="en-US" altLang="zh-CN" dirty="0"/>
              <a:t>Level 2 content</a:t>
            </a:r>
            <a:endParaRPr kumimoji="1" lang="zh-CN" altLang="en-US" dirty="0"/>
          </a:p>
          <a:p>
            <a:pPr lvl="2"/>
            <a:r>
              <a:rPr kumimoji="1" lang="en-US" altLang="zh-CN" dirty="0"/>
              <a:t>Level 3 content</a:t>
            </a:r>
            <a:endParaRPr kumimoji="1" lang="zh-CN" altLang="en-US" dirty="0"/>
          </a:p>
          <a:p>
            <a:pPr lvl="3"/>
            <a:r>
              <a:rPr kumimoji="1" lang="en-US" altLang="zh-CN" dirty="0"/>
              <a:t>Level 4 content</a:t>
            </a:r>
            <a:endParaRPr kumimoji="1" lang="zh-CN" altLang="en-US" dirty="0"/>
          </a:p>
          <a:p>
            <a:pPr lvl="4"/>
            <a:r>
              <a:rPr kumimoji="1" lang="en-US" altLang="zh-CN" dirty="0"/>
              <a:t>Level 5 content</a:t>
            </a:r>
            <a:endParaRPr kumimoji="1" lang="zh-CN" altLang="en-US" dirty="0"/>
          </a:p>
        </p:txBody>
      </p:sp>
      <p:sp>
        <p:nvSpPr>
          <p:cNvPr id="4" name="文本框 3">
            <a:extLst>
              <a:ext uri="{FF2B5EF4-FFF2-40B4-BE49-F238E27FC236}">
                <a16:creationId xmlns="" xmlns:a16="http://schemas.microsoft.com/office/drawing/2014/main" id="{3546609D-3046-E949-BD36-E8E218D37411}"/>
              </a:ext>
            </a:extLst>
          </p:cNvPr>
          <p:cNvSpPr txBox="1"/>
          <p:nvPr userDrawn="1"/>
        </p:nvSpPr>
        <p:spPr>
          <a:xfrm>
            <a:off x="13671755" y="-1047135"/>
            <a:ext cx="184731" cy="369332"/>
          </a:xfrm>
          <a:prstGeom prst="rect">
            <a:avLst/>
          </a:prstGeom>
          <a:noFill/>
        </p:spPr>
        <p:txBody>
          <a:bodyPr wrap="none" rtlCol="0">
            <a:spAutoFit/>
          </a:bodyPr>
          <a:lstStyle/>
          <a:p>
            <a:endParaRPr kumimoji="1" lang="zh-CN" altLang="en-US" dirty="0"/>
          </a:p>
        </p:txBody>
      </p:sp>
      <p:sp>
        <p:nvSpPr>
          <p:cNvPr id="5" name="标题 1">
            <a:extLst>
              <a:ext uri="{FF2B5EF4-FFF2-40B4-BE49-F238E27FC236}">
                <a16:creationId xmlns="" xmlns:a16="http://schemas.microsoft.com/office/drawing/2014/main" id="{975D2B0B-5D85-264E-8A51-96BA0CAB8F65}"/>
              </a:ext>
            </a:extLst>
          </p:cNvPr>
          <p:cNvSpPr>
            <a:spLocks noGrp="1"/>
          </p:cNvSpPr>
          <p:nvPr>
            <p:ph type="title" hasCustomPrompt="1"/>
          </p:nvPr>
        </p:nvSpPr>
        <p:spPr>
          <a:xfrm>
            <a:off x="670451" y="175940"/>
            <a:ext cx="10939163" cy="836432"/>
          </a:xfrm>
        </p:spPr>
        <p:txBody>
          <a:bodyPr>
            <a:normAutofit/>
          </a:bodyPr>
          <a:lstStyle>
            <a:lvl1pPr>
              <a:defRPr sz="2800" b="1" i="0" baseline="0">
                <a:latin typeface="D-DIN" panose="020B0504030202030204" pitchFamily="34" charset="0"/>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20555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age">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48BBD59B-EA63-8A49-8638-FFA379C477A3}"/>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
        <p:nvSpPr>
          <p:cNvPr id="2" name="标题 1">
            <a:extLst>
              <a:ext uri="{FF2B5EF4-FFF2-40B4-BE49-F238E27FC236}">
                <a16:creationId xmlns="" xmlns:a16="http://schemas.microsoft.com/office/drawing/2014/main" id="{975D2B0B-5D85-264E-8A51-96BA0CAB8F65}"/>
              </a:ext>
            </a:extLst>
          </p:cNvPr>
          <p:cNvSpPr>
            <a:spLocks noGrp="1"/>
          </p:cNvSpPr>
          <p:nvPr>
            <p:ph type="title" hasCustomPrompt="1"/>
          </p:nvPr>
        </p:nvSpPr>
        <p:spPr/>
        <p:txBody>
          <a:bodyPr>
            <a:normAutofit/>
          </a:bodyPr>
          <a:lstStyle>
            <a:lvl1pPr>
              <a:defRPr sz="2800" b="1" i="0" baseline="0">
                <a:latin typeface="D-DIN" panose="020B0504030202030204" pitchFamily="34" charset="0"/>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195748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A2337"/>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2C499D2D-9661-6740-AF5C-19B789AD4E6D}"/>
              </a:ext>
            </a:extLst>
          </p:cNvPr>
          <p:cNvSpPr>
            <a:spLocks noGrp="1"/>
          </p:cNvSpPr>
          <p:nvPr>
            <p:ph type="title"/>
          </p:nvPr>
        </p:nvSpPr>
        <p:spPr>
          <a:xfrm>
            <a:off x="670451" y="175940"/>
            <a:ext cx="10939163" cy="836432"/>
          </a:xfrm>
          <a:prstGeom prst="rect">
            <a:avLst/>
          </a:prstGeom>
        </p:spPr>
        <p:txBody>
          <a:bodyPr vert="horz" lIns="91440" tIns="45720" rIns="91440" bIns="45720" rtlCol="0" anchor="ctr">
            <a:normAutofit/>
          </a:bodyPr>
          <a:lstStyle/>
          <a:p>
            <a:r>
              <a:rPr kumimoji="1" lang="en-US" altLang="zh-CN" dirty="0"/>
              <a:t>Master Template Title</a:t>
            </a:r>
            <a:endParaRPr kumimoji="1" lang="zh-CN" altLang="en-US" dirty="0"/>
          </a:p>
        </p:txBody>
      </p:sp>
      <p:sp>
        <p:nvSpPr>
          <p:cNvPr id="3" name="文本占位符 2">
            <a:extLst>
              <a:ext uri="{FF2B5EF4-FFF2-40B4-BE49-F238E27FC236}">
                <a16:creationId xmlns="" xmlns:a16="http://schemas.microsoft.com/office/drawing/2014/main" id="{D35714E3-CDB8-DC46-99EC-DAC304748177}"/>
              </a:ext>
            </a:extLst>
          </p:cNvPr>
          <p:cNvSpPr>
            <a:spLocks noGrp="1"/>
          </p:cNvSpPr>
          <p:nvPr>
            <p:ph type="body" idx="1"/>
          </p:nvPr>
        </p:nvSpPr>
        <p:spPr>
          <a:xfrm>
            <a:off x="670450" y="1319439"/>
            <a:ext cx="10939163" cy="4836431"/>
          </a:xfrm>
          <a:prstGeom prst="rect">
            <a:avLst/>
          </a:prstGeom>
        </p:spPr>
        <p:txBody>
          <a:bodyPr vert="horz" lIns="91440" tIns="45720" rIns="91440" bIns="45720" rtlCol="0">
            <a:normAutofit/>
          </a:bodyPr>
          <a:lstStyle/>
          <a:p>
            <a:pPr lvl="0"/>
            <a:r>
              <a:rPr kumimoji="1" lang="en-US" altLang="zh-CN" dirty="0"/>
              <a:t>Add content here</a:t>
            </a:r>
            <a:endParaRPr kumimoji="1" lang="zh-CN" altLang="en-US" dirty="0"/>
          </a:p>
        </p:txBody>
      </p:sp>
      <p:sp>
        <p:nvSpPr>
          <p:cNvPr id="4" name="矩形 3">
            <a:extLst>
              <a:ext uri="{FF2B5EF4-FFF2-40B4-BE49-F238E27FC236}">
                <a16:creationId xmlns="" xmlns:a16="http://schemas.microsoft.com/office/drawing/2014/main" id="{5B148FEE-C881-DC44-A08E-7B942CBD052F}"/>
              </a:ext>
            </a:extLst>
          </p:cNvPr>
          <p:cNvSpPr/>
          <p:nvPr userDrawn="1"/>
        </p:nvSpPr>
        <p:spPr>
          <a:xfrm>
            <a:off x="4453439" y="6400412"/>
            <a:ext cx="7156174" cy="276999"/>
          </a:xfrm>
          <a:prstGeom prst="rect">
            <a:avLst/>
          </a:prstGeom>
        </p:spPr>
        <p:txBody>
          <a:bodyPr wrap="square">
            <a:spAutoFit/>
          </a:bodyPr>
          <a:lstStyle/>
          <a:p>
            <a:pPr algn="r"/>
            <a:r>
              <a:rPr lang="en-US" altLang="zh-CN" sz="1200" kern="1200" baseline="0" dirty="0">
                <a:solidFill>
                  <a:srgbClr val="484F5E"/>
                </a:solidFill>
                <a:latin typeface="Arial"/>
                <a:ea typeface="微软雅黑" panose="020B0503020204020204" pitchFamily="34" charset="-122"/>
                <a:cs typeface="Arial"/>
              </a:rPr>
              <a:t>Copyright © 2018 Envision. All rights reserved. Confidential – Not for unauthorized distribution</a:t>
            </a:r>
          </a:p>
        </p:txBody>
      </p:sp>
      <p:pic>
        <p:nvPicPr>
          <p:cNvPr id="5" name="图片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70450" y="6371285"/>
            <a:ext cx="1164240" cy="335252"/>
          </a:xfrm>
          <a:prstGeom prst="rect">
            <a:avLst/>
          </a:prstGeom>
        </p:spPr>
      </p:pic>
    </p:spTree>
    <p:extLst>
      <p:ext uri="{BB962C8B-B14F-4D97-AF65-F5344CB8AC3E}">
        <p14:creationId xmlns:p14="http://schemas.microsoft.com/office/powerpoint/2010/main" val="1205928979"/>
      </p:ext>
    </p:extLst>
  </p:cSld>
  <p:clrMap bg1="lt1" tx1="dk1" bg2="lt2" tx2="dk2" accent1="accent1" accent2="accent2" accent3="accent3" accent4="accent4" accent5="accent5" accent6="accent6" hlink="hlink" folHlink="folHlink"/>
  <p:sldLayoutIdLst>
    <p:sldLayoutId id="2147483754" r:id="rId1"/>
    <p:sldLayoutId id="2147483744" r:id="rId2"/>
    <p:sldLayoutId id="2147483764" r:id="rId3"/>
    <p:sldLayoutId id="2147483755" r:id="rId4"/>
    <p:sldLayoutId id="2147483752" r:id="rId5"/>
    <p:sldLayoutId id="2147483756" r:id="rId6"/>
    <p:sldLayoutId id="2147483758" r:id="rId7"/>
    <p:sldLayoutId id="2147483747" r:id="rId8"/>
    <p:sldLayoutId id="2147483748" r:id="rId9"/>
    <p:sldLayoutId id="2147483749" r:id="rId10"/>
    <p:sldLayoutId id="2147483745" r:id="rId11"/>
    <p:sldLayoutId id="2147483760" r:id="rId12"/>
    <p:sldLayoutId id="2147483753" r:id="rId13"/>
    <p:sldLayoutId id="2147483759" r:id="rId14"/>
    <p:sldLayoutId id="2147483765" r:id="rId15"/>
  </p:sldLayoutIdLst>
  <p:txStyles>
    <p:titleStyle>
      <a:lvl1pPr algn="l" defTabSz="914400" rtl="0" eaLnBrk="1" latinLnBrk="0" hangingPunct="1">
        <a:lnSpc>
          <a:spcPct val="90000"/>
        </a:lnSpc>
        <a:spcBef>
          <a:spcPct val="0"/>
        </a:spcBef>
        <a:buNone/>
        <a:defRPr sz="2800" b="1" i="0" kern="1200" baseline="0">
          <a:solidFill>
            <a:schemeClr val="tx1"/>
          </a:solidFill>
          <a:latin typeface="D-DIN" panose="020B0504030202030204" pitchFamily="34"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txBox="1">
            <a:spLocks/>
          </p:cNvSpPr>
          <p:nvPr/>
        </p:nvSpPr>
        <p:spPr>
          <a:xfrm>
            <a:off x="650559" y="593272"/>
            <a:ext cx="4534390" cy="419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dirty="0" smtClean="0"/>
              <a:t>如何</a:t>
            </a:r>
            <a:r>
              <a:rPr kumimoji="1" lang="zh-CN" altLang="en-US" dirty="0" smtClean="0"/>
              <a:t>下载</a:t>
            </a:r>
            <a:r>
              <a:rPr kumimoji="1" lang="en-US" altLang="zh-CN" dirty="0" smtClean="0"/>
              <a:t>——</a:t>
            </a:r>
            <a:r>
              <a:rPr kumimoji="1" lang="zh-CN" altLang="en-US" dirty="0" smtClean="0"/>
              <a:t>调研</a:t>
            </a:r>
            <a:endParaRPr kumimoji="1" lang="zh-CN" altLang="en-US" dirty="0"/>
          </a:p>
        </p:txBody>
      </p:sp>
      <p:graphicFrame>
        <p:nvGraphicFramePr>
          <p:cNvPr id="4" name="图示 3"/>
          <p:cNvGraphicFramePr/>
          <p:nvPr>
            <p:extLst>
              <p:ext uri="{D42A27DB-BD31-4B8C-83A1-F6EECF244321}">
                <p14:modId xmlns:p14="http://schemas.microsoft.com/office/powerpoint/2010/main" val="2527851773"/>
              </p:ext>
            </p:extLst>
          </p:nvPr>
        </p:nvGraphicFramePr>
        <p:xfrm>
          <a:off x="279085" y="2171685"/>
          <a:ext cx="6096000"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3394147997"/>
              </p:ext>
            </p:extLst>
          </p:nvPr>
        </p:nvGraphicFramePr>
        <p:xfrm>
          <a:off x="6010270" y="2171685"/>
          <a:ext cx="5667372" cy="4000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矩形 1"/>
          <p:cNvSpPr/>
          <p:nvPr/>
        </p:nvSpPr>
        <p:spPr>
          <a:xfrm>
            <a:off x="828675" y="1311381"/>
            <a:ext cx="8324850" cy="646331"/>
          </a:xfrm>
          <a:prstGeom prst="rect">
            <a:avLst/>
          </a:prstGeom>
        </p:spPr>
        <p:txBody>
          <a:bodyPr wrap="square">
            <a:spAutoFit/>
          </a:bodyPr>
          <a:lstStyle/>
          <a:p>
            <a:pPr latinLnBrk="1"/>
            <a:r>
              <a:rPr lang="zh-CN" altLang="en-US" dirty="0"/>
              <a:t>在</a:t>
            </a:r>
            <a:r>
              <a:rPr lang="en-US" altLang="zh-CN" i="1" dirty="0"/>
              <a:t>Java</a:t>
            </a:r>
            <a:r>
              <a:rPr lang="zh-CN" altLang="en-US" dirty="0"/>
              <a:t>处理</a:t>
            </a:r>
            <a:r>
              <a:rPr lang="en-US" altLang="zh-CN" i="1" dirty="0" smtClean="0"/>
              <a:t>Excel</a:t>
            </a:r>
            <a:r>
              <a:rPr lang="zh-CN" altLang="en-US" dirty="0"/>
              <a:t>这个领域已经有很多开源的解决方案</a:t>
            </a:r>
            <a:r>
              <a:rPr lang="en-US" altLang="zh-CN" i="1" dirty="0"/>
              <a:t>,</a:t>
            </a:r>
            <a:r>
              <a:rPr lang="zh-CN" altLang="en-US" dirty="0"/>
              <a:t>目前在这方面做得比较出色的有</a:t>
            </a:r>
            <a:r>
              <a:rPr lang="en-US" altLang="zh-CN" i="1" dirty="0" err="1"/>
              <a:t>ApachePOI</a:t>
            </a:r>
            <a:r>
              <a:rPr lang="zh-CN" altLang="en-US" dirty="0"/>
              <a:t>和</a:t>
            </a:r>
            <a:r>
              <a:rPr lang="en-US" altLang="zh-CN" i="1" dirty="0" err="1"/>
              <a:t>JExcelApi</a:t>
            </a:r>
            <a:r>
              <a:rPr lang="en-US" altLang="zh-CN" i="1" dirty="0"/>
              <a:t>(</a:t>
            </a:r>
            <a:r>
              <a:rPr lang="en-US" altLang="zh-CN" i="1" dirty="0" err="1"/>
              <a:t>jxl</a:t>
            </a:r>
            <a:r>
              <a:rPr lang="en-US" altLang="zh-CN" i="1" dirty="0"/>
              <a:t>)</a:t>
            </a:r>
            <a:r>
              <a:rPr lang="zh-CN" altLang="en-US" dirty="0" smtClean="0"/>
              <a:t>。都是</a:t>
            </a:r>
            <a:r>
              <a:rPr lang="zh-CN" altLang="en-US" dirty="0"/>
              <a:t>开源的解决方案</a:t>
            </a:r>
            <a:endParaRPr lang="en-US" altLang="zh-CN" dirty="0"/>
          </a:p>
        </p:txBody>
      </p:sp>
      <p:grpSp>
        <p:nvGrpSpPr>
          <p:cNvPr id="7" name="组 2"/>
          <p:cNvGrpSpPr/>
          <p:nvPr/>
        </p:nvGrpSpPr>
        <p:grpSpPr>
          <a:xfrm>
            <a:off x="2824737" y="1628527"/>
            <a:ext cx="6477000" cy="4775200"/>
            <a:chOff x="1066800" y="2286000"/>
            <a:chExt cx="6477000" cy="3581400"/>
          </a:xfrm>
        </p:grpSpPr>
        <p:sp>
          <p:nvSpPr>
            <p:cNvPr id="8" name="AutoShape 2"/>
            <p:cNvSpPr>
              <a:spLocks noChangeArrowheads="1"/>
            </p:cNvSpPr>
            <p:nvPr/>
          </p:nvSpPr>
          <p:spPr bwMode="gray">
            <a:xfrm>
              <a:off x="1447800" y="5181600"/>
              <a:ext cx="5867400" cy="685800"/>
            </a:xfrm>
            <a:prstGeom prst="roundRect">
              <a:avLst>
                <a:gd name="adj" fmla="val 16667"/>
              </a:avLst>
            </a:prstGeom>
            <a:gradFill rotWithShape="1">
              <a:gsLst>
                <a:gs pos="0">
                  <a:schemeClr val="folHlink"/>
                </a:gs>
                <a:gs pos="100000">
                  <a:schemeClr val="folHlink">
                    <a:gamma/>
                    <a:tint val="48627"/>
                    <a:invGamma/>
                  </a:schemeClr>
                </a:gs>
              </a:gsLst>
              <a:lin ang="2700000" scaled="1"/>
            </a:gradFill>
            <a:ln w="9525">
              <a:round/>
              <a:headEnd/>
              <a:tailEnd/>
            </a:ln>
            <a:effectLst/>
            <a:scene3d>
              <a:camera prst="legacyPerspectiveTop"/>
              <a:lightRig rig="legacyFlat3" dir="b"/>
            </a:scene3d>
            <a:sp3d extrusionH="3630600" prstMaterial="legacyMatte">
              <a:bevelT w="13500" h="13500" prst="angle"/>
              <a:bevelB w="13500" h="13500" prst="angle"/>
              <a:extrusionClr>
                <a:schemeClr val="folHlink"/>
              </a:extrusionClr>
            </a:sp3d>
          </p:spPr>
          <p:txBody>
            <a:bodyPr wrap="none" anchor="ctr">
              <a:flatTx/>
            </a:bodyPr>
            <a:lstStyle/>
            <a:p>
              <a:pPr>
                <a:defRPr/>
              </a:pPr>
              <a:endParaRPr lang="zh-CN" altLang="en-US">
                <a:latin typeface="微软雅黑"/>
                <a:ea typeface="微软雅黑"/>
                <a:cs typeface="微软雅黑"/>
              </a:endParaRPr>
            </a:p>
          </p:txBody>
        </p:sp>
        <p:grpSp>
          <p:nvGrpSpPr>
            <p:cNvPr id="9" name="Group 4"/>
            <p:cNvGrpSpPr>
              <a:grpSpLocks/>
            </p:cNvGrpSpPr>
            <p:nvPr/>
          </p:nvGrpSpPr>
          <p:grpSpPr bwMode="auto">
            <a:xfrm>
              <a:off x="1066800" y="2293938"/>
              <a:ext cx="3041650" cy="2430462"/>
              <a:chOff x="294" y="1536"/>
              <a:chExt cx="1722" cy="1387"/>
            </a:xfrm>
          </p:grpSpPr>
          <p:pic>
            <p:nvPicPr>
              <p:cNvPr id="18" name="Picture 5" descr="pan_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flipH="1">
                <a:off x="298" y="1536"/>
                <a:ext cx="1711" cy="1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Freeform 6"/>
              <p:cNvSpPr>
                <a:spLocks/>
              </p:cNvSpPr>
              <p:nvPr/>
            </p:nvSpPr>
            <p:spPr bwMode="gray">
              <a:xfrm>
                <a:off x="294" y="1538"/>
                <a:ext cx="1722" cy="1382"/>
              </a:xfrm>
              <a:custGeom>
                <a:avLst/>
                <a:gdLst/>
                <a:ahLst/>
                <a:cxnLst>
                  <a:cxn ang="0">
                    <a:pos x="6" y="79"/>
                  </a:cxn>
                  <a:cxn ang="0">
                    <a:pos x="6" y="1300"/>
                  </a:cxn>
                  <a:cxn ang="0">
                    <a:pos x="46" y="1367"/>
                  </a:cxn>
                  <a:cxn ang="0">
                    <a:pos x="121" y="1381"/>
                  </a:cxn>
                  <a:cxn ang="0">
                    <a:pos x="1658" y="1312"/>
                  </a:cxn>
                  <a:cxn ang="0">
                    <a:pos x="1696" y="1286"/>
                  </a:cxn>
                  <a:cxn ang="0">
                    <a:pos x="1714" y="1247"/>
                  </a:cxn>
                  <a:cxn ang="0">
                    <a:pos x="1715" y="157"/>
                  </a:cxn>
                  <a:cxn ang="0">
                    <a:pos x="1689" y="87"/>
                  </a:cxn>
                  <a:cxn ang="0">
                    <a:pos x="1637" y="67"/>
                  </a:cxn>
                  <a:cxn ang="0">
                    <a:pos x="95" y="0"/>
                  </a:cxn>
                  <a:cxn ang="0">
                    <a:pos x="29" y="31"/>
                  </a:cxn>
                  <a:cxn ang="0">
                    <a:pos x="6" y="79"/>
                  </a:cxn>
                </a:cxnLst>
                <a:rect l="0" t="0" r="r" b="b"/>
                <a:pathLst>
                  <a:path w="1722" h="1382">
                    <a:moveTo>
                      <a:pt x="6" y="79"/>
                    </a:moveTo>
                    <a:cubicBezTo>
                      <a:pt x="0" y="294"/>
                      <a:pt x="3" y="1087"/>
                      <a:pt x="6" y="1300"/>
                    </a:cubicBezTo>
                    <a:cubicBezTo>
                      <a:pt x="8" y="1336"/>
                      <a:pt x="36" y="1359"/>
                      <a:pt x="46" y="1367"/>
                    </a:cubicBezTo>
                    <a:cubicBezTo>
                      <a:pt x="60" y="1381"/>
                      <a:pt x="109" y="1382"/>
                      <a:pt x="121" y="1381"/>
                    </a:cubicBezTo>
                    <a:cubicBezTo>
                      <a:pt x="368" y="1362"/>
                      <a:pt x="1388" y="1336"/>
                      <a:pt x="1658" y="1312"/>
                    </a:cubicBezTo>
                    <a:cubicBezTo>
                      <a:pt x="1658" y="1315"/>
                      <a:pt x="1684" y="1300"/>
                      <a:pt x="1696" y="1286"/>
                    </a:cubicBezTo>
                    <a:cubicBezTo>
                      <a:pt x="1708" y="1272"/>
                      <a:pt x="1714" y="1250"/>
                      <a:pt x="1714" y="1247"/>
                    </a:cubicBezTo>
                    <a:cubicBezTo>
                      <a:pt x="1714" y="1065"/>
                      <a:pt x="1722" y="347"/>
                      <a:pt x="1715" y="157"/>
                    </a:cubicBezTo>
                    <a:cubicBezTo>
                      <a:pt x="1715" y="124"/>
                      <a:pt x="1711" y="104"/>
                      <a:pt x="1689" y="87"/>
                    </a:cubicBezTo>
                    <a:cubicBezTo>
                      <a:pt x="1667" y="70"/>
                      <a:pt x="1659" y="73"/>
                      <a:pt x="1637" y="67"/>
                    </a:cubicBezTo>
                    <a:cubicBezTo>
                      <a:pt x="1375" y="49"/>
                      <a:pt x="360" y="16"/>
                      <a:pt x="95" y="0"/>
                    </a:cubicBezTo>
                    <a:cubicBezTo>
                      <a:pt x="72" y="0"/>
                      <a:pt x="41" y="14"/>
                      <a:pt x="29" y="31"/>
                    </a:cubicBezTo>
                    <a:cubicBezTo>
                      <a:pt x="17" y="48"/>
                      <a:pt x="13" y="49"/>
                      <a:pt x="6" y="79"/>
                    </a:cubicBezTo>
                    <a:close/>
                  </a:path>
                </a:pathLst>
              </a:custGeom>
              <a:gradFill rotWithShape="1">
                <a:gsLst>
                  <a:gs pos="0">
                    <a:srgbClr val="03D4A8">
                      <a:alpha val="50000"/>
                    </a:srgbClr>
                  </a:gs>
                  <a:gs pos="25000">
                    <a:srgbClr val="21D6E0">
                      <a:alpha val="45000"/>
                    </a:srgbClr>
                  </a:gs>
                  <a:gs pos="75000">
                    <a:srgbClr val="0087E6">
                      <a:alpha val="35000"/>
                    </a:srgbClr>
                  </a:gs>
                  <a:gs pos="100000">
                    <a:srgbClr val="005CBF">
                      <a:alpha val="30000"/>
                    </a:srgbClr>
                  </a:gs>
                </a:gsLst>
                <a:lin ang="5400000" scaled="1"/>
              </a:gradFill>
              <a:ln w="9525" cap="flat" cmpd="sng">
                <a:noFill/>
                <a:prstDash val="solid"/>
                <a:round/>
                <a:headEnd/>
                <a:tailEnd/>
              </a:ln>
              <a:effectLst/>
            </p:spPr>
            <p:txBody>
              <a:bodyPr wrap="none" anchor="ctr"/>
              <a:lstStyle/>
              <a:p>
                <a:pPr>
                  <a:defRPr/>
                </a:pPr>
                <a:endParaRPr lang="zh-CN" altLang="en-US">
                  <a:latin typeface="微软雅黑"/>
                  <a:ea typeface="微软雅黑"/>
                  <a:cs typeface="微软雅黑"/>
                </a:endParaRPr>
              </a:p>
            </p:txBody>
          </p:sp>
        </p:grpSp>
        <p:sp>
          <p:nvSpPr>
            <p:cNvPr id="10" name="Text Box 7"/>
            <p:cNvSpPr txBox="1">
              <a:spLocks noChangeArrowheads="1"/>
            </p:cNvSpPr>
            <p:nvPr/>
          </p:nvSpPr>
          <p:spPr bwMode="gray">
            <a:xfrm>
              <a:off x="1251775" y="2556660"/>
              <a:ext cx="2731550" cy="1846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defRPr/>
              </a:pPr>
              <a:r>
                <a:rPr lang="en-US" altLang="zh-CN" b="1" dirty="0" smtClean="0">
                  <a:effectLst>
                    <a:outerShdw blurRad="38100" dist="38100" dir="2700000" algn="tl">
                      <a:srgbClr val="C0C0C0"/>
                    </a:outerShdw>
                  </a:effectLst>
                  <a:latin typeface="微软雅黑"/>
                  <a:ea typeface="微软雅黑"/>
                  <a:cs typeface="微软雅黑"/>
                </a:rPr>
                <a:t>POI</a:t>
              </a:r>
              <a:endParaRPr lang="en-US" altLang="zh-CN" b="1" dirty="0">
                <a:effectLst>
                  <a:outerShdw blurRad="38100" dist="38100" dir="2700000" algn="tl">
                    <a:srgbClr val="C0C0C0"/>
                  </a:outerShdw>
                </a:effectLst>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效率高</a:t>
              </a:r>
              <a:endParaRPr lang="en-US" altLang="zh-CN" sz="1600" dirty="0">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操作相对复杂</a:t>
              </a:r>
              <a:endParaRPr lang="en-US" altLang="zh-CN" sz="1600" dirty="0" smtClean="0">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支持公式、宏、图像图表，一些企业应用非常实用</a:t>
              </a:r>
              <a:endParaRPr lang="en-US" altLang="zh-CN" sz="1600" dirty="0" smtClean="0">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能够修饰单元格属性</a:t>
              </a:r>
              <a:endParaRPr lang="en-US" altLang="zh-CN" sz="1600" dirty="0" smtClean="0">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支持大数据</a:t>
              </a:r>
              <a:endParaRPr lang="en-US" altLang="zh-CN" sz="1600" dirty="0">
                <a:latin typeface="微软雅黑"/>
                <a:ea typeface="微软雅黑"/>
                <a:cs typeface="微软雅黑"/>
              </a:endParaRPr>
            </a:p>
          </p:txBody>
        </p:sp>
        <p:grpSp>
          <p:nvGrpSpPr>
            <p:cNvPr id="12" name="Group 9"/>
            <p:cNvGrpSpPr>
              <a:grpSpLocks/>
            </p:cNvGrpSpPr>
            <p:nvPr/>
          </p:nvGrpSpPr>
          <p:grpSpPr bwMode="auto">
            <a:xfrm flipH="1">
              <a:off x="4419600" y="2286000"/>
              <a:ext cx="3124200" cy="2438400"/>
              <a:chOff x="294" y="1536"/>
              <a:chExt cx="1722" cy="1387"/>
            </a:xfrm>
          </p:grpSpPr>
          <p:pic>
            <p:nvPicPr>
              <p:cNvPr id="16" name="Picture 10" descr="pan_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flipH="1">
                <a:off x="298" y="1536"/>
                <a:ext cx="1711" cy="1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Freeform 11"/>
              <p:cNvSpPr>
                <a:spLocks/>
              </p:cNvSpPr>
              <p:nvPr/>
            </p:nvSpPr>
            <p:spPr bwMode="gray">
              <a:xfrm>
                <a:off x="294" y="1538"/>
                <a:ext cx="1722" cy="1382"/>
              </a:xfrm>
              <a:custGeom>
                <a:avLst/>
                <a:gdLst/>
                <a:ahLst/>
                <a:cxnLst>
                  <a:cxn ang="0">
                    <a:pos x="6" y="79"/>
                  </a:cxn>
                  <a:cxn ang="0">
                    <a:pos x="6" y="1300"/>
                  </a:cxn>
                  <a:cxn ang="0">
                    <a:pos x="46" y="1367"/>
                  </a:cxn>
                  <a:cxn ang="0">
                    <a:pos x="121" y="1381"/>
                  </a:cxn>
                  <a:cxn ang="0">
                    <a:pos x="1658" y="1312"/>
                  </a:cxn>
                  <a:cxn ang="0">
                    <a:pos x="1696" y="1286"/>
                  </a:cxn>
                  <a:cxn ang="0">
                    <a:pos x="1714" y="1247"/>
                  </a:cxn>
                  <a:cxn ang="0">
                    <a:pos x="1715" y="157"/>
                  </a:cxn>
                  <a:cxn ang="0">
                    <a:pos x="1689" y="87"/>
                  </a:cxn>
                  <a:cxn ang="0">
                    <a:pos x="1637" y="67"/>
                  </a:cxn>
                  <a:cxn ang="0">
                    <a:pos x="95" y="0"/>
                  </a:cxn>
                  <a:cxn ang="0">
                    <a:pos x="29" y="31"/>
                  </a:cxn>
                  <a:cxn ang="0">
                    <a:pos x="6" y="79"/>
                  </a:cxn>
                </a:cxnLst>
                <a:rect l="0" t="0" r="r" b="b"/>
                <a:pathLst>
                  <a:path w="1722" h="1382">
                    <a:moveTo>
                      <a:pt x="6" y="79"/>
                    </a:moveTo>
                    <a:cubicBezTo>
                      <a:pt x="0" y="294"/>
                      <a:pt x="3" y="1087"/>
                      <a:pt x="6" y="1300"/>
                    </a:cubicBezTo>
                    <a:cubicBezTo>
                      <a:pt x="8" y="1336"/>
                      <a:pt x="36" y="1359"/>
                      <a:pt x="46" y="1367"/>
                    </a:cubicBezTo>
                    <a:cubicBezTo>
                      <a:pt x="60" y="1381"/>
                      <a:pt x="109" y="1382"/>
                      <a:pt x="121" y="1381"/>
                    </a:cubicBezTo>
                    <a:cubicBezTo>
                      <a:pt x="368" y="1362"/>
                      <a:pt x="1388" y="1336"/>
                      <a:pt x="1658" y="1312"/>
                    </a:cubicBezTo>
                    <a:cubicBezTo>
                      <a:pt x="1658" y="1315"/>
                      <a:pt x="1684" y="1300"/>
                      <a:pt x="1696" y="1286"/>
                    </a:cubicBezTo>
                    <a:cubicBezTo>
                      <a:pt x="1708" y="1272"/>
                      <a:pt x="1714" y="1250"/>
                      <a:pt x="1714" y="1247"/>
                    </a:cubicBezTo>
                    <a:cubicBezTo>
                      <a:pt x="1714" y="1065"/>
                      <a:pt x="1722" y="347"/>
                      <a:pt x="1715" y="157"/>
                    </a:cubicBezTo>
                    <a:cubicBezTo>
                      <a:pt x="1715" y="124"/>
                      <a:pt x="1711" y="104"/>
                      <a:pt x="1689" y="87"/>
                    </a:cubicBezTo>
                    <a:cubicBezTo>
                      <a:pt x="1667" y="70"/>
                      <a:pt x="1659" y="73"/>
                      <a:pt x="1637" y="67"/>
                    </a:cubicBezTo>
                    <a:cubicBezTo>
                      <a:pt x="1375" y="49"/>
                      <a:pt x="360" y="16"/>
                      <a:pt x="95" y="0"/>
                    </a:cubicBezTo>
                    <a:cubicBezTo>
                      <a:pt x="72" y="0"/>
                      <a:pt x="41" y="14"/>
                      <a:pt x="29" y="31"/>
                    </a:cubicBezTo>
                    <a:cubicBezTo>
                      <a:pt x="17" y="48"/>
                      <a:pt x="13" y="49"/>
                      <a:pt x="6" y="79"/>
                    </a:cubicBezTo>
                    <a:close/>
                  </a:path>
                </a:pathLst>
              </a:custGeom>
              <a:gradFill rotWithShape="1">
                <a:gsLst>
                  <a:gs pos="0">
                    <a:srgbClr val="03D4A8">
                      <a:alpha val="50000"/>
                    </a:srgbClr>
                  </a:gs>
                  <a:gs pos="25000">
                    <a:srgbClr val="21D6E0">
                      <a:alpha val="45000"/>
                    </a:srgbClr>
                  </a:gs>
                  <a:gs pos="75000">
                    <a:srgbClr val="0087E6">
                      <a:alpha val="35000"/>
                    </a:srgbClr>
                  </a:gs>
                  <a:gs pos="100000">
                    <a:srgbClr val="005CBF">
                      <a:alpha val="30000"/>
                    </a:srgbClr>
                  </a:gs>
                </a:gsLst>
                <a:lin ang="5400000" scaled="1"/>
              </a:gradFill>
              <a:ln w="9525" cap="flat" cmpd="sng">
                <a:noFill/>
                <a:prstDash val="solid"/>
                <a:round/>
                <a:headEnd/>
                <a:tailEnd/>
              </a:ln>
              <a:effectLst/>
            </p:spPr>
            <p:txBody>
              <a:bodyPr wrap="none" anchor="ctr"/>
              <a:lstStyle/>
              <a:p>
                <a:pPr>
                  <a:defRPr/>
                </a:pPr>
                <a:endParaRPr lang="zh-CN" altLang="en-US">
                  <a:latin typeface="微软雅黑"/>
                  <a:ea typeface="微软雅黑"/>
                  <a:cs typeface="微软雅黑"/>
                </a:endParaRPr>
              </a:p>
            </p:txBody>
          </p:sp>
        </p:grpSp>
        <p:sp>
          <p:nvSpPr>
            <p:cNvPr id="13" name="Text Box 12"/>
            <p:cNvSpPr txBox="1">
              <a:spLocks noChangeArrowheads="1"/>
            </p:cNvSpPr>
            <p:nvPr/>
          </p:nvSpPr>
          <p:spPr bwMode="gray">
            <a:xfrm>
              <a:off x="4527550" y="2573337"/>
              <a:ext cx="2908300" cy="1846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spcBef>
                  <a:spcPct val="50000"/>
                </a:spcBef>
                <a:defRPr/>
              </a:pPr>
              <a:r>
                <a:rPr lang="en-US" altLang="zh-CN" b="1" dirty="0" smtClean="0">
                  <a:effectLst>
                    <a:outerShdw blurRad="38100" dist="38100" dir="2700000" algn="tl">
                      <a:srgbClr val="C0C0C0"/>
                    </a:outerShdw>
                  </a:effectLst>
                  <a:latin typeface="微软雅黑"/>
                  <a:ea typeface="微软雅黑"/>
                  <a:cs typeface="微软雅黑"/>
                </a:rPr>
                <a:t>JXL</a:t>
              </a:r>
              <a:endParaRPr lang="en-US" altLang="zh-CN" b="1" dirty="0">
                <a:effectLst>
                  <a:outerShdw blurRad="38100" dist="38100" dir="2700000" algn="tl">
                    <a:srgbClr val="C0C0C0"/>
                  </a:outerShdw>
                </a:effectLst>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效率低</a:t>
              </a:r>
              <a:endParaRPr lang="en-US" altLang="zh-CN" sz="1600" dirty="0" smtClean="0">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操作简单</a:t>
              </a:r>
              <a:endParaRPr lang="en-US" altLang="zh-CN" sz="1600" dirty="0" smtClean="0">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部分支持</a:t>
              </a:r>
              <a:endParaRPr lang="en-US" altLang="zh-CN" sz="1600" dirty="0" smtClean="0">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能够修饰单元格属性，格式支持不如</a:t>
              </a:r>
              <a:r>
                <a:rPr lang="en-US" altLang="zh-CN" sz="1600" dirty="0" smtClean="0">
                  <a:latin typeface="微软雅黑"/>
                  <a:ea typeface="微软雅黑"/>
                  <a:cs typeface="微软雅黑"/>
                </a:rPr>
                <a:t>POI</a:t>
              </a:r>
              <a:r>
                <a:rPr lang="zh-CN" altLang="en-US" sz="1600" dirty="0" smtClean="0">
                  <a:latin typeface="微软雅黑"/>
                  <a:ea typeface="微软雅黑"/>
                  <a:cs typeface="微软雅黑"/>
                </a:rPr>
                <a:t>强大</a:t>
              </a:r>
              <a:endParaRPr lang="zh-CN" altLang="en-US" sz="1600" dirty="0">
                <a:latin typeface="微软雅黑"/>
                <a:ea typeface="微软雅黑"/>
                <a:cs typeface="微软雅黑"/>
              </a:endParaRPr>
            </a:p>
            <a:p>
              <a:pPr marL="285750" indent="-285750">
                <a:spcBef>
                  <a:spcPct val="50000"/>
                </a:spcBef>
                <a:buFont typeface="Arial"/>
                <a:buChar char="•"/>
                <a:defRPr/>
              </a:pPr>
              <a:r>
                <a:rPr lang="zh-CN" altLang="en-US" sz="1600" dirty="0" smtClean="0">
                  <a:latin typeface="微软雅黑"/>
                  <a:ea typeface="微软雅黑"/>
                  <a:cs typeface="微软雅黑"/>
                </a:rPr>
                <a:t>合并单元格便捷</a:t>
              </a:r>
              <a:endParaRPr lang="en-US" altLang="zh-CN" sz="1600" dirty="0">
                <a:latin typeface="微软雅黑"/>
                <a:ea typeface="微软雅黑"/>
                <a:cs typeface="微软雅黑"/>
              </a:endParaRPr>
            </a:p>
          </p:txBody>
        </p:sp>
        <p:sp>
          <p:nvSpPr>
            <p:cNvPr id="14" name="Rectangle 13"/>
            <p:cNvSpPr>
              <a:spLocks noChangeArrowheads="1"/>
            </p:cNvSpPr>
            <p:nvPr/>
          </p:nvSpPr>
          <p:spPr bwMode="auto">
            <a:xfrm>
              <a:off x="1828800" y="5273675"/>
              <a:ext cx="5105400" cy="3000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latinLnBrk="1"/>
              <a:r>
                <a:rPr lang="en-US" altLang="zh-CN" sz="2000" dirty="0" smtClean="0">
                  <a:solidFill>
                    <a:schemeClr val="bg1"/>
                  </a:solidFill>
                </a:rPr>
                <a:t>POI</a:t>
              </a:r>
              <a:r>
                <a:rPr lang="zh-CN" altLang="en-US" sz="2000" dirty="0" smtClean="0">
                  <a:solidFill>
                    <a:schemeClr val="bg1"/>
                  </a:solidFill>
                </a:rPr>
                <a:t>、</a:t>
              </a:r>
              <a:r>
                <a:rPr lang="en-US" altLang="zh-CN" sz="2000" dirty="0" smtClean="0">
                  <a:solidFill>
                    <a:schemeClr val="bg1"/>
                  </a:solidFill>
                </a:rPr>
                <a:t>JXL</a:t>
              </a:r>
              <a:r>
                <a:rPr lang="zh-CN" altLang="en-US" sz="2000" dirty="0" smtClean="0">
                  <a:solidFill>
                    <a:schemeClr val="bg1"/>
                  </a:solidFill>
                </a:rPr>
                <a:t>对比</a:t>
              </a:r>
              <a:endParaRPr lang="en-US" altLang="zh-CN" sz="2000" dirty="0">
                <a:solidFill>
                  <a:schemeClr val="bg1"/>
                </a:solidFill>
              </a:endParaRPr>
            </a:p>
          </p:txBody>
        </p:sp>
        <p:pic>
          <p:nvPicPr>
            <p:cNvPr id="15" name="Picture 14" descr="17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5625" y="4242589"/>
              <a:ext cx="1676400" cy="1026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51517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091" y="764081"/>
            <a:ext cx="10874841" cy="1015663"/>
          </a:xfrm>
          <a:prstGeom prst="rect">
            <a:avLst/>
          </a:prstGeom>
          <a:noFill/>
        </p:spPr>
        <p:txBody>
          <a:bodyPr wrap="square" rtlCol="0">
            <a:spAutoFit/>
          </a:bodyPr>
          <a:lstStyle/>
          <a:p>
            <a:pPr latinLnBrk="1"/>
            <a:r>
              <a:rPr lang="en-US" altLang="zh-CN" sz="2000" dirty="0" smtClean="0">
                <a:latin typeface="+mn-ea"/>
              </a:rPr>
              <a:t>	</a:t>
            </a:r>
            <a:r>
              <a:rPr lang="zh-CN" altLang="en-US" sz="2000" dirty="0" smtClean="0">
                <a:latin typeface="+mn-ea"/>
              </a:rPr>
              <a:t>但是当查询数据量达到一定条件是，并且以</a:t>
            </a:r>
            <a:r>
              <a:rPr lang="en-US" altLang="zh-CN" sz="2000" dirty="0">
                <a:latin typeface="+mn-ea"/>
              </a:rPr>
              <a:t>excel</a:t>
            </a:r>
            <a:r>
              <a:rPr lang="zh-CN" altLang="en-US" sz="2000" dirty="0">
                <a:latin typeface="+mn-ea"/>
              </a:rPr>
              <a:t>形式下载并且只要一张</a:t>
            </a:r>
            <a:r>
              <a:rPr lang="en-US" altLang="zh-CN" sz="2000" dirty="0" smtClean="0">
                <a:latin typeface="+mn-ea"/>
              </a:rPr>
              <a:t>sheet</a:t>
            </a:r>
          </a:p>
          <a:p>
            <a:pPr latinLnBrk="1"/>
            <a:r>
              <a:rPr lang="zh-CN" altLang="en-US" sz="2000" dirty="0" smtClean="0">
                <a:latin typeface="+mn-ea"/>
              </a:rPr>
              <a:t>但是</a:t>
            </a:r>
            <a:r>
              <a:rPr lang="zh-CN" altLang="en-US" sz="2000" dirty="0">
                <a:latin typeface="+mn-ea"/>
              </a:rPr>
              <a:t>存放相同的数据量 文件大小排序：</a:t>
            </a:r>
            <a:r>
              <a:rPr lang="en-US" altLang="zh-CN" sz="2000" dirty="0" err="1">
                <a:latin typeface="+mn-ea"/>
              </a:rPr>
              <a:t>xls</a:t>
            </a:r>
            <a:r>
              <a:rPr lang="en-US" altLang="zh-CN" sz="2000" dirty="0">
                <a:latin typeface="+mn-ea"/>
              </a:rPr>
              <a:t>&gt;csv&gt;</a:t>
            </a:r>
            <a:r>
              <a:rPr lang="en-US" altLang="zh-CN" sz="2000" dirty="0" err="1">
                <a:latin typeface="+mn-ea"/>
              </a:rPr>
              <a:t>xlsx</a:t>
            </a:r>
            <a:r>
              <a:rPr lang="en-US" altLang="zh-CN" sz="2000" dirty="0">
                <a:latin typeface="+mn-ea"/>
              </a:rPr>
              <a:t> </a:t>
            </a:r>
            <a:r>
              <a:rPr lang="zh-CN" altLang="en-US" sz="2000" dirty="0">
                <a:latin typeface="+mn-ea"/>
              </a:rPr>
              <a:t>；</a:t>
            </a:r>
            <a:r>
              <a:rPr lang="en-US" altLang="zh-CN" sz="2000" dirty="0" err="1">
                <a:latin typeface="+mn-ea"/>
              </a:rPr>
              <a:t>xls</a:t>
            </a:r>
            <a:r>
              <a:rPr lang="zh-CN" altLang="en-US" sz="2000" dirty="0">
                <a:latin typeface="+mn-ea"/>
              </a:rPr>
              <a:t>是</a:t>
            </a:r>
            <a:r>
              <a:rPr lang="en-US" altLang="zh-CN" sz="2000" dirty="0">
                <a:latin typeface="+mn-ea"/>
              </a:rPr>
              <a:t>biff8</a:t>
            </a:r>
            <a:r>
              <a:rPr lang="zh-CN" altLang="en-US" sz="2000" dirty="0">
                <a:latin typeface="+mn-ea"/>
              </a:rPr>
              <a:t>的二进制文件，就是个</a:t>
            </a:r>
            <a:r>
              <a:rPr lang="en-US" altLang="zh-CN" sz="2000" dirty="0">
                <a:latin typeface="+mn-ea"/>
              </a:rPr>
              <a:t>B+</a:t>
            </a:r>
            <a:r>
              <a:rPr lang="zh-CN" altLang="en-US" sz="2000" dirty="0">
                <a:latin typeface="+mn-ea"/>
              </a:rPr>
              <a:t>树而</a:t>
            </a:r>
            <a:r>
              <a:rPr lang="en-US" altLang="zh-CN" sz="2000" dirty="0" err="1">
                <a:latin typeface="+mn-ea"/>
              </a:rPr>
              <a:t>xlsx</a:t>
            </a:r>
            <a:r>
              <a:rPr lang="zh-CN" altLang="en-US" sz="2000" dirty="0">
                <a:latin typeface="+mn-ea"/>
              </a:rPr>
              <a:t>是 </a:t>
            </a:r>
            <a:r>
              <a:rPr lang="en-US" altLang="zh-CN" sz="2000" dirty="0">
                <a:latin typeface="+mn-ea"/>
              </a:rPr>
              <a:t>xml</a:t>
            </a:r>
            <a:r>
              <a:rPr lang="zh-CN" altLang="en-US" sz="2000" dirty="0">
                <a:latin typeface="+mn-ea"/>
              </a:rPr>
              <a:t>的</a:t>
            </a:r>
            <a:r>
              <a:rPr lang="en-US" altLang="zh-CN" sz="2000" dirty="0">
                <a:latin typeface="+mn-ea"/>
              </a:rPr>
              <a:t>zip</a:t>
            </a:r>
            <a:r>
              <a:rPr lang="zh-CN" altLang="en-US" sz="2000" dirty="0">
                <a:latin typeface="+mn-ea"/>
              </a:rPr>
              <a:t>压缩</a:t>
            </a:r>
            <a:r>
              <a:rPr lang="zh-CN" altLang="en-US" sz="2000" dirty="0" smtClean="0">
                <a:latin typeface="+mn-ea"/>
              </a:rPr>
              <a:t>文件</a:t>
            </a:r>
            <a:endParaRPr lang="en-US" altLang="zh-CN" sz="2000" dirty="0">
              <a:latin typeface="+mn-ea"/>
            </a:endParaRPr>
          </a:p>
        </p:txBody>
      </p:sp>
      <p:grpSp>
        <p:nvGrpSpPr>
          <p:cNvPr id="3" name="组 2"/>
          <p:cNvGrpSpPr/>
          <p:nvPr/>
        </p:nvGrpSpPr>
        <p:grpSpPr>
          <a:xfrm>
            <a:off x="2024024" y="2103665"/>
            <a:ext cx="4236019" cy="658996"/>
            <a:chOff x="1101848" y="3970029"/>
            <a:chExt cx="8473508" cy="1509667"/>
          </a:xfrm>
        </p:grpSpPr>
        <p:sp>
          <p:nvSpPr>
            <p:cNvPr id="4" name="Rectangle 3"/>
            <p:cNvSpPr>
              <a:spLocks noChangeArrowheads="1"/>
            </p:cNvSpPr>
            <p:nvPr/>
          </p:nvSpPr>
          <p:spPr bwMode="gray">
            <a:xfrm>
              <a:off x="2945954" y="3970029"/>
              <a:ext cx="6629402" cy="1509667"/>
            </a:xfrm>
            <a:prstGeom prst="rect">
              <a:avLst/>
            </a:prstGeom>
            <a:solidFill>
              <a:srgbClr val="DDDDDD"/>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5" name="Rectangle 174"/>
            <p:cNvSpPr>
              <a:spLocks noChangeArrowheads="1"/>
            </p:cNvSpPr>
            <p:nvPr/>
          </p:nvSpPr>
          <p:spPr bwMode="gray">
            <a:xfrm>
              <a:off x="1101848" y="3970029"/>
              <a:ext cx="2303568" cy="1509667"/>
            </a:xfrm>
            <a:prstGeom prst="rect">
              <a:avLst/>
            </a:prstGeom>
            <a:solidFill>
              <a:srgbClr val="92D050"/>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6" name="Rectangle 177"/>
            <p:cNvSpPr>
              <a:spLocks noChangeArrowheads="1"/>
            </p:cNvSpPr>
            <p:nvPr/>
          </p:nvSpPr>
          <p:spPr bwMode="white">
            <a:xfrm>
              <a:off x="1658002" y="4326347"/>
              <a:ext cx="1475660" cy="987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altLang="zh-CN" sz="2200" b="1" dirty="0" err="1" smtClean="0">
                  <a:latin typeface="微软雅黑"/>
                  <a:ea typeface="微软雅黑"/>
                  <a:cs typeface="微软雅黑"/>
                </a:rPr>
                <a:t>xlsx</a:t>
              </a:r>
              <a:endParaRPr lang="en-US" altLang="zh-CN" sz="2200" b="1" dirty="0">
                <a:latin typeface="微软雅黑"/>
                <a:ea typeface="微软雅黑"/>
                <a:cs typeface="微软雅黑"/>
              </a:endParaRPr>
            </a:p>
          </p:txBody>
        </p:sp>
        <p:sp>
          <p:nvSpPr>
            <p:cNvPr id="7" name="Rectangle 180"/>
            <p:cNvSpPr>
              <a:spLocks noChangeArrowheads="1"/>
            </p:cNvSpPr>
            <p:nvPr/>
          </p:nvSpPr>
          <p:spPr bwMode="auto">
            <a:xfrm>
              <a:off x="3561697" y="4436489"/>
              <a:ext cx="6007408" cy="8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dirty="0">
                  <a:solidFill>
                    <a:schemeClr val="bg2"/>
                  </a:solidFill>
                  <a:latin typeface="+mn-ea"/>
                </a:rPr>
                <a:t>最大容纳</a:t>
              </a:r>
              <a:r>
                <a:rPr lang="en-US" altLang="zh-CN" dirty="0">
                  <a:solidFill>
                    <a:schemeClr val="bg2"/>
                  </a:solidFill>
                  <a:latin typeface="+mn-ea"/>
                </a:rPr>
                <a:t>1048576</a:t>
              </a:r>
              <a:r>
                <a:rPr lang="zh-CN" altLang="en-US" dirty="0">
                  <a:solidFill>
                    <a:schemeClr val="bg2"/>
                  </a:solidFill>
                  <a:latin typeface="+mn-ea"/>
                </a:rPr>
                <a:t>行</a:t>
              </a:r>
              <a:endParaRPr lang="en-US" altLang="zh-CN" sz="1800" b="1" dirty="0">
                <a:solidFill>
                  <a:schemeClr val="bg2"/>
                </a:solidFill>
                <a:latin typeface="微软雅黑"/>
                <a:ea typeface="微软雅黑"/>
                <a:cs typeface="微软雅黑"/>
              </a:endParaRPr>
            </a:p>
          </p:txBody>
        </p:sp>
      </p:grpSp>
      <p:grpSp>
        <p:nvGrpSpPr>
          <p:cNvPr id="8" name="组 3"/>
          <p:cNvGrpSpPr/>
          <p:nvPr/>
        </p:nvGrpSpPr>
        <p:grpSpPr>
          <a:xfrm>
            <a:off x="2024024" y="3275598"/>
            <a:ext cx="4236019" cy="623577"/>
            <a:chOff x="1101848" y="5532832"/>
            <a:chExt cx="8473508" cy="1509667"/>
          </a:xfrm>
        </p:grpSpPr>
        <p:sp>
          <p:nvSpPr>
            <p:cNvPr id="9" name="Rectangle 4"/>
            <p:cNvSpPr>
              <a:spLocks noChangeArrowheads="1"/>
            </p:cNvSpPr>
            <p:nvPr/>
          </p:nvSpPr>
          <p:spPr bwMode="gray">
            <a:xfrm>
              <a:off x="2945954" y="5532832"/>
              <a:ext cx="6629402" cy="1509667"/>
            </a:xfrm>
            <a:prstGeom prst="rect">
              <a:avLst/>
            </a:prstGeom>
            <a:solidFill>
              <a:srgbClr val="DDDDDD"/>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10" name="Rectangle 175"/>
            <p:cNvSpPr>
              <a:spLocks noChangeArrowheads="1"/>
            </p:cNvSpPr>
            <p:nvPr/>
          </p:nvSpPr>
          <p:spPr bwMode="gray">
            <a:xfrm>
              <a:off x="1101848" y="5532832"/>
              <a:ext cx="2303568" cy="1509667"/>
            </a:xfrm>
            <a:prstGeom prst="rect">
              <a:avLst/>
            </a:prstGeom>
            <a:solidFill>
              <a:schemeClr val="accent1"/>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11" name="Rectangle 178"/>
            <p:cNvSpPr>
              <a:spLocks noChangeArrowheads="1"/>
            </p:cNvSpPr>
            <p:nvPr/>
          </p:nvSpPr>
          <p:spPr bwMode="white">
            <a:xfrm>
              <a:off x="1658002" y="5735553"/>
              <a:ext cx="1267234" cy="1043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altLang="zh-CN" sz="2200" b="1" dirty="0" smtClean="0">
                  <a:latin typeface="微软雅黑"/>
                  <a:ea typeface="微软雅黑"/>
                  <a:cs typeface="微软雅黑"/>
                </a:rPr>
                <a:t>csv</a:t>
              </a:r>
              <a:endParaRPr lang="en-US" altLang="zh-CN" sz="2200" b="1" dirty="0">
                <a:latin typeface="微软雅黑"/>
                <a:ea typeface="微软雅黑"/>
                <a:cs typeface="微软雅黑"/>
              </a:endParaRPr>
            </a:p>
          </p:txBody>
        </p:sp>
        <p:sp>
          <p:nvSpPr>
            <p:cNvPr id="12" name="Rectangle 181"/>
            <p:cNvSpPr>
              <a:spLocks noChangeArrowheads="1"/>
            </p:cNvSpPr>
            <p:nvPr/>
          </p:nvSpPr>
          <p:spPr bwMode="auto">
            <a:xfrm>
              <a:off x="3561697" y="5991753"/>
              <a:ext cx="6007408" cy="894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dirty="0">
                  <a:solidFill>
                    <a:schemeClr val="bg1"/>
                  </a:solidFill>
                  <a:latin typeface="+mn-ea"/>
                </a:rPr>
                <a:t>最大容纳</a:t>
              </a:r>
              <a:r>
                <a:rPr lang="en-US" altLang="zh-CN" dirty="0">
                  <a:solidFill>
                    <a:schemeClr val="bg1"/>
                  </a:solidFill>
                  <a:latin typeface="+mn-ea"/>
                </a:rPr>
                <a:t>1048576</a:t>
              </a:r>
              <a:r>
                <a:rPr lang="zh-CN" altLang="en-US" dirty="0">
                  <a:solidFill>
                    <a:schemeClr val="bg1"/>
                  </a:solidFill>
                  <a:latin typeface="+mn-ea"/>
                </a:rPr>
                <a:t>行</a:t>
              </a:r>
              <a:endParaRPr lang="en-US" altLang="zh-CN" sz="1800" b="1" dirty="0">
                <a:solidFill>
                  <a:schemeClr val="bg1"/>
                </a:solidFill>
                <a:latin typeface="微软雅黑"/>
                <a:ea typeface="微软雅黑"/>
                <a:cs typeface="微软雅黑"/>
              </a:endParaRPr>
            </a:p>
          </p:txBody>
        </p:sp>
      </p:grpSp>
      <p:grpSp>
        <p:nvGrpSpPr>
          <p:cNvPr id="13" name="组 4"/>
          <p:cNvGrpSpPr/>
          <p:nvPr/>
        </p:nvGrpSpPr>
        <p:grpSpPr>
          <a:xfrm>
            <a:off x="2024024" y="4315447"/>
            <a:ext cx="4236019" cy="577824"/>
            <a:chOff x="1101848" y="7108135"/>
            <a:chExt cx="8473508" cy="1509667"/>
          </a:xfrm>
        </p:grpSpPr>
        <p:sp>
          <p:nvSpPr>
            <p:cNvPr id="14" name="Rectangle 5"/>
            <p:cNvSpPr>
              <a:spLocks noChangeArrowheads="1"/>
            </p:cNvSpPr>
            <p:nvPr/>
          </p:nvSpPr>
          <p:spPr bwMode="gray">
            <a:xfrm>
              <a:off x="2945954" y="7108135"/>
              <a:ext cx="6629402" cy="1509667"/>
            </a:xfrm>
            <a:prstGeom prst="rect">
              <a:avLst/>
            </a:prstGeom>
            <a:solidFill>
              <a:srgbClr val="DDDDDD"/>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15" name="Rectangle 176"/>
            <p:cNvSpPr>
              <a:spLocks noChangeArrowheads="1"/>
            </p:cNvSpPr>
            <p:nvPr/>
          </p:nvSpPr>
          <p:spPr bwMode="gray">
            <a:xfrm>
              <a:off x="1101848" y="7108135"/>
              <a:ext cx="2303568" cy="1509667"/>
            </a:xfrm>
            <a:prstGeom prst="rect">
              <a:avLst/>
            </a:prstGeom>
            <a:solidFill>
              <a:srgbClr val="FF0000"/>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16" name="Rectangle 179"/>
            <p:cNvSpPr>
              <a:spLocks noChangeArrowheads="1"/>
            </p:cNvSpPr>
            <p:nvPr/>
          </p:nvSpPr>
          <p:spPr bwMode="white">
            <a:xfrm>
              <a:off x="1791670" y="7341904"/>
              <a:ext cx="1145385" cy="1125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altLang="zh-CN" sz="2200" b="1" dirty="0" err="1" smtClean="0">
                  <a:latin typeface="微软雅黑"/>
                  <a:ea typeface="微软雅黑"/>
                  <a:cs typeface="微软雅黑"/>
                </a:rPr>
                <a:t>xls</a:t>
              </a:r>
              <a:endParaRPr lang="en-US" altLang="zh-CN" sz="2200" b="1" dirty="0">
                <a:latin typeface="微软雅黑"/>
                <a:ea typeface="微软雅黑"/>
                <a:cs typeface="微软雅黑"/>
              </a:endParaRPr>
            </a:p>
          </p:txBody>
        </p:sp>
        <p:sp>
          <p:nvSpPr>
            <p:cNvPr id="17" name="Rectangle 182"/>
            <p:cNvSpPr>
              <a:spLocks noChangeArrowheads="1"/>
            </p:cNvSpPr>
            <p:nvPr/>
          </p:nvSpPr>
          <p:spPr bwMode="auto">
            <a:xfrm>
              <a:off x="3567948" y="7598743"/>
              <a:ext cx="6007408" cy="964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dirty="0">
                  <a:solidFill>
                    <a:schemeClr val="bg1"/>
                  </a:solidFill>
                  <a:latin typeface="+mn-ea"/>
                </a:rPr>
                <a:t>最大容纳</a:t>
              </a:r>
              <a:r>
                <a:rPr lang="en-US" altLang="zh-CN" dirty="0">
                  <a:solidFill>
                    <a:schemeClr val="bg1"/>
                  </a:solidFill>
                  <a:latin typeface="+mn-ea"/>
                </a:rPr>
                <a:t>65536</a:t>
              </a:r>
              <a:r>
                <a:rPr lang="zh-CN" altLang="en-US" dirty="0">
                  <a:solidFill>
                    <a:schemeClr val="bg1"/>
                  </a:solidFill>
                  <a:latin typeface="+mn-ea"/>
                </a:rPr>
                <a:t>行</a:t>
              </a:r>
              <a:endParaRPr lang="en-US" altLang="zh-CN" sz="1800" b="1" dirty="0">
                <a:solidFill>
                  <a:schemeClr val="bg1"/>
                </a:solidFill>
                <a:latin typeface="微软雅黑"/>
                <a:ea typeface="微软雅黑"/>
                <a:cs typeface="微软雅黑"/>
              </a:endParaRPr>
            </a:p>
          </p:txBody>
        </p:sp>
      </p:grpSp>
      <p:sp>
        <p:nvSpPr>
          <p:cNvPr id="18" name="矩形 17"/>
          <p:cNvSpPr/>
          <p:nvPr/>
        </p:nvSpPr>
        <p:spPr>
          <a:xfrm>
            <a:off x="677333" y="5139107"/>
            <a:ext cx="7628467" cy="1015663"/>
          </a:xfrm>
          <a:prstGeom prst="rect">
            <a:avLst/>
          </a:prstGeom>
        </p:spPr>
        <p:txBody>
          <a:bodyPr wrap="square">
            <a:spAutoFit/>
          </a:bodyPr>
          <a:lstStyle/>
          <a:p>
            <a:r>
              <a:rPr lang="zh-CN" altLang="en-US" sz="2000" b="1" dirty="0"/>
              <a:t>遇到的问题</a:t>
            </a:r>
            <a:endParaRPr lang="zh-CN" altLang="en-US" sz="2000" dirty="0"/>
          </a:p>
          <a:p>
            <a:pPr latinLnBrk="1"/>
            <a:r>
              <a:rPr lang="zh-CN" altLang="en-US" sz="2000" dirty="0"/>
              <a:t>　　</a:t>
            </a:r>
            <a:r>
              <a:rPr lang="zh-CN" altLang="en-US" dirty="0" smtClean="0"/>
              <a:t>当</a:t>
            </a:r>
            <a:r>
              <a:rPr lang="zh-CN" altLang="en-US" dirty="0"/>
              <a:t>写入数据量超过</a:t>
            </a:r>
            <a:r>
              <a:rPr lang="en-US" altLang="zh-CN" dirty="0"/>
              <a:t>5</a:t>
            </a:r>
            <a:r>
              <a:rPr lang="zh-CN" altLang="en-US" dirty="0"/>
              <a:t>万条以上时</a:t>
            </a:r>
            <a:r>
              <a:rPr lang="zh-CN" altLang="en-US" dirty="0" smtClean="0"/>
              <a:t>，很</a:t>
            </a:r>
            <a:r>
              <a:rPr lang="zh-CN" altLang="en-US" dirty="0"/>
              <a:t>容易报错</a:t>
            </a:r>
            <a:r>
              <a:rPr lang="zh-CN" altLang="en-US" dirty="0" smtClean="0"/>
              <a:t>“内存溢出”</a:t>
            </a:r>
            <a:endParaRPr lang="en-US" altLang="zh-CN" dirty="0"/>
          </a:p>
          <a:p>
            <a:pPr latinLnBrk="1"/>
            <a:r>
              <a:rPr lang="en-US" altLang="zh-CN" sz="2000" dirty="0" smtClean="0"/>
              <a:t>      </a:t>
            </a:r>
            <a:endParaRPr lang="zh-CN" altLang="en-US" sz="2000" dirty="0"/>
          </a:p>
        </p:txBody>
      </p:sp>
      <p:grpSp>
        <p:nvGrpSpPr>
          <p:cNvPr id="19" name="组 4"/>
          <p:cNvGrpSpPr/>
          <p:nvPr/>
        </p:nvGrpSpPr>
        <p:grpSpPr>
          <a:xfrm>
            <a:off x="6678409" y="2658420"/>
            <a:ext cx="5260670" cy="577824"/>
            <a:chOff x="1101848" y="7108135"/>
            <a:chExt cx="8473508" cy="1509667"/>
          </a:xfrm>
        </p:grpSpPr>
        <p:sp>
          <p:nvSpPr>
            <p:cNvPr id="20" name="Rectangle 5"/>
            <p:cNvSpPr>
              <a:spLocks noChangeArrowheads="1"/>
            </p:cNvSpPr>
            <p:nvPr/>
          </p:nvSpPr>
          <p:spPr bwMode="gray">
            <a:xfrm>
              <a:off x="2945954" y="7108135"/>
              <a:ext cx="6629402" cy="1509667"/>
            </a:xfrm>
            <a:prstGeom prst="rect">
              <a:avLst/>
            </a:prstGeom>
            <a:solidFill>
              <a:srgbClr val="DDDDDD"/>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21" name="Rectangle 176"/>
            <p:cNvSpPr>
              <a:spLocks noChangeArrowheads="1"/>
            </p:cNvSpPr>
            <p:nvPr/>
          </p:nvSpPr>
          <p:spPr bwMode="gray">
            <a:xfrm>
              <a:off x="1101848" y="7108135"/>
              <a:ext cx="2303568" cy="1509667"/>
            </a:xfrm>
            <a:prstGeom prst="rect">
              <a:avLst/>
            </a:prstGeom>
            <a:solidFill>
              <a:srgbClr val="FFC000"/>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22" name="Rectangle 179"/>
            <p:cNvSpPr>
              <a:spLocks noChangeArrowheads="1"/>
            </p:cNvSpPr>
            <p:nvPr/>
          </p:nvSpPr>
          <p:spPr bwMode="white">
            <a:xfrm>
              <a:off x="1220381" y="7390254"/>
              <a:ext cx="2157726" cy="964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altLang="zh-CN" b="1" dirty="0" smtClean="0">
                  <a:latin typeface="微软雅黑"/>
                  <a:ea typeface="微软雅黑"/>
                  <a:cs typeface="微软雅黑"/>
                </a:rPr>
                <a:t>Excel2003</a:t>
              </a:r>
              <a:endParaRPr lang="en-US" altLang="zh-CN" b="1" dirty="0">
                <a:latin typeface="微软雅黑"/>
                <a:ea typeface="微软雅黑"/>
                <a:cs typeface="微软雅黑"/>
              </a:endParaRPr>
            </a:p>
          </p:txBody>
        </p:sp>
        <p:sp>
          <p:nvSpPr>
            <p:cNvPr id="23" name="Rectangle 182"/>
            <p:cNvSpPr>
              <a:spLocks noChangeArrowheads="1"/>
            </p:cNvSpPr>
            <p:nvPr/>
          </p:nvSpPr>
          <p:spPr bwMode="auto">
            <a:xfrm>
              <a:off x="3505514" y="7470667"/>
              <a:ext cx="6007408" cy="884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bg1"/>
                  </a:solidFill>
                  <a:latin typeface="+mn-ea"/>
                </a:rPr>
                <a:t>最大行数是</a:t>
              </a:r>
              <a:r>
                <a:rPr lang="en-US" altLang="zh-CN" sz="1600" dirty="0">
                  <a:solidFill>
                    <a:schemeClr val="bg1"/>
                  </a:solidFill>
                  <a:latin typeface="+mn-ea"/>
                </a:rPr>
                <a:t>65536</a:t>
              </a:r>
              <a:r>
                <a:rPr lang="zh-CN" altLang="en-US" sz="1600" dirty="0" smtClean="0">
                  <a:solidFill>
                    <a:schemeClr val="bg1"/>
                  </a:solidFill>
                  <a:latin typeface="+mn-ea"/>
                </a:rPr>
                <a:t>行</a:t>
              </a:r>
              <a:r>
                <a:rPr lang="en-US" altLang="zh-CN" sz="1600" dirty="0" smtClean="0">
                  <a:solidFill>
                    <a:schemeClr val="bg1"/>
                  </a:solidFill>
                  <a:latin typeface="+mn-ea"/>
                </a:rPr>
                <a:t>,</a:t>
              </a:r>
              <a:r>
                <a:rPr lang="zh-CN" altLang="en-US" sz="1600" dirty="0" smtClean="0">
                  <a:solidFill>
                    <a:schemeClr val="bg1"/>
                  </a:solidFill>
                  <a:latin typeface="+mn-ea"/>
                </a:rPr>
                <a:t>最大列</a:t>
              </a:r>
              <a:r>
                <a:rPr lang="en-US" altLang="zh-CN" sz="1600" dirty="0" smtClean="0">
                  <a:solidFill>
                    <a:schemeClr val="bg1"/>
                  </a:solidFill>
                  <a:latin typeface="+mn-ea"/>
                </a:rPr>
                <a:t>256</a:t>
              </a:r>
              <a:r>
                <a:rPr lang="zh-CN" altLang="en-US" sz="1600" dirty="0" smtClean="0">
                  <a:solidFill>
                    <a:schemeClr val="bg1"/>
                  </a:solidFill>
                  <a:latin typeface="+mn-ea"/>
                </a:rPr>
                <a:t>列</a:t>
              </a:r>
              <a:endParaRPr lang="en-US" altLang="zh-CN" sz="1600" b="1" dirty="0">
                <a:solidFill>
                  <a:schemeClr val="bg1"/>
                </a:solidFill>
                <a:latin typeface="微软雅黑"/>
                <a:ea typeface="微软雅黑"/>
                <a:cs typeface="微软雅黑"/>
              </a:endParaRPr>
            </a:p>
          </p:txBody>
        </p:sp>
      </p:grpSp>
      <p:grpSp>
        <p:nvGrpSpPr>
          <p:cNvPr id="24" name="组 4"/>
          <p:cNvGrpSpPr/>
          <p:nvPr/>
        </p:nvGrpSpPr>
        <p:grpSpPr>
          <a:xfrm>
            <a:off x="6697863" y="3791877"/>
            <a:ext cx="5260670" cy="577824"/>
            <a:chOff x="1101848" y="7108135"/>
            <a:chExt cx="8473508" cy="1509667"/>
          </a:xfrm>
        </p:grpSpPr>
        <p:sp>
          <p:nvSpPr>
            <p:cNvPr id="25" name="Rectangle 5"/>
            <p:cNvSpPr>
              <a:spLocks noChangeArrowheads="1"/>
            </p:cNvSpPr>
            <p:nvPr/>
          </p:nvSpPr>
          <p:spPr bwMode="gray">
            <a:xfrm>
              <a:off x="2945954" y="7108135"/>
              <a:ext cx="6629402" cy="1509667"/>
            </a:xfrm>
            <a:prstGeom prst="rect">
              <a:avLst/>
            </a:prstGeom>
            <a:solidFill>
              <a:srgbClr val="DDDDDD"/>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26" name="Rectangle 176"/>
            <p:cNvSpPr>
              <a:spLocks noChangeArrowheads="1"/>
            </p:cNvSpPr>
            <p:nvPr/>
          </p:nvSpPr>
          <p:spPr bwMode="gray">
            <a:xfrm>
              <a:off x="1101848" y="7108135"/>
              <a:ext cx="2303568" cy="1509667"/>
            </a:xfrm>
            <a:prstGeom prst="rect">
              <a:avLst/>
            </a:prstGeom>
            <a:solidFill>
              <a:schemeClr val="accent5">
                <a:lumMod val="60000"/>
                <a:lumOff val="40000"/>
              </a:schemeClr>
            </a:solidFill>
            <a:ln>
              <a:noFill/>
            </a:ln>
            <a:extLst>
              <a:ext uri="{91240B29-F687-4f45-9708-019B960494DF}">
                <a14:hiddenLine xmlns="" xmlns:a14="http://schemas.microsoft.com/office/drawing/2010/main" w="12700">
                  <a:solidFill>
                    <a:srgbClr val="000000"/>
                  </a:solidFill>
                  <a:prstDash val="dash"/>
                  <a:miter lim="800000"/>
                  <a:headEnd/>
                  <a:tailEnd/>
                </a14:hiddenLine>
              </a:ext>
            </a:extLst>
          </p:spPr>
          <p:txBody>
            <a:bodyPr wrap="none" anchor="ctr"/>
            <a:lstStyle/>
            <a:p>
              <a:endParaRPr lang="zh-CN" altLang="en-US" sz="2200" b="1" dirty="0">
                <a:latin typeface="微软雅黑"/>
                <a:ea typeface="微软雅黑"/>
                <a:cs typeface="微软雅黑"/>
              </a:endParaRPr>
            </a:p>
          </p:txBody>
        </p:sp>
        <p:sp>
          <p:nvSpPr>
            <p:cNvPr id="27" name="Rectangle 179"/>
            <p:cNvSpPr>
              <a:spLocks noChangeArrowheads="1"/>
            </p:cNvSpPr>
            <p:nvPr/>
          </p:nvSpPr>
          <p:spPr bwMode="white">
            <a:xfrm>
              <a:off x="1220383" y="7390254"/>
              <a:ext cx="2157726" cy="964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altLang="zh-CN" b="1" dirty="0" smtClean="0">
                  <a:latin typeface="微软雅黑"/>
                  <a:ea typeface="微软雅黑"/>
                  <a:cs typeface="微软雅黑"/>
                </a:rPr>
                <a:t>Excel2007</a:t>
              </a:r>
              <a:endParaRPr lang="en-US" altLang="zh-CN" b="1" dirty="0">
                <a:latin typeface="微软雅黑"/>
                <a:ea typeface="微软雅黑"/>
                <a:cs typeface="微软雅黑"/>
              </a:endParaRPr>
            </a:p>
          </p:txBody>
        </p:sp>
        <p:sp>
          <p:nvSpPr>
            <p:cNvPr id="28" name="Rectangle 182"/>
            <p:cNvSpPr>
              <a:spLocks noChangeArrowheads="1"/>
            </p:cNvSpPr>
            <p:nvPr/>
          </p:nvSpPr>
          <p:spPr bwMode="auto">
            <a:xfrm>
              <a:off x="3505515" y="7470667"/>
              <a:ext cx="6007408" cy="884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1600" dirty="0">
                  <a:solidFill>
                    <a:schemeClr val="bg1"/>
                  </a:solidFill>
                  <a:latin typeface="+mn-ea"/>
                </a:rPr>
                <a:t>最大行数</a:t>
              </a:r>
              <a:r>
                <a:rPr lang="zh-CN" altLang="en-US" sz="1600" dirty="0" smtClean="0">
                  <a:solidFill>
                    <a:schemeClr val="bg1"/>
                  </a:solidFill>
                  <a:latin typeface="+mn-ea"/>
                </a:rPr>
                <a:t>是</a:t>
              </a:r>
              <a:r>
                <a:rPr lang="en-US" altLang="zh-CN" sz="1600" dirty="0" smtClean="0">
                  <a:solidFill>
                    <a:schemeClr val="bg1"/>
                  </a:solidFill>
                  <a:latin typeface="+mn-ea"/>
                </a:rPr>
                <a:t>1048576</a:t>
              </a:r>
              <a:r>
                <a:rPr lang="zh-CN" altLang="en-US" sz="1600" dirty="0" smtClean="0">
                  <a:solidFill>
                    <a:schemeClr val="bg1"/>
                  </a:solidFill>
                  <a:latin typeface="+mn-ea"/>
                </a:rPr>
                <a:t>行</a:t>
              </a:r>
              <a:r>
                <a:rPr lang="en-US" altLang="zh-CN" sz="1600" dirty="0" smtClean="0">
                  <a:solidFill>
                    <a:schemeClr val="bg1"/>
                  </a:solidFill>
                  <a:latin typeface="+mn-ea"/>
                </a:rPr>
                <a:t>,</a:t>
              </a:r>
              <a:r>
                <a:rPr lang="zh-CN" altLang="en-US" sz="1600" dirty="0" smtClean="0">
                  <a:solidFill>
                    <a:schemeClr val="bg1"/>
                  </a:solidFill>
                  <a:latin typeface="+mn-ea"/>
                </a:rPr>
                <a:t>最大列</a:t>
              </a:r>
              <a:r>
                <a:rPr lang="en-US" altLang="zh-CN" sz="1600" dirty="0" smtClean="0">
                  <a:solidFill>
                    <a:schemeClr val="bg1"/>
                  </a:solidFill>
                  <a:latin typeface="+mn-ea"/>
                </a:rPr>
                <a:t>16384</a:t>
              </a:r>
              <a:r>
                <a:rPr lang="zh-CN" altLang="en-US" sz="1600" dirty="0" smtClean="0">
                  <a:solidFill>
                    <a:schemeClr val="bg1"/>
                  </a:solidFill>
                  <a:latin typeface="+mn-ea"/>
                </a:rPr>
                <a:t>列</a:t>
              </a:r>
              <a:endParaRPr lang="en-US" altLang="zh-CN" sz="1600" b="1" dirty="0">
                <a:solidFill>
                  <a:schemeClr val="bg1"/>
                </a:solidFill>
                <a:latin typeface="微软雅黑"/>
                <a:ea typeface="微软雅黑"/>
                <a:cs typeface="微软雅黑"/>
              </a:endParaRPr>
            </a:p>
          </p:txBody>
        </p:sp>
      </p:grpSp>
      <p:sp>
        <p:nvSpPr>
          <p:cNvPr id="29" name="文本框 28"/>
          <p:cNvSpPr txBox="1"/>
          <p:nvPr/>
        </p:nvSpPr>
        <p:spPr>
          <a:xfrm>
            <a:off x="385816" y="145448"/>
            <a:ext cx="5579584" cy="597921"/>
          </a:xfrm>
          <a:prstGeom prst="rect">
            <a:avLst/>
          </a:prstGeom>
          <a:noFill/>
        </p:spPr>
        <p:txBody>
          <a:bodyPr wrap="square" rtlCol="0">
            <a:spAutoFit/>
          </a:bodyPr>
          <a:lstStyle/>
          <a:p>
            <a:pPr>
              <a:lnSpc>
                <a:spcPct val="130000"/>
              </a:lnSpc>
              <a:spcBef>
                <a:spcPts val="600"/>
              </a:spcBef>
            </a:pPr>
            <a:r>
              <a:rPr lang="en-US" altLang="zh-CN" sz="2800" kern="0" dirty="0" smtClean="0">
                <a:latin typeface="微软雅黑" panose="020B0503020204020204" pitchFamily="34" charset="-122"/>
                <a:ea typeface="微软雅黑" panose="020B0503020204020204" pitchFamily="34" charset="-122"/>
                <a:cs typeface="+mn-ea"/>
                <a:sym typeface="+mn-lt"/>
              </a:rPr>
              <a:t>2.4   </a:t>
            </a:r>
            <a:r>
              <a:rPr lang="zh-CN" altLang="en-US" sz="2800" kern="0" dirty="0" smtClean="0">
                <a:latin typeface="微软雅黑" panose="020B0503020204020204" pitchFamily="34" charset="-122"/>
                <a:ea typeface="微软雅黑" panose="020B0503020204020204" pitchFamily="34" charset="-122"/>
                <a:cs typeface="+mn-ea"/>
                <a:sym typeface="+mn-lt"/>
              </a:rPr>
              <a:t>大数据</a:t>
            </a:r>
            <a:r>
              <a:rPr lang="en-US" altLang="zh-CN" sz="2800" kern="0" dirty="0" smtClean="0">
                <a:latin typeface="微软雅黑" panose="020B0503020204020204" pitchFamily="34" charset="-122"/>
                <a:ea typeface="微软雅黑" panose="020B0503020204020204" pitchFamily="34" charset="-122"/>
                <a:cs typeface="+mn-ea"/>
                <a:sym typeface="+mn-lt"/>
              </a:rPr>
              <a:t>——</a:t>
            </a:r>
            <a:r>
              <a:rPr lang="zh-CN" altLang="en-US" sz="2800" kern="0" dirty="0" smtClean="0">
                <a:latin typeface="微软雅黑" panose="020B0503020204020204" pitchFamily="34" charset="-122"/>
                <a:ea typeface="微软雅黑" panose="020B0503020204020204" pitchFamily="34" charset="-122"/>
                <a:cs typeface="+mn-ea"/>
                <a:sym typeface="+mn-lt"/>
              </a:rPr>
              <a:t>调研</a:t>
            </a:r>
            <a:endParaRPr lang="zh-CN" altLang="en-US" sz="28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28655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strVal val="#ppt_w*0.70"/>
                                          </p:val>
                                        </p:tav>
                                        <p:tav tm="100000">
                                          <p:val>
                                            <p:strVal val="#ppt_w"/>
                                          </p:val>
                                        </p:tav>
                                      </p:tavLst>
                                    </p:anim>
                                    <p:anim calcmode="lin" valueType="num">
                                      <p:cBhvr>
                                        <p:cTn id="20" dur="1000" fill="hold"/>
                                        <p:tgtEl>
                                          <p:spTgt spid="18"/>
                                        </p:tgtEl>
                                        <p:attrNameLst>
                                          <p:attrName>ppt_h</p:attrName>
                                        </p:attrNameLst>
                                      </p:cBhvr>
                                      <p:tavLst>
                                        <p:tav tm="0">
                                          <p:val>
                                            <p:strVal val="#ppt_h"/>
                                          </p:val>
                                        </p:tav>
                                        <p:tav tm="100000">
                                          <p:val>
                                            <p:strVal val="#ppt_h"/>
                                          </p:val>
                                        </p:tav>
                                      </p:tavLst>
                                    </p:anim>
                                    <p:animEffect transition="in" filter="fade">
                                      <p:cBhvr>
                                        <p:cTn id="21" dur="1000"/>
                                        <p:tgtEl>
                                          <p:spTgt spid="18"/>
                                        </p:tgtEl>
                                      </p:cBhvr>
                                    </p:animEffec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891" y="992367"/>
            <a:ext cx="10874841" cy="3785652"/>
          </a:xfrm>
          <a:prstGeom prst="rect">
            <a:avLst/>
          </a:prstGeom>
          <a:noFill/>
        </p:spPr>
        <p:txBody>
          <a:bodyPr wrap="square" rtlCol="0">
            <a:spAutoFit/>
          </a:bodyPr>
          <a:lstStyle/>
          <a:p>
            <a:pPr latinLnBrk="1">
              <a:lnSpc>
                <a:spcPct val="150000"/>
              </a:lnSpc>
            </a:pPr>
            <a:r>
              <a:rPr lang="en-US" altLang="zh-CN" dirty="0" smtClean="0">
                <a:latin typeface="+mn-ea"/>
              </a:rPr>
              <a:t>	   </a:t>
            </a:r>
            <a:r>
              <a:rPr lang="en-US" altLang="zh-CN" dirty="0" err="1" smtClean="0"/>
              <a:t>SXSSFWorkbook</a:t>
            </a:r>
            <a:r>
              <a:rPr lang="en-US" altLang="zh-CN" dirty="0" smtClean="0"/>
              <a:t> </a:t>
            </a:r>
            <a:r>
              <a:rPr lang="en-US" altLang="zh-CN" dirty="0" err="1"/>
              <a:t>wb</a:t>
            </a:r>
            <a:r>
              <a:rPr lang="en-US" altLang="zh-CN" dirty="0"/>
              <a:t> = new </a:t>
            </a:r>
            <a:r>
              <a:rPr lang="en-US" altLang="zh-CN" dirty="0" err="1"/>
              <a:t>SXSSFWorkbook</a:t>
            </a:r>
            <a:r>
              <a:rPr lang="en-US" altLang="zh-CN" dirty="0"/>
              <a:t>(100); </a:t>
            </a:r>
            <a:endParaRPr lang="en-US" altLang="zh-CN" dirty="0" smtClean="0"/>
          </a:p>
          <a:p>
            <a:pPr latinLnBrk="1">
              <a:lnSpc>
                <a:spcPct val="150000"/>
              </a:lnSpc>
            </a:pPr>
            <a:r>
              <a:rPr lang="en-US" altLang="zh-CN" dirty="0"/>
              <a:t>	</a:t>
            </a:r>
            <a:r>
              <a:rPr lang="zh-CN" altLang="en-US" dirty="0" smtClean="0"/>
              <a:t>（</a:t>
            </a:r>
            <a:r>
              <a:rPr lang="en-US" altLang="zh-CN" dirty="0"/>
              <a:t>1</a:t>
            </a:r>
            <a:r>
              <a:rPr lang="zh-CN" altLang="en-US" dirty="0" smtClean="0"/>
              <a:t>）通过</a:t>
            </a:r>
            <a:r>
              <a:rPr lang="zh-CN" altLang="en-US" dirty="0"/>
              <a:t>限制对</a:t>
            </a:r>
            <a:r>
              <a:rPr lang="zh-CN" altLang="en-US" dirty="0">
                <a:solidFill>
                  <a:srgbClr val="FFFF00"/>
                </a:solidFill>
              </a:rPr>
              <a:t>滑动窗口中的行</a:t>
            </a:r>
            <a:r>
              <a:rPr lang="zh-CN" altLang="en-US" dirty="0"/>
              <a:t>的访问来实现其低内存</a:t>
            </a:r>
            <a:r>
              <a:rPr lang="zh-CN" altLang="en-US" dirty="0" smtClean="0"/>
              <a:t>占用，</a:t>
            </a:r>
            <a:r>
              <a:rPr lang="zh-CN" altLang="en-US" dirty="0" smtClean="0">
                <a:solidFill>
                  <a:srgbClr val="FFFF00"/>
                </a:solidFill>
              </a:rPr>
              <a:t>限制的是访问</a:t>
            </a:r>
            <a:r>
              <a:rPr lang="zh-CN" altLang="en-US" dirty="0" smtClean="0"/>
              <a:t>。</a:t>
            </a:r>
            <a:endParaRPr lang="en-US" altLang="zh-CN" dirty="0" smtClean="0"/>
          </a:p>
          <a:p>
            <a:pPr latinLnBrk="1">
              <a:lnSpc>
                <a:spcPct val="150000"/>
              </a:lnSpc>
            </a:pPr>
            <a:r>
              <a:rPr lang="en-US" altLang="zh-CN" dirty="0" smtClean="0"/>
              <a:t>	</a:t>
            </a:r>
            <a:r>
              <a:rPr lang="zh-CN" altLang="en-US" dirty="0" smtClean="0"/>
              <a:t>（</a:t>
            </a:r>
            <a:r>
              <a:rPr lang="en-US" altLang="zh-CN" dirty="0" smtClean="0"/>
              <a:t>2</a:t>
            </a:r>
            <a:r>
              <a:rPr lang="zh-CN" altLang="en-US" dirty="0" smtClean="0"/>
              <a:t>）滑动窗口默认大小</a:t>
            </a:r>
            <a:r>
              <a:rPr lang="en-US" altLang="zh-CN" dirty="0" err="1"/>
              <a:t>windowSize</a:t>
            </a:r>
            <a:r>
              <a:rPr lang="zh-CN" altLang="en-US" dirty="0"/>
              <a:t>为</a:t>
            </a:r>
            <a:r>
              <a:rPr lang="en-US" altLang="zh-CN" dirty="0"/>
              <a:t>100</a:t>
            </a:r>
            <a:r>
              <a:rPr lang="zh-CN" altLang="en-US" dirty="0"/>
              <a:t>，由</a:t>
            </a:r>
            <a:r>
              <a:rPr lang="en-US" altLang="zh-CN" dirty="0" err="1"/>
              <a:t>SXSSFWorkbook.DEFAULT_WINDOW_SIZE</a:t>
            </a:r>
            <a:r>
              <a:rPr lang="zh-CN" altLang="en-US" dirty="0" smtClean="0"/>
              <a:t>定义，</a:t>
            </a:r>
            <a:r>
              <a:rPr lang="zh-CN" altLang="en-US" dirty="0">
                <a:latin typeface="+mn-ea"/>
              </a:rPr>
              <a:t>在内存中只保留</a:t>
            </a:r>
            <a:r>
              <a:rPr lang="en-US" altLang="zh-CN" dirty="0">
                <a:latin typeface="+mn-ea"/>
              </a:rPr>
              <a:t>100</a:t>
            </a:r>
            <a:r>
              <a:rPr lang="zh-CN" altLang="en-US" dirty="0">
                <a:latin typeface="+mn-ea"/>
              </a:rPr>
              <a:t>行</a:t>
            </a:r>
            <a:r>
              <a:rPr lang="zh-CN" altLang="en-US" dirty="0" smtClean="0">
                <a:latin typeface="+mn-ea"/>
              </a:rPr>
              <a:t>记录</a:t>
            </a:r>
            <a:r>
              <a:rPr lang="zh-CN" altLang="en-US" dirty="0">
                <a:latin typeface="+mn-ea"/>
              </a:rPr>
              <a:t>，</a:t>
            </a:r>
            <a:r>
              <a:rPr lang="zh-CN" altLang="en-US" dirty="0" smtClean="0">
                <a:latin typeface="+mn-ea"/>
              </a:rPr>
              <a:t>超过</a:t>
            </a:r>
            <a:r>
              <a:rPr lang="en-US" altLang="zh-CN" dirty="0">
                <a:latin typeface="+mn-ea"/>
              </a:rPr>
              <a:t>100</a:t>
            </a:r>
            <a:r>
              <a:rPr lang="zh-CN" altLang="en-US" dirty="0">
                <a:latin typeface="+mn-ea"/>
              </a:rPr>
              <a:t>就将之前的</a:t>
            </a:r>
            <a:r>
              <a:rPr lang="zh-CN" altLang="en-US" dirty="0">
                <a:solidFill>
                  <a:srgbClr val="FFFF00"/>
                </a:solidFill>
                <a:latin typeface="+mn-ea"/>
              </a:rPr>
              <a:t>存储到磁盘</a:t>
            </a:r>
            <a:r>
              <a:rPr lang="zh-CN" altLang="en-US" dirty="0" smtClean="0">
                <a:latin typeface="+mn-ea"/>
              </a:rPr>
              <a:t>里</a:t>
            </a:r>
            <a:r>
              <a:rPr lang="zh-CN" altLang="en-US" dirty="0" smtClean="0"/>
              <a:t>。</a:t>
            </a:r>
            <a:endParaRPr lang="zh-CN" altLang="en-US" dirty="0"/>
          </a:p>
          <a:p>
            <a:pPr latinLnBrk="1">
              <a:lnSpc>
                <a:spcPct val="150000"/>
              </a:lnSpc>
            </a:pPr>
            <a:r>
              <a:rPr lang="en-US" altLang="zh-CN" dirty="0" smtClean="0"/>
              <a:t>	</a:t>
            </a:r>
            <a:r>
              <a:rPr lang="zh-CN" altLang="en-US" dirty="0" smtClean="0"/>
              <a:t>（</a:t>
            </a:r>
            <a:r>
              <a:rPr lang="en-US" altLang="zh-CN" dirty="0"/>
              <a:t>3</a:t>
            </a:r>
            <a:r>
              <a:rPr lang="zh-CN" altLang="en-US" dirty="0" smtClean="0"/>
              <a:t>）当</a:t>
            </a:r>
            <a:r>
              <a:rPr lang="zh-CN" altLang="en-US" dirty="0"/>
              <a:t>通过</a:t>
            </a:r>
            <a:r>
              <a:rPr lang="en-US" altLang="zh-CN" dirty="0" err="1"/>
              <a:t>createRow</a:t>
            </a:r>
            <a:r>
              <a:rPr lang="zh-CN" altLang="en-US" dirty="0"/>
              <a:t>（）创建一个新行并且未刷新记录的总数超过指定的窗口大小时，具有</a:t>
            </a:r>
            <a:r>
              <a:rPr lang="zh-CN" altLang="en-US" dirty="0">
                <a:solidFill>
                  <a:srgbClr val="FFFF00"/>
                </a:solidFill>
              </a:rPr>
              <a:t>最低索引值的行将被刷新</a:t>
            </a:r>
            <a:r>
              <a:rPr lang="zh-CN" altLang="en-US" dirty="0"/>
              <a:t>，并且不能再通过</a:t>
            </a:r>
            <a:r>
              <a:rPr lang="en-US" altLang="zh-CN" dirty="0" err="1"/>
              <a:t>getRow</a:t>
            </a:r>
            <a:r>
              <a:rPr lang="zh-CN" altLang="en-US" dirty="0"/>
              <a:t>（）访问。 </a:t>
            </a:r>
            <a:br>
              <a:rPr lang="zh-CN" altLang="en-US" dirty="0"/>
            </a:br>
            <a:r>
              <a:rPr lang="zh-CN" altLang="en-US" dirty="0"/>
              <a:t>比如窗口行数为</a:t>
            </a:r>
            <a:r>
              <a:rPr lang="en-US" altLang="zh-CN" dirty="0"/>
              <a:t>100</a:t>
            </a:r>
            <a:r>
              <a:rPr lang="zh-CN" altLang="en-US" dirty="0"/>
              <a:t>，内存当前有</a:t>
            </a:r>
            <a:r>
              <a:rPr lang="en-US" altLang="zh-CN" dirty="0"/>
              <a:t>100</a:t>
            </a:r>
            <a:r>
              <a:rPr lang="zh-CN" altLang="en-US" dirty="0"/>
              <a:t>行，</a:t>
            </a:r>
            <a:r>
              <a:rPr lang="en-US" altLang="zh-CN" dirty="0" err="1"/>
              <a:t>createRow</a:t>
            </a:r>
            <a:r>
              <a:rPr lang="zh-CN" altLang="en-US" dirty="0"/>
              <a:t>（）创建一个新行，索引值为</a:t>
            </a:r>
            <a:r>
              <a:rPr lang="en-US" altLang="zh-CN" dirty="0"/>
              <a:t>0</a:t>
            </a:r>
            <a:r>
              <a:rPr lang="zh-CN" altLang="en-US" dirty="0"/>
              <a:t>的那一行被刷新到本地文件</a:t>
            </a:r>
            <a:r>
              <a:rPr lang="en-US" altLang="zh-CN" dirty="0"/>
              <a:t>,</a:t>
            </a:r>
            <a:r>
              <a:rPr lang="zh-CN" altLang="en-US" dirty="0"/>
              <a:t>该行将无法访问，因为它们已写入磁盘</a:t>
            </a:r>
            <a:r>
              <a:rPr lang="zh-CN" altLang="en-US" dirty="0" smtClean="0"/>
              <a:t>。</a:t>
            </a:r>
            <a:endParaRPr lang="en-US" altLang="zh-CN" dirty="0" smtClean="0"/>
          </a:p>
          <a:p>
            <a:pPr latinLnBrk="1">
              <a:lnSpc>
                <a:spcPct val="150000"/>
              </a:lnSpc>
            </a:pPr>
            <a:endParaRPr lang="en-US" altLang="zh-CN" sz="1600" dirty="0" smtClean="0"/>
          </a:p>
        </p:txBody>
      </p:sp>
      <p:sp>
        <p:nvSpPr>
          <p:cNvPr id="3" name="文本框 2"/>
          <p:cNvSpPr txBox="1"/>
          <p:nvPr/>
        </p:nvSpPr>
        <p:spPr>
          <a:xfrm>
            <a:off x="495891" y="318695"/>
            <a:ext cx="5579584" cy="652486"/>
          </a:xfrm>
          <a:prstGeom prst="rect">
            <a:avLst/>
          </a:prstGeom>
          <a:noFill/>
        </p:spPr>
        <p:txBody>
          <a:bodyPr wrap="square" rtlCol="0">
            <a:spAutoFit/>
          </a:bodyPr>
          <a:lstStyle/>
          <a:p>
            <a:pPr>
              <a:lnSpc>
                <a:spcPct val="130000"/>
              </a:lnSpc>
              <a:spcBef>
                <a:spcPts val="600"/>
              </a:spcBef>
            </a:pPr>
            <a:r>
              <a:rPr lang="en-US" altLang="zh-CN" sz="2800" kern="0" dirty="0" smtClean="0">
                <a:latin typeface="微软雅黑" panose="020B0503020204020204" pitchFamily="34" charset="-122"/>
                <a:ea typeface="微软雅黑" panose="020B0503020204020204" pitchFamily="34" charset="-122"/>
                <a:cs typeface="+mn-ea"/>
                <a:sym typeface="+mn-lt"/>
              </a:rPr>
              <a:t>2.4.1   </a:t>
            </a:r>
            <a:r>
              <a:rPr lang="zh-CN" altLang="en-US" sz="2800" kern="0" dirty="0" smtClean="0">
                <a:latin typeface="微软雅黑" panose="020B0503020204020204" pitchFamily="34" charset="-122"/>
                <a:ea typeface="微软雅黑" panose="020B0503020204020204" pitchFamily="34" charset="-122"/>
                <a:cs typeface="+mn-ea"/>
                <a:sym typeface="+mn-lt"/>
              </a:rPr>
              <a:t>大数据</a:t>
            </a:r>
            <a:r>
              <a:rPr lang="en-US" altLang="zh-CN" sz="2800" kern="0" dirty="0" smtClean="0">
                <a:latin typeface="微软雅黑" panose="020B0503020204020204" pitchFamily="34" charset="-122"/>
                <a:ea typeface="微软雅黑" panose="020B0503020204020204" pitchFamily="34" charset="-122"/>
                <a:cs typeface="+mn-ea"/>
                <a:sym typeface="+mn-lt"/>
              </a:rPr>
              <a:t>——</a:t>
            </a:r>
            <a:r>
              <a:rPr lang="zh-CN" altLang="en-US" sz="2800" kern="0" dirty="0" smtClean="0">
                <a:latin typeface="微软雅黑" panose="020B0503020204020204" pitchFamily="34" charset="-122"/>
                <a:ea typeface="微软雅黑" panose="020B0503020204020204" pitchFamily="34" charset="-122"/>
                <a:cs typeface="+mn-ea"/>
                <a:sym typeface="+mn-lt"/>
              </a:rPr>
              <a:t>解决方法</a:t>
            </a:r>
            <a:endParaRPr lang="zh-CN" altLang="en-US" sz="28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29805306"/>
      </p:ext>
    </p:extLst>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6020" y="1306588"/>
            <a:ext cx="11238909" cy="3924151"/>
          </a:xfrm>
          <a:prstGeom prst="rect">
            <a:avLst/>
          </a:prstGeom>
          <a:noFill/>
        </p:spPr>
        <p:txBody>
          <a:bodyPr wrap="square" rtlCol="0">
            <a:spAutoFit/>
          </a:bodyPr>
          <a:lstStyle/>
          <a:p>
            <a:pPr latinLnBrk="1">
              <a:lnSpc>
                <a:spcPct val="150000"/>
              </a:lnSpc>
            </a:pPr>
            <a:r>
              <a:rPr lang="en-US" altLang="zh-CN" dirty="0" smtClean="0"/>
              <a:t>	</a:t>
            </a:r>
            <a:r>
              <a:rPr lang="zh-CN" altLang="en-US" dirty="0" smtClean="0"/>
              <a:t>但是</a:t>
            </a:r>
            <a:r>
              <a:rPr lang="en-US" altLang="zh-CN" dirty="0" err="1"/>
              <a:t>SXSSFWorkbook</a:t>
            </a:r>
            <a:r>
              <a:rPr lang="zh-CN" altLang="en-US" dirty="0"/>
              <a:t>只能</a:t>
            </a:r>
            <a:r>
              <a:rPr lang="zh-CN" altLang="en-US" dirty="0">
                <a:solidFill>
                  <a:srgbClr val="FFFF00"/>
                </a:solidFill>
              </a:rPr>
              <a:t>写不能读</a:t>
            </a:r>
            <a:r>
              <a:rPr lang="zh-CN" altLang="en-US" dirty="0"/>
              <a:t>。但是往往我们需要向一个</a:t>
            </a:r>
            <a:r>
              <a:rPr lang="en-US" altLang="zh-CN" dirty="0"/>
              <a:t>Excel</a:t>
            </a:r>
            <a:r>
              <a:rPr lang="zh-CN" altLang="en-US" dirty="0"/>
              <a:t>模版里导出数据，这样才更好提前定义里面的格式和</a:t>
            </a:r>
            <a:r>
              <a:rPr lang="en-US" altLang="zh-CN" dirty="0" err="1"/>
              <a:t>vba</a:t>
            </a:r>
            <a:r>
              <a:rPr lang="zh-CN" altLang="en-US" dirty="0"/>
              <a:t>代码</a:t>
            </a:r>
            <a:r>
              <a:rPr lang="zh-CN" altLang="en-US" dirty="0" smtClean="0"/>
              <a:t>。</a:t>
            </a:r>
            <a:endParaRPr lang="zh-CN" altLang="en-US" dirty="0"/>
          </a:p>
          <a:p>
            <a:pPr latinLnBrk="1">
              <a:lnSpc>
                <a:spcPct val="150000"/>
              </a:lnSpc>
            </a:pPr>
            <a:r>
              <a:rPr lang="en-US" altLang="zh-CN" dirty="0" smtClean="0"/>
              <a:t>	</a:t>
            </a:r>
            <a:r>
              <a:rPr lang="zh-CN" altLang="en-US" dirty="0" smtClean="0"/>
              <a:t>这里</a:t>
            </a:r>
            <a:r>
              <a:rPr lang="zh-CN" altLang="en-US" dirty="0"/>
              <a:t>就需要使用</a:t>
            </a:r>
            <a:r>
              <a:rPr lang="en-US" altLang="zh-CN" dirty="0" err="1"/>
              <a:t>SXSSFWorkbook</a:t>
            </a:r>
            <a:r>
              <a:rPr lang="zh-CN" altLang="en-US" dirty="0"/>
              <a:t>的另外一个构造函数</a:t>
            </a:r>
            <a:r>
              <a:rPr lang="zh-CN" altLang="en-US" dirty="0" smtClean="0"/>
              <a:t>：</a:t>
            </a:r>
            <a:endParaRPr lang="zh-CN" altLang="en-US" dirty="0"/>
          </a:p>
          <a:p>
            <a:pPr latinLnBrk="1">
              <a:lnSpc>
                <a:spcPct val="150000"/>
              </a:lnSpc>
            </a:pPr>
            <a:r>
              <a:rPr lang="en-US" altLang="zh-CN" dirty="0" smtClean="0"/>
              <a:t>	</a:t>
            </a:r>
            <a:r>
              <a:rPr lang="en-US" altLang="zh-CN" dirty="0" err="1" smtClean="0"/>
              <a:t>SXSSFWorkbook</a:t>
            </a:r>
            <a:r>
              <a:rPr lang="en-US" altLang="zh-CN" dirty="0" smtClean="0"/>
              <a:t>(</a:t>
            </a:r>
            <a:r>
              <a:rPr lang="en-US" altLang="zh-CN" dirty="0" err="1" smtClean="0"/>
              <a:t>XSSFWorkbook</a:t>
            </a:r>
            <a:r>
              <a:rPr lang="en-US" altLang="zh-CN" dirty="0" smtClean="0"/>
              <a:t> </a:t>
            </a:r>
            <a:r>
              <a:rPr lang="en-US" altLang="zh-CN" dirty="0"/>
              <a:t>workbook</a:t>
            </a:r>
            <a:r>
              <a:rPr lang="en-US" altLang="zh-CN" dirty="0" smtClean="0"/>
              <a:t>)</a:t>
            </a:r>
            <a:endParaRPr lang="en-US" altLang="zh-CN" dirty="0"/>
          </a:p>
          <a:p>
            <a:pPr latinLnBrk="1">
              <a:lnSpc>
                <a:spcPct val="150000"/>
              </a:lnSpc>
            </a:pPr>
            <a:r>
              <a:rPr lang="en-US" altLang="zh-CN" dirty="0"/>
              <a:t> </a:t>
            </a:r>
            <a:r>
              <a:rPr lang="en-US" altLang="zh-CN" dirty="0" smtClean="0"/>
              <a:t>	</a:t>
            </a:r>
            <a:r>
              <a:rPr lang="zh-CN" altLang="en-US" dirty="0" smtClean="0"/>
              <a:t>通过</a:t>
            </a:r>
            <a:r>
              <a:rPr lang="en-US" altLang="zh-CN" dirty="0" err="1"/>
              <a:t>XSSFWorkbook</a:t>
            </a:r>
            <a:r>
              <a:rPr lang="zh-CN" altLang="en-US" dirty="0"/>
              <a:t>来读取模版，然后用</a:t>
            </a:r>
            <a:r>
              <a:rPr lang="en-US" altLang="zh-CN" dirty="0" err="1"/>
              <a:t>SXSSFWorkbook</a:t>
            </a:r>
            <a:r>
              <a:rPr lang="zh-CN" altLang="en-US" dirty="0"/>
              <a:t>来设置样式和写数据</a:t>
            </a:r>
            <a:r>
              <a:rPr lang="zh-CN" altLang="en-US" dirty="0" smtClean="0"/>
              <a:t>，</a:t>
            </a:r>
            <a:endParaRPr lang="en-US" altLang="zh-CN" dirty="0" smtClean="0"/>
          </a:p>
          <a:p>
            <a:pPr latinLnBrk="1">
              <a:lnSpc>
                <a:spcPct val="150000"/>
              </a:lnSpc>
            </a:pPr>
            <a:r>
              <a:rPr lang="en-US" altLang="zh-CN" dirty="0"/>
              <a:t>	</a:t>
            </a:r>
            <a:r>
              <a:rPr lang="zh-CN" altLang="en-US" dirty="0" smtClean="0">
                <a:solidFill>
                  <a:srgbClr val="FFFF00"/>
                </a:solidFill>
              </a:rPr>
              <a:t>读取</a:t>
            </a:r>
            <a:r>
              <a:rPr lang="zh-CN" altLang="en-US" dirty="0">
                <a:solidFill>
                  <a:srgbClr val="FFFF00"/>
                </a:solidFill>
              </a:rPr>
              <a:t>仍然是“</a:t>
            </a:r>
            <a:r>
              <a:rPr lang="en-US" altLang="zh-CN" b="1" dirty="0" err="1">
                <a:solidFill>
                  <a:srgbClr val="FFFF00"/>
                </a:solidFill>
              </a:rPr>
              <a:t>XSSFWorkbook</a:t>
            </a:r>
            <a:r>
              <a:rPr lang="en-US" altLang="zh-CN" dirty="0">
                <a:solidFill>
                  <a:srgbClr val="FFFF00"/>
                </a:solidFill>
              </a:rPr>
              <a:t>”</a:t>
            </a:r>
            <a:r>
              <a:rPr lang="zh-CN" altLang="en-US" dirty="0">
                <a:solidFill>
                  <a:srgbClr val="FFFF00"/>
                </a:solidFill>
              </a:rPr>
              <a:t>，写入则为“</a:t>
            </a:r>
            <a:r>
              <a:rPr lang="en-US" altLang="zh-CN" b="1" dirty="0" err="1">
                <a:solidFill>
                  <a:srgbClr val="FFFF00"/>
                </a:solidFill>
              </a:rPr>
              <a:t>SXSSFWorkbook</a:t>
            </a:r>
            <a:r>
              <a:rPr lang="en-US" altLang="zh-CN" b="1" dirty="0">
                <a:solidFill>
                  <a:srgbClr val="FFFF00"/>
                </a:solidFill>
              </a:rPr>
              <a:t> </a:t>
            </a:r>
            <a:r>
              <a:rPr lang="en-US" altLang="zh-CN" dirty="0" smtClean="0">
                <a:solidFill>
                  <a:srgbClr val="FFFF00"/>
                </a:solidFill>
              </a:rPr>
              <a:t>”</a:t>
            </a:r>
            <a:endParaRPr lang="en-US" altLang="zh-CN" sz="2000" dirty="0" smtClean="0">
              <a:solidFill>
                <a:srgbClr val="FFFF00"/>
              </a:solidFill>
              <a:latin typeface="+mn-ea"/>
            </a:endParaRPr>
          </a:p>
          <a:p>
            <a:pPr>
              <a:lnSpc>
                <a:spcPct val="150000"/>
              </a:lnSpc>
            </a:pPr>
            <a:r>
              <a:rPr lang="en-US" altLang="zh-CN" sz="2000" dirty="0" smtClean="0">
                <a:latin typeface="+mn-ea"/>
              </a:rPr>
              <a:t> </a:t>
            </a:r>
            <a:r>
              <a:rPr lang="en-US" altLang="zh-CN" sz="2000" dirty="0">
                <a:latin typeface="+mn-ea"/>
              </a:rPr>
              <a:t>POI </a:t>
            </a:r>
            <a:r>
              <a:rPr lang="zh-CN" altLang="en-US" sz="2000" dirty="0">
                <a:latin typeface="+mn-ea"/>
              </a:rPr>
              <a:t>改用 </a:t>
            </a:r>
            <a:r>
              <a:rPr lang="en-US" altLang="zh-CN" sz="2000" dirty="0" err="1">
                <a:latin typeface="+mn-ea"/>
              </a:rPr>
              <a:t>SXSSFWorkbook</a:t>
            </a:r>
            <a:r>
              <a:rPr lang="en-US" altLang="zh-CN" sz="2000" dirty="0">
                <a:latin typeface="+mn-ea"/>
              </a:rPr>
              <a:t> </a:t>
            </a:r>
            <a:r>
              <a:rPr lang="zh-CN" altLang="en-US" sz="2000" dirty="0" smtClean="0">
                <a:latin typeface="+mn-ea"/>
              </a:rPr>
              <a:t>，比如</a:t>
            </a:r>
            <a:r>
              <a:rPr lang="en-US" altLang="zh-CN" sz="2000" dirty="0" err="1">
                <a:latin typeface="+mn-ea"/>
              </a:rPr>
              <a:t>SXSSFWorkbook</a:t>
            </a:r>
            <a:r>
              <a:rPr lang="en-US" altLang="zh-CN" sz="2000" dirty="0">
                <a:latin typeface="+mn-ea"/>
              </a:rPr>
              <a:t> </a:t>
            </a:r>
            <a:r>
              <a:rPr lang="en-US" altLang="zh-CN" sz="2000" dirty="0" err="1">
                <a:latin typeface="+mn-ea"/>
              </a:rPr>
              <a:t>wb</a:t>
            </a:r>
            <a:r>
              <a:rPr lang="en-US" altLang="zh-CN" sz="2000" dirty="0">
                <a:latin typeface="+mn-ea"/>
              </a:rPr>
              <a:t> = new </a:t>
            </a:r>
            <a:r>
              <a:rPr lang="en-US" altLang="zh-CN" sz="2000" dirty="0" err="1">
                <a:latin typeface="+mn-ea"/>
              </a:rPr>
              <a:t>SXSSFWorkbook</a:t>
            </a:r>
            <a:r>
              <a:rPr lang="en-US" altLang="zh-CN" sz="2000" dirty="0">
                <a:latin typeface="+mn-ea"/>
              </a:rPr>
              <a:t>(100);</a:t>
            </a:r>
            <a:r>
              <a:rPr lang="zh-CN" altLang="en-US" sz="2000" dirty="0">
                <a:latin typeface="+mn-ea"/>
              </a:rPr>
              <a:t>在内存中只保留</a:t>
            </a:r>
            <a:r>
              <a:rPr lang="en-US" altLang="zh-CN" sz="2000" dirty="0">
                <a:latin typeface="+mn-ea"/>
              </a:rPr>
              <a:t>100</a:t>
            </a:r>
            <a:r>
              <a:rPr lang="zh-CN" altLang="en-US" sz="2000" dirty="0">
                <a:latin typeface="+mn-ea"/>
              </a:rPr>
              <a:t>行记录</a:t>
            </a:r>
            <a:r>
              <a:rPr lang="en-US" altLang="zh-CN" sz="2000" dirty="0">
                <a:latin typeface="+mn-ea"/>
              </a:rPr>
              <a:t>,</a:t>
            </a:r>
            <a:r>
              <a:rPr lang="zh-CN" altLang="en-US" sz="2000" dirty="0">
                <a:latin typeface="+mn-ea"/>
              </a:rPr>
              <a:t>超过</a:t>
            </a:r>
            <a:r>
              <a:rPr lang="en-US" altLang="zh-CN" sz="2000" dirty="0">
                <a:latin typeface="+mn-ea"/>
              </a:rPr>
              <a:t>100</a:t>
            </a:r>
            <a:r>
              <a:rPr lang="zh-CN" altLang="en-US" sz="2000" dirty="0">
                <a:latin typeface="+mn-ea"/>
              </a:rPr>
              <a:t>就将之前的存储到磁盘</a:t>
            </a:r>
            <a:r>
              <a:rPr lang="zh-CN" altLang="en-US" sz="2000" dirty="0" smtClean="0">
                <a:latin typeface="+mn-ea"/>
              </a:rPr>
              <a:t>里</a:t>
            </a:r>
            <a:r>
              <a:rPr lang="en-US" altLang="zh-CN" sz="2000" dirty="0" smtClean="0">
                <a:latin typeface="+mn-ea"/>
              </a:rPr>
              <a:t>.</a:t>
            </a:r>
            <a:r>
              <a:rPr lang="zh-CN" altLang="en-US" dirty="0"/>
              <a:t>写入处理速度在 </a:t>
            </a:r>
            <a:r>
              <a:rPr lang="en-US" altLang="zh-CN" dirty="0"/>
              <a:t>7000</a:t>
            </a:r>
            <a:r>
              <a:rPr lang="zh-CN" altLang="en-US" dirty="0"/>
              <a:t>行左右，根据 </a:t>
            </a:r>
            <a:r>
              <a:rPr lang="en-US" altLang="zh-CN" dirty="0"/>
              <a:t>Excel</a:t>
            </a:r>
            <a:r>
              <a:rPr lang="zh-CN" altLang="en-US" dirty="0"/>
              <a:t>文件大小 会上下</a:t>
            </a:r>
            <a:r>
              <a:rPr lang="zh-CN" altLang="en-US" dirty="0" smtClean="0"/>
              <a:t>浮动</a:t>
            </a:r>
            <a:endParaRPr lang="en-US" altLang="zh-CN" sz="2000" dirty="0" smtClean="0">
              <a:latin typeface="+mn-ea"/>
            </a:endParaRPr>
          </a:p>
        </p:txBody>
      </p:sp>
      <p:sp>
        <p:nvSpPr>
          <p:cNvPr id="3" name="文本框 2"/>
          <p:cNvSpPr txBox="1"/>
          <p:nvPr/>
        </p:nvSpPr>
        <p:spPr>
          <a:xfrm>
            <a:off x="495891" y="318695"/>
            <a:ext cx="5579584" cy="652486"/>
          </a:xfrm>
          <a:prstGeom prst="rect">
            <a:avLst/>
          </a:prstGeom>
          <a:noFill/>
        </p:spPr>
        <p:txBody>
          <a:bodyPr wrap="square" rtlCol="0">
            <a:spAutoFit/>
          </a:bodyPr>
          <a:lstStyle/>
          <a:p>
            <a:pPr>
              <a:lnSpc>
                <a:spcPct val="130000"/>
              </a:lnSpc>
              <a:spcBef>
                <a:spcPts val="600"/>
              </a:spcBef>
            </a:pPr>
            <a:r>
              <a:rPr lang="en-US" altLang="zh-CN" sz="2800" kern="0" dirty="0" smtClean="0">
                <a:latin typeface="微软雅黑" panose="020B0503020204020204" pitchFamily="34" charset="-122"/>
                <a:ea typeface="微软雅黑" panose="020B0503020204020204" pitchFamily="34" charset="-122"/>
                <a:cs typeface="+mn-ea"/>
                <a:sym typeface="+mn-lt"/>
              </a:rPr>
              <a:t>2.4.2  </a:t>
            </a:r>
            <a:r>
              <a:rPr lang="zh-CN" altLang="en-US" sz="2800" kern="0" dirty="0" smtClean="0">
                <a:latin typeface="微软雅黑" panose="020B0503020204020204" pitchFamily="34" charset="-122"/>
                <a:ea typeface="微软雅黑" panose="020B0503020204020204" pitchFamily="34" charset="-122"/>
                <a:cs typeface="+mn-ea"/>
                <a:sym typeface="+mn-lt"/>
              </a:rPr>
              <a:t>大数据</a:t>
            </a:r>
            <a:r>
              <a:rPr lang="en-US" altLang="zh-CN" sz="2800" kern="0" dirty="0" smtClean="0">
                <a:latin typeface="微软雅黑" panose="020B0503020204020204" pitchFamily="34" charset="-122"/>
                <a:ea typeface="微软雅黑" panose="020B0503020204020204" pitchFamily="34" charset="-122"/>
                <a:cs typeface="+mn-ea"/>
                <a:sym typeface="+mn-lt"/>
              </a:rPr>
              <a:t>——</a:t>
            </a:r>
            <a:r>
              <a:rPr lang="zh-CN" altLang="en-US" sz="2800" kern="0" dirty="0" smtClean="0">
                <a:latin typeface="微软雅黑" panose="020B0503020204020204" pitchFamily="34" charset="-122"/>
                <a:ea typeface="微软雅黑" panose="020B0503020204020204" pitchFamily="34" charset="-122"/>
                <a:cs typeface="+mn-ea"/>
                <a:sym typeface="+mn-lt"/>
              </a:rPr>
              <a:t>解决方法</a:t>
            </a:r>
            <a:endParaRPr lang="zh-CN" altLang="en-US" sz="28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6749209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8316" y="2152824"/>
            <a:ext cx="2967839" cy="1412694"/>
          </a:xfrm>
          <a:prstGeom prst="rect">
            <a:avLst/>
          </a:prstGeom>
          <a:solidFill>
            <a:schemeClr val="tx2">
              <a:lumMod val="75000"/>
              <a:alpha val="30000"/>
            </a:schemeClr>
          </a:solidFill>
        </p:spPr>
        <p:txBody>
          <a:bodyPr wrap="square">
            <a:spAutoFit/>
          </a:bodyPr>
          <a:lstStyle/>
          <a:p>
            <a:pPr>
              <a:lnSpc>
                <a:spcPct val="130000"/>
              </a:lnSpc>
              <a:defRPr/>
            </a:pPr>
            <a:r>
              <a:rPr lang="en-US" altLang="zh-CN" dirty="0" err="1"/>
              <a:t>WritableImage</a:t>
            </a:r>
            <a:r>
              <a:rPr lang="en-US" altLang="zh-CN" dirty="0"/>
              <a:t> </a:t>
            </a:r>
            <a:r>
              <a:rPr lang="en-US" altLang="zh-CN" dirty="0" err="1"/>
              <a:t>wi</a:t>
            </a:r>
            <a:r>
              <a:rPr lang="en-US" altLang="zh-CN" dirty="0"/>
              <a:t> = new </a:t>
            </a:r>
            <a:r>
              <a:rPr lang="en-US" altLang="zh-CN" dirty="0" err="1"/>
              <a:t>WritableImage</a:t>
            </a:r>
            <a:r>
              <a:rPr lang="en-US" altLang="zh-CN" dirty="0"/>
              <a:t>(0,0,5,0,new File(“resource/123.jpg"));</a:t>
            </a:r>
          </a:p>
          <a:p>
            <a:pPr>
              <a:lnSpc>
                <a:spcPct val="130000"/>
              </a:lnSpc>
              <a:defRPr/>
            </a:pPr>
            <a:endParaRPr lang="en-US" altLang="zh-CN" sz="1200" i="1" dirty="0" smtClean="0">
              <a:latin typeface="Century Gothic"/>
            </a:endParaRPr>
          </a:p>
        </p:txBody>
      </p:sp>
      <p:sp>
        <p:nvSpPr>
          <p:cNvPr id="5" name="TextBox 61"/>
          <p:cNvSpPr txBox="1"/>
          <p:nvPr/>
        </p:nvSpPr>
        <p:spPr>
          <a:xfrm>
            <a:off x="979830" y="3987388"/>
            <a:ext cx="2834319" cy="40011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2000" b="1" dirty="0" smtClean="0">
                <a:solidFill>
                  <a:schemeClr val="tx1"/>
                </a:solidFill>
                <a:effectLst/>
                <a:latin typeface="+mn-ea"/>
                <a:ea typeface="+mn-ea"/>
              </a:rPr>
              <a:t>02.Excel</a:t>
            </a:r>
            <a:r>
              <a:rPr lang="zh-CN" altLang="en-US" sz="2000" b="1" dirty="0" smtClean="0">
                <a:solidFill>
                  <a:schemeClr val="tx1"/>
                </a:solidFill>
                <a:effectLst/>
                <a:latin typeface="+mn-ea"/>
                <a:ea typeface="+mn-ea"/>
              </a:rPr>
              <a:t>模板读取</a:t>
            </a:r>
            <a:endParaRPr lang="zh-CN" altLang="en-US" sz="2000" b="1" dirty="0">
              <a:solidFill>
                <a:schemeClr val="tx1"/>
              </a:solidFill>
              <a:effectLst/>
              <a:latin typeface="+mn-ea"/>
              <a:ea typeface="+mn-ea"/>
            </a:endParaRPr>
          </a:p>
        </p:txBody>
      </p:sp>
      <p:sp>
        <p:nvSpPr>
          <p:cNvPr id="6" name="TextBox 65"/>
          <p:cNvSpPr txBox="1"/>
          <p:nvPr/>
        </p:nvSpPr>
        <p:spPr>
          <a:xfrm>
            <a:off x="7547036" y="2610193"/>
            <a:ext cx="2834319" cy="40011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2000" b="1" dirty="0" smtClean="0">
                <a:solidFill>
                  <a:schemeClr val="tx1"/>
                </a:solidFill>
                <a:effectLst/>
                <a:latin typeface="+mn-ea"/>
                <a:ea typeface="+mn-ea"/>
              </a:rPr>
              <a:t>04</a:t>
            </a:r>
            <a:r>
              <a:rPr lang="zh-CN" altLang="en-US" sz="2000" b="1" dirty="0" smtClean="0">
                <a:solidFill>
                  <a:schemeClr val="tx1"/>
                </a:solidFill>
                <a:effectLst/>
                <a:latin typeface="+mn-ea"/>
                <a:ea typeface="+mn-ea"/>
              </a:rPr>
              <a:t>、</a:t>
            </a:r>
            <a:r>
              <a:rPr lang="en-US" altLang="zh-CN" sz="2000" b="1" dirty="0" smtClean="0">
                <a:solidFill>
                  <a:schemeClr val="tx1"/>
                </a:solidFill>
                <a:effectLst/>
                <a:latin typeface="+mn-ea"/>
                <a:ea typeface="+mn-ea"/>
              </a:rPr>
              <a:t>java </a:t>
            </a:r>
            <a:r>
              <a:rPr lang="zh-CN" altLang="en-US" sz="2000" b="1" dirty="0" smtClean="0">
                <a:solidFill>
                  <a:schemeClr val="tx1"/>
                </a:solidFill>
                <a:effectLst/>
                <a:latin typeface="+mn-ea"/>
                <a:ea typeface="+mn-ea"/>
              </a:rPr>
              <a:t>生成</a:t>
            </a:r>
            <a:r>
              <a:rPr lang="en-US" altLang="zh-CN" sz="2000" b="1" dirty="0" smtClean="0">
                <a:solidFill>
                  <a:schemeClr val="tx1"/>
                </a:solidFill>
                <a:effectLst/>
                <a:latin typeface="+mn-ea"/>
                <a:ea typeface="+mn-ea"/>
              </a:rPr>
              <a:t>word</a:t>
            </a:r>
            <a:endParaRPr lang="zh-CN" altLang="en-US" sz="2000" b="1" dirty="0">
              <a:solidFill>
                <a:schemeClr val="tx1"/>
              </a:solidFill>
              <a:effectLst/>
              <a:latin typeface="+mn-ea"/>
              <a:ea typeface="+mn-ea"/>
            </a:endParaRPr>
          </a:p>
        </p:txBody>
      </p:sp>
      <p:sp>
        <p:nvSpPr>
          <p:cNvPr id="7" name="矩形 6"/>
          <p:cNvSpPr/>
          <p:nvPr/>
        </p:nvSpPr>
        <p:spPr>
          <a:xfrm>
            <a:off x="1088049" y="4651893"/>
            <a:ext cx="3602076" cy="1532727"/>
          </a:xfrm>
          <a:prstGeom prst="rect">
            <a:avLst/>
          </a:prstGeom>
          <a:solidFill>
            <a:schemeClr val="tx2">
              <a:lumMod val="75000"/>
              <a:alpha val="30000"/>
            </a:schemeClr>
          </a:solidFill>
        </p:spPr>
        <p:txBody>
          <a:bodyPr wrap="square">
            <a:spAutoFit/>
          </a:bodyPr>
          <a:lstStyle/>
          <a:p>
            <a:pPr>
              <a:lnSpc>
                <a:spcPct val="130000"/>
              </a:lnSpc>
              <a:defRPr/>
            </a:pPr>
            <a:r>
              <a:rPr lang="en-US" altLang="zh-CN" dirty="0"/>
              <a:t>1</a:t>
            </a:r>
            <a:r>
              <a:rPr lang="zh-CN" altLang="en-US" dirty="0"/>
              <a:t>、</a:t>
            </a:r>
            <a:r>
              <a:rPr lang="en-US" altLang="zh-CN" dirty="0"/>
              <a:t>File </a:t>
            </a:r>
            <a:r>
              <a:rPr lang="en-US" altLang="zh-CN" dirty="0" err="1"/>
              <a:t>file</a:t>
            </a:r>
            <a:r>
              <a:rPr lang="en-US" altLang="zh-CN" dirty="0"/>
              <a:t> = new File(</a:t>
            </a:r>
            <a:r>
              <a:rPr lang="en-US" altLang="zh-CN" dirty="0" err="1"/>
              <a:t>fileName</a:t>
            </a:r>
            <a:r>
              <a:rPr lang="en-US" altLang="zh-CN" dirty="0"/>
              <a:t>);</a:t>
            </a:r>
          </a:p>
          <a:p>
            <a:pPr>
              <a:lnSpc>
                <a:spcPct val="130000"/>
              </a:lnSpc>
              <a:defRPr/>
            </a:pPr>
            <a:r>
              <a:rPr lang="en-US" altLang="zh-CN" dirty="0"/>
              <a:t>2</a:t>
            </a:r>
            <a:r>
              <a:rPr lang="zh-CN" altLang="en-US" dirty="0"/>
              <a:t>、</a:t>
            </a:r>
            <a:r>
              <a:rPr lang="en-US" altLang="zh-CN" dirty="0"/>
              <a:t>Workbook </a:t>
            </a:r>
            <a:r>
              <a:rPr lang="en-US" altLang="zh-CN" dirty="0" err="1"/>
              <a:t>wb</a:t>
            </a:r>
            <a:r>
              <a:rPr lang="en-US" altLang="zh-CN" dirty="0"/>
              <a:t> = </a:t>
            </a:r>
            <a:r>
              <a:rPr lang="en-US" altLang="zh-CN" dirty="0" err="1"/>
              <a:t>Workbook.getWorkbook</a:t>
            </a:r>
            <a:r>
              <a:rPr lang="en-US" altLang="zh-CN" dirty="0"/>
              <a:t>(file);</a:t>
            </a:r>
          </a:p>
          <a:p>
            <a:pPr>
              <a:lnSpc>
                <a:spcPct val="130000"/>
              </a:lnSpc>
              <a:defRPr/>
            </a:pPr>
            <a:r>
              <a:rPr lang="en-US" altLang="zh-CN" dirty="0"/>
              <a:t>3</a:t>
            </a:r>
            <a:r>
              <a:rPr lang="zh-CN" altLang="en-US" dirty="0"/>
              <a:t>、</a:t>
            </a:r>
            <a:r>
              <a:rPr lang="en-US" altLang="zh-CN" dirty="0"/>
              <a:t>Sheet </a:t>
            </a:r>
            <a:r>
              <a:rPr lang="en-US" altLang="zh-CN" dirty="0" err="1"/>
              <a:t>sheet</a:t>
            </a:r>
            <a:r>
              <a:rPr lang="en-US" altLang="zh-CN" dirty="0"/>
              <a:t> = </a:t>
            </a:r>
            <a:r>
              <a:rPr lang="en-US" altLang="zh-CN" dirty="0" err="1"/>
              <a:t>wb.getSheet</a:t>
            </a:r>
            <a:r>
              <a:rPr lang="en-US" altLang="zh-CN" dirty="0"/>
              <a:t>(0);</a:t>
            </a:r>
          </a:p>
        </p:txBody>
      </p:sp>
      <p:sp>
        <p:nvSpPr>
          <p:cNvPr id="8" name="矩形 7"/>
          <p:cNvSpPr/>
          <p:nvPr/>
        </p:nvSpPr>
        <p:spPr>
          <a:xfrm>
            <a:off x="7699251" y="3227004"/>
            <a:ext cx="2805555" cy="1172629"/>
          </a:xfrm>
          <a:prstGeom prst="rect">
            <a:avLst/>
          </a:prstGeom>
          <a:solidFill>
            <a:schemeClr val="tx2">
              <a:lumMod val="75000"/>
              <a:alpha val="30000"/>
            </a:schemeClr>
          </a:solidFill>
        </p:spPr>
        <p:txBody>
          <a:bodyPr wrap="square">
            <a:spAutoFit/>
          </a:bodyPr>
          <a:lstStyle/>
          <a:p>
            <a:pPr>
              <a:lnSpc>
                <a:spcPct val="130000"/>
              </a:lnSpc>
              <a:defRPr/>
            </a:pPr>
            <a:r>
              <a:rPr lang="en-US" altLang="zh-CN" dirty="0" err="1"/>
              <a:t>XWPFDocument</a:t>
            </a:r>
            <a:r>
              <a:rPr lang="en-US" altLang="zh-CN" dirty="0"/>
              <a:t> document = new </a:t>
            </a:r>
            <a:r>
              <a:rPr lang="en-US" altLang="zh-CN" dirty="0" err="1"/>
              <a:t>XWPFDocument</a:t>
            </a:r>
            <a:r>
              <a:rPr lang="en-US" altLang="zh-CN" dirty="0" smtClean="0"/>
              <a:t>();</a:t>
            </a:r>
            <a:endParaRPr lang="en-US" altLang="zh-CN" dirty="0"/>
          </a:p>
        </p:txBody>
      </p:sp>
      <p:sp>
        <p:nvSpPr>
          <p:cNvPr id="9" name="TextBox 65"/>
          <p:cNvSpPr txBox="1"/>
          <p:nvPr/>
        </p:nvSpPr>
        <p:spPr>
          <a:xfrm>
            <a:off x="7513313" y="4651894"/>
            <a:ext cx="2834319" cy="40011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2000" b="1" dirty="0" smtClean="0">
                <a:solidFill>
                  <a:schemeClr val="tx1"/>
                </a:solidFill>
                <a:effectLst/>
                <a:latin typeface="+mn-ea"/>
                <a:ea typeface="+mn-ea"/>
              </a:rPr>
              <a:t>05</a:t>
            </a:r>
            <a:r>
              <a:rPr lang="zh-CN" altLang="en-US" sz="2000" b="1" dirty="0" smtClean="0">
                <a:solidFill>
                  <a:schemeClr val="tx1"/>
                </a:solidFill>
                <a:effectLst/>
                <a:latin typeface="+mn-ea"/>
                <a:ea typeface="+mn-ea"/>
              </a:rPr>
              <a:t>、</a:t>
            </a:r>
            <a:r>
              <a:rPr lang="en-US" altLang="zh-CN" sz="2000" b="1" dirty="0" smtClean="0">
                <a:solidFill>
                  <a:schemeClr val="tx1"/>
                </a:solidFill>
                <a:effectLst/>
                <a:latin typeface="+mn-ea"/>
                <a:ea typeface="+mn-ea"/>
              </a:rPr>
              <a:t>java </a:t>
            </a:r>
            <a:r>
              <a:rPr lang="zh-CN" altLang="en-US" sz="2000" b="1" dirty="0" smtClean="0">
                <a:solidFill>
                  <a:schemeClr val="tx1"/>
                </a:solidFill>
                <a:effectLst/>
                <a:latin typeface="+mn-ea"/>
                <a:ea typeface="+mn-ea"/>
              </a:rPr>
              <a:t>生成</a:t>
            </a:r>
            <a:r>
              <a:rPr lang="en-US" altLang="zh-CN" sz="2000" b="1" dirty="0" smtClean="0">
                <a:solidFill>
                  <a:schemeClr val="tx1"/>
                </a:solidFill>
                <a:effectLst/>
                <a:latin typeface="+mn-ea"/>
                <a:ea typeface="+mn-ea"/>
              </a:rPr>
              <a:t>PDF</a:t>
            </a:r>
            <a:endParaRPr lang="zh-CN" altLang="en-US" sz="2000" b="1" dirty="0">
              <a:solidFill>
                <a:schemeClr val="tx1"/>
              </a:solidFill>
              <a:effectLst/>
              <a:latin typeface="+mn-ea"/>
              <a:ea typeface="+mn-ea"/>
            </a:endParaRPr>
          </a:p>
        </p:txBody>
      </p:sp>
      <p:sp>
        <p:nvSpPr>
          <p:cNvPr id="10" name="矩形 9"/>
          <p:cNvSpPr/>
          <p:nvPr/>
        </p:nvSpPr>
        <p:spPr>
          <a:xfrm>
            <a:off x="7561417" y="5385655"/>
            <a:ext cx="2805555" cy="812530"/>
          </a:xfrm>
          <a:prstGeom prst="rect">
            <a:avLst/>
          </a:prstGeom>
          <a:solidFill>
            <a:schemeClr val="tx2">
              <a:lumMod val="75000"/>
              <a:alpha val="30000"/>
            </a:schemeClr>
          </a:solidFill>
        </p:spPr>
        <p:txBody>
          <a:bodyPr wrap="square">
            <a:spAutoFit/>
          </a:bodyPr>
          <a:lstStyle/>
          <a:p>
            <a:pPr>
              <a:lnSpc>
                <a:spcPct val="130000"/>
              </a:lnSpc>
              <a:defRPr/>
            </a:pPr>
            <a:r>
              <a:rPr lang="en-US" altLang="zh-CN" dirty="0"/>
              <a:t>Document </a:t>
            </a:r>
            <a:r>
              <a:rPr lang="en-US" altLang="zh-CN" dirty="0" err="1"/>
              <a:t>document</a:t>
            </a:r>
            <a:r>
              <a:rPr lang="en-US" altLang="zh-CN" dirty="0"/>
              <a:t> = new Document(); </a:t>
            </a:r>
            <a:endParaRPr lang="zh-CN" altLang="en-US" sz="1200" dirty="0">
              <a:latin typeface="Century Gothic"/>
            </a:endParaRPr>
          </a:p>
        </p:txBody>
      </p:sp>
      <p:sp>
        <p:nvSpPr>
          <p:cNvPr id="20" name="TextBox 59"/>
          <p:cNvSpPr txBox="1"/>
          <p:nvPr/>
        </p:nvSpPr>
        <p:spPr>
          <a:xfrm>
            <a:off x="979830" y="1580685"/>
            <a:ext cx="4166464" cy="40011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2000" b="1" dirty="0" smtClean="0">
                <a:solidFill>
                  <a:schemeClr val="tx1"/>
                </a:solidFill>
                <a:effectLst/>
                <a:latin typeface="+mn-ea"/>
                <a:ea typeface="+mn-ea"/>
              </a:rPr>
              <a:t>01.</a:t>
            </a:r>
            <a:r>
              <a:rPr lang="zh-CN" altLang="en-US" sz="2000" b="1" dirty="0">
                <a:solidFill>
                  <a:schemeClr val="tx1"/>
                </a:solidFill>
                <a:effectLst/>
                <a:latin typeface="+mn-ea"/>
                <a:ea typeface="+mn-ea"/>
              </a:rPr>
              <a:t>生成带有图片的</a:t>
            </a:r>
            <a:r>
              <a:rPr lang="en-US" altLang="zh-CN" sz="2000" b="1" dirty="0">
                <a:solidFill>
                  <a:schemeClr val="tx1"/>
                </a:solidFill>
                <a:effectLst/>
                <a:latin typeface="+mn-ea"/>
                <a:ea typeface="+mn-ea"/>
              </a:rPr>
              <a:t>Excel</a:t>
            </a:r>
            <a:r>
              <a:rPr lang="zh-CN" altLang="en-US" sz="2000" b="1" dirty="0">
                <a:solidFill>
                  <a:schemeClr val="tx1"/>
                </a:solidFill>
                <a:effectLst/>
                <a:latin typeface="+mn-ea"/>
                <a:ea typeface="+mn-ea"/>
              </a:rPr>
              <a:t>文件</a:t>
            </a:r>
          </a:p>
        </p:txBody>
      </p:sp>
      <p:sp>
        <p:nvSpPr>
          <p:cNvPr id="21" name="文本占位符 2"/>
          <p:cNvSpPr>
            <a:spLocks noGrp="1"/>
          </p:cNvSpPr>
          <p:nvPr>
            <p:ph type="body" sz="quarter" idx="4294967295"/>
          </p:nvPr>
        </p:nvSpPr>
        <p:spPr>
          <a:xfrm>
            <a:off x="857250" y="602323"/>
            <a:ext cx="3971925" cy="419100"/>
          </a:xfrm>
          <a:prstGeom prst="rect">
            <a:avLst/>
          </a:prstGeom>
        </p:spPr>
        <p:txBody>
          <a:bodyPr>
            <a:noAutofit/>
          </a:bodyPr>
          <a:lstStyle/>
          <a:p>
            <a:pPr marL="0" indent="0">
              <a:buNone/>
            </a:pPr>
            <a:r>
              <a:rPr kumimoji="1" lang="en-US" altLang="zh-CN" dirty="0" smtClean="0">
                <a:latin typeface="微软雅黑" panose="020B0503020204020204" pitchFamily="34" charset="-122"/>
              </a:rPr>
              <a:t>3. </a:t>
            </a:r>
            <a:r>
              <a:rPr kumimoji="1" lang="zh-CN" altLang="en-US" dirty="0" smtClean="0">
                <a:latin typeface="微软雅黑" panose="020B0503020204020204" pitchFamily="34" charset="-122"/>
              </a:rPr>
              <a:t>思考</a:t>
            </a:r>
            <a:r>
              <a:rPr kumimoji="1" lang="en-US" altLang="zh-CN" dirty="0" smtClean="0">
                <a:latin typeface="微软雅黑" panose="020B0503020204020204" pitchFamily="34" charset="-122"/>
              </a:rPr>
              <a:t>——</a:t>
            </a:r>
            <a:r>
              <a:rPr kumimoji="1" lang="zh-CN" altLang="en-US" dirty="0" smtClean="0">
                <a:latin typeface="微软雅黑" panose="020B0503020204020204" pitchFamily="34" charset="-122"/>
              </a:rPr>
              <a:t>文件扩展</a:t>
            </a:r>
            <a:endParaRPr kumimoji="1" lang="zh-CN" altLang="en-US" dirty="0">
              <a:latin typeface="微软雅黑" panose="020B0503020204020204" pitchFamily="34" charset="-122"/>
            </a:endParaRPr>
          </a:p>
        </p:txBody>
      </p:sp>
      <p:sp>
        <p:nvSpPr>
          <p:cNvPr id="22" name="六边形 21"/>
          <p:cNvSpPr/>
          <p:nvPr/>
        </p:nvSpPr>
        <p:spPr>
          <a:xfrm>
            <a:off x="4829175" y="2417163"/>
            <a:ext cx="2592288" cy="2234731"/>
          </a:xfrm>
          <a:prstGeom prst="hexagon">
            <a:avLst/>
          </a:prstGeom>
          <a:noFill/>
          <a:ln w="38100">
            <a:solidFill>
              <a:schemeClr val="tx1"/>
            </a:solidFill>
          </a:ln>
          <a:effectLst>
            <a:glow rad="2286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FFFF"/>
                </a:solidFill>
              </a:ln>
              <a:solidFill>
                <a:schemeClr val="tx1"/>
              </a:solidFill>
            </a:endParaRPr>
          </a:p>
        </p:txBody>
      </p:sp>
      <p:sp>
        <p:nvSpPr>
          <p:cNvPr id="23" name="椭圆 22"/>
          <p:cNvSpPr/>
          <p:nvPr/>
        </p:nvSpPr>
        <p:spPr>
          <a:xfrm>
            <a:off x="5210321" y="2240868"/>
            <a:ext cx="394802" cy="394802"/>
          </a:xfrm>
          <a:prstGeom prst="ellipse">
            <a:avLst/>
          </a:prstGeom>
          <a:solidFill>
            <a:schemeClr val="tx2"/>
          </a:solidFill>
          <a:ln w="38100">
            <a:solidFill>
              <a:schemeClr val="tx1"/>
            </a:solid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1</a:t>
            </a:r>
            <a:endParaRPr lang="zh-CN" altLang="en-US" dirty="0">
              <a:solidFill>
                <a:schemeClr val="bg1"/>
              </a:solidFill>
            </a:endParaRPr>
          </a:p>
        </p:txBody>
      </p:sp>
      <p:sp>
        <p:nvSpPr>
          <p:cNvPr id="24" name="椭圆 23"/>
          <p:cNvSpPr/>
          <p:nvPr/>
        </p:nvSpPr>
        <p:spPr>
          <a:xfrm>
            <a:off x="6645515" y="2240868"/>
            <a:ext cx="394802" cy="394802"/>
          </a:xfrm>
          <a:prstGeom prst="ellipse">
            <a:avLst/>
          </a:prstGeom>
          <a:solidFill>
            <a:schemeClr val="tx2"/>
          </a:solidFill>
          <a:ln w="38100">
            <a:solidFill>
              <a:schemeClr val="tx1"/>
            </a:solid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3</a:t>
            </a:r>
            <a:endParaRPr lang="zh-CN" altLang="en-US" dirty="0">
              <a:solidFill>
                <a:schemeClr val="bg1"/>
              </a:solidFill>
            </a:endParaRPr>
          </a:p>
        </p:txBody>
      </p:sp>
      <p:sp>
        <p:nvSpPr>
          <p:cNvPr id="25" name="椭圆 24"/>
          <p:cNvSpPr/>
          <p:nvPr/>
        </p:nvSpPr>
        <p:spPr>
          <a:xfrm>
            <a:off x="5210321" y="4454493"/>
            <a:ext cx="394802" cy="394802"/>
          </a:xfrm>
          <a:prstGeom prst="ellipse">
            <a:avLst/>
          </a:prstGeom>
          <a:solidFill>
            <a:schemeClr val="tx2"/>
          </a:solidFill>
          <a:ln w="38100">
            <a:solidFill>
              <a:schemeClr val="tx1"/>
            </a:solid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2</a:t>
            </a:r>
            <a:endParaRPr lang="zh-CN" altLang="en-US" dirty="0">
              <a:solidFill>
                <a:schemeClr val="bg1"/>
              </a:solidFill>
            </a:endParaRPr>
          </a:p>
        </p:txBody>
      </p:sp>
      <p:sp>
        <p:nvSpPr>
          <p:cNvPr id="26" name="椭圆 25"/>
          <p:cNvSpPr/>
          <p:nvPr/>
        </p:nvSpPr>
        <p:spPr>
          <a:xfrm>
            <a:off x="6645515" y="4454493"/>
            <a:ext cx="394802" cy="394802"/>
          </a:xfrm>
          <a:prstGeom prst="ellipse">
            <a:avLst/>
          </a:prstGeom>
          <a:solidFill>
            <a:schemeClr val="tx2"/>
          </a:solidFill>
          <a:ln w="38100">
            <a:solidFill>
              <a:schemeClr val="tx1"/>
            </a:solid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5</a:t>
            </a:r>
            <a:endParaRPr lang="zh-CN" altLang="en-US" dirty="0">
              <a:solidFill>
                <a:schemeClr val="bg1"/>
              </a:solidFill>
            </a:endParaRPr>
          </a:p>
        </p:txBody>
      </p:sp>
      <p:sp>
        <p:nvSpPr>
          <p:cNvPr id="27" name="椭圆 26"/>
          <p:cNvSpPr/>
          <p:nvPr/>
        </p:nvSpPr>
        <p:spPr>
          <a:xfrm>
            <a:off x="4631774" y="3337127"/>
            <a:ext cx="394802" cy="394802"/>
          </a:xfrm>
          <a:prstGeom prst="ellipse">
            <a:avLst/>
          </a:prstGeom>
          <a:solidFill>
            <a:srgbClr val="66FF66"/>
          </a:solidFill>
          <a:ln w="38100">
            <a:solidFill>
              <a:schemeClr val="tx1"/>
            </a:solid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8" name="椭圆 27"/>
          <p:cNvSpPr/>
          <p:nvPr/>
        </p:nvSpPr>
        <p:spPr>
          <a:xfrm>
            <a:off x="7192717" y="3337127"/>
            <a:ext cx="394802" cy="394802"/>
          </a:xfrm>
          <a:prstGeom prst="ellipse">
            <a:avLst/>
          </a:prstGeom>
          <a:solidFill>
            <a:schemeClr val="tx1"/>
          </a:solidFill>
          <a:ln w="38100">
            <a:solidFill>
              <a:schemeClr val="tx1"/>
            </a:solid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2"/>
                </a:solidFill>
              </a:rPr>
              <a:t>4</a:t>
            </a:r>
            <a:endParaRPr lang="zh-CN" altLang="en-US" dirty="0">
              <a:solidFill>
                <a:schemeClr val="bg2"/>
              </a:solidFill>
            </a:endParaRPr>
          </a:p>
        </p:txBody>
      </p:sp>
      <p:sp>
        <p:nvSpPr>
          <p:cNvPr id="31" name="TextBox 65"/>
          <p:cNvSpPr txBox="1"/>
          <p:nvPr/>
        </p:nvSpPr>
        <p:spPr>
          <a:xfrm>
            <a:off x="6096154" y="843748"/>
            <a:ext cx="2834319" cy="40011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2000" b="1" dirty="0" smtClean="0">
                <a:solidFill>
                  <a:schemeClr val="tx1"/>
                </a:solidFill>
                <a:effectLst/>
                <a:latin typeface="+mn-ea"/>
                <a:ea typeface="+mn-ea"/>
              </a:rPr>
              <a:t>03</a:t>
            </a:r>
            <a:r>
              <a:rPr lang="zh-CN" altLang="en-US" sz="2000" b="1" dirty="0" smtClean="0">
                <a:solidFill>
                  <a:schemeClr val="tx1"/>
                </a:solidFill>
                <a:effectLst/>
                <a:latin typeface="+mn-ea"/>
                <a:ea typeface="+mn-ea"/>
              </a:rPr>
              <a:t>、</a:t>
            </a:r>
            <a:r>
              <a:rPr lang="en-US" altLang="zh-CN" sz="2000" b="1" dirty="0" smtClean="0">
                <a:solidFill>
                  <a:schemeClr val="tx1"/>
                </a:solidFill>
                <a:effectLst/>
                <a:latin typeface="+mn-ea"/>
                <a:ea typeface="+mn-ea"/>
              </a:rPr>
              <a:t>java </a:t>
            </a:r>
            <a:r>
              <a:rPr lang="zh-CN" altLang="en-US" sz="2000" b="1" dirty="0" smtClean="0">
                <a:solidFill>
                  <a:schemeClr val="tx1"/>
                </a:solidFill>
                <a:effectLst/>
                <a:latin typeface="+mn-ea"/>
                <a:ea typeface="+mn-ea"/>
              </a:rPr>
              <a:t>生成</a:t>
            </a:r>
            <a:r>
              <a:rPr lang="en-US" altLang="zh-CN" sz="2000" b="1" dirty="0" smtClean="0">
                <a:solidFill>
                  <a:schemeClr val="tx1"/>
                </a:solidFill>
                <a:effectLst/>
                <a:latin typeface="+mn-ea"/>
                <a:ea typeface="+mn-ea"/>
              </a:rPr>
              <a:t>ZIP</a:t>
            </a:r>
            <a:endParaRPr lang="zh-CN" altLang="en-US" sz="2000" b="1" dirty="0">
              <a:solidFill>
                <a:schemeClr val="tx1"/>
              </a:solidFill>
              <a:effectLst/>
              <a:latin typeface="+mn-ea"/>
              <a:ea typeface="+mn-ea"/>
            </a:endParaRPr>
          </a:p>
        </p:txBody>
      </p:sp>
      <p:sp>
        <p:nvSpPr>
          <p:cNvPr id="32" name="矩形 31"/>
          <p:cNvSpPr/>
          <p:nvPr/>
        </p:nvSpPr>
        <p:spPr>
          <a:xfrm>
            <a:off x="6114811" y="1281610"/>
            <a:ext cx="4102523" cy="812530"/>
          </a:xfrm>
          <a:prstGeom prst="rect">
            <a:avLst/>
          </a:prstGeom>
          <a:solidFill>
            <a:schemeClr val="tx2">
              <a:lumMod val="75000"/>
              <a:alpha val="30000"/>
            </a:schemeClr>
          </a:solidFill>
        </p:spPr>
        <p:txBody>
          <a:bodyPr wrap="square">
            <a:spAutoFit/>
          </a:bodyPr>
          <a:lstStyle/>
          <a:p>
            <a:pPr>
              <a:lnSpc>
                <a:spcPct val="130000"/>
              </a:lnSpc>
              <a:defRPr/>
            </a:pPr>
            <a:r>
              <a:rPr lang="en-US" altLang="zh-CN" dirty="0" err="1"/>
              <a:t>ZipOutputStream</a:t>
            </a:r>
            <a:r>
              <a:rPr lang="en-US" altLang="zh-CN" dirty="0"/>
              <a:t> </a:t>
            </a:r>
            <a:r>
              <a:rPr lang="en-US" altLang="zh-CN" dirty="0" err="1"/>
              <a:t>zipOutputStream</a:t>
            </a:r>
            <a:r>
              <a:rPr lang="en-US" altLang="zh-CN" dirty="0"/>
              <a:t> = new </a:t>
            </a:r>
            <a:r>
              <a:rPr lang="en-US" altLang="zh-CN" dirty="0" err="1"/>
              <a:t>ZipOutputStream</a:t>
            </a:r>
            <a:r>
              <a:rPr lang="en-US" altLang="zh-CN" dirty="0"/>
              <a:t>(</a:t>
            </a:r>
            <a:r>
              <a:rPr lang="en-US" altLang="zh-CN" dirty="0" err="1"/>
              <a:t>outputStream</a:t>
            </a:r>
            <a:r>
              <a:rPr lang="en-US" altLang="zh-CN" dirty="0"/>
              <a:t>) ;</a:t>
            </a:r>
          </a:p>
        </p:txBody>
      </p:sp>
    </p:spTree>
    <p:extLst>
      <p:ext uri="{BB962C8B-B14F-4D97-AF65-F5344CB8AC3E}">
        <p14:creationId xmlns:p14="http://schemas.microsoft.com/office/powerpoint/2010/main" val="5437332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5"/>
          <p:cNvSpPr/>
          <p:nvPr/>
        </p:nvSpPr>
        <p:spPr>
          <a:xfrm>
            <a:off x="1186011"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a:solidFill>
            <a:schemeClr val="tx1">
              <a:lumMod val="50000"/>
              <a:alpha val="90000"/>
            </a:scheme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106921" rIns="106921" bIns="481674"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p:txBody>
      </p:sp>
      <p:sp>
        <p:nvSpPr>
          <p:cNvPr id="3" name="形状 2"/>
          <p:cNvSpPr/>
          <p:nvPr/>
        </p:nvSpPr>
        <p:spPr>
          <a:xfrm>
            <a:off x="2402868" y="2581408"/>
            <a:ext cx="2204240" cy="2204240"/>
          </a:xfrm>
          <a:prstGeom prst="leftCircularArrow">
            <a:avLst>
              <a:gd name="adj1" fmla="val 2550"/>
              <a:gd name="adj2" fmla="val 309429"/>
              <a:gd name="adj3" fmla="val 2084940"/>
              <a:gd name="adj4" fmla="val 9024489"/>
              <a:gd name="adj5" fmla="val 2975"/>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 name="任意形状 27"/>
          <p:cNvSpPr/>
          <p:nvPr/>
        </p:nvSpPr>
        <p:spPr>
          <a:xfrm>
            <a:off x="1657199" y="3448198"/>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a:lnSpc>
                <a:spcPct val="130000"/>
              </a:lnSpc>
              <a:defRPr/>
            </a:pPr>
            <a:r>
              <a:rPr lang="en-US" altLang="zh-CN" sz="1400" dirty="0">
                <a:solidFill>
                  <a:schemeClr val="bg1"/>
                </a:solidFill>
                <a:latin typeface="宋体" panose="02010600030101010101" pitchFamily="2" charset="-122"/>
                <a:ea typeface="宋体" panose="02010600030101010101" pitchFamily="2" charset="-122"/>
              </a:rPr>
              <a:t>1</a:t>
            </a:r>
            <a:r>
              <a:rPr lang="zh-CN" altLang="en-US" sz="1400" dirty="0">
                <a:solidFill>
                  <a:schemeClr val="bg1"/>
                </a:solidFill>
                <a:latin typeface="宋体" panose="02010600030101010101" pitchFamily="2" charset="-122"/>
                <a:ea typeface="宋体" panose="02010600030101010101" pitchFamily="2" charset="-122"/>
              </a:rPr>
              <a:t>、创建</a:t>
            </a:r>
            <a:r>
              <a:rPr lang="en-US" altLang="zh-CN" sz="1400" dirty="0" err="1">
                <a:solidFill>
                  <a:schemeClr val="bg1"/>
                </a:solidFill>
                <a:latin typeface="宋体" panose="02010600030101010101" pitchFamily="2" charset="-122"/>
                <a:ea typeface="宋体" panose="02010600030101010101" pitchFamily="2" charset="-122"/>
              </a:rPr>
              <a:t>XWPFDocument</a:t>
            </a:r>
            <a:r>
              <a:rPr lang="zh-CN" altLang="en-US" sz="1400" dirty="0">
                <a:solidFill>
                  <a:schemeClr val="bg1"/>
                </a:solidFill>
                <a:latin typeface="宋体" panose="02010600030101010101" pitchFamily="2" charset="-122"/>
                <a:ea typeface="宋体" panose="02010600030101010101" pitchFamily="2" charset="-122"/>
              </a:rPr>
              <a:t>对象；</a:t>
            </a:r>
            <a:endParaRPr lang="en-US" altLang="zh-CN" sz="1400" dirty="0">
              <a:solidFill>
                <a:schemeClr val="bg1"/>
              </a:solidFill>
              <a:latin typeface="宋体" panose="02010600030101010101" pitchFamily="2" charset="-122"/>
              <a:ea typeface="宋体" panose="02010600030101010101" pitchFamily="2" charset="-122"/>
            </a:endParaRPr>
          </a:p>
        </p:txBody>
      </p:sp>
      <p:sp>
        <p:nvSpPr>
          <p:cNvPr id="5" name="圆角矩形 4"/>
          <p:cNvSpPr/>
          <p:nvPr/>
        </p:nvSpPr>
        <p:spPr>
          <a:xfrm>
            <a:off x="3809634" y="2074106"/>
            <a:ext cx="2120348" cy="1748844"/>
          </a:xfrm>
          <a:prstGeom prst="roundRect">
            <a:avLst>
              <a:gd name="adj" fmla="val 10000"/>
            </a:avLst>
          </a:prstGeom>
          <a:solidFill>
            <a:schemeClr val="tx1">
              <a:lumMod val="50000"/>
              <a:alpha val="90000"/>
            </a:scheme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环形箭头 5"/>
          <p:cNvSpPr/>
          <p:nvPr/>
        </p:nvSpPr>
        <p:spPr>
          <a:xfrm>
            <a:off x="5008822" y="1042838"/>
            <a:ext cx="2475174" cy="2475174"/>
          </a:xfrm>
          <a:prstGeom prst="circularArrow">
            <a:avLst>
              <a:gd name="adj1" fmla="val 2271"/>
              <a:gd name="adj2" fmla="val 273786"/>
              <a:gd name="adj3" fmla="val 19550703"/>
              <a:gd name="adj4" fmla="val 12575511"/>
              <a:gd name="adj5" fmla="val 265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7" name="任意形状 30"/>
          <p:cNvSpPr/>
          <p:nvPr/>
        </p:nvSpPr>
        <p:spPr>
          <a:xfrm>
            <a:off x="4280822" y="1699354"/>
            <a:ext cx="2050873"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1962" tIns="75292" rIns="101962" bIns="75292" numCol="1" spcCol="1270" anchor="ctr" anchorCtr="0">
            <a:noAutofit/>
          </a:bodyPr>
          <a:lstStyle/>
          <a:p>
            <a:pPr defTabSz="1866900">
              <a:lnSpc>
                <a:spcPct val="90000"/>
              </a:lnSpc>
              <a:spcBef>
                <a:spcPct val="0"/>
              </a:spcBef>
              <a:spcAft>
                <a:spcPct val="35000"/>
              </a:spcAft>
            </a:pPr>
            <a:endParaRPr lang="en-US" altLang="zh-CN" sz="1400" b="1" kern="1200" dirty="0" smtClean="0">
              <a:solidFill>
                <a:schemeClr val="tx1"/>
              </a:solidFill>
              <a:latin typeface="宋体" panose="02010600030101010101" pitchFamily="2" charset="-122"/>
              <a:ea typeface="宋体" panose="02010600030101010101" pitchFamily="2" charset="-122"/>
            </a:endParaRPr>
          </a:p>
          <a:p>
            <a:pPr defTabSz="1866900">
              <a:lnSpc>
                <a:spcPct val="90000"/>
              </a:lnSpc>
              <a:spcBef>
                <a:spcPct val="0"/>
              </a:spcBef>
              <a:spcAft>
                <a:spcPct val="35000"/>
              </a:spcAft>
            </a:pPr>
            <a:r>
              <a:rPr lang="en-US" altLang="zh-CN" sz="1400" b="1" kern="1200" dirty="0" smtClean="0">
                <a:solidFill>
                  <a:schemeClr val="bg1"/>
                </a:solidFill>
                <a:latin typeface="宋体" panose="02010600030101010101" pitchFamily="2" charset="-122"/>
                <a:ea typeface="宋体" panose="02010600030101010101" pitchFamily="2" charset="-122"/>
              </a:rPr>
              <a:t>2</a:t>
            </a:r>
            <a:r>
              <a:rPr lang="zh-CN" altLang="en-US" sz="1400" b="1" kern="1200" dirty="0" smtClean="0">
                <a:solidFill>
                  <a:schemeClr val="bg1"/>
                </a:solidFill>
                <a:latin typeface="宋体" panose="02010600030101010101" pitchFamily="2" charset="-122"/>
                <a:ea typeface="宋体" panose="02010600030101010101" pitchFamily="2" charset="-122"/>
              </a:rPr>
              <a:t>、</a:t>
            </a:r>
            <a:r>
              <a:rPr lang="zh-CN" altLang="en-US" sz="1400" dirty="0">
                <a:solidFill>
                  <a:schemeClr val="bg1"/>
                </a:solidFill>
                <a:latin typeface="宋体" panose="02010600030101010101" pitchFamily="2" charset="-122"/>
                <a:ea typeface="宋体" panose="02010600030101010101" pitchFamily="2" charset="-122"/>
              </a:rPr>
              <a:t>利用</a:t>
            </a:r>
            <a:r>
              <a:rPr lang="en-US" altLang="zh-CN" sz="1400" dirty="0" err="1">
                <a:solidFill>
                  <a:schemeClr val="bg1"/>
                </a:solidFill>
                <a:latin typeface="宋体" panose="02010600030101010101" pitchFamily="2" charset="-122"/>
                <a:ea typeface="宋体" panose="02010600030101010101" pitchFamily="2" charset="-122"/>
              </a:rPr>
              <a:t>XWPFDocument</a:t>
            </a:r>
            <a:r>
              <a:rPr lang="zh-CN" altLang="en-US" sz="1400" dirty="0">
                <a:solidFill>
                  <a:schemeClr val="bg1"/>
                </a:solidFill>
                <a:latin typeface="宋体" panose="02010600030101010101" pitchFamily="2" charset="-122"/>
                <a:ea typeface="宋体" panose="02010600030101010101" pitchFamily="2" charset="-122"/>
              </a:rPr>
              <a:t>对象创建</a:t>
            </a:r>
            <a:r>
              <a:rPr lang="en-US" altLang="zh-CN" sz="1400" dirty="0" err="1">
                <a:solidFill>
                  <a:schemeClr val="bg1"/>
                </a:solidFill>
                <a:latin typeface="宋体" panose="02010600030101010101" pitchFamily="2" charset="-122"/>
                <a:ea typeface="宋体" panose="02010600030101010101" pitchFamily="2" charset="-122"/>
              </a:rPr>
              <a:t>XWPFParagraph</a:t>
            </a:r>
            <a:r>
              <a:rPr lang="zh-CN" altLang="en-US" sz="1400" dirty="0">
                <a:solidFill>
                  <a:schemeClr val="bg1"/>
                </a:solidFill>
                <a:latin typeface="宋体" panose="02010600030101010101" pitchFamily="2" charset="-122"/>
                <a:ea typeface="宋体" panose="02010600030101010101" pitchFamily="2" charset="-122"/>
              </a:rPr>
              <a:t>对象；</a:t>
            </a:r>
            <a:endParaRPr lang="en-US" altLang="zh-CN" sz="1400" dirty="0">
              <a:solidFill>
                <a:schemeClr val="bg1"/>
              </a:solidFill>
              <a:latin typeface="宋体" panose="02010600030101010101" pitchFamily="2" charset="-122"/>
              <a:ea typeface="宋体" panose="02010600030101010101" pitchFamily="2" charset="-122"/>
            </a:endParaRPr>
          </a:p>
          <a:p>
            <a:pPr lvl="0" defTabSz="1866900">
              <a:lnSpc>
                <a:spcPct val="90000"/>
              </a:lnSpc>
              <a:spcBef>
                <a:spcPct val="0"/>
              </a:spcBef>
              <a:spcAft>
                <a:spcPct val="35000"/>
              </a:spcAft>
            </a:pPr>
            <a:endParaRPr lang="zh-CN" altLang="en-US" sz="1200" b="1" kern="1200" dirty="0">
              <a:solidFill>
                <a:schemeClr val="tx1"/>
              </a:solidFill>
              <a:latin typeface="+mn-ea"/>
            </a:endParaRPr>
          </a:p>
        </p:txBody>
      </p:sp>
      <p:sp>
        <p:nvSpPr>
          <p:cNvPr id="8" name="任意形状 31"/>
          <p:cNvSpPr/>
          <p:nvPr/>
        </p:nvSpPr>
        <p:spPr>
          <a:xfrm>
            <a:off x="6433258"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a:solidFill>
            <a:schemeClr val="tx1">
              <a:lumMod val="50000"/>
              <a:alpha val="90000"/>
            </a:scheme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106921" rIns="106921" bIns="481674"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p:txBody>
      </p:sp>
      <p:sp>
        <p:nvSpPr>
          <p:cNvPr id="9" name="形状 8"/>
          <p:cNvSpPr/>
          <p:nvPr/>
        </p:nvSpPr>
        <p:spPr>
          <a:xfrm>
            <a:off x="7650115" y="2581408"/>
            <a:ext cx="2204240" cy="2204240"/>
          </a:xfrm>
          <a:prstGeom prst="leftCircularArrow">
            <a:avLst>
              <a:gd name="adj1" fmla="val 2550"/>
              <a:gd name="adj2" fmla="val 309429"/>
              <a:gd name="adj3" fmla="val 2084940"/>
              <a:gd name="adj4" fmla="val 9024489"/>
              <a:gd name="adj5" fmla="val 2975"/>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0" name="任意形状 33"/>
          <p:cNvSpPr/>
          <p:nvPr/>
        </p:nvSpPr>
        <p:spPr>
          <a:xfrm>
            <a:off x="6904446" y="3448198"/>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defTabSz="1778000">
              <a:lnSpc>
                <a:spcPct val="90000"/>
              </a:lnSpc>
              <a:spcBef>
                <a:spcPct val="0"/>
              </a:spcBef>
              <a:spcAft>
                <a:spcPct val="35000"/>
              </a:spcAft>
            </a:pPr>
            <a:r>
              <a:rPr lang="en-US" altLang="zh-CN" sz="1400" dirty="0" smtClean="0">
                <a:solidFill>
                  <a:schemeClr val="bg1"/>
                </a:solidFill>
                <a:latin typeface="宋体" panose="02010600030101010101" pitchFamily="2" charset="-122"/>
                <a:ea typeface="宋体" panose="02010600030101010101" pitchFamily="2" charset="-122"/>
              </a:rPr>
              <a:t>3</a:t>
            </a:r>
            <a:r>
              <a:rPr lang="zh-CN" altLang="en-US" sz="1400" dirty="0" smtClean="0">
                <a:solidFill>
                  <a:schemeClr val="bg1"/>
                </a:solidFill>
                <a:latin typeface="宋体" panose="02010600030101010101" pitchFamily="2" charset="-122"/>
                <a:ea typeface="宋体" panose="02010600030101010101" pitchFamily="2" charset="-122"/>
              </a:rPr>
              <a:t>、创建</a:t>
            </a:r>
            <a:r>
              <a:rPr lang="en-US" altLang="zh-CN" sz="1400" dirty="0" err="1">
                <a:solidFill>
                  <a:schemeClr val="bg1"/>
                </a:solidFill>
                <a:latin typeface="宋体" panose="02010600030101010101" pitchFamily="2" charset="-122"/>
                <a:ea typeface="宋体" panose="02010600030101010101" pitchFamily="2" charset="-122"/>
              </a:rPr>
              <a:t>XWPFRun</a:t>
            </a:r>
            <a:r>
              <a:rPr lang="zh-CN" altLang="en-US" sz="1400" dirty="0">
                <a:solidFill>
                  <a:schemeClr val="bg1"/>
                </a:solidFill>
                <a:latin typeface="宋体" panose="02010600030101010101" pitchFamily="2" charset="-122"/>
                <a:ea typeface="宋体" panose="02010600030101010101" pitchFamily="2" charset="-122"/>
              </a:rPr>
              <a:t>行对象，新建一行；</a:t>
            </a:r>
          </a:p>
        </p:txBody>
      </p:sp>
      <p:sp>
        <p:nvSpPr>
          <p:cNvPr id="11" name="任意形状 34"/>
          <p:cNvSpPr/>
          <p:nvPr/>
        </p:nvSpPr>
        <p:spPr>
          <a:xfrm>
            <a:off x="9056881"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a:solidFill>
            <a:schemeClr val="tx1">
              <a:lumMod val="50000"/>
              <a:alpha val="90000"/>
            </a:schemeClr>
          </a:solidFill>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481674" rIns="106921" bIns="106921"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p:txBody>
      </p:sp>
      <p:sp>
        <p:nvSpPr>
          <p:cNvPr id="12" name="任意形状 35"/>
          <p:cNvSpPr/>
          <p:nvPr/>
        </p:nvSpPr>
        <p:spPr>
          <a:xfrm>
            <a:off x="9528070" y="1699354"/>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defTabSz="1778000">
              <a:lnSpc>
                <a:spcPct val="90000"/>
              </a:lnSpc>
              <a:spcBef>
                <a:spcPct val="0"/>
              </a:spcBef>
              <a:spcAft>
                <a:spcPct val="35000"/>
              </a:spcAft>
            </a:pPr>
            <a:r>
              <a:rPr lang="en-US" altLang="zh-CN" sz="1600" b="1" kern="1200" dirty="0" smtClean="0">
                <a:solidFill>
                  <a:schemeClr val="bg1"/>
                </a:solidFill>
                <a:latin typeface="宋体" panose="02010600030101010101" pitchFamily="2" charset="-122"/>
                <a:ea typeface="宋体" panose="02010600030101010101" pitchFamily="2" charset="-122"/>
              </a:rPr>
              <a:t>4</a:t>
            </a:r>
            <a:r>
              <a:rPr lang="zh-CN" altLang="en-US" sz="1600" b="1" kern="1200" dirty="0" smtClean="0">
                <a:solidFill>
                  <a:schemeClr val="bg1"/>
                </a:solidFill>
                <a:latin typeface="宋体" panose="02010600030101010101" pitchFamily="2" charset="-122"/>
                <a:ea typeface="宋体" panose="02010600030101010101" pitchFamily="2" charset="-122"/>
              </a:rPr>
              <a:t>、</a:t>
            </a:r>
            <a:r>
              <a:rPr lang="zh-CN" altLang="en-US" sz="1400" dirty="0">
                <a:solidFill>
                  <a:schemeClr val="bg1"/>
                </a:solidFill>
                <a:latin typeface="宋体" panose="02010600030101010101" pitchFamily="2" charset="-122"/>
                <a:ea typeface="宋体" panose="02010600030101010101" pitchFamily="2" charset="-122"/>
              </a:rPr>
              <a:t>此行中添加文本信息</a:t>
            </a:r>
            <a:endParaRPr lang="zh-CN" altLang="en-US" sz="1600" b="1" kern="1200" dirty="0">
              <a:solidFill>
                <a:schemeClr val="bg1"/>
              </a:solidFill>
              <a:latin typeface="宋体" panose="02010600030101010101" pitchFamily="2" charset="-122"/>
              <a:ea typeface="宋体" panose="02010600030101010101" pitchFamily="2" charset="-122"/>
            </a:endParaRPr>
          </a:p>
        </p:txBody>
      </p:sp>
      <p:sp>
        <p:nvSpPr>
          <p:cNvPr id="13" name="文本框 8"/>
          <p:cNvSpPr txBox="1"/>
          <p:nvPr/>
        </p:nvSpPr>
        <p:spPr>
          <a:xfrm>
            <a:off x="1224527" y="2393970"/>
            <a:ext cx="2054055"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en-US" altLang="zh-CN" sz="1400" dirty="0" smtClean="0">
                <a:latin typeface="Century Gothic"/>
              </a:rPr>
              <a:t>1</a:t>
            </a:r>
            <a:r>
              <a:rPr lang="zh-CN" altLang="en-US" sz="1400" dirty="0" smtClean="0">
                <a:latin typeface="Century Gothic"/>
              </a:rPr>
              <a:t>、</a:t>
            </a:r>
            <a:r>
              <a:rPr lang="en-US" altLang="zh-CN" sz="1400" dirty="0" err="1" smtClean="0">
                <a:latin typeface="Century Gothic"/>
              </a:rPr>
              <a:t>XWPFDocument</a:t>
            </a:r>
            <a:r>
              <a:rPr lang="en-US" altLang="zh-CN" sz="1400" dirty="0" smtClean="0">
                <a:latin typeface="Century Gothic"/>
              </a:rPr>
              <a:t> </a:t>
            </a:r>
            <a:r>
              <a:rPr lang="en-US" altLang="zh-CN" sz="1400" dirty="0">
                <a:latin typeface="Century Gothic"/>
              </a:rPr>
              <a:t>document = new </a:t>
            </a:r>
            <a:r>
              <a:rPr lang="en-US" altLang="zh-CN" sz="1400" dirty="0" err="1">
                <a:latin typeface="Century Gothic"/>
              </a:rPr>
              <a:t>XWPFDocument</a:t>
            </a:r>
            <a:r>
              <a:rPr lang="en-US" altLang="zh-CN" sz="1400" dirty="0">
                <a:latin typeface="Century Gothic"/>
              </a:rPr>
              <a:t>();</a:t>
            </a:r>
          </a:p>
        </p:txBody>
      </p:sp>
      <p:sp>
        <p:nvSpPr>
          <p:cNvPr id="14" name="文本框 8"/>
          <p:cNvSpPr txBox="1"/>
          <p:nvPr/>
        </p:nvSpPr>
        <p:spPr>
          <a:xfrm>
            <a:off x="6466404" y="2393970"/>
            <a:ext cx="2054055" cy="9023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en-US" altLang="zh-CN" sz="1400" dirty="0" smtClean="0">
                <a:latin typeface="Century Gothic"/>
              </a:rPr>
              <a:t>3</a:t>
            </a:r>
            <a:r>
              <a:rPr lang="zh-CN" altLang="en-US" sz="1400" dirty="0">
                <a:latin typeface="Century Gothic"/>
              </a:rPr>
              <a:t>、</a:t>
            </a:r>
            <a:r>
              <a:rPr lang="en-US" altLang="zh-CN" sz="1400" dirty="0" err="1">
                <a:latin typeface="Century Gothic"/>
              </a:rPr>
              <a:t>XWPFRun</a:t>
            </a:r>
            <a:r>
              <a:rPr lang="en-US" altLang="zh-CN" sz="1400" dirty="0">
                <a:latin typeface="Century Gothic"/>
              </a:rPr>
              <a:t> run = </a:t>
            </a:r>
            <a:r>
              <a:rPr lang="en-US" altLang="zh-CN" sz="1400" dirty="0" err="1">
                <a:latin typeface="Century Gothic"/>
              </a:rPr>
              <a:t>paragraph.createRun</a:t>
            </a:r>
            <a:r>
              <a:rPr lang="en-US" altLang="zh-CN" sz="1400" dirty="0">
                <a:latin typeface="Century Gothic"/>
              </a:rPr>
              <a:t>();</a:t>
            </a:r>
          </a:p>
        </p:txBody>
      </p:sp>
      <p:sp>
        <p:nvSpPr>
          <p:cNvPr id="15" name="文本框 8"/>
          <p:cNvSpPr txBox="1"/>
          <p:nvPr/>
        </p:nvSpPr>
        <p:spPr>
          <a:xfrm>
            <a:off x="3866491" y="2602520"/>
            <a:ext cx="2054055"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latin typeface="Century Gothic"/>
              </a:rPr>
              <a:t>2</a:t>
            </a:r>
            <a:r>
              <a:rPr lang="zh-CN" altLang="en-US" sz="1400" dirty="0">
                <a:latin typeface="Century Gothic"/>
              </a:rPr>
              <a:t>、</a:t>
            </a:r>
            <a:r>
              <a:rPr lang="en-US" altLang="zh-CN" sz="1400" dirty="0" err="1">
                <a:latin typeface="Century Gothic"/>
              </a:rPr>
              <a:t>XWPFParagraph</a:t>
            </a:r>
            <a:r>
              <a:rPr lang="en-US" altLang="zh-CN" sz="1400" dirty="0">
                <a:latin typeface="Century Gothic"/>
              </a:rPr>
              <a:t> paragraph = </a:t>
            </a:r>
            <a:r>
              <a:rPr lang="en-US" altLang="zh-CN" sz="1400" dirty="0" err="1">
                <a:latin typeface="Century Gothic"/>
              </a:rPr>
              <a:t>document.createParagraph</a:t>
            </a:r>
            <a:r>
              <a:rPr lang="en-US" altLang="zh-CN" sz="1400" dirty="0">
                <a:latin typeface="Century Gothic"/>
              </a:rPr>
              <a:t>();</a:t>
            </a:r>
          </a:p>
          <a:p>
            <a:pPr>
              <a:lnSpc>
                <a:spcPct val="130000"/>
              </a:lnSpc>
            </a:pPr>
            <a:r>
              <a:rPr lang="zh-CN" altLang="en-US" sz="1400" dirty="0" smtClean="0">
                <a:latin typeface="+mn-ea"/>
              </a:rPr>
              <a:t>。</a:t>
            </a:r>
            <a:endParaRPr lang="zh-CN" altLang="en-US" sz="1400" dirty="0">
              <a:latin typeface="+mn-ea"/>
            </a:endParaRPr>
          </a:p>
        </p:txBody>
      </p:sp>
      <p:sp>
        <p:nvSpPr>
          <p:cNvPr id="16" name="文本框 8"/>
          <p:cNvSpPr txBox="1"/>
          <p:nvPr/>
        </p:nvSpPr>
        <p:spPr>
          <a:xfrm>
            <a:off x="9123174" y="2933055"/>
            <a:ext cx="2054055" cy="3445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en-US" altLang="zh-CN" sz="1400" dirty="0">
                <a:latin typeface="Century Gothic"/>
              </a:rPr>
              <a:t>4</a:t>
            </a:r>
            <a:r>
              <a:rPr lang="zh-CN" altLang="en-US" sz="1400" dirty="0">
                <a:latin typeface="Century Gothic"/>
              </a:rPr>
              <a:t>、</a:t>
            </a:r>
            <a:r>
              <a:rPr lang="en-US" altLang="zh-CN" sz="1400" dirty="0" err="1">
                <a:latin typeface="Century Gothic"/>
              </a:rPr>
              <a:t>run.setText</a:t>
            </a:r>
            <a:r>
              <a:rPr lang="en-US" altLang="zh-CN" sz="1400" dirty="0">
                <a:latin typeface="Century Gothic"/>
              </a:rPr>
              <a:t>("test");</a:t>
            </a:r>
          </a:p>
        </p:txBody>
      </p:sp>
      <p:sp>
        <p:nvSpPr>
          <p:cNvPr id="17" name="文本框 16"/>
          <p:cNvSpPr txBox="1"/>
          <p:nvPr/>
        </p:nvSpPr>
        <p:spPr>
          <a:xfrm>
            <a:off x="958225" y="650448"/>
            <a:ext cx="3014134" cy="460960"/>
          </a:xfrm>
          <a:prstGeom prst="rect">
            <a:avLst/>
          </a:prstGeom>
          <a:noFill/>
        </p:spPr>
        <p:txBody>
          <a:bodyPr wrap="square" rtlCol="0">
            <a:spAutoFit/>
          </a:bodyPr>
          <a:lstStyle/>
          <a:p>
            <a:pPr>
              <a:lnSpc>
                <a:spcPct val="130000"/>
              </a:lnSpc>
              <a:spcBef>
                <a:spcPts val="600"/>
              </a:spcBef>
            </a:pPr>
            <a:r>
              <a:rPr lang="en-US" altLang="zh-CN" sz="2000" b="1" dirty="0">
                <a:latin typeface="+mn-ea"/>
              </a:rPr>
              <a:t>java </a:t>
            </a:r>
            <a:r>
              <a:rPr lang="zh-CN" altLang="en-US" sz="2000" b="1" dirty="0" smtClean="0">
                <a:latin typeface="+mn-ea"/>
              </a:rPr>
              <a:t>生成</a:t>
            </a:r>
            <a:r>
              <a:rPr lang="en-US" altLang="zh-CN" sz="2000" b="1" dirty="0" smtClean="0">
                <a:latin typeface="+mn-ea"/>
              </a:rPr>
              <a:t>word</a:t>
            </a:r>
            <a:r>
              <a:rPr lang="zh-CN" altLang="en-US" sz="2000" b="1" dirty="0" smtClean="0">
                <a:latin typeface="+mn-ea"/>
              </a:rPr>
              <a:t>步骤</a:t>
            </a:r>
            <a:endParaRPr lang="zh-CN" altLang="en-US" sz="2000" b="1" dirty="0">
              <a:latin typeface="+mn-ea"/>
            </a:endParaRPr>
          </a:p>
        </p:txBody>
      </p:sp>
    </p:spTree>
    <p:extLst>
      <p:ext uri="{BB962C8B-B14F-4D97-AF65-F5344CB8AC3E}">
        <p14:creationId xmlns:p14="http://schemas.microsoft.com/office/powerpoint/2010/main" val="1389550915"/>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7"/>
          <p:cNvGrpSpPr/>
          <p:nvPr/>
        </p:nvGrpSpPr>
        <p:grpSpPr>
          <a:xfrm>
            <a:off x="1568655" y="1279620"/>
            <a:ext cx="3715658" cy="1883664"/>
            <a:chOff x="1185527" y="1115568"/>
            <a:chExt cx="3715658" cy="1883664"/>
          </a:xfrm>
          <a:solidFill>
            <a:schemeClr val="accent5">
              <a:lumMod val="20000"/>
              <a:lumOff val="80000"/>
            </a:schemeClr>
          </a:solidFill>
        </p:grpSpPr>
        <p:sp>
          <p:nvSpPr>
            <p:cNvPr id="3" name="矩形 2"/>
            <p:cNvSpPr/>
            <p:nvPr/>
          </p:nvSpPr>
          <p:spPr>
            <a:xfrm>
              <a:off x="1185527" y="1115568"/>
              <a:ext cx="3715658" cy="18836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sp>
          <p:nvSpPr>
            <p:cNvPr id="4" name="文本框 8"/>
            <p:cNvSpPr txBox="1"/>
            <p:nvPr/>
          </p:nvSpPr>
          <p:spPr>
            <a:xfrm>
              <a:off x="1463039" y="1790891"/>
              <a:ext cx="3291841" cy="10125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smtClean="0">
                  <a:solidFill>
                    <a:schemeClr val="bg2"/>
                  </a:solidFill>
                  <a:latin typeface="Century Gothic"/>
                </a:rPr>
                <a:t>Document </a:t>
              </a:r>
              <a:r>
                <a:rPr lang="en-US" altLang="zh-CN" sz="1600" dirty="0" err="1">
                  <a:solidFill>
                    <a:schemeClr val="bg2"/>
                  </a:solidFill>
                  <a:latin typeface="Century Gothic"/>
                </a:rPr>
                <a:t>document</a:t>
              </a:r>
              <a:r>
                <a:rPr lang="en-US" altLang="zh-CN" sz="1600" dirty="0">
                  <a:solidFill>
                    <a:schemeClr val="bg2"/>
                  </a:solidFill>
                  <a:latin typeface="Century Gothic"/>
                </a:rPr>
                <a:t> = new Document(); </a:t>
              </a:r>
            </a:p>
            <a:p>
              <a:pPr>
                <a:lnSpc>
                  <a:spcPct val="130000"/>
                </a:lnSpc>
              </a:pPr>
              <a:r>
                <a:rPr lang="zh-CN" altLang="en-US" sz="1400" dirty="0" smtClean="0">
                  <a:solidFill>
                    <a:schemeClr val="bg2"/>
                  </a:solidFill>
                  <a:latin typeface="+mn-ea"/>
                </a:rPr>
                <a:t>。</a:t>
              </a:r>
              <a:endParaRPr lang="zh-CN" altLang="en-US" sz="1400" dirty="0">
                <a:solidFill>
                  <a:schemeClr val="bg2"/>
                </a:solidFill>
                <a:latin typeface="+mn-ea"/>
              </a:endParaRPr>
            </a:p>
          </p:txBody>
        </p:sp>
        <p:sp>
          <p:nvSpPr>
            <p:cNvPr id="5" name="矩形 4"/>
            <p:cNvSpPr/>
            <p:nvPr/>
          </p:nvSpPr>
          <p:spPr>
            <a:xfrm>
              <a:off x="1463040" y="1298448"/>
              <a:ext cx="2877711" cy="435697"/>
            </a:xfrm>
            <a:prstGeom prst="rect">
              <a:avLst/>
            </a:prstGeom>
            <a:grpFill/>
          </p:spPr>
          <p:txBody>
            <a:bodyPr wrap="none">
              <a:spAutoFit/>
            </a:bodyPr>
            <a:lstStyle/>
            <a:p>
              <a:pPr>
                <a:lnSpc>
                  <a:spcPct val="130000"/>
                </a:lnSpc>
                <a:defRPr/>
              </a:pPr>
              <a:r>
                <a:rPr lang="en-US" altLang="zh-CN" sz="2000" dirty="0">
                  <a:solidFill>
                    <a:schemeClr val="bg2"/>
                  </a:solidFill>
                  <a:latin typeface="宋体" panose="02010600030101010101" pitchFamily="2" charset="-122"/>
                  <a:ea typeface="宋体" panose="02010600030101010101" pitchFamily="2" charset="-122"/>
                </a:rPr>
                <a:t>1</a:t>
              </a:r>
              <a:r>
                <a:rPr lang="zh-CN" altLang="en-US" sz="2000" dirty="0">
                  <a:solidFill>
                    <a:schemeClr val="bg2"/>
                  </a:solidFill>
                  <a:latin typeface="宋体" panose="02010600030101010101" pitchFamily="2" charset="-122"/>
                  <a:ea typeface="宋体" panose="02010600030101010101" pitchFamily="2" charset="-122"/>
                </a:rPr>
                <a:t>、创建</a:t>
              </a:r>
              <a:r>
                <a:rPr lang="en-US" altLang="zh-CN" sz="2000" dirty="0">
                  <a:solidFill>
                    <a:schemeClr val="bg2"/>
                  </a:solidFill>
                  <a:latin typeface="宋体" panose="02010600030101010101" pitchFamily="2" charset="-122"/>
                  <a:ea typeface="宋体" panose="02010600030101010101" pitchFamily="2" charset="-122"/>
                </a:rPr>
                <a:t>Document</a:t>
              </a:r>
              <a:r>
                <a:rPr lang="zh-CN" altLang="en-US" sz="2000" dirty="0">
                  <a:solidFill>
                    <a:schemeClr val="bg2"/>
                  </a:solidFill>
                  <a:latin typeface="宋体" panose="02010600030101010101" pitchFamily="2" charset="-122"/>
                  <a:ea typeface="宋体" panose="02010600030101010101" pitchFamily="2" charset="-122"/>
                </a:rPr>
                <a:t>对象；</a:t>
              </a:r>
              <a:endParaRPr lang="en-US" altLang="zh-CN" sz="2000" dirty="0">
                <a:solidFill>
                  <a:schemeClr val="bg2"/>
                </a:solidFill>
                <a:latin typeface="宋体" panose="02010600030101010101" pitchFamily="2" charset="-122"/>
                <a:ea typeface="宋体" panose="02010600030101010101" pitchFamily="2" charset="-122"/>
              </a:endParaRPr>
            </a:p>
          </p:txBody>
        </p:sp>
      </p:grpSp>
      <p:grpSp>
        <p:nvGrpSpPr>
          <p:cNvPr id="6" name="组 9"/>
          <p:cNvGrpSpPr/>
          <p:nvPr/>
        </p:nvGrpSpPr>
        <p:grpSpPr>
          <a:xfrm>
            <a:off x="5284314" y="1279620"/>
            <a:ext cx="694942" cy="1883664"/>
            <a:chOff x="5626400" y="1210161"/>
            <a:chExt cx="694942" cy="1883664"/>
          </a:xfrm>
          <a:solidFill>
            <a:schemeClr val="accent1"/>
          </a:solidFill>
        </p:grpSpPr>
        <p:sp>
          <p:nvSpPr>
            <p:cNvPr id="7" name="矩形 6"/>
            <p:cNvSpPr/>
            <p:nvPr/>
          </p:nvSpPr>
          <p:spPr>
            <a:xfrm>
              <a:off x="5626400" y="1210161"/>
              <a:ext cx="277512" cy="18836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sp>
          <p:nvSpPr>
            <p:cNvPr id="8" name="右箭头 7"/>
            <p:cNvSpPr/>
            <p:nvPr/>
          </p:nvSpPr>
          <p:spPr>
            <a:xfrm>
              <a:off x="5903911" y="1877007"/>
              <a:ext cx="417431" cy="54997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grpSp>
      <p:grpSp>
        <p:nvGrpSpPr>
          <p:cNvPr id="9" name="组 32"/>
          <p:cNvGrpSpPr/>
          <p:nvPr/>
        </p:nvGrpSpPr>
        <p:grpSpPr>
          <a:xfrm>
            <a:off x="5979256" y="1279619"/>
            <a:ext cx="4333556" cy="1958677"/>
            <a:chOff x="1185527" y="1115567"/>
            <a:chExt cx="3790510" cy="1958677"/>
          </a:xfrm>
        </p:grpSpPr>
        <p:sp>
          <p:nvSpPr>
            <p:cNvPr id="10" name="矩形 9"/>
            <p:cNvSpPr/>
            <p:nvPr/>
          </p:nvSpPr>
          <p:spPr>
            <a:xfrm>
              <a:off x="1185527" y="1115567"/>
              <a:ext cx="3790510" cy="195867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sp>
          <p:nvSpPr>
            <p:cNvPr id="11" name="文本框 8"/>
            <p:cNvSpPr txBox="1"/>
            <p:nvPr/>
          </p:nvSpPr>
          <p:spPr>
            <a:xfrm>
              <a:off x="1452515" y="2045175"/>
              <a:ext cx="3523521"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err="1" smtClean="0">
                  <a:solidFill>
                    <a:schemeClr val="bg2"/>
                  </a:solidFill>
                  <a:latin typeface="Century Gothic"/>
                </a:rPr>
                <a:t>PDFWriter.getInstance</a:t>
              </a:r>
              <a:r>
                <a:rPr lang="en-US" altLang="zh-CN" sz="1600" dirty="0" smtClean="0">
                  <a:solidFill>
                    <a:schemeClr val="bg2"/>
                  </a:solidFill>
                  <a:latin typeface="Century Gothic"/>
                </a:rPr>
                <a:t>(document</a:t>
              </a:r>
              <a:r>
                <a:rPr lang="en-US" altLang="zh-CN" sz="1600" dirty="0">
                  <a:solidFill>
                    <a:schemeClr val="bg2"/>
                  </a:solidFill>
                  <a:latin typeface="Century Gothic"/>
                </a:rPr>
                <a:t>, new </a:t>
              </a:r>
              <a:r>
                <a:rPr lang="en-US" altLang="zh-CN" sz="1600" dirty="0" err="1">
                  <a:solidFill>
                    <a:schemeClr val="bg2"/>
                  </a:solidFill>
                  <a:latin typeface="Century Gothic"/>
                </a:rPr>
                <a:t>FileOutputStream</a:t>
              </a:r>
              <a:r>
                <a:rPr lang="en-US" altLang="zh-CN" sz="1600" dirty="0">
                  <a:solidFill>
                    <a:schemeClr val="bg2"/>
                  </a:solidFill>
                  <a:latin typeface="Century Gothic"/>
                </a:rPr>
                <a:t>("Helloworld.PDF")); </a:t>
              </a:r>
              <a:endParaRPr lang="zh-CN" altLang="en-US" sz="1600" dirty="0">
                <a:solidFill>
                  <a:schemeClr val="bg2"/>
                </a:solidFill>
                <a:latin typeface="+mn-ea"/>
              </a:endParaRPr>
            </a:p>
          </p:txBody>
        </p:sp>
        <p:sp>
          <p:nvSpPr>
            <p:cNvPr id="12" name="矩形 11"/>
            <p:cNvSpPr/>
            <p:nvPr/>
          </p:nvSpPr>
          <p:spPr>
            <a:xfrm>
              <a:off x="1416504" y="1164934"/>
              <a:ext cx="3328553" cy="840230"/>
            </a:xfrm>
            <a:prstGeom prst="rect">
              <a:avLst/>
            </a:prstGeom>
          </p:spPr>
          <p:txBody>
            <a:bodyPr wrap="square">
              <a:spAutoFit/>
            </a:bodyPr>
            <a:lstStyle/>
            <a:p>
              <a:pPr defTabSz="1866900">
                <a:lnSpc>
                  <a:spcPct val="90000"/>
                </a:lnSpc>
                <a:spcBef>
                  <a:spcPct val="0"/>
                </a:spcBef>
                <a:spcAft>
                  <a:spcPct val="35000"/>
                </a:spcAft>
              </a:pPr>
              <a:r>
                <a:rPr lang="en-US" altLang="zh-CN" dirty="0" smtClean="0">
                  <a:solidFill>
                    <a:schemeClr val="bg2"/>
                  </a:solidFill>
                  <a:latin typeface="宋体" panose="02010600030101010101" pitchFamily="2" charset="-122"/>
                  <a:ea typeface="宋体" panose="02010600030101010101" pitchFamily="2" charset="-122"/>
                </a:rPr>
                <a:t>2</a:t>
              </a:r>
              <a:r>
                <a:rPr lang="zh-CN" altLang="en-US" dirty="0">
                  <a:solidFill>
                    <a:schemeClr val="bg2"/>
                  </a:solidFill>
                  <a:latin typeface="宋体" panose="02010600030101010101" pitchFamily="2" charset="-122"/>
                  <a:ea typeface="宋体" panose="02010600030101010101" pitchFamily="2" charset="-122"/>
                </a:rPr>
                <a:t>、建立一个书写器</a:t>
              </a:r>
              <a:r>
                <a:rPr lang="en-US" altLang="zh-CN" dirty="0">
                  <a:solidFill>
                    <a:schemeClr val="bg2"/>
                  </a:solidFill>
                  <a:latin typeface="宋体" panose="02010600030101010101" pitchFamily="2" charset="-122"/>
                  <a:ea typeface="宋体" panose="02010600030101010101" pitchFamily="2" charset="-122"/>
                </a:rPr>
                <a:t>(Writer)</a:t>
              </a:r>
              <a:r>
                <a:rPr lang="zh-CN" altLang="en-US" dirty="0">
                  <a:solidFill>
                    <a:schemeClr val="bg2"/>
                  </a:solidFill>
                  <a:latin typeface="宋体" panose="02010600030101010101" pitchFamily="2" charset="-122"/>
                  <a:ea typeface="宋体" panose="02010600030101010101" pitchFamily="2" charset="-122"/>
                </a:rPr>
                <a:t>与</a:t>
              </a:r>
              <a:r>
                <a:rPr lang="en-US" altLang="zh-CN" dirty="0">
                  <a:solidFill>
                    <a:schemeClr val="bg2"/>
                  </a:solidFill>
                  <a:latin typeface="宋体" panose="02010600030101010101" pitchFamily="2" charset="-122"/>
                  <a:ea typeface="宋体" panose="02010600030101010101" pitchFamily="2" charset="-122"/>
                </a:rPr>
                <a:t>document</a:t>
              </a:r>
              <a:r>
                <a:rPr lang="zh-CN" altLang="en-US" dirty="0">
                  <a:solidFill>
                    <a:schemeClr val="bg2"/>
                  </a:solidFill>
                  <a:latin typeface="宋体" panose="02010600030101010101" pitchFamily="2" charset="-122"/>
                  <a:ea typeface="宋体" panose="02010600030101010101" pitchFamily="2" charset="-122"/>
                </a:rPr>
                <a:t>对象关联，通过书写器</a:t>
              </a:r>
              <a:r>
                <a:rPr lang="en-US" altLang="zh-CN" dirty="0">
                  <a:solidFill>
                    <a:schemeClr val="bg2"/>
                  </a:solidFill>
                  <a:latin typeface="宋体" panose="02010600030101010101" pitchFamily="2" charset="-122"/>
                  <a:ea typeface="宋体" panose="02010600030101010101" pitchFamily="2" charset="-122"/>
                </a:rPr>
                <a:t>(Writer)</a:t>
              </a:r>
              <a:r>
                <a:rPr lang="zh-CN" altLang="en-US" dirty="0">
                  <a:solidFill>
                    <a:schemeClr val="bg2"/>
                  </a:solidFill>
                  <a:latin typeface="宋体" panose="02010600030101010101" pitchFamily="2" charset="-122"/>
                  <a:ea typeface="宋体" panose="02010600030101010101" pitchFamily="2" charset="-122"/>
                </a:rPr>
                <a:t>可以将文档写入到磁盘中</a:t>
              </a:r>
              <a:r>
                <a:rPr lang="zh-CN" altLang="en-US" dirty="0" smtClean="0">
                  <a:solidFill>
                    <a:schemeClr val="bg2"/>
                  </a:solidFill>
                  <a:latin typeface="宋体" panose="02010600030101010101" pitchFamily="2" charset="-122"/>
                  <a:ea typeface="宋体" panose="02010600030101010101" pitchFamily="2" charset="-122"/>
                </a:rPr>
                <a:t>。</a:t>
              </a:r>
              <a:endParaRPr lang="en-US" altLang="zh-CN" dirty="0">
                <a:solidFill>
                  <a:schemeClr val="bg2"/>
                </a:solidFill>
                <a:latin typeface="宋体" panose="02010600030101010101" pitchFamily="2" charset="-122"/>
                <a:ea typeface="宋体" panose="02010600030101010101" pitchFamily="2" charset="-122"/>
              </a:endParaRPr>
            </a:p>
          </p:txBody>
        </p:sp>
      </p:grpSp>
      <p:grpSp>
        <p:nvGrpSpPr>
          <p:cNvPr id="13" name="组 10"/>
          <p:cNvGrpSpPr/>
          <p:nvPr/>
        </p:nvGrpSpPr>
        <p:grpSpPr>
          <a:xfrm>
            <a:off x="5979256" y="3143665"/>
            <a:ext cx="4333556" cy="694942"/>
            <a:chOff x="6431701" y="2885020"/>
            <a:chExt cx="3715658" cy="694942"/>
          </a:xfrm>
          <a:solidFill>
            <a:schemeClr val="accent1">
              <a:lumMod val="60000"/>
              <a:lumOff val="40000"/>
            </a:schemeClr>
          </a:solidFill>
        </p:grpSpPr>
        <p:sp>
          <p:nvSpPr>
            <p:cNvPr id="14" name="矩形 13"/>
            <p:cNvSpPr/>
            <p:nvPr/>
          </p:nvSpPr>
          <p:spPr>
            <a:xfrm rot="5400000">
              <a:off x="8150774" y="1165947"/>
              <a:ext cx="277512" cy="37156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sp>
          <p:nvSpPr>
            <p:cNvPr id="15" name="右箭头 14"/>
            <p:cNvSpPr/>
            <p:nvPr/>
          </p:nvSpPr>
          <p:spPr>
            <a:xfrm rot="5400000">
              <a:off x="8080814" y="3096260"/>
              <a:ext cx="417431" cy="54997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grpSp>
      <p:grpSp>
        <p:nvGrpSpPr>
          <p:cNvPr id="16" name="组 38"/>
          <p:cNvGrpSpPr/>
          <p:nvPr/>
        </p:nvGrpSpPr>
        <p:grpSpPr>
          <a:xfrm>
            <a:off x="5979256" y="3838607"/>
            <a:ext cx="4333556" cy="1883664"/>
            <a:chOff x="1185527" y="1115568"/>
            <a:chExt cx="4333556" cy="1883664"/>
          </a:xfrm>
          <a:solidFill>
            <a:schemeClr val="accent5">
              <a:lumMod val="20000"/>
              <a:lumOff val="80000"/>
            </a:schemeClr>
          </a:solidFill>
        </p:grpSpPr>
        <p:sp>
          <p:nvSpPr>
            <p:cNvPr id="17" name="矩形 16"/>
            <p:cNvSpPr/>
            <p:nvPr/>
          </p:nvSpPr>
          <p:spPr>
            <a:xfrm>
              <a:off x="1185527" y="1115568"/>
              <a:ext cx="4333556" cy="18836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sp>
          <p:nvSpPr>
            <p:cNvPr id="18" name="文本框 8"/>
            <p:cNvSpPr txBox="1"/>
            <p:nvPr/>
          </p:nvSpPr>
          <p:spPr>
            <a:xfrm>
              <a:off x="1463039" y="1790891"/>
              <a:ext cx="3291841" cy="460960"/>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2000" dirty="0" err="1" smtClean="0">
                  <a:solidFill>
                    <a:schemeClr val="bg2"/>
                  </a:solidFill>
                </a:rPr>
                <a:t>document.open</a:t>
              </a:r>
              <a:r>
                <a:rPr lang="en-US" altLang="zh-CN" sz="2000" dirty="0">
                  <a:solidFill>
                    <a:schemeClr val="bg2"/>
                  </a:solidFill>
                </a:rPr>
                <a:t>();</a:t>
              </a:r>
              <a:endParaRPr lang="zh-CN" altLang="en-US" sz="2000" dirty="0">
                <a:solidFill>
                  <a:schemeClr val="bg2"/>
                </a:solidFill>
                <a:latin typeface="+mn-ea"/>
              </a:endParaRPr>
            </a:p>
          </p:txBody>
        </p:sp>
        <p:sp>
          <p:nvSpPr>
            <p:cNvPr id="19" name="矩形 18"/>
            <p:cNvSpPr/>
            <p:nvPr/>
          </p:nvSpPr>
          <p:spPr>
            <a:xfrm>
              <a:off x="1463040" y="1298448"/>
              <a:ext cx="1595309" cy="435697"/>
            </a:xfrm>
            <a:prstGeom prst="rect">
              <a:avLst/>
            </a:prstGeom>
            <a:grpFill/>
          </p:spPr>
          <p:txBody>
            <a:bodyPr wrap="none">
              <a:spAutoFit/>
            </a:bodyPr>
            <a:lstStyle/>
            <a:p>
              <a:pPr defTabSz="1219170">
                <a:lnSpc>
                  <a:spcPct val="130000"/>
                </a:lnSpc>
                <a:defRPr/>
              </a:pPr>
              <a:r>
                <a:rPr lang="en-US" altLang="zh-CN" sz="2000" kern="0" dirty="0" smtClean="0">
                  <a:solidFill>
                    <a:schemeClr val="bg2"/>
                  </a:solidFill>
                  <a:latin typeface="宋体" panose="02010600030101010101" pitchFamily="2" charset="-122"/>
                  <a:ea typeface="宋体" panose="02010600030101010101" pitchFamily="2" charset="-122"/>
                </a:rPr>
                <a:t>3</a:t>
              </a:r>
              <a:r>
                <a:rPr lang="zh-CN" altLang="en-US" sz="2000" kern="0" dirty="0" smtClean="0">
                  <a:solidFill>
                    <a:schemeClr val="bg2"/>
                  </a:solidFill>
                  <a:latin typeface="宋体" panose="02010600030101010101" pitchFamily="2" charset="-122"/>
                  <a:ea typeface="宋体" panose="02010600030101010101" pitchFamily="2" charset="-122"/>
                </a:rPr>
                <a:t>、打开文档</a:t>
              </a:r>
              <a:endParaRPr lang="en-US" altLang="zh-CN" sz="2000" kern="0" dirty="0">
                <a:solidFill>
                  <a:schemeClr val="bg2"/>
                </a:solidFill>
                <a:latin typeface="宋体" panose="02010600030101010101" pitchFamily="2" charset="-122"/>
                <a:ea typeface="宋体" panose="02010600030101010101" pitchFamily="2" charset="-122"/>
              </a:endParaRPr>
            </a:p>
          </p:txBody>
        </p:sp>
      </p:grpSp>
      <p:grpSp>
        <p:nvGrpSpPr>
          <p:cNvPr id="20" name="组 45"/>
          <p:cNvGrpSpPr/>
          <p:nvPr/>
        </p:nvGrpSpPr>
        <p:grpSpPr>
          <a:xfrm rot="10800000">
            <a:off x="5284313" y="3838607"/>
            <a:ext cx="694942" cy="1883664"/>
            <a:chOff x="5626400" y="1210161"/>
            <a:chExt cx="694942" cy="1883664"/>
          </a:xfrm>
          <a:solidFill>
            <a:schemeClr val="accent1">
              <a:lumMod val="40000"/>
              <a:lumOff val="60000"/>
            </a:schemeClr>
          </a:solidFill>
        </p:grpSpPr>
        <p:sp>
          <p:nvSpPr>
            <p:cNvPr id="21" name="矩形 20"/>
            <p:cNvSpPr/>
            <p:nvPr/>
          </p:nvSpPr>
          <p:spPr>
            <a:xfrm>
              <a:off x="5626400" y="1210161"/>
              <a:ext cx="277512" cy="18836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sp>
          <p:nvSpPr>
            <p:cNvPr id="22" name="右箭头 21"/>
            <p:cNvSpPr/>
            <p:nvPr/>
          </p:nvSpPr>
          <p:spPr>
            <a:xfrm>
              <a:off x="5903911" y="1877007"/>
              <a:ext cx="417431" cy="54997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grpSp>
      <p:grpSp>
        <p:nvGrpSpPr>
          <p:cNvPr id="23" name="组 54"/>
          <p:cNvGrpSpPr/>
          <p:nvPr/>
        </p:nvGrpSpPr>
        <p:grpSpPr>
          <a:xfrm>
            <a:off x="1568654" y="3838607"/>
            <a:ext cx="3715658" cy="1883664"/>
            <a:chOff x="1185527" y="1115568"/>
            <a:chExt cx="3715658" cy="1883664"/>
          </a:xfrm>
        </p:grpSpPr>
        <p:sp>
          <p:nvSpPr>
            <p:cNvPr id="24" name="矩形 23"/>
            <p:cNvSpPr/>
            <p:nvPr/>
          </p:nvSpPr>
          <p:spPr>
            <a:xfrm>
              <a:off x="1185527" y="1115568"/>
              <a:ext cx="3715658" cy="18836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bg2"/>
                </a:solidFill>
              </a:endParaRPr>
            </a:p>
          </p:txBody>
        </p:sp>
        <p:sp>
          <p:nvSpPr>
            <p:cNvPr id="25" name="文本框 8"/>
            <p:cNvSpPr txBox="1"/>
            <p:nvPr/>
          </p:nvSpPr>
          <p:spPr>
            <a:xfrm>
              <a:off x="1463039" y="1790891"/>
              <a:ext cx="3291841" cy="6980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en-US" altLang="zh-CN" sz="1600" dirty="0" err="1" smtClean="0">
                  <a:solidFill>
                    <a:schemeClr val="bg2"/>
                  </a:solidFill>
                  <a:latin typeface="Century Gothic"/>
                </a:rPr>
                <a:t>document.add</a:t>
              </a:r>
              <a:r>
                <a:rPr lang="en-US" altLang="zh-CN" sz="1600" dirty="0" smtClean="0">
                  <a:solidFill>
                    <a:schemeClr val="bg2"/>
                  </a:solidFill>
                  <a:latin typeface="Century Gothic"/>
                </a:rPr>
                <a:t>(new </a:t>
              </a:r>
              <a:r>
                <a:rPr lang="en-US" altLang="zh-CN" sz="1600" dirty="0">
                  <a:solidFill>
                    <a:schemeClr val="bg2"/>
                  </a:solidFill>
                  <a:latin typeface="Century Gothic"/>
                </a:rPr>
                <a:t>Paragraph("Hello World")); </a:t>
              </a:r>
            </a:p>
          </p:txBody>
        </p:sp>
        <p:sp>
          <p:nvSpPr>
            <p:cNvPr id="26" name="矩形 25"/>
            <p:cNvSpPr/>
            <p:nvPr/>
          </p:nvSpPr>
          <p:spPr>
            <a:xfrm>
              <a:off x="1463040" y="1298448"/>
              <a:ext cx="2957861" cy="424732"/>
            </a:xfrm>
            <a:prstGeom prst="rect">
              <a:avLst/>
            </a:prstGeom>
          </p:spPr>
          <p:txBody>
            <a:bodyPr wrap="none">
              <a:spAutoFit/>
            </a:bodyPr>
            <a:lstStyle/>
            <a:p>
              <a:pPr lvl="0" defTabSz="1778000">
                <a:lnSpc>
                  <a:spcPct val="90000"/>
                </a:lnSpc>
                <a:spcBef>
                  <a:spcPct val="0"/>
                </a:spcBef>
                <a:spcAft>
                  <a:spcPct val="35000"/>
                </a:spcAft>
              </a:pPr>
              <a:r>
                <a:rPr lang="en-US" altLang="zh-CN" sz="2400" b="1" dirty="0">
                  <a:solidFill>
                    <a:schemeClr val="bg2"/>
                  </a:solidFill>
                  <a:latin typeface="宋体" panose="02010600030101010101" pitchFamily="2" charset="-122"/>
                  <a:ea typeface="宋体" panose="02010600030101010101" pitchFamily="2" charset="-122"/>
                </a:rPr>
                <a:t>4</a:t>
              </a:r>
              <a:r>
                <a:rPr lang="zh-CN" altLang="en-US" sz="2400" b="1" dirty="0">
                  <a:solidFill>
                    <a:schemeClr val="bg2"/>
                  </a:solidFill>
                  <a:latin typeface="宋体" panose="02010600030101010101" pitchFamily="2" charset="-122"/>
                  <a:ea typeface="宋体" panose="02010600030101010101" pitchFamily="2" charset="-122"/>
                </a:rPr>
                <a:t>、</a:t>
              </a:r>
              <a:r>
                <a:rPr lang="zh-CN" altLang="en-US" sz="2000" dirty="0">
                  <a:solidFill>
                    <a:schemeClr val="bg2"/>
                  </a:solidFill>
                  <a:latin typeface="宋体" panose="02010600030101010101" pitchFamily="2" charset="-122"/>
                  <a:ea typeface="宋体" panose="02010600030101010101" pitchFamily="2" charset="-122"/>
                </a:rPr>
                <a:t>向文档中添加内容。</a:t>
              </a:r>
              <a:endParaRPr lang="zh-CN" altLang="en-US" sz="2400" b="1" dirty="0">
                <a:solidFill>
                  <a:schemeClr val="bg2"/>
                </a:solidFill>
                <a:latin typeface="宋体" panose="02010600030101010101" pitchFamily="2" charset="-122"/>
                <a:ea typeface="宋体" panose="02010600030101010101" pitchFamily="2" charset="-122"/>
              </a:endParaRPr>
            </a:p>
          </p:txBody>
        </p:sp>
      </p:grpSp>
      <p:sp>
        <p:nvSpPr>
          <p:cNvPr id="27" name="文本框 26"/>
          <p:cNvSpPr txBox="1"/>
          <p:nvPr/>
        </p:nvSpPr>
        <p:spPr>
          <a:xfrm>
            <a:off x="1072444" y="451556"/>
            <a:ext cx="3014134" cy="460960"/>
          </a:xfrm>
          <a:prstGeom prst="rect">
            <a:avLst/>
          </a:prstGeom>
          <a:noFill/>
        </p:spPr>
        <p:txBody>
          <a:bodyPr wrap="square" rtlCol="0">
            <a:spAutoFit/>
          </a:bodyPr>
          <a:lstStyle/>
          <a:p>
            <a:pPr>
              <a:lnSpc>
                <a:spcPct val="130000"/>
              </a:lnSpc>
              <a:spcBef>
                <a:spcPts val="600"/>
              </a:spcBef>
            </a:pPr>
            <a:r>
              <a:rPr lang="en-US" altLang="zh-CN" sz="2000" b="1" dirty="0">
                <a:latin typeface="+mn-ea"/>
              </a:rPr>
              <a:t>java </a:t>
            </a:r>
            <a:r>
              <a:rPr lang="zh-CN" altLang="en-US" sz="2000" b="1" dirty="0" smtClean="0">
                <a:latin typeface="+mn-ea"/>
              </a:rPr>
              <a:t>生成</a:t>
            </a:r>
            <a:r>
              <a:rPr lang="en-US" altLang="zh-CN" sz="2000" b="1" dirty="0" smtClean="0">
                <a:latin typeface="+mn-ea"/>
              </a:rPr>
              <a:t>PDF</a:t>
            </a:r>
            <a:r>
              <a:rPr lang="zh-CN" altLang="en-US" sz="2000" b="1" dirty="0" smtClean="0">
                <a:latin typeface="+mn-ea"/>
              </a:rPr>
              <a:t>步骤</a:t>
            </a:r>
            <a:endParaRPr lang="zh-CN" altLang="en-US" sz="2000" b="1" dirty="0">
              <a:latin typeface="+mn-ea"/>
            </a:endParaRPr>
          </a:p>
        </p:txBody>
      </p:sp>
      <p:pic>
        <p:nvPicPr>
          <p:cNvPr id="28" name="图片 27"/>
          <p:cNvPicPr>
            <a:picLocks noChangeAspect="1"/>
          </p:cNvPicPr>
          <p:nvPr/>
        </p:nvPicPr>
        <p:blipFill>
          <a:blip r:embed="rId2"/>
          <a:stretch>
            <a:fillRect/>
          </a:stretch>
        </p:blipFill>
        <p:spPr>
          <a:xfrm>
            <a:off x="1846168" y="912516"/>
            <a:ext cx="9120085" cy="5571756"/>
          </a:xfrm>
          <a:prstGeom prst="rect">
            <a:avLst/>
          </a:prstGeom>
        </p:spPr>
      </p:pic>
      <p:sp>
        <p:nvSpPr>
          <p:cNvPr id="29" name="文本框 28"/>
          <p:cNvSpPr txBox="1"/>
          <p:nvPr/>
        </p:nvSpPr>
        <p:spPr>
          <a:xfrm>
            <a:off x="1335602" y="451556"/>
            <a:ext cx="3014134" cy="460960"/>
          </a:xfrm>
          <a:prstGeom prst="rect">
            <a:avLst/>
          </a:prstGeom>
          <a:noFill/>
        </p:spPr>
        <p:txBody>
          <a:bodyPr wrap="square" rtlCol="0">
            <a:spAutoFit/>
          </a:bodyPr>
          <a:lstStyle/>
          <a:p>
            <a:pPr>
              <a:lnSpc>
                <a:spcPct val="130000"/>
              </a:lnSpc>
              <a:spcBef>
                <a:spcPts val="600"/>
              </a:spcBef>
            </a:pPr>
            <a:r>
              <a:rPr lang="en-US" altLang="zh-CN" sz="2000" b="1" dirty="0">
                <a:latin typeface="+mn-ea"/>
              </a:rPr>
              <a:t>java </a:t>
            </a:r>
            <a:r>
              <a:rPr lang="zh-CN" altLang="en-US" sz="2000" b="1" dirty="0" smtClean="0">
                <a:latin typeface="+mn-ea"/>
              </a:rPr>
              <a:t>生成</a:t>
            </a:r>
            <a:r>
              <a:rPr lang="en-US" altLang="zh-CN" sz="2000" b="1" dirty="0" smtClean="0">
                <a:latin typeface="+mn-ea"/>
              </a:rPr>
              <a:t>ZIP</a:t>
            </a:r>
            <a:r>
              <a:rPr lang="zh-CN" altLang="en-US" sz="2000" b="1" dirty="0" smtClean="0">
                <a:latin typeface="+mn-ea"/>
              </a:rPr>
              <a:t>步骤</a:t>
            </a:r>
            <a:endParaRPr lang="zh-CN" altLang="en-US" sz="2000" b="1" dirty="0">
              <a:latin typeface="+mn-ea"/>
            </a:endParaRPr>
          </a:p>
        </p:txBody>
      </p:sp>
    </p:spTree>
    <p:extLst>
      <p:ext uri="{BB962C8B-B14F-4D97-AF65-F5344CB8AC3E}">
        <p14:creationId xmlns:p14="http://schemas.microsoft.com/office/powerpoint/2010/main" val="124339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grpId="1" nodeType="clickEffect">
                                  <p:stCondLst>
                                    <p:cond delay="0"/>
                                  </p:stCondLst>
                                  <p:childTnLst>
                                    <p:animEffect transition="out" filter="randombar(horizontal)">
                                      <p:cBhvr>
                                        <p:cTn id="12" dur="500"/>
                                        <p:tgtEl>
                                          <p:spTgt spid="27"/>
                                        </p:tgtEl>
                                      </p:cBhvr>
                                    </p:animEffect>
                                    <p:set>
                                      <p:cBhvr>
                                        <p:cTn id="13" dur="1" fill="hold">
                                          <p:stCondLst>
                                            <p:cond delay="499"/>
                                          </p:stCondLst>
                                        </p:cTn>
                                        <p:tgtEl>
                                          <p:spTgt spid="2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燕尾形箭头 26"/>
          <p:cNvSpPr/>
          <p:nvPr/>
        </p:nvSpPr>
        <p:spPr>
          <a:xfrm>
            <a:off x="4746186" y="3062376"/>
            <a:ext cx="2748295" cy="1054479"/>
          </a:xfrm>
          <a:prstGeom prst="notchedRightArrow">
            <a:avLst/>
          </a:prstGeom>
          <a:solidFill>
            <a:srgbClr val="E5E9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57200" y="1825648"/>
            <a:ext cx="4012649" cy="1188852"/>
          </a:xfrm>
          <a:prstGeom prst="rect">
            <a:avLst/>
          </a:prstGeom>
          <a:solidFill>
            <a:schemeClr val="tx1">
              <a:alpha val="30000"/>
            </a:schemeClr>
          </a:solidFill>
        </p:spPr>
        <p:txBody>
          <a:bodyPr wrap="square">
            <a:spAutoFit/>
          </a:bodyPr>
          <a:lstStyle/>
          <a:p>
            <a:pPr>
              <a:lnSpc>
                <a:spcPct val="130000"/>
              </a:lnSpc>
              <a:defRPr/>
            </a:pPr>
            <a:r>
              <a:rPr lang="zh-CN" altLang="en-US" sz="1400" dirty="0">
                <a:latin typeface="Century Gothic"/>
              </a:rPr>
              <a:t>之前在学校进行项目开发，对于接口的定义要求比较随意，被甘凯严格要求后，对接口这一块的规范度也提升了许多，特别是团队合作，前后端分工，接口定义显得极为重要</a:t>
            </a:r>
          </a:p>
        </p:txBody>
      </p:sp>
      <p:sp>
        <p:nvSpPr>
          <p:cNvPr id="16" name="TextBox 59"/>
          <p:cNvSpPr txBox="1"/>
          <p:nvPr/>
        </p:nvSpPr>
        <p:spPr>
          <a:xfrm>
            <a:off x="427689" y="1358236"/>
            <a:ext cx="3540429" cy="338554"/>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1600" b="1" dirty="0">
                <a:solidFill>
                  <a:schemeClr val="tx1"/>
                </a:solidFill>
                <a:effectLst/>
                <a:latin typeface="+mn-ea"/>
                <a:ea typeface="+mn-ea"/>
              </a:rPr>
              <a:t>01</a:t>
            </a:r>
            <a:r>
              <a:rPr lang="en-US" altLang="zh-CN" sz="1600" b="1" dirty="0" smtClean="0">
                <a:solidFill>
                  <a:schemeClr val="tx1"/>
                </a:solidFill>
                <a:effectLst/>
                <a:latin typeface="+mn-ea"/>
                <a:ea typeface="+mn-ea"/>
              </a:rPr>
              <a:t>.</a:t>
            </a:r>
            <a:r>
              <a:rPr lang="zh-CN" altLang="en-US" sz="1600" b="1" dirty="0" smtClean="0">
                <a:solidFill>
                  <a:schemeClr val="tx1"/>
                </a:solidFill>
                <a:effectLst/>
                <a:latin typeface="+mn-ea"/>
              </a:rPr>
              <a:t>接口</a:t>
            </a:r>
            <a:r>
              <a:rPr lang="zh-CN" altLang="en-US" sz="1600" b="1" dirty="0">
                <a:solidFill>
                  <a:schemeClr val="tx1"/>
                </a:solidFill>
                <a:effectLst/>
                <a:latin typeface="+mn-ea"/>
              </a:rPr>
              <a:t>随意</a:t>
            </a:r>
          </a:p>
        </p:txBody>
      </p:sp>
      <p:sp>
        <p:nvSpPr>
          <p:cNvPr id="17" name="TextBox 61"/>
          <p:cNvSpPr txBox="1"/>
          <p:nvPr/>
        </p:nvSpPr>
        <p:spPr>
          <a:xfrm>
            <a:off x="372747" y="3132781"/>
            <a:ext cx="2834319" cy="338554"/>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1600" b="1" dirty="0">
                <a:solidFill>
                  <a:schemeClr val="tx1"/>
                </a:solidFill>
                <a:effectLst/>
                <a:latin typeface="+mn-ea"/>
                <a:ea typeface="+mn-ea"/>
              </a:rPr>
              <a:t>02</a:t>
            </a:r>
            <a:r>
              <a:rPr lang="en-US" altLang="zh-CN" sz="1600" b="1" dirty="0" smtClean="0">
                <a:solidFill>
                  <a:schemeClr val="tx1"/>
                </a:solidFill>
                <a:effectLst/>
                <a:latin typeface="+mn-ea"/>
                <a:ea typeface="+mn-ea"/>
              </a:rPr>
              <a:t>.</a:t>
            </a:r>
            <a:r>
              <a:rPr lang="zh-CN" altLang="en-US" sz="1600" b="1" dirty="0">
                <a:solidFill>
                  <a:schemeClr val="tx1"/>
                </a:solidFill>
                <a:effectLst/>
                <a:latin typeface="+mn-ea"/>
                <a:ea typeface="+mn-ea"/>
              </a:rPr>
              <a:t>只</a:t>
            </a:r>
            <a:r>
              <a:rPr lang="zh-CN" altLang="en-US" sz="1600" b="1" dirty="0" smtClean="0">
                <a:solidFill>
                  <a:schemeClr val="tx1"/>
                </a:solidFill>
                <a:effectLst/>
                <a:latin typeface="+mn-ea"/>
                <a:ea typeface="+mn-ea"/>
              </a:rPr>
              <a:t>关注功能的实现</a:t>
            </a:r>
            <a:endParaRPr lang="zh-CN" altLang="en-US" sz="1600" b="1" dirty="0">
              <a:solidFill>
                <a:schemeClr val="tx1"/>
              </a:solidFill>
              <a:effectLst/>
              <a:latin typeface="+mn-ea"/>
              <a:ea typeface="+mn-ea"/>
            </a:endParaRPr>
          </a:p>
        </p:txBody>
      </p:sp>
      <p:sp>
        <p:nvSpPr>
          <p:cNvPr id="18" name="TextBox 63"/>
          <p:cNvSpPr txBox="1"/>
          <p:nvPr/>
        </p:nvSpPr>
        <p:spPr>
          <a:xfrm>
            <a:off x="427689" y="4705317"/>
            <a:ext cx="2834319" cy="338554"/>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1600" b="1" dirty="0" smtClean="0">
                <a:solidFill>
                  <a:schemeClr val="tx1"/>
                </a:solidFill>
                <a:effectLst/>
                <a:latin typeface="+mn-ea"/>
                <a:ea typeface="+mn-ea"/>
              </a:rPr>
              <a:t>03.</a:t>
            </a:r>
            <a:r>
              <a:rPr lang="zh-CN" altLang="en-US" sz="1600" b="1" dirty="0" smtClean="0">
                <a:solidFill>
                  <a:schemeClr val="tx1"/>
                </a:solidFill>
                <a:effectLst/>
                <a:latin typeface="+mn-ea"/>
                <a:ea typeface="+mn-ea"/>
              </a:rPr>
              <a:t>流程化开发</a:t>
            </a:r>
            <a:endParaRPr lang="zh-CN" altLang="en-US" sz="1600" b="1" dirty="0">
              <a:solidFill>
                <a:schemeClr val="tx1"/>
              </a:solidFill>
              <a:effectLst/>
              <a:latin typeface="+mn-ea"/>
              <a:ea typeface="+mn-ea"/>
            </a:endParaRPr>
          </a:p>
        </p:txBody>
      </p:sp>
      <p:sp>
        <p:nvSpPr>
          <p:cNvPr id="19" name="TextBox 65"/>
          <p:cNvSpPr txBox="1"/>
          <p:nvPr/>
        </p:nvSpPr>
        <p:spPr>
          <a:xfrm>
            <a:off x="7742500" y="1408337"/>
            <a:ext cx="2834319" cy="338554"/>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1600" b="1" dirty="0" smtClean="0">
                <a:solidFill>
                  <a:schemeClr val="tx1"/>
                </a:solidFill>
                <a:effectLst/>
                <a:latin typeface="+mn-ea"/>
                <a:ea typeface="+mn-ea"/>
              </a:rPr>
              <a:t>01. </a:t>
            </a:r>
            <a:r>
              <a:rPr lang="zh-CN" altLang="en-US" sz="1600" b="1" dirty="0" smtClean="0">
                <a:solidFill>
                  <a:schemeClr val="tx1"/>
                </a:solidFill>
                <a:effectLst/>
                <a:latin typeface="+mn-ea"/>
                <a:ea typeface="+mn-ea"/>
              </a:rPr>
              <a:t>接口定义规范化</a:t>
            </a:r>
            <a:endParaRPr lang="zh-CN" altLang="en-US" sz="1600" b="1" dirty="0">
              <a:solidFill>
                <a:schemeClr val="tx1"/>
              </a:solidFill>
              <a:effectLst/>
              <a:latin typeface="+mn-ea"/>
              <a:ea typeface="+mn-ea"/>
            </a:endParaRPr>
          </a:p>
        </p:txBody>
      </p:sp>
      <p:sp>
        <p:nvSpPr>
          <p:cNvPr id="20" name="TextBox 69"/>
          <p:cNvSpPr txBox="1"/>
          <p:nvPr/>
        </p:nvSpPr>
        <p:spPr>
          <a:xfrm>
            <a:off x="7738298" y="3006847"/>
            <a:ext cx="2834319" cy="338554"/>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1600" b="1" dirty="0" smtClean="0">
                <a:solidFill>
                  <a:schemeClr val="tx1"/>
                </a:solidFill>
                <a:effectLst/>
                <a:latin typeface="+mn-ea"/>
                <a:ea typeface="+mn-ea"/>
              </a:rPr>
              <a:t>02.</a:t>
            </a:r>
            <a:r>
              <a:rPr lang="zh-CN" altLang="en-US" sz="1600" b="1" dirty="0" smtClean="0">
                <a:solidFill>
                  <a:schemeClr val="tx1"/>
                </a:solidFill>
                <a:effectLst/>
                <a:latin typeface="+mn-ea"/>
                <a:ea typeface="+mn-ea"/>
              </a:rPr>
              <a:t>质量和规范</a:t>
            </a:r>
            <a:endParaRPr lang="zh-CN" altLang="en-US" sz="1600" b="1" dirty="0">
              <a:solidFill>
                <a:schemeClr val="tx1"/>
              </a:solidFill>
              <a:effectLst/>
              <a:latin typeface="+mn-ea"/>
              <a:ea typeface="+mn-ea"/>
            </a:endParaRPr>
          </a:p>
        </p:txBody>
      </p:sp>
      <p:sp>
        <p:nvSpPr>
          <p:cNvPr id="21" name="TextBox 71"/>
          <p:cNvSpPr txBox="1"/>
          <p:nvPr/>
        </p:nvSpPr>
        <p:spPr>
          <a:xfrm>
            <a:off x="7701543" y="4382103"/>
            <a:ext cx="2834319" cy="338554"/>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en-US" altLang="zh-CN" sz="1600" b="1" dirty="0" smtClean="0">
                <a:solidFill>
                  <a:schemeClr val="tx1"/>
                </a:solidFill>
                <a:effectLst/>
                <a:latin typeface="+mn-ea"/>
                <a:ea typeface="+mn-ea"/>
              </a:rPr>
              <a:t>03.</a:t>
            </a:r>
            <a:r>
              <a:rPr lang="zh-CN" altLang="en-US" sz="1600" b="1" dirty="0" smtClean="0">
                <a:solidFill>
                  <a:schemeClr val="tx1"/>
                </a:solidFill>
                <a:effectLst/>
                <a:latin typeface="+mn-ea"/>
                <a:ea typeface="+mn-ea"/>
              </a:rPr>
              <a:t>敏捷开发流程</a:t>
            </a:r>
            <a:endParaRPr lang="zh-CN" altLang="en-US" sz="1600" b="1" dirty="0">
              <a:solidFill>
                <a:schemeClr val="tx1"/>
              </a:solidFill>
              <a:effectLst/>
              <a:latin typeface="+mn-ea"/>
              <a:ea typeface="+mn-ea"/>
            </a:endParaRPr>
          </a:p>
        </p:txBody>
      </p:sp>
      <p:sp>
        <p:nvSpPr>
          <p:cNvPr id="22" name="矩形 21"/>
          <p:cNvSpPr/>
          <p:nvPr/>
        </p:nvSpPr>
        <p:spPr>
          <a:xfrm>
            <a:off x="440935" y="3589616"/>
            <a:ext cx="4045177" cy="932563"/>
          </a:xfrm>
          <a:prstGeom prst="rect">
            <a:avLst/>
          </a:prstGeom>
          <a:solidFill>
            <a:schemeClr val="tx1">
              <a:alpha val="30000"/>
            </a:schemeClr>
          </a:solidFill>
        </p:spPr>
        <p:txBody>
          <a:bodyPr wrap="square">
            <a:spAutoFit/>
          </a:bodyPr>
          <a:lstStyle/>
          <a:p>
            <a:pPr>
              <a:lnSpc>
                <a:spcPct val="130000"/>
              </a:lnSpc>
              <a:defRPr/>
            </a:pPr>
            <a:r>
              <a:rPr lang="zh-CN" altLang="en-US" sz="1400" dirty="0" smtClean="0">
                <a:latin typeface="Century Gothic"/>
              </a:rPr>
              <a:t>之前在学校写代码是前后端都做，所以在代码的规范上没有严格约束，变量命名不规范，代码不简洁</a:t>
            </a:r>
            <a:endParaRPr lang="zh-CN" altLang="en-US" sz="1400" dirty="0">
              <a:latin typeface="Century Gothic"/>
            </a:endParaRPr>
          </a:p>
        </p:txBody>
      </p:sp>
      <p:sp>
        <p:nvSpPr>
          <p:cNvPr id="23" name="矩形 22"/>
          <p:cNvSpPr/>
          <p:nvPr/>
        </p:nvSpPr>
        <p:spPr>
          <a:xfrm>
            <a:off x="466725" y="5227010"/>
            <a:ext cx="4019387" cy="652486"/>
          </a:xfrm>
          <a:prstGeom prst="rect">
            <a:avLst/>
          </a:prstGeom>
          <a:solidFill>
            <a:schemeClr val="tx1">
              <a:alpha val="30000"/>
            </a:schemeClr>
          </a:solidFill>
        </p:spPr>
        <p:txBody>
          <a:bodyPr wrap="square">
            <a:spAutoFit/>
          </a:bodyPr>
          <a:lstStyle/>
          <a:p>
            <a:pPr>
              <a:lnSpc>
                <a:spcPct val="130000"/>
              </a:lnSpc>
              <a:defRPr/>
            </a:pPr>
            <a:r>
              <a:rPr lang="zh-CN" altLang="en-US" sz="1400" dirty="0" smtClean="0">
                <a:latin typeface="Century Gothic"/>
              </a:rPr>
              <a:t>没有经过严格规范的开发流程，前后端代码一起开发，造成效率较低，代码</a:t>
            </a:r>
            <a:r>
              <a:rPr lang="en-US" altLang="zh-CN" sz="1400" dirty="0" smtClean="0">
                <a:latin typeface="Century Gothic"/>
              </a:rPr>
              <a:t>bug</a:t>
            </a:r>
            <a:r>
              <a:rPr lang="zh-CN" altLang="en-US" sz="1400" dirty="0" smtClean="0">
                <a:latin typeface="Century Gothic"/>
              </a:rPr>
              <a:t>很多</a:t>
            </a:r>
            <a:endParaRPr lang="zh-CN" altLang="en-US" sz="1400" dirty="0">
              <a:latin typeface="Century Gothic"/>
            </a:endParaRPr>
          </a:p>
        </p:txBody>
      </p:sp>
      <p:sp>
        <p:nvSpPr>
          <p:cNvPr id="24" name="矩形 23"/>
          <p:cNvSpPr/>
          <p:nvPr/>
        </p:nvSpPr>
        <p:spPr>
          <a:xfrm>
            <a:off x="7746427" y="1766913"/>
            <a:ext cx="3676316" cy="932563"/>
          </a:xfrm>
          <a:prstGeom prst="rect">
            <a:avLst/>
          </a:prstGeom>
          <a:solidFill>
            <a:schemeClr val="tx1">
              <a:alpha val="30000"/>
            </a:schemeClr>
          </a:solidFill>
        </p:spPr>
        <p:txBody>
          <a:bodyPr wrap="square">
            <a:spAutoFit/>
          </a:bodyPr>
          <a:lstStyle/>
          <a:p>
            <a:pPr>
              <a:lnSpc>
                <a:spcPct val="130000"/>
              </a:lnSpc>
              <a:defRPr/>
            </a:pPr>
            <a:r>
              <a:rPr lang="zh-CN" altLang="en-US" sz="1400" dirty="0" smtClean="0">
                <a:latin typeface="Century Gothic"/>
              </a:rPr>
              <a:t>现在在需求定下来后，先不着急进行功能开发，而是先把逻辑思路理清，标准化定义接口</a:t>
            </a:r>
            <a:endParaRPr lang="zh-CN" altLang="en-US" sz="1400" dirty="0">
              <a:latin typeface="Century Gothic"/>
            </a:endParaRPr>
          </a:p>
        </p:txBody>
      </p:sp>
      <p:sp>
        <p:nvSpPr>
          <p:cNvPr id="25" name="矩形 24"/>
          <p:cNvSpPr/>
          <p:nvPr/>
        </p:nvSpPr>
        <p:spPr>
          <a:xfrm>
            <a:off x="7746427" y="3507823"/>
            <a:ext cx="3821459" cy="652486"/>
          </a:xfrm>
          <a:prstGeom prst="rect">
            <a:avLst/>
          </a:prstGeom>
          <a:solidFill>
            <a:schemeClr val="tx1">
              <a:alpha val="30000"/>
            </a:schemeClr>
          </a:solidFill>
        </p:spPr>
        <p:txBody>
          <a:bodyPr wrap="square">
            <a:spAutoFit/>
          </a:bodyPr>
          <a:lstStyle/>
          <a:p>
            <a:pPr>
              <a:lnSpc>
                <a:spcPct val="130000"/>
              </a:lnSpc>
              <a:defRPr/>
            </a:pPr>
            <a:r>
              <a:rPr lang="zh-CN" altLang="en-US" sz="1400" dirty="0" smtClean="0">
                <a:latin typeface="Century Gothic"/>
              </a:rPr>
              <a:t>现在在变量命名，方法命名，慢慢的开始规范化和意义化，做到逻辑思路严谨</a:t>
            </a:r>
            <a:endParaRPr lang="zh-CN" altLang="en-US" sz="1400" dirty="0">
              <a:latin typeface="Century Gothic"/>
            </a:endParaRPr>
          </a:p>
        </p:txBody>
      </p:sp>
      <p:sp>
        <p:nvSpPr>
          <p:cNvPr id="26" name="矩形 25"/>
          <p:cNvSpPr/>
          <p:nvPr/>
        </p:nvSpPr>
        <p:spPr>
          <a:xfrm>
            <a:off x="7738298" y="4826247"/>
            <a:ext cx="3931188" cy="1188852"/>
          </a:xfrm>
          <a:prstGeom prst="rect">
            <a:avLst/>
          </a:prstGeom>
          <a:solidFill>
            <a:schemeClr val="tx1">
              <a:alpha val="30000"/>
            </a:schemeClr>
          </a:solidFill>
        </p:spPr>
        <p:txBody>
          <a:bodyPr wrap="square">
            <a:spAutoFit/>
          </a:bodyPr>
          <a:lstStyle/>
          <a:p>
            <a:pPr>
              <a:lnSpc>
                <a:spcPct val="130000"/>
              </a:lnSpc>
              <a:defRPr/>
            </a:pPr>
            <a:r>
              <a:rPr lang="zh-CN" altLang="en-US" sz="1400" dirty="0" smtClean="0"/>
              <a:t>采用</a:t>
            </a:r>
            <a:r>
              <a:rPr lang="zh-CN" altLang="en-US" sz="1400" dirty="0"/>
              <a:t>迭代、循序渐进的方法进行软件开发。在敏捷开发中，软件项目在构建初期被切分成多个子项目，各个子项目的成果都经过测试，具备可视、可集成和可运行使用的特征。</a:t>
            </a:r>
            <a:endParaRPr lang="zh-CN" altLang="en-US" sz="1100" dirty="0">
              <a:latin typeface="Century Gothic"/>
            </a:endParaRPr>
          </a:p>
        </p:txBody>
      </p:sp>
      <p:sp>
        <p:nvSpPr>
          <p:cNvPr id="29" name="TextBox 59"/>
          <p:cNvSpPr txBox="1"/>
          <p:nvPr/>
        </p:nvSpPr>
        <p:spPr>
          <a:xfrm>
            <a:off x="4617147" y="915892"/>
            <a:ext cx="3540429" cy="523220"/>
          </a:xfrm>
          <a:prstGeom prst="rect">
            <a:avLst/>
          </a:prstGeom>
          <a:noFill/>
          <a:effectLst/>
        </p:spPr>
        <p:txBody>
          <a:bodyPr wrap="square" rtlCol="0">
            <a:spAutoFit/>
          </a:bodyPr>
          <a:lstStyle>
            <a:defPPr>
              <a:defRPr lang="zh-CN"/>
            </a:defPPr>
            <a:lvl1pPr algn="ctr">
              <a:defRPr sz="4800">
                <a:solidFill>
                  <a:schemeClr val="bg1"/>
                </a:solidFill>
                <a:effectLst>
                  <a:outerShdw blurRad="114300" dist="63500" dir="2700000" algn="tl">
                    <a:srgbClr val="000000">
                      <a:alpha val="20000"/>
                    </a:srgbClr>
                  </a:outerShdw>
                </a:effectLst>
                <a:latin typeface="+mj-lt"/>
                <a:ea typeface="方正粗宋简体" panose="03000509000000000000" pitchFamily="65" charset="-122"/>
              </a:defRPr>
            </a:lvl1pPr>
          </a:lstStyle>
          <a:p>
            <a:pPr algn="l"/>
            <a:r>
              <a:rPr lang="zh-CN" altLang="en-US" sz="2800" b="1" dirty="0" smtClean="0">
                <a:solidFill>
                  <a:schemeClr val="tx1"/>
                </a:solidFill>
                <a:effectLst/>
                <a:latin typeface="+mn-ea"/>
                <a:ea typeface="+mn-ea"/>
              </a:rPr>
              <a:t>实习前  </a:t>
            </a:r>
            <a:r>
              <a:rPr lang="en-US" altLang="zh-CN" sz="2800" b="1" dirty="0" smtClean="0">
                <a:solidFill>
                  <a:schemeClr val="tx1"/>
                </a:solidFill>
                <a:effectLst/>
                <a:latin typeface="+mn-ea"/>
                <a:ea typeface="+mn-ea"/>
              </a:rPr>
              <a:t>VS  </a:t>
            </a:r>
            <a:r>
              <a:rPr lang="zh-CN" altLang="en-US" sz="2800" b="1" dirty="0" smtClean="0">
                <a:solidFill>
                  <a:schemeClr val="tx1"/>
                </a:solidFill>
                <a:effectLst/>
                <a:latin typeface="+mn-ea"/>
                <a:ea typeface="+mn-ea"/>
              </a:rPr>
              <a:t>实习后</a:t>
            </a:r>
            <a:endParaRPr lang="zh-CN" altLang="en-US" sz="2800" b="1" dirty="0">
              <a:solidFill>
                <a:schemeClr val="tx1"/>
              </a:solidFill>
              <a:effectLst/>
              <a:latin typeface="+mn-ea"/>
              <a:ea typeface="+mn-ea"/>
            </a:endParaRPr>
          </a:p>
        </p:txBody>
      </p:sp>
      <p:sp>
        <p:nvSpPr>
          <p:cNvPr id="2" name="左箭头 1"/>
          <p:cNvSpPr/>
          <p:nvPr/>
        </p:nvSpPr>
        <p:spPr>
          <a:xfrm>
            <a:off x="3768132" y="1086992"/>
            <a:ext cx="701717" cy="17253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nvSpPr>
        <p:spPr>
          <a:xfrm>
            <a:off x="2476418" y="984092"/>
            <a:ext cx="1304609"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野蛮成长</a:t>
            </a:r>
            <a:endParaRPr lang="zh-CN" altLang="en-US" b="1" dirty="0">
              <a:latin typeface="微软雅黑" panose="020B0503020204020204" pitchFamily="34" charset="-122"/>
              <a:ea typeface="微软雅黑" panose="020B0503020204020204" pitchFamily="34" charset="-122"/>
            </a:endParaRPr>
          </a:p>
        </p:txBody>
      </p:sp>
      <p:sp>
        <p:nvSpPr>
          <p:cNvPr id="4" name="右箭头 3"/>
          <p:cNvSpPr/>
          <p:nvPr/>
        </p:nvSpPr>
        <p:spPr>
          <a:xfrm>
            <a:off x="7957712" y="1077112"/>
            <a:ext cx="714015" cy="20250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p:cNvSpPr txBox="1"/>
          <p:nvPr/>
        </p:nvSpPr>
        <p:spPr>
          <a:xfrm>
            <a:off x="9159659" y="976871"/>
            <a:ext cx="1376203"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正规军</a:t>
            </a:r>
            <a:endParaRPr lang="zh-CN" altLang="en-US"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59" y="623368"/>
            <a:ext cx="10593737" cy="5932493"/>
          </a:xfrm>
          <a:prstGeom prst="rect">
            <a:avLst/>
          </a:prstGeom>
        </p:spPr>
      </p:pic>
    </p:spTree>
    <p:extLst>
      <p:ext uri="{BB962C8B-B14F-4D97-AF65-F5344CB8AC3E}">
        <p14:creationId xmlns:p14="http://schemas.microsoft.com/office/powerpoint/2010/main" val="601947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1000"/>
                                        <p:tgtEl>
                                          <p:spTgt spid="26"/>
                                        </p:tgtEl>
                                      </p:cBhvr>
                                    </p:animEffect>
                                    <p:anim calcmode="lin" valueType="num">
                                      <p:cBhvr>
                                        <p:cTn id="65" dur="1000" fill="hold"/>
                                        <p:tgtEl>
                                          <p:spTgt spid="26"/>
                                        </p:tgtEl>
                                        <p:attrNameLst>
                                          <p:attrName>ppt_x</p:attrName>
                                        </p:attrNameLst>
                                      </p:cBhvr>
                                      <p:tavLst>
                                        <p:tav tm="0">
                                          <p:val>
                                            <p:strVal val="#ppt_x"/>
                                          </p:val>
                                        </p:tav>
                                        <p:tav tm="100000">
                                          <p:val>
                                            <p:strVal val="#ppt_x"/>
                                          </p:val>
                                        </p:tav>
                                      </p:tavLst>
                                    </p:anim>
                                    <p:anim calcmode="lin" valueType="num">
                                      <p:cBhvr>
                                        <p:cTn id="6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5" grpId="0" animBg="1"/>
      <p:bldP spid="16" grpId="0"/>
      <p:bldP spid="17" grpId="0"/>
      <p:bldP spid="18" grpId="0"/>
      <p:bldP spid="19" grpId="0"/>
      <p:bldP spid="20" grpId="0"/>
      <p:bldP spid="21" grpId="0"/>
      <p:bldP spid="22" grpId="0" animBg="1"/>
      <p:bldP spid="23" grpId="0" animBg="1"/>
      <p:bldP spid="24"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4"/>
          <p:cNvSpPr/>
          <p:nvPr/>
        </p:nvSpPr>
        <p:spPr>
          <a:xfrm>
            <a:off x="2639344" y="3624837"/>
            <a:ext cx="885975" cy="885975"/>
          </a:xfrm>
          <a:custGeom>
            <a:avLst/>
            <a:gdLst>
              <a:gd name="connsiteX0" fmla="*/ 121947 w 920004"/>
              <a:gd name="connsiteY0" fmla="*/ 351810 h 920004"/>
              <a:gd name="connsiteX1" fmla="*/ 351810 w 920004"/>
              <a:gd name="connsiteY1" fmla="*/ 351810 h 920004"/>
              <a:gd name="connsiteX2" fmla="*/ 351810 w 920004"/>
              <a:gd name="connsiteY2" fmla="*/ 121947 h 920004"/>
              <a:gd name="connsiteX3" fmla="*/ 568194 w 920004"/>
              <a:gd name="connsiteY3" fmla="*/ 121947 h 920004"/>
              <a:gd name="connsiteX4" fmla="*/ 568194 w 920004"/>
              <a:gd name="connsiteY4" fmla="*/ 351810 h 920004"/>
              <a:gd name="connsiteX5" fmla="*/ 798057 w 920004"/>
              <a:gd name="connsiteY5" fmla="*/ 351810 h 920004"/>
              <a:gd name="connsiteX6" fmla="*/ 798057 w 920004"/>
              <a:gd name="connsiteY6" fmla="*/ 568194 h 920004"/>
              <a:gd name="connsiteX7" fmla="*/ 568194 w 920004"/>
              <a:gd name="connsiteY7" fmla="*/ 568194 h 920004"/>
              <a:gd name="connsiteX8" fmla="*/ 568194 w 920004"/>
              <a:gd name="connsiteY8" fmla="*/ 798057 h 920004"/>
              <a:gd name="connsiteX9" fmla="*/ 351810 w 920004"/>
              <a:gd name="connsiteY9" fmla="*/ 798057 h 920004"/>
              <a:gd name="connsiteX10" fmla="*/ 351810 w 920004"/>
              <a:gd name="connsiteY10" fmla="*/ 568194 h 920004"/>
              <a:gd name="connsiteX11" fmla="*/ 121947 w 920004"/>
              <a:gd name="connsiteY11" fmla="*/ 568194 h 920004"/>
              <a:gd name="connsiteX12" fmla="*/ 121947 w 920004"/>
              <a:gd name="connsiteY12" fmla="*/ 351810 h 92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004" h="920004">
                <a:moveTo>
                  <a:pt x="121947" y="351810"/>
                </a:moveTo>
                <a:lnTo>
                  <a:pt x="351810" y="351810"/>
                </a:lnTo>
                <a:lnTo>
                  <a:pt x="351810" y="121947"/>
                </a:lnTo>
                <a:lnTo>
                  <a:pt x="568194" y="121947"/>
                </a:lnTo>
                <a:lnTo>
                  <a:pt x="568194" y="351810"/>
                </a:lnTo>
                <a:lnTo>
                  <a:pt x="798057" y="351810"/>
                </a:lnTo>
                <a:lnTo>
                  <a:pt x="798057" y="568194"/>
                </a:lnTo>
                <a:lnTo>
                  <a:pt x="568194" y="568194"/>
                </a:lnTo>
                <a:lnTo>
                  <a:pt x="568194" y="798057"/>
                </a:lnTo>
                <a:lnTo>
                  <a:pt x="351810" y="798057"/>
                </a:lnTo>
                <a:lnTo>
                  <a:pt x="351810" y="568194"/>
                </a:lnTo>
                <a:lnTo>
                  <a:pt x="121947" y="568194"/>
                </a:lnTo>
                <a:lnTo>
                  <a:pt x="121947" y="351810"/>
                </a:lnTo>
                <a:close/>
              </a:path>
            </a:pathLst>
          </a:custGeom>
          <a:solidFill>
            <a:srgbClr val="FFC000"/>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91460" tIns="263858" rIns="91460" bIns="263858" numCol="1" spcCol="953" anchor="ctr" anchorCtr="0">
            <a:noAutofit/>
          </a:bodyPr>
          <a:lstStyle/>
          <a:p>
            <a:pPr algn="ctr" defTabSz="500063">
              <a:lnSpc>
                <a:spcPct val="90000"/>
              </a:lnSpc>
              <a:spcBef>
                <a:spcPct val="0"/>
              </a:spcBef>
              <a:spcAft>
                <a:spcPct val="35000"/>
              </a:spcAft>
            </a:pPr>
            <a:endParaRPr lang="en-US" sz="1100">
              <a:solidFill>
                <a:schemeClr val="tx1"/>
              </a:solidFill>
              <a:latin typeface="Calibri"/>
            </a:endParaRPr>
          </a:p>
        </p:txBody>
      </p:sp>
      <p:sp>
        <p:nvSpPr>
          <p:cNvPr id="7" name="任意多边形 6"/>
          <p:cNvSpPr/>
          <p:nvPr/>
        </p:nvSpPr>
        <p:spPr>
          <a:xfrm>
            <a:off x="5300940" y="3624837"/>
            <a:ext cx="885975" cy="885975"/>
          </a:xfrm>
          <a:custGeom>
            <a:avLst/>
            <a:gdLst>
              <a:gd name="connsiteX0" fmla="*/ 121947 w 920004"/>
              <a:gd name="connsiteY0" fmla="*/ 351810 h 920004"/>
              <a:gd name="connsiteX1" fmla="*/ 351810 w 920004"/>
              <a:gd name="connsiteY1" fmla="*/ 351810 h 920004"/>
              <a:gd name="connsiteX2" fmla="*/ 351810 w 920004"/>
              <a:gd name="connsiteY2" fmla="*/ 121947 h 920004"/>
              <a:gd name="connsiteX3" fmla="*/ 568194 w 920004"/>
              <a:gd name="connsiteY3" fmla="*/ 121947 h 920004"/>
              <a:gd name="connsiteX4" fmla="*/ 568194 w 920004"/>
              <a:gd name="connsiteY4" fmla="*/ 351810 h 920004"/>
              <a:gd name="connsiteX5" fmla="*/ 798057 w 920004"/>
              <a:gd name="connsiteY5" fmla="*/ 351810 h 920004"/>
              <a:gd name="connsiteX6" fmla="*/ 798057 w 920004"/>
              <a:gd name="connsiteY6" fmla="*/ 568194 h 920004"/>
              <a:gd name="connsiteX7" fmla="*/ 568194 w 920004"/>
              <a:gd name="connsiteY7" fmla="*/ 568194 h 920004"/>
              <a:gd name="connsiteX8" fmla="*/ 568194 w 920004"/>
              <a:gd name="connsiteY8" fmla="*/ 798057 h 920004"/>
              <a:gd name="connsiteX9" fmla="*/ 351810 w 920004"/>
              <a:gd name="connsiteY9" fmla="*/ 798057 h 920004"/>
              <a:gd name="connsiteX10" fmla="*/ 351810 w 920004"/>
              <a:gd name="connsiteY10" fmla="*/ 568194 h 920004"/>
              <a:gd name="connsiteX11" fmla="*/ 121947 w 920004"/>
              <a:gd name="connsiteY11" fmla="*/ 568194 h 920004"/>
              <a:gd name="connsiteX12" fmla="*/ 121947 w 920004"/>
              <a:gd name="connsiteY12" fmla="*/ 351810 h 92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004" h="920004">
                <a:moveTo>
                  <a:pt x="121947" y="351810"/>
                </a:moveTo>
                <a:lnTo>
                  <a:pt x="351810" y="351810"/>
                </a:lnTo>
                <a:lnTo>
                  <a:pt x="351810" y="121947"/>
                </a:lnTo>
                <a:lnTo>
                  <a:pt x="568194" y="121947"/>
                </a:lnTo>
                <a:lnTo>
                  <a:pt x="568194" y="351810"/>
                </a:lnTo>
                <a:lnTo>
                  <a:pt x="798057" y="351810"/>
                </a:lnTo>
                <a:lnTo>
                  <a:pt x="798057" y="568194"/>
                </a:lnTo>
                <a:lnTo>
                  <a:pt x="568194" y="568194"/>
                </a:lnTo>
                <a:lnTo>
                  <a:pt x="568194" y="798057"/>
                </a:lnTo>
                <a:lnTo>
                  <a:pt x="351810" y="798057"/>
                </a:lnTo>
                <a:lnTo>
                  <a:pt x="351810" y="568194"/>
                </a:lnTo>
                <a:lnTo>
                  <a:pt x="121947" y="568194"/>
                </a:lnTo>
                <a:lnTo>
                  <a:pt x="121947" y="351810"/>
                </a:lnTo>
                <a:close/>
              </a:path>
            </a:pathLst>
          </a:custGeom>
          <a:solidFill>
            <a:srgbClr val="FFC000"/>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91460" tIns="263858" rIns="91460" bIns="263858" numCol="1" spcCol="953" anchor="ctr" anchorCtr="0">
            <a:noAutofit/>
          </a:bodyPr>
          <a:lstStyle/>
          <a:p>
            <a:pPr algn="ctr" defTabSz="500063">
              <a:lnSpc>
                <a:spcPct val="90000"/>
              </a:lnSpc>
              <a:spcBef>
                <a:spcPct val="0"/>
              </a:spcBef>
              <a:spcAft>
                <a:spcPct val="35000"/>
              </a:spcAft>
            </a:pPr>
            <a:endParaRPr lang="en-US" sz="1100">
              <a:solidFill>
                <a:schemeClr val="tx1"/>
              </a:solidFill>
              <a:latin typeface="Calibri"/>
            </a:endParaRPr>
          </a:p>
        </p:txBody>
      </p:sp>
      <p:sp>
        <p:nvSpPr>
          <p:cNvPr id="8" name="文本框 7"/>
          <p:cNvSpPr txBox="1"/>
          <p:nvPr/>
        </p:nvSpPr>
        <p:spPr>
          <a:xfrm>
            <a:off x="3465809" y="5093222"/>
            <a:ext cx="2263248" cy="992579"/>
          </a:xfrm>
          <a:prstGeom prst="rect">
            <a:avLst/>
          </a:prstGeom>
          <a:noFill/>
        </p:spPr>
        <p:txBody>
          <a:bodyPr wrap="square" lIns="68580" tIns="34290" rIns="68580" bIns="34290" rtlCol="0">
            <a:spAutoFit/>
          </a:bodyPr>
          <a:lstStyle/>
          <a:p>
            <a:pPr latinLnBrk="1"/>
            <a:r>
              <a:rPr lang="zh-CN" altLang="en-US" sz="2000" dirty="0"/>
              <a:t>用</a:t>
            </a:r>
            <a:r>
              <a:rPr lang="en-US" altLang="zh-CN" sz="2000" dirty="0" err="1"/>
              <a:t>HSSFWorkbook</a:t>
            </a:r>
            <a:r>
              <a:rPr lang="zh-CN" altLang="en-US" sz="2000" dirty="0"/>
              <a:t>对象返回或者创建</a:t>
            </a:r>
            <a:r>
              <a:rPr lang="en-US" altLang="zh-CN" sz="2000" dirty="0"/>
              <a:t>Sheet</a:t>
            </a:r>
            <a:r>
              <a:rPr lang="zh-CN" altLang="en-US" sz="2000" dirty="0"/>
              <a:t>对象</a:t>
            </a:r>
          </a:p>
        </p:txBody>
      </p:sp>
      <p:sp>
        <p:nvSpPr>
          <p:cNvPr id="9" name="文本框 8"/>
          <p:cNvSpPr txBox="1"/>
          <p:nvPr/>
        </p:nvSpPr>
        <p:spPr>
          <a:xfrm>
            <a:off x="8795907" y="5093222"/>
            <a:ext cx="2263248" cy="436273"/>
          </a:xfrm>
          <a:prstGeom prst="rect">
            <a:avLst/>
          </a:prstGeom>
          <a:noFill/>
        </p:spPr>
        <p:txBody>
          <a:bodyPr wrap="square" lIns="68580" tIns="34290" rIns="68580" bIns="34290" rtlCol="0">
            <a:spAutoFit/>
          </a:bodyPr>
          <a:lstStyle/>
          <a:p>
            <a:pPr lvl="0" defTabSz="457200">
              <a:lnSpc>
                <a:spcPct val="130000"/>
              </a:lnSpc>
            </a:pPr>
            <a:r>
              <a:rPr lang="zh-CN" altLang="en-US" sz="2000" dirty="0"/>
              <a:t>对</a:t>
            </a:r>
            <a:r>
              <a:rPr lang="en-US" altLang="zh-CN" sz="2000" dirty="0"/>
              <a:t>Cell</a:t>
            </a:r>
            <a:r>
              <a:rPr lang="zh-CN" altLang="en-US" sz="2000" dirty="0"/>
              <a:t>对象读写</a:t>
            </a:r>
            <a:endParaRPr lang="zh-CN" altLang="en-US" sz="2000" dirty="0">
              <a:latin typeface="微软雅黑" panose="020B0503020204020204" pitchFamily="34" charset="-122"/>
              <a:ea typeface="微软雅黑" panose="020B0503020204020204" pitchFamily="34" charset="-122"/>
            </a:endParaRPr>
          </a:p>
        </p:txBody>
      </p:sp>
      <p:grpSp>
        <p:nvGrpSpPr>
          <p:cNvPr id="10" name="组合 23"/>
          <p:cNvGrpSpPr/>
          <p:nvPr/>
        </p:nvGrpSpPr>
        <p:grpSpPr>
          <a:xfrm>
            <a:off x="987764" y="3304053"/>
            <a:ext cx="1527544" cy="1527544"/>
            <a:chOff x="1495766" y="3083921"/>
            <a:chExt cx="1527544" cy="1527544"/>
          </a:xfrm>
          <a:solidFill>
            <a:schemeClr val="tx1"/>
          </a:solidFill>
        </p:grpSpPr>
        <p:sp>
          <p:nvSpPr>
            <p:cNvPr id="11" name="任意多边形 3"/>
            <p:cNvSpPr/>
            <p:nvPr/>
          </p:nvSpPr>
          <p:spPr>
            <a:xfrm>
              <a:off x="1495766" y="3083921"/>
              <a:ext cx="1527544" cy="1527544"/>
            </a:xfrm>
            <a:custGeom>
              <a:avLst/>
              <a:gdLst>
                <a:gd name="connsiteX0" fmla="*/ 0 w 1586215"/>
                <a:gd name="connsiteY0" fmla="*/ 793108 h 1586215"/>
                <a:gd name="connsiteX1" fmla="*/ 793108 w 1586215"/>
                <a:gd name="connsiteY1" fmla="*/ 0 h 1586215"/>
                <a:gd name="connsiteX2" fmla="*/ 1586216 w 1586215"/>
                <a:gd name="connsiteY2" fmla="*/ 793108 h 1586215"/>
                <a:gd name="connsiteX3" fmla="*/ 793108 w 1586215"/>
                <a:gd name="connsiteY3" fmla="*/ 1586216 h 1586215"/>
                <a:gd name="connsiteX4" fmla="*/ 0 w 1586215"/>
                <a:gd name="connsiteY4" fmla="*/ 793108 h 1586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15" h="1586215">
                  <a:moveTo>
                    <a:pt x="0" y="793108"/>
                  </a:moveTo>
                  <a:cubicBezTo>
                    <a:pt x="0" y="355087"/>
                    <a:pt x="355087" y="0"/>
                    <a:pt x="793108" y="0"/>
                  </a:cubicBezTo>
                  <a:cubicBezTo>
                    <a:pt x="1231129" y="0"/>
                    <a:pt x="1586216" y="355087"/>
                    <a:pt x="1586216" y="793108"/>
                  </a:cubicBezTo>
                  <a:cubicBezTo>
                    <a:pt x="1586216" y="1231129"/>
                    <a:pt x="1231129" y="1586216"/>
                    <a:pt x="793108" y="1586216"/>
                  </a:cubicBezTo>
                  <a:cubicBezTo>
                    <a:pt x="355087" y="1586216"/>
                    <a:pt x="0" y="1231129"/>
                    <a:pt x="0" y="793108"/>
                  </a:cubicBezTo>
                  <a:close/>
                </a:path>
              </a:pathLst>
            </a:custGeom>
            <a:grpFill/>
            <a:ln>
              <a:no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tx1"/>
                </a:solidFill>
              </a:endParaRPr>
            </a:p>
            <a:p>
              <a:pPr algn="ctr"/>
              <a:endParaRPr lang="en-US" dirty="0">
                <a:solidFill>
                  <a:schemeClr val="tx1"/>
                </a:solidFill>
              </a:endParaRPr>
            </a:p>
          </p:txBody>
        </p:sp>
        <p:sp>
          <p:nvSpPr>
            <p:cNvPr id="12" name="Freeform 107"/>
            <p:cNvSpPr>
              <a:spLocks noEditPoints="1"/>
            </p:cNvSpPr>
            <p:nvPr/>
          </p:nvSpPr>
          <p:spPr bwMode="auto">
            <a:xfrm>
              <a:off x="1950838" y="3397776"/>
              <a:ext cx="563762" cy="514150"/>
            </a:xfrm>
            <a:custGeom>
              <a:avLst/>
              <a:gdLst>
                <a:gd name="T0" fmla="*/ 244 w 256"/>
                <a:gd name="T1" fmla="*/ 196 h 232"/>
                <a:gd name="T2" fmla="*/ 188 w 256"/>
                <a:gd name="T3" fmla="*/ 196 h 232"/>
                <a:gd name="T4" fmla="*/ 96 w 256"/>
                <a:gd name="T5" fmla="*/ 196 h 232"/>
                <a:gd name="T6" fmla="*/ 84 w 256"/>
                <a:gd name="T7" fmla="*/ 196 h 232"/>
                <a:gd name="T8" fmla="*/ 81 w 256"/>
                <a:gd name="T9" fmla="*/ 196 h 232"/>
                <a:gd name="T10" fmla="*/ 48 w 256"/>
                <a:gd name="T11" fmla="*/ 228 h 232"/>
                <a:gd name="T12" fmla="*/ 40 w 256"/>
                <a:gd name="T13" fmla="*/ 232 h 232"/>
                <a:gd name="T14" fmla="*/ 40 w 256"/>
                <a:gd name="T15" fmla="*/ 232 h 232"/>
                <a:gd name="T16" fmla="*/ 32 w 256"/>
                <a:gd name="T17" fmla="*/ 228 h 232"/>
                <a:gd name="T18" fmla="*/ 31 w 256"/>
                <a:gd name="T19" fmla="*/ 228 h 232"/>
                <a:gd name="T20" fmla="*/ 30 w 256"/>
                <a:gd name="T21" fmla="*/ 227 h 232"/>
                <a:gd name="T22" fmla="*/ 30 w 256"/>
                <a:gd name="T23" fmla="*/ 226 h 232"/>
                <a:gd name="T24" fmla="*/ 29 w 256"/>
                <a:gd name="T25" fmla="*/ 225 h 232"/>
                <a:gd name="T26" fmla="*/ 29 w 256"/>
                <a:gd name="T27" fmla="*/ 224 h 232"/>
                <a:gd name="T28" fmla="*/ 28 w 256"/>
                <a:gd name="T29" fmla="*/ 222 h 232"/>
                <a:gd name="T30" fmla="*/ 28 w 256"/>
                <a:gd name="T31" fmla="*/ 220 h 232"/>
                <a:gd name="T32" fmla="*/ 28 w 256"/>
                <a:gd name="T33" fmla="*/ 196 h 232"/>
                <a:gd name="T34" fmla="*/ 26 w 256"/>
                <a:gd name="T35" fmla="*/ 196 h 232"/>
                <a:gd name="T36" fmla="*/ 12 w 256"/>
                <a:gd name="T37" fmla="*/ 196 h 232"/>
                <a:gd name="T38" fmla="*/ 0 w 256"/>
                <a:gd name="T39" fmla="*/ 184 h 232"/>
                <a:gd name="T40" fmla="*/ 0 w 256"/>
                <a:gd name="T41" fmla="*/ 12 h 232"/>
                <a:gd name="T42" fmla="*/ 12 w 256"/>
                <a:gd name="T43" fmla="*/ 0 h 232"/>
                <a:gd name="T44" fmla="*/ 244 w 256"/>
                <a:gd name="T45" fmla="*/ 0 h 232"/>
                <a:gd name="T46" fmla="*/ 256 w 256"/>
                <a:gd name="T47" fmla="*/ 12 h 232"/>
                <a:gd name="T48" fmla="*/ 256 w 256"/>
                <a:gd name="T49" fmla="*/ 184 h 232"/>
                <a:gd name="T50" fmla="*/ 244 w 256"/>
                <a:gd name="T51" fmla="*/ 196 h 232"/>
                <a:gd name="T52" fmla="*/ 68 w 256"/>
                <a:gd name="T53" fmla="*/ 76 h 232"/>
                <a:gd name="T54" fmla="*/ 44 w 256"/>
                <a:gd name="T55" fmla="*/ 100 h 232"/>
                <a:gd name="T56" fmla="*/ 68 w 256"/>
                <a:gd name="T57" fmla="*/ 124 h 232"/>
                <a:gd name="T58" fmla="*/ 92 w 256"/>
                <a:gd name="T59" fmla="*/ 100 h 232"/>
                <a:gd name="T60" fmla="*/ 68 w 256"/>
                <a:gd name="T61" fmla="*/ 76 h 232"/>
                <a:gd name="T62" fmla="*/ 128 w 256"/>
                <a:gd name="T63" fmla="*/ 76 h 232"/>
                <a:gd name="T64" fmla="*/ 104 w 256"/>
                <a:gd name="T65" fmla="*/ 100 h 232"/>
                <a:gd name="T66" fmla="*/ 128 w 256"/>
                <a:gd name="T67" fmla="*/ 124 h 232"/>
                <a:gd name="T68" fmla="*/ 152 w 256"/>
                <a:gd name="T69" fmla="*/ 100 h 232"/>
                <a:gd name="T70" fmla="*/ 128 w 256"/>
                <a:gd name="T71" fmla="*/ 76 h 232"/>
                <a:gd name="T72" fmla="*/ 188 w 256"/>
                <a:gd name="T73" fmla="*/ 76 h 232"/>
                <a:gd name="T74" fmla="*/ 164 w 256"/>
                <a:gd name="T75" fmla="*/ 100 h 232"/>
                <a:gd name="T76" fmla="*/ 188 w 256"/>
                <a:gd name="T77" fmla="*/ 124 h 232"/>
                <a:gd name="T78" fmla="*/ 212 w 256"/>
                <a:gd name="T79" fmla="*/ 100 h 232"/>
                <a:gd name="T80" fmla="*/ 188 w 256"/>
                <a:gd name="T81" fmla="*/ 7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6" h="232">
                  <a:moveTo>
                    <a:pt x="244" y="196"/>
                  </a:moveTo>
                  <a:cubicBezTo>
                    <a:pt x="188" y="196"/>
                    <a:pt x="188" y="196"/>
                    <a:pt x="188" y="196"/>
                  </a:cubicBezTo>
                  <a:cubicBezTo>
                    <a:pt x="96" y="196"/>
                    <a:pt x="96" y="196"/>
                    <a:pt x="96" y="196"/>
                  </a:cubicBez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26" y="196"/>
                    <a:pt x="26" y="196"/>
                    <a:pt x="26"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moveTo>
                    <a:pt x="68" y="76"/>
                  </a:moveTo>
                  <a:cubicBezTo>
                    <a:pt x="55" y="76"/>
                    <a:pt x="44" y="87"/>
                    <a:pt x="44" y="100"/>
                  </a:cubicBezTo>
                  <a:cubicBezTo>
                    <a:pt x="44" y="113"/>
                    <a:pt x="55" y="124"/>
                    <a:pt x="68" y="124"/>
                  </a:cubicBezTo>
                  <a:cubicBezTo>
                    <a:pt x="81" y="124"/>
                    <a:pt x="92" y="113"/>
                    <a:pt x="92" y="100"/>
                  </a:cubicBezTo>
                  <a:cubicBezTo>
                    <a:pt x="92" y="87"/>
                    <a:pt x="81" y="76"/>
                    <a:pt x="68" y="76"/>
                  </a:cubicBezTo>
                  <a:moveTo>
                    <a:pt x="128" y="76"/>
                  </a:moveTo>
                  <a:cubicBezTo>
                    <a:pt x="115" y="76"/>
                    <a:pt x="104" y="87"/>
                    <a:pt x="104" y="100"/>
                  </a:cubicBezTo>
                  <a:cubicBezTo>
                    <a:pt x="104" y="113"/>
                    <a:pt x="115" y="124"/>
                    <a:pt x="128" y="124"/>
                  </a:cubicBezTo>
                  <a:cubicBezTo>
                    <a:pt x="141" y="124"/>
                    <a:pt x="152" y="113"/>
                    <a:pt x="152" y="100"/>
                  </a:cubicBezTo>
                  <a:cubicBezTo>
                    <a:pt x="152" y="87"/>
                    <a:pt x="141" y="76"/>
                    <a:pt x="128" y="76"/>
                  </a:cubicBezTo>
                  <a:moveTo>
                    <a:pt x="188" y="76"/>
                  </a:moveTo>
                  <a:cubicBezTo>
                    <a:pt x="175" y="76"/>
                    <a:pt x="164" y="87"/>
                    <a:pt x="164" y="100"/>
                  </a:cubicBezTo>
                  <a:cubicBezTo>
                    <a:pt x="164" y="113"/>
                    <a:pt x="175" y="124"/>
                    <a:pt x="188" y="124"/>
                  </a:cubicBezTo>
                  <a:cubicBezTo>
                    <a:pt x="201" y="124"/>
                    <a:pt x="212" y="113"/>
                    <a:pt x="212" y="100"/>
                  </a:cubicBezTo>
                  <a:cubicBezTo>
                    <a:pt x="212" y="87"/>
                    <a:pt x="201" y="76"/>
                    <a:pt x="188" y="76"/>
                  </a:cubicBezTo>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13" name="矩形 12"/>
            <p:cNvSpPr/>
            <p:nvPr/>
          </p:nvSpPr>
          <p:spPr>
            <a:xfrm>
              <a:off x="1654140" y="4047484"/>
              <a:ext cx="1282723" cy="400110"/>
            </a:xfrm>
            <a:prstGeom prst="rect">
              <a:avLst/>
            </a:prstGeom>
            <a:grpFill/>
          </p:spPr>
          <p:txBody>
            <a:bodyPr wrap="none">
              <a:spAutoFit/>
            </a:bodyPr>
            <a:lstStyle/>
            <a:p>
              <a:pPr lvl="0" algn="ctr"/>
              <a:r>
                <a:rPr lang="zh-CN" altLang="en-US" sz="2000" b="1" dirty="0" smtClean="0">
                  <a:solidFill>
                    <a:schemeClr val="bg1"/>
                  </a:solidFill>
                </a:rPr>
                <a:t>创建</a:t>
              </a:r>
              <a:r>
                <a:rPr lang="en-US" altLang="zh-CN" sz="2000" b="1" dirty="0" smtClean="0">
                  <a:solidFill>
                    <a:schemeClr val="bg1"/>
                  </a:solidFill>
                </a:rPr>
                <a:t>Excel</a:t>
              </a:r>
              <a:endParaRPr lang="en-US" altLang="zh-CN" sz="2000" b="1" dirty="0">
                <a:solidFill>
                  <a:schemeClr val="bg1"/>
                </a:solidFill>
              </a:endParaRPr>
            </a:p>
          </p:txBody>
        </p:sp>
      </p:grpSp>
      <p:grpSp>
        <p:nvGrpSpPr>
          <p:cNvPr id="14" name="组合 26"/>
          <p:cNvGrpSpPr/>
          <p:nvPr/>
        </p:nvGrpSpPr>
        <p:grpSpPr>
          <a:xfrm>
            <a:off x="8972548" y="3304053"/>
            <a:ext cx="1527544" cy="1527544"/>
            <a:chOff x="9480550" y="3083921"/>
            <a:chExt cx="1527544" cy="1527544"/>
          </a:xfrm>
          <a:solidFill>
            <a:schemeClr val="tx1"/>
          </a:solidFill>
        </p:grpSpPr>
        <p:sp>
          <p:nvSpPr>
            <p:cNvPr id="15" name="任意多边形 9"/>
            <p:cNvSpPr/>
            <p:nvPr/>
          </p:nvSpPr>
          <p:spPr>
            <a:xfrm>
              <a:off x="9480550" y="3083921"/>
              <a:ext cx="1527544" cy="1527544"/>
            </a:xfrm>
            <a:custGeom>
              <a:avLst/>
              <a:gdLst>
                <a:gd name="connsiteX0" fmla="*/ 0 w 1586215"/>
                <a:gd name="connsiteY0" fmla="*/ 793108 h 1586215"/>
                <a:gd name="connsiteX1" fmla="*/ 793108 w 1586215"/>
                <a:gd name="connsiteY1" fmla="*/ 0 h 1586215"/>
                <a:gd name="connsiteX2" fmla="*/ 1586216 w 1586215"/>
                <a:gd name="connsiteY2" fmla="*/ 793108 h 1586215"/>
                <a:gd name="connsiteX3" fmla="*/ 793108 w 1586215"/>
                <a:gd name="connsiteY3" fmla="*/ 1586216 h 1586215"/>
                <a:gd name="connsiteX4" fmla="*/ 0 w 1586215"/>
                <a:gd name="connsiteY4" fmla="*/ 793108 h 1586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15" h="1586215">
                  <a:moveTo>
                    <a:pt x="0" y="793108"/>
                  </a:moveTo>
                  <a:cubicBezTo>
                    <a:pt x="0" y="355087"/>
                    <a:pt x="355087" y="0"/>
                    <a:pt x="793108" y="0"/>
                  </a:cubicBezTo>
                  <a:cubicBezTo>
                    <a:pt x="1231129" y="0"/>
                    <a:pt x="1586216" y="355087"/>
                    <a:pt x="1586216" y="793108"/>
                  </a:cubicBezTo>
                  <a:cubicBezTo>
                    <a:pt x="1586216" y="1231129"/>
                    <a:pt x="1231129" y="1586216"/>
                    <a:pt x="793108" y="1586216"/>
                  </a:cubicBezTo>
                  <a:cubicBezTo>
                    <a:pt x="355087" y="1586216"/>
                    <a:pt x="0" y="1231129"/>
                    <a:pt x="0" y="793108"/>
                  </a:cubicBezTo>
                  <a:close/>
                </a:path>
              </a:pathLst>
            </a:custGeom>
            <a:grpFill/>
            <a:ln>
              <a:no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p:txBody>
        </p:sp>
        <p:sp>
          <p:nvSpPr>
            <p:cNvPr id="16" name="Freeform 213"/>
            <p:cNvSpPr>
              <a:spLocks/>
            </p:cNvSpPr>
            <p:nvPr/>
          </p:nvSpPr>
          <p:spPr bwMode="auto">
            <a:xfrm>
              <a:off x="9919760" y="3382227"/>
              <a:ext cx="614761" cy="521316"/>
            </a:xfrm>
            <a:custGeom>
              <a:avLst/>
              <a:gdLst>
                <a:gd name="T0" fmla="*/ 251 w 256"/>
                <a:gd name="T1" fmla="*/ 74 h 216"/>
                <a:gd name="T2" fmla="*/ 251 w 256"/>
                <a:gd name="T3" fmla="*/ 74 h 216"/>
                <a:gd name="T4" fmla="*/ 147 w 256"/>
                <a:gd name="T5" fmla="*/ 146 h 216"/>
                <a:gd name="T6" fmla="*/ 147 w 256"/>
                <a:gd name="T7" fmla="*/ 146 h 216"/>
                <a:gd name="T8" fmla="*/ 140 w 256"/>
                <a:gd name="T9" fmla="*/ 148 h 216"/>
                <a:gd name="T10" fmla="*/ 133 w 256"/>
                <a:gd name="T11" fmla="*/ 146 h 216"/>
                <a:gd name="T12" fmla="*/ 133 w 256"/>
                <a:gd name="T13" fmla="*/ 146 h 216"/>
                <a:gd name="T14" fmla="*/ 133 w 256"/>
                <a:gd name="T15" fmla="*/ 146 h 216"/>
                <a:gd name="T16" fmla="*/ 133 w 256"/>
                <a:gd name="T17" fmla="*/ 146 h 216"/>
                <a:gd name="T18" fmla="*/ 80 w 256"/>
                <a:gd name="T19" fmla="*/ 110 h 216"/>
                <a:gd name="T20" fmla="*/ 24 w 256"/>
                <a:gd name="T21" fmla="*/ 143 h 216"/>
                <a:gd name="T22" fmla="*/ 24 w 256"/>
                <a:gd name="T23" fmla="*/ 192 h 216"/>
                <a:gd name="T24" fmla="*/ 244 w 256"/>
                <a:gd name="T25" fmla="*/ 192 h 216"/>
                <a:gd name="T26" fmla="*/ 256 w 256"/>
                <a:gd name="T27" fmla="*/ 204 h 216"/>
                <a:gd name="T28" fmla="*/ 244 w 256"/>
                <a:gd name="T29" fmla="*/ 216 h 216"/>
                <a:gd name="T30" fmla="*/ 12 w 256"/>
                <a:gd name="T31" fmla="*/ 216 h 216"/>
                <a:gd name="T32" fmla="*/ 0 w 256"/>
                <a:gd name="T33" fmla="*/ 204 h 216"/>
                <a:gd name="T34" fmla="*/ 0 w 256"/>
                <a:gd name="T35" fmla="*/ 12 h 216"/>
                <a:gd name="T36" fmla="*/ 12 w 256"/>
                <a:gd name="T37" fmla="*/ 0 h 216"/>
                <a:gd name="T38" fmla="*/ 24 w 256"/>
                <a:gd name="T39" fmla="*/ 12 h 216"/>
                <a:gd name="T40" fmla="*/ 24 w 256"/>
                <a:gd name="T41" fmla="*/ 115 h 216"/>
                <a:gd name="T42" fmla="*/ 74 w 256"/>
                <a:gd name="T43" fmla="*/ 86 h 216"/>
                <a:gd name="T44" fmla="*/ 74 w 256"/>
                <a:gd name="T45" fmla="*/ 86 h 216"/>
                <a:gd name="T46" fmla="*/ 80 w 256"/>
                <a:gd name="T47" fmla="*/ 84 h 216"/>
                <a:gd name="T48" fmla="*/ 87 w 256"/>
                <a:gd name="T49" fmla="*/ 86 h 216"/>
                <a:gd name="T50" fmla="*/ 87 w 256"/>
                <a:gd name="T51" fmla="*/ 86 h 216"/>
                <a:gd name="T52" fmla="*/ 87 w 256"/>
                <a:gd name="T53" fmla="*/ 86 h 216"/>
                <a:gd name="T54" fmla="*/ 87 w 256"/>
                <a:gd name="T55" fmla="*/ 86 h 216"/>
                <a:gd name="T56" fmla="*/ 140 w 256"/>
                <a:gd name="T57" fmla="*/ 121 h 216"/>
                <a:gd name="T58" fmla="*/ 237 w 256"/>
                <a:gd name="T59" fmla="*/ 54 h 216"/>
                <a:gd name="T60" fmla="*/ 237 w 256"/>
                <a:gd name="T61" fmla="*/ 54 h 216"/>
                <a:gd name="T62" fmla="*/ 244 w 256"/>
                <a:gd name="T63" fmla="*/ 52 h 216"/>
                <a:gd name="T64" fmla="*/ 256 w 256"/>
                <a:gd name="T65" fmla="*/ 64 h 216"/>
                <a:gd name="T66" fmla="*/ 251 w 256"/>
                <a:gd name="T67" fmla="*/ 7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6" h="216">
                  <a:moveTo>
                    <a:pt x="251" y="74"/>
                  </a:moveTo>
                  <a:cubicBezTo>
                    <a:pt x="251" y="74"/>
                    <a:pt x="251" y="74"/>
                    <a:pt x="251" y="74"/>
                  </a:cubicBezTo>
                  <a:cubicBezTo>
                    <a:pt x="147" y="146"/>
                    <a:pt x="147" y="146"/>
                    <a:pt x="147" y="146"/>
                  </a:cubicBezTo>
                  <a:cubicBezTo>
                    <a:pt x="147" y="146"/>
                    <a:pt x="147" y="146"/>
                    <a:pt x="147" y="146"/>
                  </a:cubicBezTo>
                  <a:cubicBezTo>
                    <a:pt x="145" y="147"/>
                    <a:pt x="143" y="148"/>
                    <a:pt x="140" y="148"/>
                  </a:cubicBezTo>
                  <a:cubicBezTo>
                    <a:pt x="138" y="148"/>
                    <a:pt x="135" y="147"/>
                    <a:pt x="133" y="146"/>
                  </a:cubicBezTo>
                  <a:cubicBezTo>
                    <a:pt x="133" y="146"/>
                    <a:pt x="133" y="146"/>
                    <a:pt x="133" y="146"/>
                  </a:cubicBezTo>
                  <a:cubicBezTo>
                    <a:pt x="133" y="146"/>
                    <a:pt x="133" y="146"/>
                    <a:pt x="133" y="146"/>
                  </a:cubicBezTo>
                  <a:cubicBezTo>
                    <a:pt x="133" y="146"/>
                    <a:pt x="133" y="146"/>
                    <a:pt x="133" y="146"/>
                  </a:cubicBezTo>
                  <a:cubicBezTo>
                    <a:pt x="80" y="110"/>
                    <a:pt x="80" y="110"/>
                    <a:pt x="80" y="110"/>
                  </a:cubicBezTo>
                  <a:cubicBezTo>
                    <a:pt x="24" y="143"/>
                    <a:pt x="24" y="143"/>
                    <a:pt x="24" y="143"/>
                  </a:cubicBezTo>
                  <a:cubicBezTo>
                    <a:pt x="24" y="192"/>
                    <a:pt x="24" y="192"/>
                    <a:pt x="24" y="192"/>
                  </a:cubicBezTo>
                  <a:cubicBezTo>
                    <a:pt x="244" y="192"/>
                    <a:pt x="244" y="192"/>
                    <a:pt x="244" y="192"/>
                  </a:cubicBezTo>
                  <a:cubicBezTo>
                    <a:pt x="251" y="192"/>
                    <a:pt x="256" y="197"/>
                    <a:pt x="256" y="204"/>
                  </a:cubicBezTo>
                  <a:cubicBezTo>
                    <a:pt x="256" y="211"/>
                    <a:pt x="251" y="216"/>
                    <a:pt x="244" y="216"/>
                  </a:cubicBez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15"/>
                    <a:pt x="24" y="115"/>
                    <a:pt x="24" y="115"/>
                  </a:cubicBezTo>
                  <a:cubicBezTo>
                    <a:pt x="74" y="86"/>
                    <a:pt x="74" y="86"/>
                    <a:pt x="74" y="86"/>
                  </a:cubicBezTo>
                  <a:cubicBezTo>
                    <a:pt x="74" y="86"/>
                    <a:pt x="74" y="86"/>
                    <a:pt x="74" y="86"/>
                  </a:cubicBezTo>
                  <a:cubicBezTo>
                    <a:pt x="76" y="85"/>
                    <a:pt x="78" y="84"/>
                    <a:pt x="80" y="84"/>
                  </a:cubicBezTo>
                  <a:cubicBezTo>
                    <a:pt x="82" y="84"/>
                    <a:pt x="85" y="85"/>
                    <a:pt x="87" y="86"/>
                  </a:cubicBezTo>
                  <a:cubicBezTo>
                    <a:pt x="87" y="86"/>
                    <a:pt x="87" y="86"/>
                    <a:pt x="87" y="86"/>
                  </a:cubicBezTo>
                  <a:cubicBezTo>
                    <a:pt x="87" y="86"/>
                    <a:pt x="87" y="86"/>
                    <a:pt x="87" y="86"/>
                  </a:cubicBezTo>
                  <a:cubicBezTo>
                    <a:pt x="87" y="86"/>
                    <a:pt x="87" y="86"/>
                    <a:pt x="87" y="86"/>
                  </a:cubicBezTo>
                  <a:cubicBezTo>
                    <a:pt x="140" y="121"/>
                    <a:pt x="140" y="121"/>
                    <a:pt x="140" y="121"/>
                  </a:cubicBezTo>
                  <a:cubicBezTo>
                    <a:pt x="237" y="54"/>
                    <a:pt x="237" y="54"/>
                    <a:pt x="237" y="54"/>
                  </a:cubicBezTo>
                  <a:cubicBezTo>
                    <a:pt x="237" y="54"/>
                    <a:pt x="237" y="54"/>
                    <a:pt x="237" y="54"/>
                  </a:cubicBezTo>
                  <a:cubicBezTo>
                    <a:pt x="239" y="53"/>
                    <a:pt x="241" y="52"/>
                    <a:pt x="244" y="52"/>
                  </a:cubicBezTo>
                  <a:cubicBezTo>
                    <a:pt x="251" y="52"/>
                    <a:pt x="256" y="57"/>
                    <a:pt x="256" y="64"/>
                  </a:cubicBezTo>
                  <a:cubicBezTo>
                    <a:pt x="256" y="68"/>
                    <a:pt x="254" y="72"/>
                    <a:pt x="251" y="74"/>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17" name="矩形 16"/>
            <p:cNvSpPr/>
            <p:nvPr/>
          </p:nvSpPr>
          <p:spPr>
            <a:xfrm>
              <a:off x="9639755" y="4047484"/>
              <a:ext cx="1210588" cy="400110"/>
            </a:xfrm>
            <a:prstGeom prst="rect">
              <a:avLst/>
            </a:prstGeom>
            <a:grpFill/>
          </p:spPr>
          <p:txBody>
            <a:bodyPr wrap="none">
              <a:spAutoFit/>
            </a:bodyPr>
            <a:lstStyle/>
            <a:p>
              <a:pPr lvl="0" algn="ctr"/>
              <a:r>
                <a:rPr lang="zh-CN" altLang="en-US" sz="2000" b="1" dirty="0" smtClean="0">
                  <a:solidFill>
                    <a:schemeClr val="bg1"/>
                  </a:solidFill>
                </a:rPr>
                <a:t>进行读写</a:t>
              </a:r>
              <a:endParaRPr lang="en-US" altLang="zh-CN" sz="2000" b="1" dirty="0">
                <a:solidFill>
                  <a:schemeClr val="bg1"/>
                </a:solidFill>
              </a:endParaRPr>
            </a:p>
          </p:txBody>
        </p:sp>
      </p:grpSp>
      <p:grpSp>
        <p:nvGrpSpPr>
          <p:cNvPr id="18" name="组合 25"/>
          <p:cNvGrpSpPr/>
          <p:nvPr/>
        </p:nvGrpSpPr>
        <p:grpSpPr>
          <a:xfrm>
            <a:off x="6310952" y="3304053"/>
            <a:ext cx="1527544" cy="1527544"/>
            <a:chOff x="6818954" y="3083921"/>
            <a:chExt cx="1527544" cy="1527544"/>
          </a:xfrm>
          <a:solidFill>
            <a:schemeClr val="tx1"/>
          </a:solidFill>
        </p:grpSpPr>
        <p:sp>
          <p:nvSpPr>
            <p:cNvPr id="19" name="任意多边形 7"/>
            <p:cNvSpPr/>
            <p:nvPr/>
          </p:nvSpPr>
          <p:spPr>
            <a:xfrm>
              <a:off x="6818954" y="3083921"/>
              <a:ext cx="1527544" cy="1527544"/>
            </a:xfrm>
            <a:custGeom>
              <a:avLst/>
              <a:gdLst>
                <a:gd name="connsiteX0" fmla="*/ 0 w 1586215"/>
                <a:gd name="connsiteY0" fmla="*/ 793108 h 1586215"/>
                <a:gd name="connsiteX1" fmla="*/ 793108 w 1586215"/>
                <a:gd name="connsiteY1" fmla="*/ 0 h 1586215"/>
                <a:gd name="connsiteX2" fmla="*/ 1586216 w 1586215"/>
                <a:gd name="connsiteY2" fmla="*/ 793108 h 1586215"/>
                <a:gd name="connsiteX3" fmla="*/ 793108 w 1586215"/>
                <a:gd name="connsiteY3" fmla="*/ 1586216 h 1586215"/>
                <a:gd name="connsiteX4" fmla="*/ 0 w 1586215"/>
                <a:gd name="connsiteY4" fmla="*/ 793108 h 1586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15" h="1586215">
                  <a:moveTo>
                    <a:pt x="0" y="793108"/>
                  </a:moveTo>
                  <a:cubicBezTo>
                    <a:pt x="0" y="355087"/>
                    <a:pt x="355087" y="0"/>
                    <a:pt x="793108" y="0"/>
                  </a:cubicBezTo>
                  <a:cubicBezTo>
                    <a:pt x="1231129" y="0"/>
                    <a:pt x="1586216" y="355087"/>
                    <a:pt x="1586216" y="793108"/>
                  </a:cubicBezTo>
                  <a:cubicBezTo>
                    <a:pt x="1586216" y="1231129"/>
                    <a:pt x="1231129" y="1586216"/>
                    <a:pt x="793108" y="1586216"/>
                  </a:cubicBezTo>
                  <a:cubicBezTo>
                    <a:pt x="355087" y="1586216"/>
                    <a:pt x="0" y="1231129"/>
                    <a:pt x="0" y="793108"/>
                  </a:cubicBezTo>
                  <a:close/>
                </a:path>
              </a:pathLst>
            </a:custGeom>
            <a:grpFill/>
            <a:ln>
              <a:no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dirty="0">
                <a:solidFill>
                  <a:schemeClr val="tx1"/>
                </a:solidFill>
              </a:endParaRPr>
            </a:p>
            <a:p>
              <a:pPr algn="ctr"/>
              <a:endParaRPr lang="en-US" altLang="zh-CN" dirty="0">
                <a:solidFill>
                  <a:schemeClr val="tx1"/>
                </a:solidFill>
              </a:endParaRPr>
            </a:p>
          </p:txBody>
        </p:sp>
        <p:sp>
          <p:nvSpPr>
            <p:cNvPr id="20" name="Freeform 81"/>
            <p:cNvSpPr>
              <a:spLocks noEditPoints="1"/>
            </p:cNvSpPr>
            <p:nvPr/>
          </p:nvSpPr>
          <p:spPr bwMode="auto">
            <a:xfrm>
              <a:off x="7237879" y="3382227"/>
              <a:ext cx="679978" cy="572044"/>
            </a:xfrm>
            <a:custGeom>
              <a:avLst/>
              <a:gdLst>
                <a:gd name="T0" fmla="*/ 256 w 256"/>
                <a:gd name="T1" fmla="*/ 91 h 216"/>
                <a:gd name="T2" fmla="*/ 256 w 256"/>
                <a:gd name="T3" fmla="*/ 92 h 216"/>
                <a:gd name="T4" fmla="*/ 256 w 256"/>
                <a:gd name="T5" fmla="*/ 92 h 216"/>
                <a:gd name="T6" fmla="*/ 233 w 256"/>
                <a:gd name="T7" fmla="*/ 104 h 216"/>
                <a:gd name="T8" fmla="*/ 208 w 256"/>
                <a:gd name="T9" fmla="*/ 207 h 216"/>
                <a:gd name="T10" fmla="*/ 194 w 256"/>
                <a:gd name="T11" fmla="*/ 216 h 216"/>
                <a:gd name="T12" fmla="*/ 60 w 256"/>
                <a:gd name="T13" fmla="*/ 216 h 216"/>
                <a:gd name="T14" fmla="*/ 60 w 256"/>
                <a:gd name="T15" fmla="*/ 216 h 216"/>
                <a:gd name="T16" fmla="*/ 48 w 256"/>
                <a:gd name="T17" fmla="*/ 207 h 216"/>
                <a:gd name="T18" fmla="*/ 12 w 256"/>
                <a:gd name="T19" fmla="*/ 104 h 216"/>
                <a:gd name="T20" fmla="*/ 12 w 256"/>
                <a:gd name="T21" fmla="*/ 80 h 216"/>
                <a:gd name="T22" fmla="*/ 98 w 256"/>
                <a:gd name="T23" fmla="*/ 80 h 216"/>
                <a:gd name="T24" fmla="*/ 148 w 256"/>
                <a:gd name="T25" fmla="*/ 80 h 216"/>
                <a:gd name="T26" fmla="*/ 178 w 256"/>
                <a:gd name="T27" fmla="*/ 80 h 216"/>
                <a:gd name="T28" fmla="*/ 196 w 256"/>
                <a:gd name="T29" fmla="*/ 80 h 216"/>
                <a:gd name="T30" fmla="*/ 244 w 256"/>
                <a:gd name="T31" fmla="*/ 80 h 216"/>
                <a:gd name="T32" fmla="*/ 245 w 256"/>
                <a:gd name="T33" fmla="*/ 80 h 216"/>
                <a:gd name="T34" fmla="*/ 256 w 256"/>
                <a:gd name="T35" fmla="*/ 90 h 216"/>
                <a:gd name="T36" fmla="*/ 80 w 256"/>
                <a:gd name="T37" fmla="*/ 104 h 216"/>
                <a:gd name="T38" fmla="*/ 68 w 256"/>
                <a:gd name="T39" fmla="*/ 180 h 216"/>
                <a:gd name="T40" fmla="*/ 92 w 256"/>
                <a:gd name="T41" fmla="*/ 180 h 216"/>
                <a:gd name="T42" fmla="*/ 140 w 256"/>
                <a:gd name="T43" fmla="*/ 116 h 216"/>
                <a:gd name="T44" fmla="*/ 116 w 256"/>
                <a:gd name="T45" fmla="*/ 116 h 216"/>
                <a:gd name="T46" fmla="*/ 128 w 256"/>
                <a:gd name="T47" fmla="*/ 192 h 216"/>
                <a:gd name="T48" fmla="*/ 140 w 256"/>
                <a:gd name="T49" fmla="*/ 116 h 216"/>
                <a:gd name="T50" fmla="*/ 176 w 256"/>
                <a:gd name="T51" fmla="*/ 104 h 216"/>
                <a:gd name="T52" fmla="*/ 164 w 256"/>
                <a:gd name="T53" fmla="*/ 180 h 216"/>
                <a:gd name="T54" fmla="*/ 188 w 256"/>
                <a:gd name="T55" fmla="*/ 180 h 216"/>
                <a:gd name="T56" fmla="*/ 142 w 256"/>
                <a:gd name="T57" fmla="*/ 18 h 216"/>
                <a:gd name="T58" fmla="*/ 140 w 256"/>
                <a:gd name="T59" fmla="*/ 12 h 216"/>
                <a:gd name="T60" fmla="*/ 163 w 256"/>
                <a:gd name="T61" fmla="*/ 7 h 216"/>
                <a:gd name="T62" fmla="*/ 195 w 256"/>
                <a:gd name="T63" fmla="*/ 68 h 216"/>
                <a:gd name="T64" fmla="*/ 142 w 256"/>
                <a:gd name="T65" fmla="*/ 18 h 216"/>
                <a:gd name="T66" fmla="*/ 88 w 256"/>
                <a:gd name="T67" fmla="*/ 68 h 216"/>
                <a:gd name="T68" fmla="*/ 93 w 256"/>
                <a:gd name="T69" fmla="*/ 7 h 216"/>
                <a:gd name="T70" fmla="*/ 104 w 256"/>
                <a:gd name="T71" fmla="*/ 0 h 216"/>
                <a:gd name="T72" fmla="*/ 114 w 256"/>
                <a:gd name="T73" fmla="*/ 1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6" h="216">
                  <a:moveTo>
                    <a:pt x="256" y="90"/>
                  </a:moveTo>
                  <a:cubicBezTo>
                    <a:pt x="256" y="91"/>
                    <a:pt x="256" y="91"/>
                    <a:pt x="256" y="91"/>
                  </a:cubicBezTo>
                  <a:cubicBezTo>
                    <a:pt x="256" y="91"/>
                    <a:pt x="256" y="92"/>
                    <a:pt x="256" y="92"/>
                  </a:cubicBezTo>
                  <a:cubicBezTo>
                    <a:pt x="256" y="92"/>
                    <a:pt x="256" y="92"/>
                    <a:pt x="256" y="92"/>
                  </a:cubicBezTo>
                  <a:cubicBezTo>
                    <a:pt x="256" y="92"/>
                    <a:pt x="256" y="92"/>
                    <a:pt x="256" y="92"/>
                  </a:cubicBezTo>
                  <a:cubicBezTo>
                    <a:pt x="256" y="92"/>
                    <a:pt x="256" y="92"/>
                    <a:pt x="256" y="92"/>
                  </a:cubicBezTo>
                  <a:cubicBezTo>
                    <a:pt x="256" y="99"/>
                    <a:pt x="251" y="104"/>
                    <a:pt x="244" y="104"/>
                  </a:cubicBezTo>
                  <a:cubicBezTo>
                    <a:pt x="233" y="104"/>
                    <a:pt x="233" y="104"/>
                    <a:pt x="233" y="104"/>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ubicBezTo>
                    <a:pt x="98" y="80"/>
                    <a:pt x="98" y="80"/>
                    <a:pt x="98" y="80"/>
                  </a:cubicBezTo>
                  <a:cubicBezTo>
                    <a:pt x="148" y="80"/>
                    <a:pt x="148" y="80"/>
                    <a:pt x="148" y="80"/>
                  </a:cubicBezTo>
                  <a:cubicBezTo>
                    <a:pt x="148" y="80"/>
                    <a:pt x="148" y="80"/>
                    <a:pt x="148" y="80"/>
                  </a:cubicBezTo>
                  <a:cubicBezTo>
                    <a:pt x="178" y="80"/>
                    <a:pt x="178" y="80"/>
                    <a:pt x="178" y="80"/>
                  </a:cubicBezTo>
                  <a:cubicBezTo>
                    <a:pt x="179" y="80"/>
                    <a:pt x="179" y="80"/>
                    <a:pt x="179" y="80"/>
                  </a:cubicBezTo>
                  <a:cubicBezTo>
                    <a:pt x="196" y="80"/>
                    <a:pt x="196" y="80"/>
                    <a:pt x="196" y="80"/>
                  </a:cubicBezTo>
                  <a:cubicBezTo>
                    <a:pt x="198" y="80"/>
                    <a:pt x="198" y="80"/>
                    <a:pt x="198" y="80"/>
                  </a:cubicBezTo>
                  <a:cubicBezTo>
                    <a:pt x="244" y="80"/>
                    <a:pt x="244" y="80"/>
                    <a:pt x="244" y="80"/>
                  </a:cubicBezTo>
                  <a:cubicBezTo>
                    <a:pt x="244" y="80"/>
                    <a:pt x="244" y="80"/>
                    <a:pt x="244" y="80"/>
                  </a:cubicBezTo>
                  <a:cubicBezTo>
                    <a:pt x="245" y="80"/>
                    <a:pt x="245" y="80"/>
                    <a:pt x="245" y="80"/>
                  </a:cubicBezTo>
                  <a:cubicBezTo>
                    <a:pt x="251" y="80"/>
                    <a:pt x="255" y="85"/>
                    <a:pt x="256" y="90"/>
                  </a:cubicBezTo>
                  <a:cubicBezTo>
                    <a:pt x="256" y="90"/>
                    <a:pt x="256" y="90"/>
                    <a:pt x="256" y="90"/>
                  </a:cubicBezTo>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moveTo>
                    <a:pt x="140" y="116"/>
                  </a:moveTo>
                  <a:cubicBezTo>
                    <a:pt x="140" y="109"/>
                    <a:pt x="135" y="104"/>
                    <a:pt x="128" y="104"/>
                  </a:cubicBezTo>
                  <a:cubicBezTo>
                    <a:pt x="121" y="104"/>
                    <a:pt x="116" y="109"/>
                    <a:pt x="116" y="116"/>
                  </a:cubicBezTo>
                  <a:cubicBezTo>
                    <a:pt x="116" y="180"/>
                    <a:pt x="116" y="180"/>
                    <a:pt x="116" y="180"/>
                  </a:cubicBezTo>
                  <a:cubicBezTo>
                    <a:pt x="116" y="187"/>
                    <a:pt x="121" y="192"/>
                    <a:pt x="128" y="192"/>
                  </a:cubicBezTo>
                  <a:cubicBezTo>
                    <a:pt x="135" y="192"/>
                    <a:pt x="140" y="187"/>
                    <a:pt x="140" y="180"/>
                  </a:cubicBezTo>
                  <a:lnTo>
                    <a:pt x="140" y="116"/>
                  </a:lnTo>
                  <a:close/>
                  <a:moveTo>
                    <a:pt x="188" y="116"/>
                  </a:moveTo>
                  <a:cubicBezTo>
                    <a:pt x="188" y="109"/>
                    <a:pt x="183" y="104"/>
                    <a:pt x="176" y="104"/>
                  </a:cubicBezTo>
                  <a:cubicBezTo>
                    <a:pt x="169" y="104"/>
                    <a:pt x="164" y="109"/>
                    <a:pt x="164" y="116"/>
                  </a:cubicBezTo>
                  <a:cubicBezTo>
                    <a:pt x="164" y="180"/>
                    <a:pt x="164" y="180"/>
                    <a:pt x="164" y="180"/>
                  </a:cubicBezTo>
                  <a:cubicBezTo>
                    <a:pt x="164" y="187"/>
                    <a:pt x="169" y="192"/>
                    <a:pt x="176" y="192"/>
                  </a:cubicBezTo>
                  <a:cubicBezTo>
                    <a:pt x="183" y="192"/>
                    <a:pt x="188" y="187"/>
                    <a:pt x="188" y="180"/>
                  </a:cubicBezTo>
                  <a:lnTo>
                    <a:pt x="188" y="116"/>
                  </a:lnTo>
                  <a:close/>
                  <a:moveTo>
                    <a:pt x="142" y="18"/>
                  </a:move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95" y="68"/>
                    <a:pt x="195" y="68"/>
                    <a:pt x="195" y="68"/>
                  </a:cubicBezTo>
                  <a:cubicBezTo>
                    <a:pt x="168" y="68"/>
                    <a:pt x="168" y="68"/>
                    <a:pt x="168" y="68"/>
                  </a:cubicBezTo>
                  <a:lnTo>
                    <a:pt x="142" y="18"/>
                  </a:lnTo>
                  <a:close/>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21" name="矩形 20"/>
            <p:cNvSpPr/>
            <p:nvPr/>
          </p:nvSpPr>
          <p:spPr>
            <a:xfrm>
              <a:off x="6956427" y="4047484"/>
              <a:ext cx="1247775" cy="400110"/>
            </a:xfrm>
            <a:prstGeom prst="rect">
              <a:avLst/>
            </a:prstGeom>
            <a:grpFill/>
          </p:spPr>
          <p:txBody>
            <a:bodyPr wrap="square">
              <a:spAutoFit/>
            </a:bodyPr>
            <a:lstStyle/>
            <a:p>
              <a:pPr lvl="0" algn="ctr"/>
              <a:r>
                <a:rPr lang="zh-CN" altLang="en-US" sz="2000" b="1" dirty="0" smtClean="0">
                  <a:solidFill>
                    <a:schemeClr val="bg1"/>
                  </a:solidFill>
                </a:rPr>
                <a:t>得到</a:t>
              </a:r>
              <a:r>
                <a:rPr lang="en-US" altLang="zh-CN" sz="2000" b="1" dirty="0" smtClean="0">
                  <a:solidFill>
                    <a:schemeClr val="bg1"/>
                  </a:solidFill>
                </a:rPr>
                <a:t>Cell</a:t>
              </a:r>
              <a:endParaRPr lang="en-US" altLang="zh-CN" sz="2000" b="1" dirty="0">
                <a:solidFill>
                  <a:schemeClr val="bg1"/>
                </a:solidFill>
              </a:endParaRPr>
            </a:p>
          </p:txBody>
        </p:sp>
      </p:grpSp>
      <p:grpSp>
        <p:nvGrpSpPr>
          <p:cNvPr id="22" name="组合 24"/>
          <p:cNvGrpSpPr/>
          <p:nvPr/>
        </p:nvGrpSpPr>
        <p:grpSpPr>
          <a:xfrm>
            <a:off x="3587565" y="3359903"/>
            <a:ext cx="1527544" cy="1527544"/>
            <a:chOff x="4157360" y="3083921"/>
            <a:chExt cx="1527544" cy="1527544"/>
          </a:xfrm>
          <a:solidFill>
            <a:schemeClr val="tx1"/>
          </a:solidFill>
        </p:grpSpPr>
        <p:sp>
          <p:nvSpPr>
            <p:cNvPr id="23" name="任意多边形 5"/>
            <p:cNvSpPr/>
            <p:nvPr/>
          </p:nvSpPr>
          <p:spPr>
            <a:xfrm>
              <a:off x="4157360" y="3083921"/>
              <a:ext cx="1527544" cy="1527544"/>
            </a:xfrm>
            <a:custGeom>
              <a:avLst/>
              <a:gdLst>
                <a:gd name="connsiteX0" fmla="*/ 0 w 1586215"/>
                <a:gd name="connsiteY0" fmla="*/ 793108 h 1586215"/>
                <a:gd name="connsiteX1" fmla="*/ 793108 w 1586215"/>
                <a:gd name="connsiteY1" fmla="*/ 0 h 1586215"/>
                <a:gd name="connsiteX2" fmla="*/ 1586216 w 1586215"/>
                <a:gd name="connsiteY2" fmla="*/ 793108 h 1586215"/>
                <a:gd name="connsiteX3" fmla="*/ 793108 w 1586215"/>
                <a:gd name="connsiteY3" fmla="*/ 1586216 h 1586215"/>
                <a:gd name="connsiteX4" fmla="*/ 0 w 1586215"/>
                <a:gd name="connsiteY4" fmla="*/ 793108 h 1586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15" h="1586215">
                  <a:moveTo>
                    <a:pt x="0" y="793108"/>
                  </a:moveTo>
                  <a:cubicBezTo>
                    <a:pt x="0" y="355087"/>
                    <a:pt x="355087" y="0"/>
                    <a:pt x="793108" y="0"/>
                  </a:cubicBezTo>
                  <a:cubicBezTo>
                    <a:pt x="1231129" y="0"/>
                    <a:pt x="1586216" y="355087"/>
                    <a:pt x="1586216" y="793108"/>
                  </a:cubicBezTo>
                  <a:cubicBezTo>
                    <a:pt x="1586216" y="1231129"/>
                    <a:pt x="1231129" y="1586216"/>
                    <a:pt x="793108" y="1586216"/>
                  </a:cubicBezTo>
                  <a:cubicBezTo>
                    <a:pt x="355087" y="1586216"/>
                    <a:pt x="0" y="1231129"/>
                    <a:pt x="0" y="793108"/>
                  </a:cubicBezTo>
                  <a:close/>
                </a:path>
              </a:pathLst>
            </a:custGeom>
            <a:grpFill/>
            <a:ln>
              <a:noFill/>
            </a:ln>
            <a:effectLst>
              <a:glow rad="228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dirty="0">
                <a:solidFill>
                  <a:schemeClr val="tx1"/>
                </a:solidFill>
              </a:endParaRPr>
            </a:p>
            <a:p>
              <a:pPr algn="ctr"/>
              <a:endParaRPr lang="en-US" altLang="zh-CN" dirty="0">
                <a:solidFill>
                  <a:schemeClr val="tx1"/>
                </a:solidFill>
              </a:endParaRPr>
            </a:p>
          </p:txBody>
        </p:sp>
        <p:sp>
          <p:nvSpPr>
            <p:cNvPr id="24" name="Freeform 165"/>
            <p:cNvSpPr>
              <a:spLocks noEditPoints="1"/>
            </p:cNvSpPr>
            <p:nvPr/>
          </p:nvSpPr>
          <p:spPr bwMode="auto">
            <a:xfrm>
              <a:off x="4611030" y="3397777"/>
              <a:ext cx="568271" cy="441987"/>
            </a:xfrm>
            <a:custGeom>
              <a:avLst/>
              <a:gdLst>
                <a:gd name="T0" fmla="*/ 244 w 256"/>
                <a:gd name="T1" fmla="*/ 200 h 200"/>
                <a:gd name="T2" fmla="*/ 12 w 256"/>
                <a:gd name="T3" fmla="*/ 200 h 200"/>
                <a:gd name="T4" fmla="*/ 0 w 256"/>
                <a:gd name="T5" fmla="*/ 188 h 200"/>
                <a:gd name="T6" fmla="*/ 0 w 256"/>
                <a:gd name="T7" fmla="*/ 172 h 200"/>
                <a:gd name="T8" fmla="*/ 0 w 256"/>
                <a:gd name="T9" fmla="*/ 152 h 200"/>
                <a:gd name="T10" fmla="*/ 0 w 256"/>
                <a:gd name="T11" fmla="*/ 136 h 200"/>
                <a:gd name="T12" fmla="*/ 0 w 256"/>
                <a:gd name="T13" fmla="*/ 116 h 200"/>
                <a:gd name="T14" fmla="*/ 0 w 256"/>
                <a:gd name="T15" fmla="*/ 100 h 200"/>
                <a:gd name="T16" fmla="*/ 0 w 256"/>
                <a:gd name="T17" fmla="*/ 60 h 200"/>
                <a:gd name="T18" fmla="*/ 256 w 256"/>
                <a:gd name="T19" fmla="*/ 60 h 200"/>
                <a:gd name="T20" fmla="*/ 256 w 256"/>
                <a:gd name="T21" fmla="*/ 100 h 200"/>
                <a:gd name="T22" fmla="*/ 256 w 256"/>
                <a:gd name="T23" fmla="*/ 116 h 200"/>
                <a:gd name="T24" fmla="*/ 256 w 256"/>
                <a:gd name="T25" fmla="*/ 136 h 200"/>
                <a:gd name="T26" fmla="*/ 256 w 256"/>
                <a:gd name="T27" fmla="*/ 152 h 200"/>
                <a:gd name="T28" fmla="*/ 256 w 256"/>
                <a:gd name="T29" fmla="*/ 172 h 200"/>
                <a:gd name="T30" fmla="*/ 256 w 256"/>
                <a:gd name="T31" fmla="*/ 188 h 200"/>
                <a:gd name="T32" fmla="*/ 244 w 256"/>
                <a:gd name="T33" fmla="*/ 200 h 200"/>
                <a:gd name="T34" fmla="*/ 0 w 256"/>
                <a:gd name="T35" fmla="*/ 36 h 200"/>
                <a:gd name="T36" fmla="*/ 0 w 256"/>
                <a:gd name="T37" fmla="*/ 28 h 200"/>
                <a:gd name="T38" fmla="*/ 0 w 256"/>
                <a:gd name="T39" fmla="*/ 12 h 200"/>
                <a:gd name="T40" fmla="*/ 12 w 256"/>
                <a:gd name="T41" fmla="*/ 0 h 200"/>
                <a:gd name="T42" fmla="*/ 28 w 256"/>
                <a:gd name="T43" fmla="*/ 0 h 200"/>
                <a:gd name="T44" fmla="*/ 36 w 256"/>
                <a:gd name="T45" fmla="*/ 0 h 200"/>
                <a:gd name="T46" fmla="*/ 48 w 256"/>
                <a:gd name="T47" fmla="*/ 0 h 200"/>
                <a:gd name="T48" fmla="*/ 72 w 256"/>
                <a:gd name="T49" fmla="*/ 0 h 200"/>
                <a:gd name="T50" fmla="*/ 96 w 256"/>
                <a:gd name="T51" fmla="*/ 24 h 200"/>
                <a:gd name="T52" fmla="*/ 244 w 256"/>
                <a:gd name="T53" fmla="*/ 24 h 200"/>
                <a:gd name="T54" fmla="*/ 256 w 256"/>
                <a:gd name="T55" fmla="*/ 36 h 200"/>
                <a:gd name="T56" fmla="*/ 256 w 256"/>
                <a:gd name="T57" fmla="*/ 48 h 200"/>
                <a:gd name="T58" fmla="*/ 0 w 256"/>
                <a:gd name="T59" fmla="*/ 48 h 200"/>
                <a:gd name="T60" fmla="*/ 0 w 256"/>
                <a:gd name="T61" fmla="*/ 3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6" h="200">
                  <a:moveTo>
                    <a:pt x="244" y="200"/>
                  </a:move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52"/>
                    <a:pt x="256" y="152"/>
                    <a:pt x="256" y="152"/>
                  </a:cubicBezTo>
                  <a:cubicBezTo>
                    <a:pt x="256" y="172"/>
                    <a:pt x="256" y="172"/>
                    <a:pt x="256" y="172"/>
                  </a:cubicBezTo>
                  <a:cubicBezTo>
                    <a:pt x="256" y="188"/>
                    <a:pt x="256" y="188"/>
                    <a:pt x="256" y="188"/>
                  </a:cubicBezTo>
                  <a:cubicBezTo>
                    <a:pt x="256" y="195"/>
                    <a:pt x="251" y="200"/>
                    <a:pt x="244" y="200"/>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25" name="矩形 24"/>
            <p:cNvSpPr/>
            <p:nvPr/>
          </p:nvSpPr>
          <p:spPr>
            <a:xfrm>
              <a:off x="4281122" y="3996685"/>
              <a:ext cx="1314784" cy="400110"/>
            </a:xfrm>
            <a:prstGeom prst="rect">
              <a:avLst/>
            </a:prstGeom>
            <a:grpFill/>
          </p:spPr>
          <p:txBody>
            <a:bodyPr wrap="none">
              <a:spAutoFit/>
            </a:bodyPr>
            <a:lstStyle/>
            <a:p>
              <a:pPr lvl="0" algn="ctr"/>
              <a:r>
                <a:rPr lang="zh-CN" altLang="en-US" sz="2000" dirty="0">
                  <a:solidFill>
                    <a:schemeClr val="bg1"/>
                  </a:solidFill>
                </a:rPr>
                <a:t>创建</a:t>
              </a:r>
              <a:r>
                <a:rPr lang="en-US" altLang="zh-CN" sz="2000" dirty="0">
                  <a:solidFill>
                    <a:schemeClr val="bg1"/>
                  </a:solidFill>
                </a:rPr>
                <a:t>Sheet</a:t>
              </a:r>
              <a:endParaRPr lang="en-US" altLang="zh-CN" sz="2000" b="1" dirty="0">
                <a:solidFill>
                  <a:schemeClr val="bg1"/>
                </a:solidFill>
              </a:endParaRPr>
            </a:p>
          </p:txBody>
        </p:sp>
      </p:grpSp>
      <p:sp>
        <p:nvSpPr>
          <p:cNvPr id="26" name="文本框 25"/>
          <p:cNvSpPr txBox="1"/>
          <p:nvPr/>
        </p:nvSpPr>
        <p:spPr>
          <a:xfrm>
            <a:off x="702004" y="1173883"/>
            <a:ext cx="9324515" cy="1323439"/>
          </a:xfrm>
          <a:prstGeom prst="rect">
            <a:avLst/>
          </a:prstGeom>
          <a:noFill/>
        </p:spPr>
        <p:txBody>
          <a:bodyPr wrap="square" rtlCol="0">
            <a:spAutoFit/>
          </a:bodyPr>
          <a:lstStyle/>
          <a:p>
            <a:pPr fontAlgn="base"/>
            <a:r>
              <a:rPr lang="en-US" altLang="zh-CN" sz="2000" dirty="0"/>
              <a:t>workbook </a:t>
            </a:r>
            <a:r>
              <a:rPr lang="zh-CN" altLang="en-US" sz="2000" dirty="0"/>
              <a:t>对象，指的是整份 </a:t>
            </a:r>
            <a:r>
              <a:rPr lang="en-US" altLang="zh-CN" sz="2000" dirty="0"/>
              <a:t>Excel </a:t>
            </a:r>
            <a:r>
              <a:rPr lang="zh-CN" altLang="en-US" sz="2000" dirty="0"/>
              <a:t>文档</a:t>
            </a:r>
            <a:r>
              <a:rPr lang="zh-CN" altLang="en-US" sz="2000" dirty="0" smtClean="0"/>
              <a:t>。</a:t>
            </a:r>
            <a:endParaRPr lang="zh-CN" altLang="en-US" sz="2000" dirty="0"/>
          </a:p>
          <a:p>
            <a:pPr fontAlgn="base"/>
            <a:r>
              <a:rPr lang="en-US" altLang="zh-CN" sz="2000" dirty="0"/>
              <a:t>worksheet </a:t>
            </a:r>
            <a:r>
              <a:rPr lang="zh-CN" altLang="en-US" sz="2000" dirty="0"/>
              <a:t>对象，指的是 </a:t>
            </a:r>
            <a:r>
              <a:rPr lang="en-US" altLang="zh-CN" sz="2000" dirty="0"/>
              <a:t>Excel </a:t>
            </a:r>
            <a:r>
              <a:rPr lang="zh-CN" altLang="en-US" sz="2000" dirty="0"/>
              <a:t>文档中的表</a:t>
            </a:r>
            <a:r>
              <a:rPr lang="zh-CN" altLang="en-US" sz="2000" dirty="0" smtClean="0"/>
              <a:t>。</a:t>
            </a:r>
            <a:endParaRPr lang="en-US" altLang="zh-CN" sz="2000" dirty="0" smtClean="0"/>
          </a:p>
          <a:p>
            <a:pPr fontAlgn="base"/>
            <a:r>
              <a:rPr lang="zh-CN" altLang="en-US" sz="2000" dirty="0" smtClean="0"/>
              <a:t>一</a:t>
            </a:r>
            <a:r>
              <a:rPr lang="zh-CN" altLang="en-US" sz="2000" dirty="0"/>
              <a:t>个</a:t>
            </a:r>
            <a:r>
              <a:rPr lang="en-US" altLang="zh-CN" sz="2000" dirty="0"/>
              <a:t>sheet</a:t>
            </a:r>
            <a:r>
              <a:rPr lang="zh-CN" altLang="en-US" sz="2000" dirty="0"/>
              <a:t>是由多个</a:t>
            </a:r>
            <a:r>
              <a:rPr lang="en-US" altLang="zh-CN" sz="2000" dirty="0"/>
              <a:t>row</a:t>
            </a:r>
            <a:r>
              <a:rPr lang="zh-CN" altLang="en-US" sz="2000" dirty="0"/>
              <a:t>（</a:t>
            </a:r>
            <a:r>
              <a:rPr lang="en-US" altLang="zh-CN" sz="2000" dirty="0" err="1"/>
              <a:t>HSSFRow</a:t>
            </a:r>
            <a:r>
              <a:rPr lang="zh-CN" altLang="en-US" sz="2000" dirty="0"/>
              <a:t>）组成，一个</a:t>
            </a:r>
            <a:r>
              <a:rPr lang="en-US" altLang="zh-CN" sz="2000" dirty="0"/>
              <a:t>row</a:t>
            </a:r>
            <a:r>
              <a:rPr lang="zh-CN" altLang="en-US" sz="2000" dirty="0"/>
              <a:t>是由多个</a:t>
            </a:r>
            <a:r>
              <a:rPr lang="en-US" altLang="zh-CN" sz="2000" dirty="0"/>
              <a:t>cell</a:t>
            </a:r>
            <a:r>
              <a:rPr lang="zh-CN" altLang="en-US" sz="2000" dirty="0"/>
              <a:t>（</a:t>
            </a:r>
            <a:r>
              <a:rPr lang="en-US" altLang="zh-CN" sz="2000" dirty="0" err="1"/>
              <a:t>HSSFCell</a:t>
            </a:r>
            <a:r>
              <a:rPr lang="zh-CN" altLang="en-US" sz="2000" dirty="0"/>
              <a:t>）组成</a:t>
            </a:r>
            <a:r>
              <a:rPr lang="zh-CN" altLang="en-US" sz="2000" dirty="0" smtClean="0"/>
              <a:t>。</a:t>
            </a:r>
            <a:endParaRPr lang="en-US" altLang="zh-CN" sz="2000" dirty="0" smtClean="0"/>
          </a:p>
          <a:p>
            <a:pPr fontAlgn="base"/>
            <a:r>
              <a:rPr lang="en-US" altLang="zh-CN" sz="2000" dirty="0"/>
              <a:t>cell </a:t>
            </a:r>
            <a:r>
              <a:rPr lang="zh-CN" altLang="en-US" sz="2000" dirty="0"/>
              <a:t>对象，指的就是 </a:t>
            </a:r>
            <a:r>
              <a:rPr lang="en-US" altLang="zh-CN" sz="2000" dirty="0"/>
              <a:t>worksheet </a:t>
            </a:r>
            <a:r>
              <a:rPr lang="zh-CN" altLang="en-US" sz="2000" dirty="0"/>
              <a:t>中的单元格，一个单元格就是一个 </a:t>
            </a:r>
            <a:r>
              <a:rPr lang="en-US" altLang="zh-CN" sz="2000" dirty="0"/>
              <a:t>cell </a:t>
            </a:r>
            <a:r>
              <a:rPr lang="zh-CN" altLang="en-US" sz="2000" dirty="0"/>
              <a:t>对象</a:t>
            </a:r>
            <a:r>
              <a:rPr lang="zh-CN" altLang="en-US" sz="2000" dirty="0" smtClean="0"/>
              <a:t>。</a:t>
            </a:r>
            <a:endParaRPr lang="zh-CN" altLang="en-US" sz="2000" dirty="0"/>
          </a:p>
        </p:txBody>
      </p:sp>
      <p:sp>
        <p:nvSpPr>
          <p:cNvPr id="27" name="文本框 26"/>
          <p:cNvSpPr txBox="1"/>
          <p:nvPr/>
        </p:nvSpPr>
        <p:spPr>
          <a:xfrm>
            <a:off x="792518" y="5145452"/>
            <a:ext cx="2263248" cy="992579"/>
          </a:xfrm>
          <a:prstGeom prst="rect">
            <a:avLst/>
          </a:prstGeom>
          <a:noFill/>
        </p:spPr>
        <p:txBody>
          <a:bodyPr wrap="square" lIns="68580" tIns="34290" rIns="68580" bIns="34290" rtlCol="0">
            <a:spAutoFit/>
          </a:bodyPr>
          <a:lstStyle/>
          <a:p>
            <a:pPr latinLnBrk="1"/>
            <a:r>
              <a:rPr lang="zh-CN" altLang="en-US" sz="2000" dirty="0"/>
              <a:t>用</a:t>
            </a:r>
            <a:r>
              <a:rPr lang="en-US" altLang="zh-CN" sz="2000" dirty="0" err="1"/>
              <a:t>HSSFWorkbook</a:t>
            </a:r>
            <a:r>
              <a:rPr lang="zh-CN" altLang="en-US" sz="2000" dirty="0"/>
              <a:t>打开或者创建“</a:t>
            </a:r>
            <a:r>
              <a:rPr lang="en-US" altLang="zh-CN" sz="2000" dirty="0"/>
              <a:t>Excel</a:t>
            </a:r>
            <a:r>
              <a:rPr lang="zh-CN" altLang="en-US" sz="2000" dirty="0"/>
              <a:t>文件对象”</a:t>
            </a:r>
          </a:p>
        </p:txBody>
      </p:sp>
      <p:sp>
        <p:nvSpPr>
          <p:cNvPr id="28" name="文本框 27"/>
          <p:cNvSpPr txBox="1"/>
          <p:nvPr/>
        </p:nvSpPr>
        <p:spPr>
          <a:xfrm>
            <a:off x="6175488" y="5160954"/>
            <a:ext cx="2263248" cy="992579"/>
          </a:xfrm>
          <a:prstGeom prst="rect">
            <a:avLst/>
          </a:prstGeom>
          <a:noFill/>
        </p:spPr>
        <p:txBody>
          <a:bodyPr wrap="square" lIns="68580" tIns="34290" rIns="68580" bIns="34290" rtlCol="0">
            <a:spAutoFit/>
          </a:bodyPr>
          <a:lstStyle/>
          <a:p>
            <a:pPr latinLnBrk="1"/>
            <a:r>
              <a:rPr lang="zh-CN" altLang="en-US" sz="2000" dirty="0"/>
              <a:t>用</a:t>
            </a:r>
            <a:r>
              <a:rPr lang="en-US" altLang="zh-CN" sz="2000" dirty="0"/>
              <a:t>Sheet</a:t>
            </a:r>
            <a:r>
              <a:rPr lang="zh-CN" altLang="en-US" sz="2000" dirty="0"/>
              <a:t>对象返回行对象，用行对象得到</a:t>
            </a:r>
            <a:r>
              <a:rPr lang="en-US" altLang="zh-CN" sz="2000" dirty="0"/>
              <a:t>Cell</a:t>
            </a:r>
            <a:r>
              <a:rPr lang="zh-CN" altLang="en-US" sz="2000" dirty="0"/>
              <a:t>对象</a:t>
            </a:r>
          </a:p>
        </p:txBody>
      </p:sp>
      <p:sp>
        <p:nvSpPr>
          <p:cNvPr id="29" name="任意多边形 6"/>
          <p:cNvSpPr/>
          <p:nvPr/>
        </p:nvSpPr>
        <p:spPr>
          <a:xfrm>
            <a:off x="8007410" y="3667313"/>
            <a:ext cx="885975" cy="885975"/>
          </a:xfrm>
          <a:custGeom>
            <a:avLst/>
            <a:gdLst>
              <a:gd name="connsiteX0" fmla="*/ 121947 w 920004"/>
              <a:gd name="connsiteY0" fmla="*/ 351810 h 920004"/>
              <a:gd name="connsiteX1" fmla="*/ 351810 w 920004"/>
              <a:gd name="connsiteY1" fmla="*/ 351810 h 920004"/>
              <a:gd name="connsiteX2" fmla="*/ 351810 w 920004"/>
              <a:gd name="connsiteY2" fmla="*/ 121947 h 920004"/>
              <a:gd name="connsiteX3" fmla="*/ 568194 w 920004"/>
              <a:gd name="connsiteY3" fmla="*/ 121947 h 920004"/>
              <a:gd name="connsiteX4" fmla="*/ 568194 w 920004"/>
              <a:gd name="connsiteY4" fmla="*/ 351810 h 920004"/>
              <a:gd name="connsiteX5" fmla="*/ 798057 w 920004"/>
              <a:gd name="connsiteY5" fmla="*/ 351810 h 920004"/>
              <a:gd name="connsiteX6" fmla="*/ 798057 w 920004"/>
              <a:gd name="connsiteY6" fmla="*/ 568194 h 920004"/>
              <a:gd name="connsiteX7" fmla="*/ 568194 w 920004"/>
              <a:gd name="connsiteY7" fmla="*/ 568194 h 920004"/>
              <a:gd name="connsiteX8" fmla="*/ 568194 w 920004"/>
              <a:gd name="connsiteY8" fmla="*/ 798057 h 920004"/>
              <a:gd name="connsiteX9" fmla="*/ 351810 w 920004"/>
              <a:gd name="connsiteY9" fmla="*/ 798057 h 920004"/>
              <a:gd name="connsiteX10" fmla="*/ 351810 w 920004"/>
              <a:gd name="connsiteY10" fmla="*/ 568194 h 920004"/>
              <a:gd name="connsiteX11" fmla="*/ 121947 w 920004"/>
              <a:gd name="connsiteY11" fmla="*/ 568194 h 920004"/>
              <a:gd name="connsiteX12" fmla="*/ 121947 w 920004"/>
              <a:gd name="connsiteY12" fmla="*/ 351810 h 92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004" h="920004">
                <a:moveTo>
                  <a:pt x="121947" y="351810"/>
                </a:moveTo>
                <a:lnTo>
                  <a:pt x="351810" y="351810"/>
                </a:lnTo>
                <a:lnTo>
                  <a:pt x="351810" y="121947"/>
                </a:lnTo>
                <a:lnTo>
                  <a:pt x="568194" y="121947"/>
                </a:lnTo>
                <a:lnTo>
                  <a:pt x="568194" y="351810"/>
                </a:lnTo>
                <a:lnTo>
                  <a:pt x="798057" y="351810"/>
                </a:lnTo>
                <a:lnTo>
                  <a:pt x="798057" y="568194"/>
                </a:lnTo>
                <a:lnTo>
                  <a:pt x="568194" y="568194"/>
                </a:lnTo>
                <a:lnTo>
                  <a:pt x="568194" y="798057"/>
                </a:lnTo>
                <a:lnTo>
                  <a:pt x="351810" y="798057"/>
                </a:lnTo>
                <a:lnTo>
                  <a:pt x="351810" y="568194"/>
                </a:lnTo>
                <a:lnTo>
                  <a:pt x="121947" y="568194"/>
                </a:lnTo>
                <a:lnTo>
                  <a:pt x="121947" y="351810"/>
                </a:lnTo>
                <a:close/>
              </a:path>
            </a:pathLst>
          </a:custGeom>
          <a:solidFill>
            <a:srgbClr val="FFC000"/>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91460" tIns="263858" rIns="91460" bIns="263858" numCol="1" spcCol="953" anchor="ctr" anchorCtr="0">
            <a:noAutofit/>
          </a:bodyPr>
          <a:lstStyle/>
          <a:p>
            <a:pPr algn="ctr" defTabSz="500063">
              <a:lnSpc>
                <a:spcPct val="90000"/>
              </a:lnSpc>
              <a:spcBef>
                <a:spcPct val="0"/>
              </a:spcBef>
              <a:spcAft>
                <a:spcPct val="35000"/>
              </a:spcAft>
            </a:pPr>
            <a:endParaRPr lang="en-US" sz="1100">
              <a:solidFill>
                <a:schemeClr val="tx1"/>
              </a:solidFill>
              <a:latin typeface="Calibri"/>
            </a:endParaRPr>
          </a:p>
        </p:txBody>
      </p:sp>
      <p:sp>
        <p:nvSpPr>
          <p:cNvPr id="30" name="文本占位符 2"/>
          <p:cNvSpPr txBox="1">
            <a:spLocks/>
          </p:cNvSpPr>
          <p:nvPr/>
        </p:nvSpPr>
        <p:spPr>
          <a:xfrm>
            <a:off x="580719" y="440928"/>
            <a:ext cx="4534390" cy="419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smtClean="0"/>
              <a:t>2.3.1 </a:t>
            </a:r>
            <a:r>
              <a:rPr kumimoji="1" lang="zh-CN" altLang="en-US" dirty="0" smtClean="0"/>
              <a:t>如何下载</a:t>
            </a:r>
            <a:r>
              <a:rPr kumimoji="1" lang="en-US" altLang="zh-CN" dirty="0" smtClean="0"/>
              <a:t>——</a:t>
            </a:r>
            <a:r>
              <a:rPr kumimoji="1" lang="zh-CN" altLang="en-US" dirty="0"/>
              <a:t>介绍</a:t>
            </a:r>
          </a:p>
        </p:txBody>
      </p:sp>
    </p:spTree>
    <p:extLst>
      <p:ext uri="{BB962C8B-B14F-4D97-AF65-F5344CB8AC3E}">
        <p14:creationId xmlns:p14="http://schemas.microsoft.com/office/powerpoint/2010/main" val="32618131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0323" y="507828"/>
            <a:ext cx="11040533" cy="6318653"/>
          </a:xfrm>
          <a:prstGeom prst="rect">
            <a:avLst/>
          </a:prstGeom>
          <a:noFill/>
        </p:spPr>
        <p:txBody>
          <a:bodyPr wrap="square" rtlCol="0">
            <a:spAutoFit/>
          </a:bodyPr>
          <a:lstStyle/>
          <a:p>
            <a:pPr latinLnBrk="1"/>
            <a:r>
              <a:rPr lang="zh-CN" altLang="en-US" sz="2400" b="1" dirty="0"/>
              <a:t>常用组件：</a:t>
            </a:r>
            <a:endParaRPr lang="zh-CN" altLang="en-US" sz="2400" dirty="0"/>
          </a:p>
          <a:p>
            <a:pPr lvl="1" latinLnBrk="1"/>
            <a:r>
              <a:rPr lang="en-US" altLang="zh-CN" sz="2400" dirty="0" err="1"/>
              <a:t>HSSFWorkbook</a:t>
            </a:r>
            <a:r>
              <a:rPr lang="en-US" altLang="zh-CN" sz="2400" dirty="0"/>
              <a:t>              </a:t>
            </a:r>
            <a:r>
              <a:rPr lang="en-US" altLang="zh-CN" sz="2400" dirty="0" smtClean="0"/>
              <a:t> excel</a:t>
            </a:r>
            <a:r>
              <a:rPr lang="zh-CN" altLang="en-US" sz="2400" dirty="0"/>
              <a:t>的文档</a:t>
            </a:r>
            <a:r>
              <a:rPr lang="zh-CN" altLang="en-US" sz="2400" dirty="0" smtClean="0"/>
              <a:t>对象，对应</a:t>
            </a:r>
            <a:r>
              <a:rPr lang="en-US" altLang="zh-CN" sz="2400" dirty="0" smtClean="0"/>
              <a:t>.</a:t>
            </a:r>
            <a:r>
              <a:rPr lang="en-US" altLang="zh-CN" sz="2400" dirty="0" err="1" smtClean="0"/>
              <a:t>xls</a:t>
            </a:r>
            <a:r>
              <a:rPr lang="en-US" altLang="zh-CN" sz="2400" dirty="0" smtClean="0"/>
              <a:t>  </a:t>
            </a:r>
            <a:r>
              <a:rPr lang="zh-CN" altLang="en-US" sz="2400" dirty="0" smtClean="0"/>
              <a:t>针对</a:t>
            </a:r>
            <a:r>
              <a:rPr lang="en-US" altLang="zh-CN" sz="2400" dirty="0" smtClean="0"/>
              <a:t>2003</a:t>
            </a:r>
          </a:p>
          <a:p>
            <a:pPr lvl="1" latinLnBrk="1"/>
            <a:r>
              <a:rPr lang="en-US" altLang="zh-CN" sz="2400" dirty="0" smtClean="0">
                <a:solidFill>
                  <a:srgbClr val="FFFF00"/>
                </a:solidFill>
              </a:rPr>
              <a:t>(S)</a:t>
            </a:r>
            <a:r>
              <a:rPr lang="en-US" altLang="zh-CN" sz="2400" dirty="0" err="1" smtClean="0">
                <a:solidFill>
                  <a:srgbClr val="FFFF00"/>
                </a:solidFill>
              </a:rPr>
              <a:t>XHSSFWorkbook</a:t>
            </a:r>
            <a:r>
              <a:rPr lang="en-US" altLang="zh-CN" sz="2400" dirty="0" smtClean="0">
                <a:solidFill>
                  <a:srgbClr val="FFFF00"/>
                </a:solidFill>
              </a:rPr>
              <a:t> </a:t>
            </a:r>
            <a:r>
              <a:rPr lang="en-US" altLang="zh-CN" sz="2400" dirty="0"/>
              <a:t>       </a:t>
            </a:r>
            <a:r>
              <a:rPr lang="en-US" altLang="zh-CN" sz="2400" dirty="0">
                <a:solidFill>
                  <a:srgbClr val="FFFF00"/>
                </a:solidFill>
              </a:rPr>
              <a:t> </a:t>
            </a:r>
            <a:r>
              <a:rPr lang="en-US" altLang="zh-CN" sz="2400" dirty="0" smtClean="0">
                <a:solidFill>
                  <a:srgbClr val="FFFF00"/>
                </a:solidFill>
              </a:rPr>
              <a:t>excel</a:t>
            </a:r>
            <a:r>
              <a:rPr lang="zh-CN" altLang="en-US" sz="2400" dirty="0">
                <a:solidFill>
                  <a:srgbClr val="FFFF00"/>
                </a:solidFill>
              </a:rPr>
              <a:t>的文档对象，对应</a:t>
            </a:r>
            <a:r>
              <a:rPr lang="en-US" altLang="zh-CN" sz="2400" dirty="0">
                <a:solidFill>
                  <a:srgbClr val="FFFF00"/>
                </a:solidFill>
              </a:rPr>
              <a:t>.</a:t>
            </a:r>
            <a:r>
              <a:rPr lang="en-US" altLang="zh-CN" sz="2400" dirty="0" err="1" smtClean="0">
                <a:solidFill>
                  <a:srgbClr val="FFFF00"/>
                </a:solidFill>
              </a:rPr>
              <a:t>xlsx</a:t>
            </a:r>
            <a:r>
              <a:rPr lang="en-US" altLang="zh-CN" sz="2400" dirty="0" smtClean="0">
                <a:solidFill>
                  <a:srgbClr val="FFFF00"/>
                </a:solidFill>
              </a:rPr>
              <a:t> </a:t>
            </a:r>
            <a:r>
              <a:rPr lang="zh-CN" altLang="en-US" sz="2400" dirty="0" smtClean="0">
                <a:solidFill>
                  <a:srgbClr val="FFFF00"/>
                </a:solidFill>
              </a:rPr>
              <a:t>针对</a:t>
            </a:r>
            <a:r>
              <a:rPr lang="en-US" altLang="zh-CN" sz="2400" dirty="0" smtClean="0">
                <a:solidFill>
                  <a:srgbClr val="FFFF00"/>
                </a:solidFill>
              </a:rPr>
              <a:t>2007</a:t>
            </a:r>
            <a:endParaRPr lang="zh-CN" altLang="en-US" sz="2400" dirty="0">
              <a:solidFill>
                <a:srgbClr val="FFFF00"/>
              </a:solidFill>
            </a:endParaRPr>
          </a:p>
          <a:p>
            <a:pPr lvl="1" latinLnBrk="1"/>
            <a:r>
              <a:rPr lang="en-US" altLang="zh-CN" sz="2400" dirty="0" err="1"/>
              <a:t>HSSFSheet</a:t>
            </a:r>
            <a:r>
              <a:rPr lang="en-US" altLang="zh-CN" sz="2400" dirty="0"/>
              <a:t>                       </a:t>
            </a:r>
            <a:r>
              <a:rPr lang="en-US" altLang="zh-CN" sz="2400" dirty="0" smtClean="0"/>
              <a:t>excel</a:t>
            </a:r>
            <a:r>
              <a:rPr lang="zh-CN" altLang="en-US" sz="2400" dirty="0"/>
              <a:t>的表单</a:t>
            </a:r>
          </a:p>
          <a:p>
            <a:pPr lvl="1" latinLnBrk="1"/>
            <a:r>
              <a:rPr lang="en-US" altLang="zh-CN" sz="2400" dirty="0" err="1"/>
              <a:t>HSSFRow</a:t>
            </a:r>
            <a:r>
              <a:rPr lang="en-US" altLang="zh-CN" sz="2400" dirty="0"/>
              <a:t>                         </a:t>
            </a:r>
            <a:r>
              <a:rPr lang="en-US" altLang="zh-CN" sz="2400" dirty="0" smtClean="0"/>
              <a:t>excel</a:t>
            </a:r>
            <a:r>
              <a:rPr lang="zh-CN" altLang="en-US" sz="2400" dirty="0"/>
              <a:t>的行</a:t>
            </a:r>
          </a:p>
          <a:p>
            <a:pPr lvl="1" latinLnBrk="1"/>
            <a:r>
              <a:rPr lang="en-US" altLang="zh-CN" sz="2400" dirty="0" err="1"/>
              <a:t>HSSFCell</a:t>
            </a:r>
            <a:r>
              <a:rPr lang="en-US" altLang="zh-CN" sz="2400" dirty="0"/>
              <a:t>                          </a:t>
            </a:r>
            <a:r>
              <a:rPr lang="en-US" altLang="zh-CN" sz="2400" dirty="0" smtClean="0"/>
              <a:t>excel</a:t>
            </a:r>
            <a:r>
              <a:rPr lang="zh-CN" altLang="en-US" sz="2400" dirty="0"/>
              <a:t>的格子单元</a:t>
            </a:r>
          </a:p>
          <a:p>
            <a:pPr lvl="1" latinLnBrk="1"/>
            <a:r>
              <a:rPr lang="en-US" altLang="zh-CN" sz="2400" dirty="0" err="1"/>
              <a:t>HSSFFont</a:t>
            </a:r>
            <a:r>
              <a:rPr lang="en-US" altLang="zh-CN" sz="2400" dirty="0"/>
              <a:t>                         </a:t>
            </a:r>
            <a:r>
              <a:rPr lang="en-US" altLang="zh-CN" sz="2400" dirty="0" smtClean="0"/>
              <a:t>excel</a:t>
            </a:r>
            <a:r>
              <a:rPr lang="zh-CN" altLang="en-US" sz="2400" dirty="0"/>
              <a:t>字体</a:t>
            </a:r>
          </a:p>
          <a:p>
            <a:pPr lvl="1" latinLnBrk="1"/>
            <a:r>
              <a:rPr lang="en-US" altLang="zh-CN" sz="2400" dirty="0" err="1"/>
              <a:t>HSSFDataFormat</a:t>
            </a:r>
            <a:r>
              <a:rPr lang="en-US" altLang="zh-CN" sz="2400" dirty="0"/>
              <a:t>            </a:t>
            </a:r>
            <a:r>
              <a:rPr lang="en-US" altLang="zh-CN" sz="2400" dirty="0" smtClean="0"/>
              <a:t> </a:t>
            </a:r>
            <a:r>
              <a:rPr lang="zh-CN" altLang="en-US" sz="2400" dirty="0" smtClean="0"/>
              <a:t>日期</a:t>
            </a:r>
            <a:r>
              <a:rPr lang="zh-CN" altLang="en-US" sz="2400" dirty="0"/>
              <a:t>格式</a:t>
            </a:r>
          </a:p>
          <a:p>
            <a:pPr lvl="1" latinLnBrk="1"/>
            <a:r>
              <a:rPr lang="en-US" altLang="zh-CN" sz="2400" dirty="0" err="1"/>
              <a:t>HSSFHeader</a:t>
            </a:r>
            <a:r>
              <a:rPr lang="en-US" altLang="zh-CN" sz="2400" dirty="0"/>
              <a:t>                   </a:t>
            </a:r>
            <a:r>
              <a:rPr lang="en-US" altLang="zh-CN" sz="2400" dirty="0" smtClean="0"/>
              <a:t>  </a:t>
            </a:r>
            <a:r>
              <a:rPr lang="en-US" altLang="zh-CN" sz="2400" dirty="0"/>
              <a:t>sheet</a:t>
            </a:r>
            <a:r>
              <a:rPr lang="zh-CN" altLang="en-US" sz="2400" dirty="0"/>
              <a:t>头</a:t>
            </a:r>
          </a:p>
          <a:p>
            <a:pPr lvl="1" latinLnBrk="1"/>
            <a:r>
              <a:rPr lang="en-US" altLang="zh-CN" sz="2400" dirty="0" err="1"/>
              <a:t>HSSFFooter</a:t>
            </a:r>
            <a:r>
              <a:rPr lang="en-US" altLang="zh-CN" sz="2400" dirty="0"/>
              <a:t>                      </a:t>
            </a:r>
            <a:r>
              <a:rPr lang="en-US" altLang="zh-CN" sz="2400" dirty="0" smtClean="0"/>
              <a:t>sheet</a:t>
            </a:r>
            <a:r>
              <a:rPr lang="zh-CN" altLang="en-US" sz="2400" dirty="0"/>
              <a:t>尾（只有打印的时候才能看到效果</a:t>
            </a:r>
            <a:r>
              <a:rPr lang="zh-CN" altLang="en-US" sz="2400" dirty="0" smtClean="0"/>
              <a:t>）</a:t>
            </a:r>
            <a:endParaRPr lang="zh-CN" altLang="en-US" sz="2400" dirty="0"/>
          </a:p>
          <a:p>
            <a:pPr latinLnBrk="1"/>
            <a:r>
              <a:rPr lang="zh-CN" altLang="en-US" sz="2400" b="1" dirty="0"/>
              <a:t>样式：</a:t>
            </a:r>
            <a:endParaRPr lang="zh-CN" altLang="en-US" sz="2400" dirty="0"/>
          </a:p>
          <a:p>
            <a:pPr latinLnBrk="1"/>
            <a:r>
              <a:rPr lang="en-US" altLang="zh-CN" sz="2400" dirty="0"/>
              <a:t> </a:t>
            </a:r>
            <a:r>
              <a:rPr lang="en-US" altLang="zh-CN" sz="2400" dirty="0" smtClean="0"/>
              <a:t>      </a:t>
            </a:r>
            <a:r>
              <a:rPr lang="en-US" altLang="zh-CN" sz="2400" dirty="0" err="1" smtClean="0"/>
              <a:t>HSSFCellStyle</a:t>
            </a:r>
            <a:r>
              <a:rPr lang="en-US" altLang="zh-CN" sz="2400" dirty="0" smtClean="0"/>
              <a:t> </a:t>
            </a:r>
            <a:r>
              <a:rPr lang="en-US" altLang="zh-CN" sz="2400" dirty="0"/>
              <a:t>                </a:t>
            </a:r>
            <a:r>
              <a:rPr lang="en-US" altLang="zh-CN" sz="2400" dirty="0" smtClean="0"/>
              <a:t>cell</a:t>
            </a:r>
            <a:r>
              <a:rPr lang="zh-CN" altLang="en-US" sz="2400" dirty="0" smtClean="0"/>
              <a:t>样式</a:t>
            </a:r>
            <a:endParaRPr lang="zh-CN" altLang="en-US" sz="2400" dirty="0"/>
          </a:p>
          <a:p>
            <a:pPr latinLnBrk="1"/>
            <a:r>
              <a:rPr lang="zh-CN" altLang="en-US" sz="2400" b="1" dirty="0"/>
              <a:t>辅助操作包括：</a:t>
            </a:r>
            <a:endParaRPr lang="zh-CN" altLang="en-US" sz="2400" dirty="0"/>
          </a:p>
          <a:p>
            <a:pPr lvl="1" latinLnBrk="1"/>
            <a:r>
              <a:rPr lang="en-US" altLang="zh-CN" sz="2400" dirty="0" err="1"/>
              <a:t>HSSFDateUtil</a:t>
            </a:r>
            <a:r>
              <a:rPr lang="en-US" altLang="zh-CN" sz="2400" dirty="0"/>
              <a:t>                   </a:t>
            </a:r>
            <a:r>
              <a:rPr lang="zh-CN" altLang="en-US" sz="2400" dirty="0" smtClean="0"/>
              <a:t>日期</a:t>
            </a:r>
            <a:endParaRPr lang="zh-CN" altLang="en-US" sz="2400" dirty="0"/>
          </a:p>
          <a:p>
            <a:pPr lvl="1" latinLnBrk="1"/>
            <a:r>
              <a:rPr lang="en-US" altLang="zh-CN" sz="2400" dirty="0" err="1"/>
              <a:t>HSSFPrintSetup</a:t>
            </a:r>
            <a:r>
              <a:rPr lang="en-US" altLang="zh-CN" sz="2400" dirty="0"/>
              <a:t>                </a:t>
            </a:r>
            <a:r>
              <a:rPr lang="zh-CN" altLang="en-US" sz="2400" dirty="0" smtClean="0"/>
              <a:t>打印</a:t>
            </a:r>
            <a:endParaRPr lang="zh-CN" altLang="en-US" sz="2400" dirty="0"/>
          </a:p>
          <a:p>
            <a:pPr lvl="1" latinLnBrk="1"/>
            <a:r>
              <a:rPr lang="en-US" altLang="zh-CN" sz="2400" dirty="0" err="1"/>
              <a:t>HSSFErrorConstants</a:t>
            </a:r>
            <a:r>
              <a:rPr lang="en-US" altLang="zh-CN" sz="2400" dirty="0"/>
              <a:t>        </a:t>
            </a:r>
            <a:r>
              <a:rPr lang="en-US" altLang="zh-CN" sz="2400" dirty="0" smtClean="0"/>
              <a:t> </a:t>
            </a:r>
            <a:r>
              <a:rPr lang="zh-CN" altLang="en-US" sz="2400" dirty="0"/>
              <a:t>错误信息表</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907532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1830308" y="2730483"/>
            <a:ext cx="9876022" cy="1077841"/>
          </a:xfrm>
          <a:custGeom>
            <a:avLst/>
            <a:gdLst>
              <a:gd name="connsiteX0" fmla="*/ 0 w 5656275"/>
              <a:gd name="connsiteY0" fmla="*/ 0 h 508162"/>
              <a:gd name="connsiteX1" fmla="*/ 5656275 w 5656275"/>
              <a:gd name="connsiteY1" fmla="*/ 0 h 508162"/>
              <a:gd name="connsiteX2" fmla="*/ 5656275 w 5656275"/>
              <a:gd name="connsiteY2" fmla="*/ 508162 h 508162"/>
              <a:gd name="connsiteX3" fmla="*/ 0 w 5656275"/>
              <a:gd name="connsiteY3" fmla="*/ 508162 h 508162"/>
              <a:gd name="connsiteX4" fmla="*/ 0 w 5656275"/>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6275" h="508162">
                <a:moveTo>
                  <a:pt x="0" y="0"/>
                </a:moveTo>
                <a:lnTo>
                  <a:pt x="5656275" y="0"/>
                </a:lnTo>
                <a:lnTo>
                  <a:pt x="5656275" y="508162"/>
                </a:lnTo>
                <a:lnTo>
                  <a:pt x="0" y="508162"/>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03354" tIns="45720" rIns="45720" bIns="45720" numCol="1" spcCol="1270" anchor="ctr" anchorCtr="0">
            <a:noAutofit/>
          </a:bodyPr>
          <a:lstStyle/>
          <a:p>
            <a:pPr latinLnBrk="1">
              <a:lnSpc>
                <a:spcPct val="150000"/>
              </a:lnSpc>
            </a:pPr>
            <a:r>
              <a:rPr lang="en-US" altLang="zh-CN" dirty="0"/>
              <a:t> 1</a:t>
            </a:r>
            <a:r>
              <a:rPr lang="zh-CN" altLang="en-US" dirty="0"/>
              <a:t>、直接在服务器生成一个</a:t>
            </a:r>
            <a:r>
              <a:rPr lang="en-US" altLang="zh-CN" dirty="0"/>
              <a:t>Excel</a:t>
            </a:r>
            <a:r>
              <a:rPr lang="zh-CN" altLang="en-US" dirty="0"/>
              <a:t>，然后通过前端访问路径进行下载</a:t>
            </a:r>
            <a:endParaRPr lang="en-US" altLang="zh-CN" dirty="0"/>
          </a:p>
          <a:p>
            <a:pPr latinLnBrk="1">
              <a:lnSpc>
                <a:spcPct val="150000"/>
              </a:lnSpc>
            </a:pPr>
            <a:r>
              <a:rPr lang="zh-CN" altLang="en-US" dirty="0"/>
              <a:t>（</a:t>
            </a:r>
            <a:r>
              <a:rPr lang="en-US" altLang="zh-CN" dirty="0"/>
              <a:t>String path = </a:t>
            </a:r>
            <a:r>
              <a:rPr lang="en-US" altLang="zh-CN" dirty="0" err="1"/>
              <a:t>request.getSession</a:t>
            </a:r>
            <a:r>
              <a:rPr lang="en-US" altLang="zh-CN" dirty="0"/>
              <a:t>().</a:t>
            </a:r>
            <a:r>
              <a:rPr lang="en-US" altLang="zh-CN" dirty="0" err="1"/>
              <a:t>getServletContext</a:t>
            </a:r>
            <a:r>
              <a:rPr lang="en-US" altLang="zh-CN" dirty="0"/>
              <a:t>().</a:t>
            </a:r>
            <a:r>
              <a:rPr lang="en-US" altLang="zh-CN" dirty="0" err="1"/>
              <a:t>getRealPath</a:t>
            </a:r>
            <a:r>
              <a:rPr lang="en-US" altLang="zh-CN" dirty="0"/>
              <a:t>("") + "/" + filename;</a:t>
            </a:r>
            <a:r>
              <a:rPr lang="zh-CN" altLang="en-US" dirty="0"/>
              <a:t>）</a:t>
            </a:r>
            <a:endParaRPr lang="zh-CN" altLang="en-US" dirty="0">
              <a:latin typeface="+mn-ea"/>
            </a:endParaRPr>
          </a:p>
        </p:txBody>
      </p:sp>
      <p:sp>
        <p:nvSpPr>
          <p:cNvPr id="36" name="椭圆 35"/>
          <p:cNvSpPr/>
          <p:nvPr/>
        </p:nvSpPr>
        <p:spPr>
          <a:xfrm>
            <a:off x="1095272" y="2698722"/>
            <a:ext cx="1052638" cy="1141361"/>
          </a:xfrm>
          <a:prstGeom prst="ellipse">
            <a:avLst/>
          </a:prstGeom>
          <a:solidFill>
            <a:schemeClr val="tx1"/>
          </a:solidFill>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任意多边形 44"/>
          <p:cNvSpPr/>
          <p:nvPr/>
        </p:nvSpPr>
        <p:spPr>
          <a:xfrm>
            <a:off x="1830308" y="4540861"/>
            <a:ext cx="9876022" cy="1077841"/>
          </a:xfrm>
          <a:custGeom>
            <a:avLst/>
            <a:gdLst>
              <a:gd name="connsiteX0" fmla="*/ 0 w 5656275"/>
              <a:gd name="connsiteY0" fmla="*/ 0 h 508162"/>
              <a:gd name="connsiteX1" fmla="*/ 5656275 w 5656275"/>
              <a:gd name="connsiteY1" fmla="*/ 0 h 508162"/>
              <a:gd name="connsiteX2" fmla="*/ 5656275 w 5656275"/>
              <a:gd name="connsiteY2" fmla="*/ 508162 h 508162"/>
              <a:gd name="connsiteX3" fmla="*/ 0 w 5656275"/>
              <a:gd name="connsiteY3" fmla="*/ 508162 h 508162"/>
              <a:gd name="connsiteX4" fmla="*/ 0 w 5656275"/>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6275" h="508162">
                <a:moveTo>
                  <a:pt x="0" y="0"/>
                </a:moveTo>
                <a:lnTo>
                  <a:pt x="5656275" y="0"/>
                </a:lnTo>
                <a:lnTo>
                  <a:pt x="5656275" y="508162"/>
                </a:lnTo>
                <a:lnTo>
                  <a:pt x="0" y="508162"/>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03354" tIns="45720" rIns="45720" bIns="45720" numCol="1" spcCol="1270" anchor="ctr" anchorCtr="0">
            <a:noAutofit/>
          </a:bodyPr>
          <a:lstStyle/>
          <a:p>
            <a:pPr latinLnBrk="1">
              <a:lnSpc>
                <a:spcPct val="150000"/>
              </a:lnSpc>
            </a:pPr>
            <a:r>
              <a:rPr lang="en-US" altLang="zh-CN" dirty="0"/>
              <a:t> 2</a:t>
            </a:r>
            <a:r>
              <a:rPr lang="zh-CN" altLang="en-US" dirty="0"/>
              <a:t>、直接将数据存放在流中，然后进行前端进行组合生成</a:t>
            </a:r>
            <a:r>
              <a:rPr lang="en-US" altLang="zh-CN" dirty="0"/>
              <a:t>Excel</a:t>
            </a:r>
            <a:r>
              <a:rPr lang="zh-CN" altLang="en-US" dirty="0"/>
              <a:t>、</a:t>
            </a:r>
            <a:r>
              <a:rPr lang="en-US" altLang="zh-CN" dirty="0"/>
              <a:t>Word</a:t>
            </a:r>
            <a:r>
              <a:rPr lang="zh-CN" altLang="en-US" dirty="0"/>
              <a:t>、</a:t>
            </a:r>
            <a:r>
              <a:rPr lang="en-US" altLang="zh-CN" dirty="0"/>
              <a:t>Zip</a:t>
            </a:r>
          </a:p>
          <a:p>
            <a:pPr latinLnBrk="1"/>
            <a:r>
              <a:rPr lang="zh-CN" altLang="en-US" dirty="0"/>
              <a:t>（需要安装一个依赖 </a:t>
            </a:r>
            <a:r>
              <a:rPr lang="en-US" altLang="zh-CN" dirty="0"/>
              <a:t>import </a:t>
            </a:r>
            <a:r>
              <a:rPr lang="en-US" altLang="zh-CN" dirty="0" err="1"/>
              <a:t>fileDownload</a:t>
            </a:r>
            <a:r>
              <a:rPr lang="en-US" altLang="zh-CN" dirty="0"/>
              <a:t> from '</a:t>
            </a:r>
            <a:r>
              <a:rPr lang="en-US" altLang="zh-CN" dirty="0" err="1"/>
              <a:t>js</a:t>
            </a:r>
            <a:r>
              <a:rPr lang="en-US" altLang="zh-CN" dirty="0"/>
              <a:t>-file-download'</a:t>
            </a:r>
            <a:r>
              <a:rPr lang="zh-CN" altLang="en-US" dirty="0"/>
              <a:t>）</a:t>
            </a:r>
            <a:endParaRPr lang="zh-CN" altLang="en-US" dirty="0">
              <a:latin typeface="+mn-ea"/>
            </a:endParaRPr>
          </a:p>
        </p:txBody>
      </p:sp>
      <p:sp>
        <p:nvSpPr>
          <p:cNvPr id="46" name="椭圆 45"/>
          <p:cNvSpPr/>
          <p:nvPr/>
        </p:nvSpPr>
        <p:spPr>
          <a:xfrm>
            <a:off x="1095272" y="4509100"/>
            <a:ext cx="1052638" cy="1141361"/>
          </a:xfrm>
          <a:prstGeom prst="ellipse">
            <a:avLst/>
          </a:prstGeom>
          <a:solidFill>
            <a:schemeClr val="tx1"/>
          </a:solidFill>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5" name="组合 22"/>
          <p:cNvGrpSpPr/>
          <p:nvPr/>
        </p:nvGrpSpPr>
        <p:grpSpPr>
          <a:xfrm>
            <a:off x="1224146" y="2957415"/>
            <a:ext cx="794889" cy="623974"/>
            <a:chOff x="3654425" y="5089525"/>
            <a:chExt cx="1860550" cy="1460500"/>
          </a:xfrm>
          <a:solidFill>
            <a:schemeClr val="bg1"/>
          </a:solidFill>
        </p:grpSpPr>
        <p:sp>
          <p:nvSpPr>
            <p:cNvPr id="56"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22"/>
          <p:cNvGrpSpPr/>
          <p:nvPr/>
        </p:nvGrpSpPr>
        <p:grpSpPr>
          <a:xfrm>
            <a:off x="1224145" y="4767793"/>
            <a:ext cx="794889" cy="623974"/>
            <a:chOff x="3654425" y="5089525"/>
            <a:chExt cx="1860550" cy="1460500"/>
          </a:xfrm>
          <a:solidFill>
            <a:schemeClr val="bg1"/>
          </a:solidFill>
        </p:grpSpPr>
        <p:sp>
          <p:nvSpPr>
            <p:cNvPr id="6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占位符 2"/>
          <p:cNvSpPr txBox="1">
            <a:spLocks/>
          </p:cNvSpPr>
          <p:nvPr/>
        </p:nvSpPr>
        <p:spPr>
          <a:xfrm>
            <a:off x="650559" y="593272"/>
            <a:ext cx="4534390" cy="419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smtClean="0"/>
              <a:t>2.3.2</a:t>
            </a:r>
            <a:r>
              <a:rPr kumimoji="1" lang="zh-CN" altLang="en-US" dirty="0" smtClean="0"/>
              <a:t>如何下载</a:t>
            </a:r>
            <a:r>
              <a:rPr kumimoji="1" lang="en-US" altLang="zh-CN" dirty="0" smtClean="0"/>
              <a:t>——</a:t>
            </a:r>
            <a:r>
              <a:rPr kumimoji="1" lang="zh-CN" altLang="en-US" dirty="0" smtClean="0"/>
              <a:t>方式</a:t>
            </a:r>
            <a:endParaRPr kumimoji="1" lang="zh-CN" altLang="en-US" dirty="0"/>
          </a:p>
        </p:txBody>
      </p:sp>
    </p:spTree>
    <p:extLst>
      <p:ext uri="{BB962C8B-B14F-4D97-AF65-F5344CB8AC3E}">
        <p14:creationId xmlns:p14="http://schemas.microsoft.com/office/powerpoint/2010/main" val="34817537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250" fill="hold"/>
                                        <p:tgtEl>
                                          <p:spTgt spid="35"/>
                                        </p:tgtEl>
                                        <p:attrNameLst>
                                          <p:attrName>ppt_x</p:attrName>
                                        </p:attrNameLst>
                                      </p:cBhvr>
                                      <p:tavLst>
                                        <p:tav tm="0">
                                          <p:val>
                                            <p:strVal val="1+#ppt_w/2"/>
                                          </p:val>
                                        </p:tav>
                                        <p:tav tm="100000">
                                          <p:val>
                                            <p:strVal val="#ppt_x"/>
                                          </p:val>
                                        </p:tav>
                                      </p:tavLst>
                                    </p:anim>
                                    <p:anim calcmode="lin" valueType="num">
                                      <p:cBhvr additive="base">
                                        <p:cTn id="16" dur="25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250" fill="hold"/>
                                        <p:tgtEl>
                                          <p:spTgt spid="46"/>
                                        </p:tgtEl>
                                        <p:attrNameLst>
                                          <p:attrName>ppt_x</p:attrName>
                                        </p:attrNameLst>
                                      </p:cBhvr>
                                      <p:tavLst>
                                        <p:tav tm="0">
                                          <p:val>
                                            <p:strVal val="1+#ppt_w/2"/>
                                          </p:val>
                                        </p:tav>
                                        <p:tav tm="100000">
                                          <p:val>
                                            <p:strVal val="#ppt_x"/>
                                          </p:val>
                                        </p:tav>
                                      </p:tavLst>
                                    </p:anim>
                                    <p:anim calcmode="lin" valueType="num">
                                      <p:cBhvr additive="base">
                                        <p:cTn id="22" dur="250" fill="hold"/>
                                        <p:tgtEl>
                                          <p:spTgt spid="46"/>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fill="hold"/>
                                        <p:tgtEl>
                                          <p:spTgt spid="63"/>
                                        </p:tgtEl>
                                        <p:attrNameLst>
                                          <p:attrName>ppt_x</p:attrName>
                                        </p:attrNameLst>
                                      </p:cBhvr>
                                      <p:tavLst>
                                        <p:tav tm="0">
                                          <p:val>
                                            <p:strVal val="#ppt_x"/>
                                          </p:val>
                                        </p:tav>
                                        <p:tav tm="100000">
                                          <p:val>
                                            <p:strVal val="#ppt_x"/>
                                          </p:val>
                                        </p:tav>
                                      </p:tavLst>
                                    </p:anim>
                                    <p:anim calcmode="lin" valueType="num">
                                      <p:cBhvr additive="base">
                                        <p:cTn id="26" dur="500" fill="hold"/>
                                        <p:tgtEl>
                                          <p:spTgt spid="63"/>
                                        </p:tgtEl>
                                        <p:attrNameLst>
                                          <p:attrName>ppt_y</p:attrName>
                                        </p:attrNameLst>
                                      </p:cBhvr>
                                      <p:tavLst>
                                        <p:tav tm="0">
                                          <p:val>
                                            <p:strVal val="1+#ppt_h/2"/>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250" fill="hold"/>
                                        <p:tgtEl>
                                          <p:spTgt spid="45"/>
                                        </p:tgtEl>
                                        <p:attrNameLst>
                                          <p:attrName>ppt_x</p:attrName>
                                        </p:attrNameLst>
                                      </p:cBhvr>
                                      <p:tavLst>
                                        <p:tav tm="0">
                                          <p:val>
                                            <p:strVal val="1+#ppt_w/2"/>
                                          </p:val>
                                        </p:tav>
                                        <p:tav tm="100000">
                                          <p:val>
                                            <p:strVal val="#ppt_x"/>
                                          </p:val>
                                        </p:tav>
                                      </p:tavLst>
                                    </p:anim>
                                    <p:anim calcmode="lin" valueType="num">
                                      <p:cBhvr additive="base">
                                        <p:cTn id="30" dur="25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569603313"/>
              </p:ext>
            </p:extLst>
          </p:nvPr>
        </p:nvGraphicFramePr>
        <p:xfrm>
          <a:off x="748705" y="925855"/>
          <a:ext cx="10025017" cy="5669800"/>
        </p:xfrm>
        <a:graphic>
          <a:graphicData uri="http://schemas.openxmlformats.org/drawingml/2006/table">
            <a:tbl>
              <a:tblPr firstRow="1" bandRow="1">
                <a:tableStyleId>{17292A2E-F333-43FB-9621-5CBBE7FDCDCB}</a:tableStyleId>
              </a:tblPr>
              <a:tblGrid>
                <a:gridCol w="1801997">
                  <a:extLst>
                    <a:ext uri="{9D8B030D-6E8A-4147-A177-3AD203B41FA5}">
                      <a16:colId xmlns="" xmlns:a16="http://schemas.microsoft.com/office/drawing/2014/main" val="20000"/>
                    </a:ext>
                  </a:extLst>
                </a:gridCol>
                <a:gridCol w="8223020">
                  <a:extLst>
                    <a:ext uri="{9D8B030D-6E8A-4147-A177-3AD203B41FA5}">
                      <a16:colId xmlns="" xmlns:a16="http://schemas.microsoft.com/office/drawing/2014/main" val="20001"/>
                    </a:ext>
                  </a:extLst>
                </a:gridCol>
              </a:tblGrid>
              <a:tr h="595350">
                <a:tc>
                  <a:txBody>
                    <a:bodyPr/>
                    <a:lstStyle/>
                    <a:p>
                      <a:pPr algn="ctr"/>
                      <a:r>
                        <a:rPr lang="en-US" altLang="zh-CN" sz="2400" dirty="0" smtClean="0"/>
                        <a:t>step</a:t>
                      </a:r>
                      <a:endParaRPr lang="zh-CN" altLang="en-US" sz="2400" dirty="0">
                        <a:solidFill>
                          <a:schemeClr val="tx1"/>
                        </a:solidFill>
                      </a:endParaRPr>
                    </a:p>
                  </a:txBody>
                  <a:tcPr anchor="ctr"/>
                </a:tc>
                <a:tc>
                  <a:txBody>
                    <a:bodyPr/>
                    <a:lstStyle/>
                    <a:p>
                      <a:pPr algn="ctr"/>
                      <a:r>
                        <a:rPr lang="en-US" altLang="zh-CN" sz="2400" dirty="0" smtClean="0"/>
                        <a:t>content</a:t>
                      </a:r>
                      <a:endParaRPr lang="zh-CN" altLang="en-US" sz="2400" dirty="0">
                        <a:solidFill>
                          <a:schemeClr val="tx1"/>
                        </a:solidFill>
                      </a:endParaRPr>
                    </a:p>
                  </a:txBody>
                  <a:tcPr anchor="ctr"/>
                </a:tc>
                <a:extLst>
                  <a:ext uri="{0D108BD9-81ED-4DB2-BD59-A6C34878D82A}">
                    <a16:rowId xmlns="" xmlns:a16="http://schemas.microsoft.com/office/drawing/2014/main" val="10000"/>
                  </a:ext>
                </a:extLst>
              </a:tr>
              <a:tr h="779412">
                <a:tc>
                  <a:txBody>
                    <a:bodyPr/>
                    <a:lstStyle/>
                    <a:p>
                      <a:pPr algn="ctr"/>
                      <a:r>
                        <a:rPr lang="en-US" altLang="zh-CN" sz="1400" dirty="0"/>
                        <a:t>NO.1</a:t>
                      </a:r>
                      <a:endParaRPr lang="zh-CN" altLang="en-US" sz="1400" dirty="0">
                        <a:solidFill>
                          <a:schemeClr val="tx1"/>
                        </a:solidFill>
                      </a:endParaRPr>
                    </a:p>
                  </a:txBody>
                  <a:tcPr anchor="ctr"/>
                </a:tc>
                <a:tc>
                  <a:txBody>
                    <a:bodyPr/>
                    <a:lstStyle/>
                    <a:p>
                      <a:r>
                        <a:rPr lang="en-US" altLang="zh-CN" sz="1400" dirty="0" smtClean="0"/>
                        <a:t>// 1.1</a:t>
                      </a:r>
                      <a:r>
                        <a:rPr lang="zh-CN" altLang="en-US" sz="1400" dirty="0" smtClean="0"/>
                        <a:t>文件名</a:t>
                      </a:r>
                    </a:p>
                    <a:p>
                      <a:r>
                        <a:rPr lang="zh-CN" altLang="en-US" sz="1400" dirty="0" smtClean="0"/>
                        <a:t> </a:t>
                      </a:r>
                      <a:r>
                        <a:rPr lang="en-US" altLang="zh-CN" sz="1400" dirty="0" smtClean="0"/>
                        <a:t>String filename = “</a:t>
                      </a:r>
                      <a:r>
                        <a:rPr lang="zh-CN" altLang="en-US" sz="1400" dirty="0" smtClean="0"/>
                        <a:t>文件名</a:t>
                      </a:r>
                      <a:r>
                        <a:rPr lang="en-US" altLang="zh-CN" sz="1400" dirty="0" smtClean="0"/>
                        <a:t>.</a:t>
                      </a:r>
                      <a:r>
                        <a:rPr lang="en-US" altLang="zh-CN" sz="1400" dirty="0" err="1" smtClean="0"/>
                        <a:t>xls</a:t>
                      </a:r>
                      <a:r>
                        <a:rPr lang="en-US" altLang="zh-CN" sz="1400" dirty="0" smtClean="0"/>
                        <a:t>";</a:t>
                      </a:r>
                      <a:endParaRPr lang="en-US" altLang="zh-CN" sz="1400" dirty="0" smtClean="0">
                        <a:solidFill>
                          <a:schemeClr val="tx1"/>
                        </a:solidFill>
                      </a:endParaRPr>
                    </a:p>
                  </a:txBody>
                  <a:tcPr anchor="ctr"/>
                </a:tc>
                <a:extLst>
                  <a:ext uri="{0D108BD9-81ED-4DB2-BD59-A6C34878D82A}">
                    <a16:rowId xmlns="" xmlns:a16="http://schemas.microsoft.com/office/drawing/2014/main" val="10001"/>
                  </a:ext>
                </a:extLst>
              </a:tr>
              <a:tr h="685513">
                <a:tc>
                  <a:txBody>
                    <a:bodyPr/>
                    <a:lstStyle/>
                    <a:p>
                      <a:pPr algn="ctr"/>
                      <a:r>
                        <a:rPr lang="en-US" altLang="zh-CN" sz="1400" dirty="0"/>
                        <a:t>NO.2</a:t>
                      </a:r>
                      <a:endParaRPr lang="zh-CN" altLang="en-US" sz="1400" dirty="0">
                        <a:solidFill>
                          <a:schemeClr val="tx1"/>
                        </a:solidFill>
                      </a:endParaRPr>
                    </a:p>
                  </a:txBody>
                  <a:tcPr anchor="ctr"/>
                </a:tc>
                <a:tc>
                  <a:txBody>
                    <a:bodyPr/>
                    <a:lstStyle/>
                    <a:p>
                      <a:r>
                        <a:rPr lang="en-US" altLang="zh-CN" sz="1400" dirty="0" smtClean="0"/>
                        <a:t>// 1.2</a:t>
                      </a:r>
                      <a:r>
                        <a:rPr lang="zh-CN" altLang="en-US" sz="1400" dirty="0" smtClean="0"/>
                        <a:t>在服务器上对应路径生成文件</a:t>
                      </a:r>
                    </a:p>
                    <a:p>
                      <a:r>
                        <a:rPr lang="zh-CN" altLang="en-US" sz="1400" dirty="0" smtClean="0"/>
                        <a:t>  </a:t>
                      </a:r>
                      <a:r>
                        <a:rPr lang="en-US" altLang="zh-CN" sz="1400" dirty="0" smtClean="0"/>
                        <a:t>String path = </a:t>
                      </a:r>
                      <a:r>
                        <a:rPr lang="en-US" altLang="zh-CN" sz="1400" dirty="0" err="1" smtClean="0"/>
                        <a:t>request.getSession</a:t>
                      </a:r>
                      <a:r>
                        <a:rPr lang="en-US" altLang="zh-CN" sz="1400" dirty="0" smtClean="0"/>
                        <a:t>().</a:t>
                      </a:r>
                      <a:r>
                        <a:rPr lang="en-US" altLang="zh-CN" sz="1400" dirty="0" err="1" smtClean="0"/>
                        <a:t>getServletContext</a:t>
                      </a:r>
                      <a:r>
                        <a:rPr lang="en-US" altLang="zh-CN" sz="1400" dirty="0" smtClean="0"/>
                        <a:t>().</a:t>
                      </a:r>
                      <a:r>
                        <a:rPr lang="en-US" altLang="zh-CN" sz="1400" dirty="0" err="1" smtClean="0"/>
                        <a:t>getRealPath</a:t>
                      </a:r>
                      <a:r>
                        <a:rPr lang="en-US" altLang="zh-CN" sz="1400" dirty="0" smtClean="0"/>
                        <a:t>("") + "/" + filename;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  File name = new </a:t>
                      </a:r>
                      <a:r>
                        <a:rPr lang="en-US" altLang="zh-CN" sz="1400" smtClean="0"/>
                        <a:t>File(path);</a:t>
                      </a:r>
                      <a:endParaRPr lang="zh-CN" altLang="en-US" sz="1400" dirty="0" smtClean="0"/>
                    </a:p>
                  </a:txBody>
                  <a:tcPr anchor="ctr"/>
                </a:tc>
                <a:extLst>
                  <a:ext uri="{0D108BD9-81ED-4DB2-BD59-A6C34878D82A}">
                    <a16:rowId xmlns="" xmlns:a16="http://schemas.microsoft.com/office/drawing/2014/main" val="10002"/>
                  </a:ext>
                </a:extLst>
              </a:tr>
              <a:tr h="918191">
                <a:tc>
                  <a:txBody>
                    <a:bodyPr/>
                    <a:lstStyle/>
                    <a:p>
                      <a:pPr algn="ctr"/>
                      <a:r>
                        <a:rPr lang="en-US" altLang="zh-CN" sz="1400" dirty="0"/>
                        <a:t>NO.3</a:t>
                      </a:r>
                      <a:endParaRPr lang="zh-CN" altLang="en-US" sz="1400" dirty="0">
                        <a:solidFill>
                          <a:schemeClr val="tx1"/>
                        </a:solidFill>
                      </a:endParaRPr>
                    </a:p>
                  </a:txBody>
                  <a:tcPr anchor="ctr"/>
                </a:tc>
                <a:tc>
                  <a:txBody>
                    <a:bodyPr/>
                    <a:lstStyle/>
                    <a:p>
                      <a:r>
                        <a:rPr lang="en-US" altLang="zh-CN" sz="1400" dirty="0" smtClean="0"/>
                        <a:t>// 1.3</a:t>
                      </a:r>
                      <a:r>
                        <a:rPr lang="zh-CN" altLang="en-US" sz="1400" dirty="0" smtClean="0"/>
                        <a:t>创建写工作簿对象</a:t>
                      </a:r>
                      <a:endParaRPr lang="en-US" altLang="zh-CN" sz="1400" dirty="0" smtClean="0"/>
                    </a:p>
                    <a:p>
                      <a:r>
                        <a:rPr lang="en-US" altLang="zh-CN" sz="1400" dirty="0" err="1" smtClean="0"/>
                        <a:t>WritableWorkbook</a:t>
                      </a:r>
                      <a:r>
                        <a:rPr lang="en-US" altLang="zh-CN" sz="1400" dirty="0" smtClean="0"/>
                        <a:t> workbook = </a:t>
                      </a:r>
                      <a:r>
                        <a:rPr lang="en-US" altLang="zh-CN" sz="1400" dirty="0" err="1" smtClean="0"/>
                        <a:t>Workbook.createWorkbook</a:t>
                      </a:r>
                      <a:r>
                        <a:rPr lang="en-US" altLang="zh-CN" sz="1400" dirty="0" smtClean="0"/>
                        <a:t>(name);</a:t>
                      </a:r>
                      <a:endParaRPr lang="en-US" altLang="zh-CN" sz="1400" dirty="0">
                        <a:solidFill>
                          <a:schemeClr val="tx1"/>
                        </a:solidFill>
                      </a:endParaRPr>
                    </a:p>
                  </a:txBody>
                  <a:tcPr anchor="ctr"/>
                </a:tc>
                <a:extLst>
                  <a:ext uri="{0D108BD9-81ED-4DB2-BD59-A6C34878D82A}">
                    <a16:rowId xmlns="" xmlns:a16="http://schemas.microsoft.com/office/drawing/2014/main" val="10003"/>
                  </a:ext>
                </a:extLst>
              </a:tr>
              <a:tr h="752423">
                <a:tc>
                  <a:txBody>
                    <a:bodyPr/>
                    <a:lstStyle/>
                    <a:p>
                      <a:pPr algn="ctr"/>
                      <a:r>
                        <a:rPr lang="en-US" altLang="zh-CN" sz="1400" dirty="0"/>
                        <a:t>NO.4</a:t>
                      </a:r>
                      <a:endParaRPr lang="zh-CN" altLang="en-US" sz="1400" dirty="0">
                        <a:solidFill>
                          <a:schemeClr val="tx1"/>
                        </a:solidFill>
                      </a:endParaRPr>
                    </a:p>
                  </a:txBody>
                  <a:tcPr anchor="ctr"/>
                </a:tc>
                <a:tc>
                  <a:txBody>
                    <a:bodyPr/>
                    <a:lstStyle/>
                    <a:p>
                      <a:r>
                        <a:rPr lang="en-US" altLang="zh-CN" sz="1400" dirty="0" smtClean="0"/>
                        <a:t>// 1.4 </a:t>
                      </a:r>
                      <a:r>
                        <a:rPr lang="zh-CN" altLang="en-US" sz="1400" dirty="0" smtClean="0"/>
                        <a:t>创建工作表</a:t>
                      </a:r>
                    </a:p>
                    <a:p>
                      <a:r>
                        <a:rPr lang="en-US" altLang="zh-CN" sz="1400" dirty="0" err="1" smtClean="0"/>
                        <a:t>WritableSheet</a:t>
                      </a:r>
                      <a:r>
                        <a:rPr lang="en-US" altLang="zh-CN" sz="1400" dirty="0" smtClean="0"/>
                        <a:t> sheet = </a:t>
                      </a:r>
                      <a:r>
                        <a:rPr lang="en-US" altLang="zh-CN" sz="1400" dirty="0" err="1" smtClean="0"/>
                        <a:t>workbook.createSheet</a:t>
                      </a:r>
                      <a:r>
                        <a:rPr lang="en-US" altLang="zh-CN" sz="1400" dirty="0" smtClean="0"/>
                        <a:t>("</a:t>
                      </a:r>
                      <a:r>
                        <a:rPr lang="zh-CN" altLang="en-US" sz="1400" dirty="0" smtClean="0"/>
                        <a:t>地址列表</a:t>
                      </a:r>
                      <a:r>
                        <a:rPr lang="en-US" altLang="zh-CN" sz="1400" dirty="0" smtClean="0"/>
                        <a:t>", 0);</a:t>
                      </a:r>
                      <a:endParaRPr lang="en-US" altLang="zh-CN" sz="1400" dirty="0" smtClean="0">
                        <a:solidFill>
                          <a:schemeClr val="tx1"/>
                        </a:solidFill>
                      </a:endParaRPr>
                    </a:p>
                  </a:txBody>
                  <a:tcPr anchor="ctr"/>
                </a:tc>
                <a:extLst>
                  <a:ext uri="{0D108BD9-81ED-4DB2-BD59-A6C34878D82A}">
                    <a16:rowId xmlns="" xmlns:a16="http://schemas.microsoft.com/office/drawing/2014/main" val="10004"/>
                  </a:ext>
                </a:extLst>
              </a:tr>
              <a:tr h="946452">
                <a:tc>
                  <a:txBody>
                    <a:bodyPr/>
                    <a:lstStyle/>
                    <a:p>
                      <a:pPr algn="ctr"/>
                      <a:r>
                        <a:rPr lang="en-US" altLang="zh-CN" sz="1400" dirty="0"/>
                        <a:t>NO.5</a:t>
                      </a:r>
                      <a:endParaRPr lang="zh-CN" altLang="en-US" sz="1400" dirty="0">
                        <a:solidFill>
                          <a:schemeClr val="tx1"/>
                        </a:solidFill>
                      </a:endParaRPr>
                    </a:p>
                  </a:txBody>
                  <a:tcPr anchor="ctr"/>
                </a:tc>
                <a:tc>
                  <a:txBody>
                    <a:bodyPr/>
                    <a:lstStyle/>
                    <a:p>
                      <a:r>
                        <a:rPr lang="en-US" altLang="zh-CN" sz="1400" dirty="0" smtClean="0"/>
                        <a:t>//1.5</a:t>
                      </a:r>
                      <a:r>
                        <a:rPr lang="zh-CN" altLang="en-US" sz="1400" dirty="0" smtClean="0"/>
                        <a:t>开始执行写入操作</a:t>
                      </a:r>
                    </a:p>
                    <a:p>
                      <a:r>
                        <a:rPr lang="en-US" altLang="zh-CN" sz="1400" dirty="0" err="1" smtClean="0"/>
                        <a:t>workbook.write</a:t>
                      </a:r>
                      <a:r>
                        <a:rPr lang="en-US" altLang="zh-CN" sz="1400" dirty="0" smtClean="0"/>
                        <a:t>();</a:t>
                      </a:r>
                    </a:p>
                    <a:p>
                      <a:r>
                        <a:rPr lang="en-US" altLang="zh-CN" sz="1400" dirty="0" smtClean="0"/>
                        <a:t>//1.6</a:t>
                      </a:r>
                      <a:r>
                        <a:rPr lang="zh-CN" altLang="en-US" sz="1400" dirty="0" smtClean="0"/>
                        <a:t>关闭流</a:t>
                      </a:r>
                    </a:p>
                    <a:p>
                      <a:r>
                        <a:rPr lang="en-US" altLang="zh-CN" sz="1400" dirty="0" err="1" smtClean="0"/>
                        <a:t>workbook.close</a:t>
                      </a:r>
                      <a:r>
                        <a:rPr lang="en-US" altLang="zh-CN" sz="1400" dirty="0" smtClean="0"/>
                        <a:t>();</a:t>
                      </a:r>
                      <a:endParaRPr lang="en-US" altLang="zh-CN" sz="1400" dirty="0" smtClean="0">
                        <a:solidFill>
                          <a:schemeClr val="tx1"/>
                        </a:solidFill>
                      </a:endParaRPr>
                    </a:p>
                  </a:txBody>
                  <a:tcPr anchor="ctr"/>
                </a:tc>
                <a:extLst>
                  <a:ext uri="{0D108BD9-81ED-4DB2-BD59-A6C34878D82A}">
                    <a16:rowId xmlns="" xmlns:a16="http://schemas.microsoft.com/office/drawing/2014/main" val="10005"/>
                  </a:ext>
                </a:extLst>
              </a:tr>
              <a:tr h="946452">
                <a:tc>
                  <a:txBody>
                    <a:bodyPr/>
                    <a:lstStyle/>
                    <a:p>
                      <a:pPr algn="ctr"/>
                      <a:r>
                        <a:rPr lang="en-US" altLang="zh-CN" sz="1400" dirty="0" smtClean="0"/>
                        <a:t>NO.6</a:t>
                      </a:r>
                      <a:endParaRPr lang="zh-CN" altLang="en-US" sz="1400" dirty="0">
                        <a:solidFill>
                          <a:schemeClr val="tx1"/>
                        </a:solidFill>
                      </a:endParaRPr>
                    </a:p>
                  </a:txBody>
                  <a:tcPr anchor="ctr"/>
                </a:tc>
                <a:tc>
                  <a:txBody>
                    <a:bodyPr/>
                    <a:lstStyle/>
                    <a:p>
                      <a:r>
                        <a:rPr lang="en-US" altLang="zh-CN" sz="1400" dirty="0" smtClean="0"/>
                        <a:t>//2.1</a:t>
                      </a:r>
                      <a:r>
                        <a:rPr lang="zh-CN" altLang="en-US" sz="1400" dirty="0" smtClean="0"/>
                        <a:t>获取文件网络地址，进行下载</a:t>
                      </a:r>
                      <a:endParaRPr lang="en-US" altLang="zh-CN" sz="1400" dirty="0" smtClean="0"/>
                    </a:p>
                    <a:p>
                      <a:r>
                        <a:rPr lang="en-US" altLang="zh-CN" sz="1400" dirty="0" smtClean="0"/>
                        <a:t>String path = </a:t>
                      </a:r>
                      <a:r>
                        <a:rPr lang="en-US" altLang="zh-CN" sz="1400" dirty="0" err="1" smtClean="0"/>
                        <a:t>request.getSession</a:t>
                      </a:r>
                      <a:r>
                        <a:rPr lang="en-US" altLang="zh-CN" sz="1400" dirty="0" smtClean="0"/>
                        <a:t>().</a:t>
                      </a:r>
                      <a:r>
                        <a:rPr lang="en-US" altLang="zh-CN" sz="1400" dirty="0" err="1" smtClean="0"/>
                        <a:t>getServletContext</a:t>
                      </a:r>
                      <a:r>
                        <a:rPr lang="en-US" altLang="zh-CN" sz="1400" dirty="0" smtClean="0"/>
                        <a:t>().</a:t>
                      </a:r>
                      <a:r>
                        <a:rPr lang="en-US" altLang="zh-CN" sz="1400" dirty="0" err="1" smtClean="0"/>
                        <a:t>getRealPath</a:t>
                      </a:r>
                      <a:r>
                        <a:rPr lang="en-US" altLang="zh-CN" sz="1400" dirty="0" smtClean="0"/>
                        <a:t>("") + "/" + filename;</a:t>
                      </a:r>
                    </a:p>
                    <a:p>
                      <a:endParaRPr lang="en-US" altLang="zh-CN" sz="1400" dirty="0" smtClean="0">
                        <a:solidFill>
                          <a:schemeClr val="tx1"/>
                        </a:solidFill>
                      </a:endParaRPr>
                    </a:p>
                  </a:txBody>
                  <a:tcPr anchor="ctr"/>
                </a:tc>
                <a:extLst>
                  <a:ext uri="{0D108BD9-81ED-4DB2-BD59-A6C34878D82A}">
                    <a16:rowId xmlns="" xmlns:a16="http://schemas.microsoft.com/office/drawing/2014/main" val="2394105804"/>
                  </a:ext>
                </a:extLst>
              </a:tr>
            </a:tbl>
          </a:graphicData>
        </a:graphic>
      </p:graphicFrame>
      <p:sp>
        <p:nvSpPr>
          <p:cNvPr id="9" name="文本框 8"/>
          <p:cNvSpPr txBox="1"/>
          <p:nvPr/>
        </p:nvSpPr>
        <p:spPr>
          <a:xfrm>
            <a:off x="483413" y="192787"/>
            <a:ext cx="10705514" cy="584775"/>
          </a:xfrm>
          <a:prstGeom prst="rect">
            <a:avLst/>
          </a:prstGeom>
          <a:noFill/>
        </p:spPr>
        <p:txBody>
          <a:bodyPr wrap="square" rtlCol="0">
            <a:spAutoFit/>
          </a:bodyPr>
          <a:lstStyle/>
          <a:p>
            <a:r>
              <a:rPr lang="en-US" altLang="zh-CN" sz="3200" dirty="0" smtClean="0"/>
              <a:t>2.3.3</a:t>
            </a:r>
            <a:r>
              <a:rPr lang="zh-CN" altLang="en-US" sz="3200" dirty="0"/>
              <a:t> </a:t>
            </a:r>
            <a:r>
              <a:rPr lang="zh-CN" altLang="en-US" sz="3200" dirty="0" smtClean="0"/>
              <a:t> 直接</a:t>
            </a:r>
            <a:r>
              <a:rPr lang="zh-CN" altLang="en-US" sz="3200" dirty="0"/>
              <a:t>在服务器生成一</a:t>
            </a:r>
            <a:r>
              <a:rPr lang="zh-CN" altLang="en-US" sz="3200" dirty="0" smtClean="0"/>
              <a:t>个</a:t>
            </a:r>
            <a:r>
              <a:rPr lang="zh-CN" altLang="en-US" sz="3200" dirty="0"/>
              <a:t>实体</a:t>
            </a:r>
            <a:r>
              <a:rPr lang="en-US" altLang="zh-CN" sz="3200" dirty="0" smtClean="0"/>
              <a:t>Excel</a:t>
            </a:r>
            <a:endParaRPr lang="zh-CN" altLang="en-US" sz="3200" dirty="0"/>
          </a:p>
        </p:txBody>
      </p:sp>
    </p:spTree>
    <p:extLst>
      <p:ext uri="{BB962C8B-B14F-4D97-AF65-F5344CB8AC3E}">
        <p14:creationId xmlns:p14="http://schemas.microsoft.com/office/powerpoint/2010/main" val="810457180"/>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7512" y="533159"/>
            <a:ext cx="10705514" cy="584775"/>
          </a:xfrm>
          <a:prstGeom prst="rect">
            <a:avLst/>
          </a:prstGeom>
          <a:noFill/>
        </p:spPr>
        <p:txBody>
          <a:bodyPr wrap="square" rtlCol="0">
            <a:spAutoFit/>
          </a:bodyPr>
          <a:lstStyle/>
          <a:p>
            <a:r>
              <a:rPr lang="en-US" altLang="zh-CN" sz="3200" dirty="0" smtClean="0"/>
              <a:t>2.3.4</a:t>
            </a:r>
            <a:r>
              <a:rPr lang="zh-CN" altLang="en-US" sz="3200" dirty="0"/>
              <a:t> </a:t>
            </a:r>
            <a:r>
              <a:rPr lang="zh-CN" altLang="en-US" sz="3200" dirty="0" smtClean="0"/>
              <a:t>  直接</a:t>
            </a:r>
            <a:r>
              <a:rPr lang="zh-CN" altLang="en-US" sz="3200" dirty="0"/>
              <a:t>将数据存放在流</a:t>
            </a:r>
            <a:r>
              <a:rPr lang="zh-CN" altLang="en-US" sz="3200" dirty="0" smtClean="0"/>
              <a:t>中</a:t>
            </a:r>
            <a:endParaRPr lang="zh-CN" altLang="en-US" sz="3200" dirty="0"/>
          </a:p>
        </p:txBody>
      </p:sp>
      <p:sp>
        <p:nvSpPr>
          <p:cNvPr id="9" name="文本框 8"/>
          <p:cNvSpPr txBox="1"/>
          <p:nvPr/>
        </p:nvSpPr>
        <p:spPr>
          <a:xfrm>
            <a:off x="731520" y="1266092"/>
            <a:ext cx="10818055" cy="2369880"/>
          </a:xfrm>
          <a:prstGeom prst="rect">
            <a:avLst/>
          </a:prstGeom>
          <a:noFill/>
        </p:spPr>
        <p:txBody>
          <a:bodyPr wrap="square" rtlCol="0">
            <a:spAutoFit/>
          </a:bodyPr>
          <a:lstStyle/>
          <a:p>
            <a:pPr latinLnBrk="1"/>
            <a:r>
              <a:rPr lang="zh-CN" altLang="en-US" sz="2800" dirty="0" smtClean="0"/>
              <a:t>（</a:t>
            </a:r>
            <a:r>
              <a:rPr lang="en-US" altLang="zh-CN" sz="2800" dirty="0" smtClean="0"/>
              <a:t>1</a:t>
            </a:r>
            <a:r>
              <a:rPr lang="zh-CN" altLang="en-US" sz="2800" dirty="0" smtClean="0"/>
              <a:t>）用</a:t>
            </a:r>
            <a:r>
              <a:rPr lang="en-US" altLang="zh-CN" sz="2800" dirty="0" err="1"/>
              <a:t>HSSFWorkbook</a:t>
            </a:r>
            <a:r>
              <a:rPr lang="zh-CN" altLang="en-US" sz="2800" dirty="0"/>
              <a:t>打开或者创建“</a:t>
            </a:r>
            <a:r>
              <a:rPr lang="en-US" altLang="zh-CN" sz="2800" dirty="0"/>
              <a:t>Excel</a:t>
            </a:r>
            <a:r>
              <a:rPr lang="zh-CN" altLang="en-US" sz="2800" dirty="0"/>
              <a:t>文件对象”</a:t>
            </a:r>
          </a:p>
          <a:p>
            <a:pPr latinLnBrk="1"/>
            <a:r>
              <a:rPr lang="zh-CN" altLang="en-US" sz="2800" dirty="0" smtClean="0"/>
              <a:t>（</a:t>
            </a:r>
            <a:r>
              <a:rPr lang="en-US" altLang="zh-CN" sz="2800" dirty="0" smtClean="0"/>
              <a:t>2</a:t>
            </a:r>
            <a:r>
              <a:rPr lang="zh-CN" altLang="en-US" sz="2800" dirty="0" smtClean="0"/>
              <a:t>）用</a:t>
            </a:r>
            <a:r>
              <a:rPr lang="en-US" altLang="zh-CN" sz="2800" dirty="0" err="1"/>
              <a:t>HSSFWorkbook</a:t>
            </a:r>
            <a:r>
              <a:rPr lang="zh-CN" altLang="en-US" sz="2800" dirty="0"/>
              <a:t>对象返回或者创建</a:t>
            </a:r>
            <a:r>
              <a:rPr lang="en-US" altLang="zh-CN" sz="2800" dirty="0"/>
              <a:t>Sheet</a:t>
            </a:r>
            <a:r>
              <a:rPr lang="zh-CN" altLang="en-US" sz="2800" dirty="0" smtClean="0"/>
              <a:t>对象</a:t>
            </a:r>
            <a:r>
              <a:rPr lang="en-US" altLang="zh-CN" sz="2800" dirty="0" smtClean="0"/>
              <a:t>·</a:t>
            </a:r>
            <a:endParaRPr lang="zh-CN" altLang="en-US" sz="2800" dirty="0"/>
          </a:p>
          <a:p>
            <a:pPr latinLnBrk="1"/>
            <a:r>
              <a:rPr lang="zh-CN" altLang="en-US" sz="2800" dirty="0" smtClean="0"/>
              <a:t>（</a:t>
            </a:r>
            <a:r>
              <a:rPr lang="en-US" altLang="zh-CN" sz="2800" dirty="0" smtClean="0"/>
              <a:t>3</a:t>
            </a:r>
            <a:r>
              <a:rPr lang="zh-CN" altLang="en-US" sz="2800" dirty="0" smtClean="0"/>
              <a:t>）用</a:t>
            </a:r>
            <a:r>
              <a:rPr lang="en-US" altLang="zh-CN" sz="2800" dirty="0"/>
              <a:t>Sheet</a:t>
            </a:r>
            <a:r>
              <a:rPr lang="zh-CN" altLang="en-US" sz="2800" dirty="0"/>
              <a:t>对象返回行对象，用行对象得到</a:t>
            </a:r>
            <a:r>
              <a:rPr lang="en-US" altLang="zh-CN" sz="2800" dirty="0"/>
              <a:t>Cell</a:t>
            </a:r>
            <a:r>
              <a:rPr lang="zh-CN" altLang="en-US" sz="2800" dirty="0"/>
              <a:t>对象</a:t>
            </a:r>
          </a:p>
          <a:p>
            <a:pPr latinLnBrk="1"/>
            <a:r>
              <a:rPr lang="zh-CN" altLang="en-US" sz="2800" dirty="0" smtClean="0"/>
              <a:t>（</a:t>
            </a:r>
            <a:r>
              <a:rPr lang="en-US" altLang="zh-CN" sz="2800" dirty="0" smtClean="0"/>
              <a:t>4</a:t>
            </a:r>
            <a:r>
              <a:rPr lang="zh-CN" altLang="en-US" sz="2800" dirty="0" smtClean="0"/>
              <a:t>）对</a:t>
            </a:r>
            <a:r>
              <a:rPr lang="en-US" altLang="zh-CN" sz="2800" dirty="0"/>
              <a:t>Cell</a:t>
            </a:r>
            <a:r>
              <a:rPr lang="zh-CN" altLang="en-US" sz="2800" dirty="0"/>
              <a:t>对象读写</a:t>
            </a:r>
            <a:r>
              <a:rPr lang="zh-CN" altLang="en-US" sz="2800" dirty="0" smtClean="0"/>
              <a:t>。</a:t>
            </a:r>
            <a:endParaRPr lang="en-US" altLang="zh-CN" sz="2800" dirty="0" smtClean="0"/>
          </a:p>
          <a:p>
            <a:pPr latinLnBrk="1"/>
            <a:endParaRPr lang="en-US" altLang="zh-CN" dirty="0"/>
          </a:p>
          <a:p>
            <a:pPr latinLnBrk="1"/>
            <a:endParaRPr lang="zh-CN" altLang="en-US" dirty="0"/>
          </a:p>
        </p:txBody>
      </p:sp>
      <p:pic>
        <p:nvPicPr>
          <p:cNvPr id="10" name="图片 9"/>
          <p:cNvPicPr>
            <a:picLocks noChangeAspect="1"/>
          </p:cNvPicPr>
          <p:nvPr/>
        </p:nvPicPr>
        <p:blipFill>
          <a:blip r:embed="rId2"/>
          <a:stretch>
            <a:fillRect/>
          </a:stretch>
        </p:blipFill>
        <p:spPr>
          <a:xfrm>
            <a:off x="983404" y="3144657"/>
            <a:ext cx="9748236" cy="3200000"/>
          </a:xfrm>
          <a:prstGeom prst="rect">
            <a:avLst/>
          </a:prstGeom>
        </p:spPr>
      </p:pic>
    </p:spTree>
    <p:extLst>
      <p:ext uri="{BB962C8B-B14F-4D97-AF65-F5344CB8AC3E}">
        <p14:creationId xmlns:p14="http://schemas.microsoft.com/office/powerpoint/2010/main" val="3973120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5276" y="4215846"/>
            <a:ext cx="9684774" cy="1200329"/>
          </a:xfrm>
          <a:prstGeom prst="rect">
            <a:avLst/>
          </a:prstGeom>
          <a:noFill/>
        </p:spPr>
        <p:txBody>
          <a:bodyPr wrap="square" rtlCol="0">
            <a:spAutoFit/>
          </a:bodyPr>
          <a:lstStyle/>
          <a:p>
            <a:r>
              <a:rPr lang="zh-CN" altLang="en-US" sz="2400" dirty="0" smtClean="0"/>
              <a:t>这</a:t>
            </a:r>
            <a:r>
              <a:rPr lang="zh-CN" altLang="en-US" sz="2400" dirty="0"/>
              <a:t>部分代码是</a:t>
            </a:r>
            <a:r>
              <a:rPr lang="en-US" altLang="zh-CN" sz="2400" dirty="0"/>
              <a:t>B/S</a:t>
            </a:r>
            <a:r>
              <a:rPr lang="zh-CN" altLang="en-US" sz="2400" dirty="0"/>
              <a:t>模式中采用的输出方式，而不是输出到本地指定的磁盘目录。该代码表示</a:t>
            </a:r>
            <a:r>
              <a:rPr lang="zh-CN" altLang="en-US" sz="2400" dirty="0" smtClean="0"/>
              <a:t>将</a:t>
            </a:r>
            <a:r>
              <a:rPr lang="en-US" altLang="zh-CN" sz="2400" dirty="0" smtClean="0"/>
              <a:t>Excel</a:t>
            </a:r>
            <a:r>
              <a:rPr lang="zh-CN" altLang="en-US" sz="2400" dirty="0"/>
              <a:t>文件通过应答实体（</a:t>
            </a:r>
            <a:r>
              <a:rPr lang="en-US" altLang="zh-CN" sz="2400" dirty="0"/>
              <a:t>response</a:t>
            </a:r>
            <a:r>
              <a:rPr lang="zh-CN" altLang="en-US" sz="2400" dirty="0"/>
              <a:t>）输出给请求的客户端浏览器，客户端可保存或直接打开。</a:t>
            </a:r>
          </a:p>
        </p:txBody>
      </p:sp>
      <p:pic>
        <p:nvPicPr>
          <p:cNvPr id="3" name="图片 2"/>
          <p:cNvPicPr>
            <a:picLocks noChangeAspect="1"/>
          </p:cNvPicPr>
          <p:nvPr/>
        </p:nvPicPr>
        <p:blipFill>
          <a:blip r:embed="rId2"/>
          <a:stretch>
            <a:fillRect/>
          </a:stretch>
        </p:blipFill>
        <p:spPr>
          <a:xfrm>
            <a:off x="515276" y="1501013"/>
            <a:ext cx="10991367" cy="2332996"/>
          </a:xfrm>
          <a:prstGeom prst="rect">
            <a:avLst/>
          </a:prstGeom>
        </p:spPr>
      </p:pic>
      <p:sp>
        <p:nvSpPr>
          <p:cNvPr id="4" name="文本框 3"/>
          <p:cNvSpPr txBox="1"/>
          <p:nvPr/>
        </p:nvSpPr>
        <p:spPr>
          <a:xfrm>
            <a:off x="326904" y="848429"/>
            <a:ext cx="3203178" cy="461665"/>
          </a:xfrm>
          <a:prstGeom prst="rect">
            <a:avLst/>
          </a:prstGeom>
          <a:noFill/>
        </p:spPr>
        <p:txBody>
          <a:bodyPr wrap="square" rtlCol="0">
            <a:spAutoFit/>
          </a:bodyPr>
          <a:lstStyle/>
          <a:p>
            <a:r>
              <a:rPr lang="zh-CN" altLang="en-US" sz="2400" dirty="0" smtClean="0"/>
              <a:t>（</a:t>
            </a:r>
            <a:r>
              <a:rPr lang="en-US" altLang="zh-CN" sz="2400" dirty="0" smtClean="0"/>
              <a:t>5</a:t>
            </a:r>
            <a:r>
              <a:rPr lang="zh-CN" altLang="en-US" sz="2400" dirty="0" smtClean="0"/>
              <a:t>）输出</a:t>
            </a:r>
            <a:r>
              <a:rPr lang="en-US" altLang="zh-CN" sz="2400" dirty="0" smtClean="0"/>
              <a:t>Excel</a:t>
            </a:r>
            <a:r>
              <a:rPr lang="zh-CN" altLang="en-US" sz="2400" dirty="0"/>
              <a:t>文件</a:t>
            </a:r>
          </a:p>
        </p:txBody>
      </p:sp>
    </p:spTree>
    <p:extLst>
      <p:ext uri="{BB962C8B-B14F-4D97-AF65-F5344CB8AC3E}">
        <p14:creationId xmlns:p14="http://schemas.microsoft.com/office/powerpoint/2010/main" val="17412669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5742" y="511277"/>
            <a:ext cx="10260883" cy="830997"/>
          </a:xfrm>
          <a:prstGeom prst="rect">
            <a:avLst/>
          </a:prstGeom>
          <a:noFill/>
        </p:spPr>
        <p:txBody>
          <a:bodyPr wrap="square" rtlCol="0">
            <a:spAutoFit/>
          </a:bodyPr>
          <a:lstStyle/>
          <a:p>
            <a:r>
              <a:rPr lang="zh-CN" altLang="en-US" sz="2400" dirty="0" smtClean="0"/>
              <a:t>（</a:t>
            </a:r>
            <a:r>
              <a:rPr lang="en-US" altLang="zh-CN" sz="2400" dirty="0" smtClean="0"/>
              <a:t>6</a:t>
            </a:r>
            <a:r>
              <a:rPr lang="zh-CN" altLang="en-US" sz="2400" dirty="0" smtClean="0"/>
              <a:t>）前端需要引入</a:t>
            </a:r>
            <a:endParaRPr lang="en-US" altLang="zh-CN" sz="2400" dirty="0" smtClean="0"/>
          </a:p>
          <a:p>
            <a:r>
              <a:rPr lang="en-US" altLang="zh-CN" sz="2400" dirty="0" smtClean="0"/>
              <a:t>import </a:t>
            </a:r>
            <a:r>
              <a:rPr lang="en-US" altLang="zh-CN" sz="2400" dirty="0" err="1"/>
              <a:t>fileDownload</a:t>
            </a:r>
            <a:r>
              <a:rPr lang="en-US" altLang="zh-CN" sz="2400" dirty="0"/>
              <a:t> from '</a:t>
            </a:r>
            <a:r>
              <a:rPr lang="en-US" altLang="zh-CN" sz="2400" dirty="0" err="1"/>
              <a:t>js</a:t>
            </a:r>
            <a:r>
              <a:rPr lang="en-US" altLang="zh-CN" sz="2400" dirty="0"/>
              <a:t>-file-download'</a:t>
            </a:r>
            <a:endParaRPr lang="zh-CN" altLang="en-US" sz="2400" dirty="0"/>
          </a:p>
        </p:txBody>
      </p:sp>
      <p:pic>
        <p:nvPicPr>
          <p:cNvPr id="3" name="图片 2"/>
          <p:cNvPicPr>
            <a:picLocks noChangeAspect="1"/>
          </p:cNvPicPr>
          <p:nvPr/>
        </p:nvPicPr>
        <p:blipFill>
          <a:blip r:embed="rId3"/>
          <a:stretch>
            <a:fillRect/>
          </a:stretch>
        </p:blipFill>
        <p:spPr>
          <a:xfrm>
            <a:off x="835742" y="1342274"/>
            <a:ext cx="10745131" cy="3579075"/>
          </a:xfrm>
          <a:prstGeom prst="rect">
            <a:avLst/>
          </a:prstGeom>
        </p:spPr>
      </p:pic>
      <p:pic>
        <p:nvPicPr>
          <p:cNvPr id="4" name="图片 3"/>
          <p:cNvPicPr>
            <a:picLocks noChangeAspect="1"/>
          </p:cNvPicPr>
          <p:nvPr/>
        </p:nvPicPr>
        <p:blipFill>
          <a:blip r:embed="rId4"/>
          <a:stretch>
            <a:fillRect/>
          </a:stretch>
        </p:blipFill>
        <p:spPr>
          <a:xfrm>
            <a:off x="835743" y="2820249"/>
            <a:ext cx="10629550" cy="3445084"/>
          </a:xfrm>
          <a:prstGeom prst="rect">
            <a:avLst/>
          </a:prstGeom>
        </p:spPr>
      </p:pic>
      <p:pic>
        <p:nvPicPr>
          <p:cNvPr id="5" name="图片 4"/>
          <p:cNvPicPr>
            <a:picLocks noChangeAspect="1"/>
          </p:cNvPicPr>
          <p:nvPr/>
        </p:nvPicPr>
        <p:blipFill>
          <a:blip r:embed="rId5"/>
          <a:stretch>
            <a:fillRect/>
          </a:stretch>
        </p:blipFill>
        <p:spPr>
          <a:xfrm>
            <a:off x="1319285" y="1342274"/>
            <a:ext cx="9293795" cy="3837325"/>
          </a:xfrm>
          <a:prstGeom prst="rect">
            <a:avLst/>
          </a:prstGeom>
        </p:spPr>
      </p:pic>
    </p:spTree>
    <p:extLst>
      <p:ext uri="{BB962C8B-B14F-4D97-AF65-F5344CB8AC3E}">
        <p14:creationId xmlns:p14="http://schemas.microsoft.com/office/powerpoint/2010/main" val="1922754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6270" y="383822"/>
            <a:ext cx="2808930" cy="572464"/>
          </a:xfrm>
          <a:prstGeom prst="rect">
            <a:avLst/>
          </a:prstGeom>
          <a:noFill/>
        </p:spPr>
        <p:txBody>
          <a:bodyPr wrap="square" rtlCol="0">
            <a:spAutoFit/>
          </a:bodyPr>
          <a:lstStyle/>
          <a:p>
            <a:pPr>
              <a:lnSpc>
                <a:spcPct val="130000"/>
              </a:lnSpc>
              <a:spcBef>
                <a:spcPts val="600"/>
              </a:spcBef>
            </a:pPr>
            <a:r>
              <a:rPr lang="en-US" altLang="zh-CN" sz="2400" kern="0" dirty="0" smtClean="0">
                <a:latin typeface="微软雅黑" panose="020B0503020204020204" pitchFamily="34" charset="-122"/>
                <a:ea typeface="微软雅黑" panose="020B0503020204020204" pitchFamily="34" charset="-122"/>
                <a:cs typeface="+mn-ea"/>
                <a:sym typeface="+mn-lt"/>
              </a:rPr>
              <a:t>2.3.5 </a:t>
            </a:r>
            <a:r>
              <a:rPr lang="zh-CN" altLang="en-US" sz="2400" kern="0" dirty="0" smtClean="0">
                <a:latin typeface="微软雅黑" panose="020B0503020204020204" pitchFamily="34" charset="-122"/>
                <a:ea typeface="微软雅黑" panose="020B0503020204020204" pitchFamily="34" charset="-122"/>
                <a:cs typeface="+mn-ea"/>
                <a:sym typeface="+mn-lt"/>
              </a:rPr>
              <a:t>两种方法比较：</a:t>
            </a:r>
            <a:endParaRPr lang="zh-CN" altLang="en-US" sz="2400" kern="0" dirty="0">
              <a:latin typeface="微软雅黑" panose="020B0503020204020204" pitchFamily="34" charset="-122"/>
              <a:ea typeface="微软雅黑" panose="020B0503020204020204" pitchFamily="34" charset="-122"/>
              <a:cs typeface="+mn-ea"/>
              <a:sym typeface="+mn-lt"/>
            </a:endParaRPr>
          </a:p>
        </p:txBody>
      </p:sp>
      <p:sp>
        <p:nvSpPr>
          <p:cNvPr id="6" name="自选图形 14"/>
          <p:cNvSpPr>
            <a:spLocks noChangeArrowheads="1"/>
          </p:cNvSpPr>
          <p:nvPr/>
        </p:nvSpPr>
        <p:spPr bwMode="gray">
          <a:xfrm>
            <a:off x="7021916" y="2788136"/>
            <a:ext cx="1274381" cy="1156978"/>
          </a:xfrm>
          <a:prstGeom prst="roundRect">
            <a:avLst>
              <a:gd name="adj" fmla="val 11921"/>
            </a:avLst>
          </a:prstGeom>
          <a:solidFill>
            <a:srgbClr val="00B0F0"/>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307" tIns="45154" rIns="90307" bIns="45154" anchor="ctr"/>
          <a:lstStyle/>
          <a:p>
            <a:pPr eaLnBrk="0" hangingPunct="0">
              <a:defRPr/>
            </a:pPr>
            <a:endParaRPr lang="zh-CN" altLang="en-US" sz="14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文本框 16"/>
          <p:cNvSpPr txBox="1">
            <a:spLocks noChangeArrowheads="1"/>
          </p:cNvSpPr>
          <p:nvPr/>
        </p:nvSpPr>
        <p:spPr bwMode="white">
          <a:xfrm>
            <a:off x="6888875" y="2989560"/>
            <a:ext cx="1567219" cy="922187"/>
          </a:xfrm>
          <a:prstGeom prst="rect">
            <a:avLst/>
          </a:prstGeom>
          <a:noFill/>
          <a:ln w="9525">
            <a:noFill/>
            <a:miter lim="800000"/>
            <a:headEnd/>
            <a:tailEnd/>
          </a:ln>
        </p:spPr>
        <p:txBody>
          <a:bodyPr wrap="square" lIns="90307" tIns="45154" rIns="90307" bIns="45154">
            <a:spAutoFit/>
          </a:bodyPr>
          <a:lstStyle/>
          <a:p>
            <a:pPr algn="ctr" eaLnBrk="0" hangingPunct="0">
              <a:spcBef>
                <a:spcPct val="50000"/>
              </a:spcBef>
              <a:defRPr/>
            </a:pPr>
            <a:r>
              <a:rPr lang="zh-CN" altLang="en-US" sz="27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charset="0"/>
              </a:rPr>
              <a:t>文档</a:t>
            </a:r>
            <a:r>
              <a:rPr lang="zh-CN" altLang="en-US" sz="2700" b="1"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charset="0"/>
              </a:rPr>
              <a:t>流</a:t>
            </a:r>
            <a:r>
              <a:rPr lang="en-US" altLang="zh-CN" sz="2700" b="1"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charset="0"/>
              </a:rPr>
              <a:t>Excel</a:t>
            </a:r>
            <a:endParaRPr lang="en-US" altLang="zh-CN" sz="27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grpSp>
        <p:nvGrpSpPr>
          <p:cNvPr id="11" name="组 9"/>
          <p:cNvGrpSpPr/>
          <p:nvPr/>
        </p:nvGrpSpPr>
        <p:grpSpPr>
          <a:xfrm>
            <a:off x="3691036" y="2212475"/>
            <a:ext cx="1136650" cy="1070432"/>
            <a:chOff x="2329267" y="3054712"/>
            <a:chExt cx="2273695" cy="1605896"/>
          </a:xfrm>
        </p:grpSpPr>
        <p:sp>
          <p:nvSpPr>
            <p:cNvPr id="12" name="椭圆 11"/>
            <p:cNvSpPr>
              <a:spLocks noChangeArrowheads="1"/>
            </p:cNvSpPr>
            <p:nvPr/>
          </p:nvSpPr>
          <p:spPr bwMode="gray">
            <a:xfrm>
              <a:off x="2346162" y="3054712"/>
              <a:ext cx="2215183" cy="1605896"/>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61291" tIns="80646" rIns="161291" bIns="80646" anchor="ctr"/>
            <a:lstStyle/>
            <a:p>
              <a:pPr eaLnBrk="0" hangingPunct="0">
                <a:defRPr/>
              </a:pPr>
              <a:endParaRPr lang="zh-CN" altLang="en-US" sz="18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 name="文本框 46"/>
            <p:cNvSpPr txBox="1">
              <a:spLocks noChangeArrowheads="1"/>
            </p:cNvSpPr>
            <p:nvPr/>
          </p:nvSpPr>
          <p:spPr bwMode="white">
            <a:xfrm>
              <a:off x="2329267" y="3473110"/>
              <a:ext cx="2273695" cy="659901"/>
            </a:xfrm>
            <a:prstGeom prst="rect">
              <a:avLst/>
            </a:prstGeom>
            <a:noFill/>
            <a:ln w="9525">
              <a:noFill/>
              <a:miter lim="800000"/>
              <a:headEnd/>
              <a:tailEnd/>
            </a:ln>
          </p:spPr>
          <p:txBody>
            <a:bodyPr lIns="161291" tIns="80646" rIns="161291" bIns="80646">
              <a:spAutoFit/>
            </a:bodyPr>
            <a:lstStyle/>
            <a:p>
              <a:pPr algn="ctr" eaLnBrk="0" hangingPunct="0">
                <a:defRPr/>
              </a:pPr>
              <a:r>
                <a:rPr lang="zh-CN" altLang="en-US" sz="1800" b="1"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速度慢</a:t>
              </a:r>
              <a:endParaRPr lang="en-US" altLang="zh-CN" sz="18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17" name="组 8"/>
          <p:cNvGrpSpPr/>
          <p:nvPr/>
        </p:nvGrpSpPr>
        <p:grpSpPr>
          <a:xfrm>
            <a:off x="2347424" y="2977907"/>
            <a:ext cx="1285537" cy="1070432"/>
            <a:chOff x="192126" y="4210006"/>
            <a:chExt cx="2571519" cy="1605896"/>
          </a:xfrm>
        </p:grpSpPr>
        <p:sp>
          <p:nvSpPr>
            <p:cNvPr id="18" name="椭圆 44"/>
            <p:cNvSpPr>
              <a:spLocks noChangeArrowheads="1"/>
            </p:cNvSpPr>
            <p:nvPr/>
          </p:nvSpPr>
          <p:spPr bwMode="gray">
            <a:xfrm>
              <a:off x="349002" y="4210006"/>
              <a:ext cx="2215181" cy="1605896"/>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61291" tIns="80646" rIns="161291" bIns="80646" anchor="ctr"/>
            <a:lstStyle/>
            <a:p>
              <a:pPr eaLnBrk="0" hangingPunct="0">
                <a:defRPr/>
              </a:pPr>
              <a:endParaRPr lang="zh-CN" altLang="en-US" sz="18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9" name="文本框 18"/>
            <p:cNvSpPr txBox="1">
              <a:spLocks noChangeArrowheads="1"/>
            </p:cNvSpPr>
            <p:nvPr/>
          </p:nvSpPr>
          <p:spPr bwMode="white">
            <a:xfrm>
              <a:off x="192126" y="4582946"/>
              <a:ext cx="2571519" cy="1075464"/>
            </a:xfrm>
            <a:prstGeom prst="rect">
              <a:avLst/>
            </a:prstGeom>
            <a:noFill/>
            <a:ln w="9525">
              <a:noFill/>
              <a:miter lim="800000"/>
              <a:headEnd/>
              <a:tailEnd/>
            </a:ln>
          </p:spPr>
          <p:txBody>
            <a:bodyPr wrap="square" lIns="161291" tIns="80646" rIns="161291" bIns="80646">
              <a:spAutoFit/>
            </a:bodyPr>
            <a:lstStyle/>
            <a:p>
              <a:pPr algn="ctr" eaLnBrk="0" hangingPunct="0"/>
              <a:r>
                <a:rPr lang="zh-CN" altLang="en-US" sz="1800" b="1" dirty="0" smtClean="0">
                  <a:solidFill>
                    <a:srgbClr val="FFFFFF"/>
                  </a:solidFill>
                  <a:latin typeface="微软雅黑" pitchFamily="34" charset="-122"/>
                  <a:ea typeface="微软雅黑" pitchFamily="34" charset="-122"/>
                </a:rPr>
                <a:t>占用服务器空间</a:t>
              </a:r>
              <a:endParaRPr lang="zh-CN" altLang="en-US" sz="1800" b="1" dirty="0">
                <a:solidFill>
                  <a:srgbClr val="FFFFFF"/>
                </a:solidFill>
                <a:latin typeface="微软雅黑" pitchFamily="34" charset="-122"/>
                <a:ea typeface="微软雅黑" pitchFamily="34" charset="-122"/>
              </a:endParaRPr>
            </a:p>
          </p:txBody>
        </p:sp>
      </p:grpSp>
      <p:grpSp>
        <p:nvGrpSpPr>
          <p:cNvPr id="20" name="组 7"/>
          <p:cNvGrpSpPr/>
          <p:nvPr/>
        </p:nvGrpSpPr>
        <p:grpSpPr>
          <a:xfrm>
            <a:off x="2571304" y="4197510"/>
            <a:ext cx="3036102" cy="1528578"/>
            <a:chOff x="-223209" y="6051608"/>
            <a:chExt cx="6073260" cy="2293220"/>
          </a:xfrm>
        </p:grpSpPr>
        <p:sp>
          <p:nvSpPr>
            <p:cNvPr id="21" name="椭圆 44"/>
            <p:cNvSpPr>
              <a:spLocks noChangeArrowheads="1"/>
            </p:cNvSpPr>
            <p:nvPr/>
          </p:nvSpPr>
          <p:spPr bwMode="gray">
            <a:xfrm>
              <a:off x="-223209" y="6051608"/>
              <a:ext cx="6073260" cy="2293220"/>
            </a:xfrm>
            <a:prstGeom prst="ellipse">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61291" tIns="80646" rIns="161291" bIns="80646" anchor="ctr"/>
            <a:lstStyle/>
            <a:p>
              <a:pPr eaLnBrk="0" hangingPunct="0">
                <a:defRPr/>
              </a:pPr>
              <a:endParaRPr lang="zh-CN" altLang="en-US" sz="18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2" name="文本框 52"/>
            <p:cNvSpPr txBox="1">
              <a:spLocks noChangeArrowheads="1"/>
            </p:cNvSpPr>
            <p:nvPr/>
          </p:nvSpPr>
          <p:spPr bwMode="white">
            <a:xfrm>
              <a:off x="137312" y="6494040"/>
              <a:ext cx="5594281" cy="1491026"/>
            </a:xfrm>
            <a:prstGeom prst="rect">
              <a:avLst/>
            </a:prstGeom>
            <a:noFill/>
            <a:ln w="9525">
              <a:noFill/>
              <a:miter lim="800000"/>
              <a:headEnd/>
              <a:tailEnd/>
            </a:ln>
          </p:spPr>
          <p:txBody>
            <a:bodyPr wrap="square" lIns="161291" tIns="80646" rIns="161291" bIns="80646">
              <a:spAutoFit/>
            </a:bodyPr>
            <a:lstStyle/>
            <a:p>
              <a:pPr latinLnBrk="1"/>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workbook</a:t>
              </a:r>
              <a:r>
                <a:rPr lang="zh-CN" altLang="en-US" b="1" dirty="0">
                  <a:latin typeface="微软雅黑" panose="020B0503020204020204" pitchFamily="34" charset="-122"/>
                  <a:ea typeface="微软雅黑" panose="020B0503020204020204" pitchFamily="34" charset="-122"/>
                </a:rPr>
                <a:t>写入输出流这一步就可以省下一些资源</a:t>
              </a:r>
              <a:endParaRPr lang="en-US" altLang="zh-CN" b="1" dirty="0">
                <a:latin typeface="微软雅黑" panose="020B0503020204020204" pitchFamily="34" charset="-122"/>
                <a:ea typeface="微软雅黑" panose="020B0503020204020204" pitchFamily="34" charset="-122"/>
              </a:endParaRPr>
            </a:p>
          </p:txBody>
        </p:sp>
      </p:grpSp>
      <p:grpSp>
        <p:nvGrpSpPr>
          <p:cNvPr id="30" name="组 15"/>
          <p:cNvGrpSpPr/>
          <p:nvPr/>
        </p:nvGrpSpPr>
        <p:grpSpPr>
          <a:xfrm>
            <a:off x="8456094" y="1716108"/>
            <a:ext cx="1386663" cy="1070432"/>
            <a:chOff x="13647905" y="3407058"/>
            <a:chExt cx="2773808" cy="1605896"/>
          </a:xfrm>
        </p:grpSpPr>
        <p:sp>
          <p:nvSpPr>
            <p:cNvPr id="31" name="椭圆 44"/>
            <p:cNvSpPr>
              <a:spLocks noChangeArrowheads="1"/>
            </p:cNvSpPr>
            <p:nvPr/>
          </p:nvSpPr>
          <p:spPr bwMode="gray">
            <a:xfrm>
              <a:off x="13965032" y="3407058"/>
              <a:ext cx="2215183" cy="1605896"/>
            </a:xfrm>
            <a:prstGeom prst="ellipse">
              <a:avLst/>
            </a:prstGeom>
            <a:solidFill>
              <a:srgbClr val="00B0F0">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61291" tIns="80646" rIns="161291" bIns="80646" anchor="ctr"/>
            <a:lstStyle/>
            <a:p>
              <a:pPr eaLnBrk="0" hangingPunct="0">
                <a:defRPr/>
              </a:pPr>
              <a:endParaRPr lang="zh-CN" altLang="en-US" sz="18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 name="文本框 40"/>
            <p:cNvSpPr txBox="1">
              <a:spLocks noChangeArrowheads="1"/>
            </p:cNvSpPr>
            <p:nvPr/>
          </p:nvSpPr>
          <p:spPr bwMode="white">
            <a:xfrm>
              <a:off x="13647905" y="3895952"/>
              <a:ext cx="2773808" cy="659901"/>
            </a:xfrm>
            <a:prstGeom prst="rect">
              <a:avLst/>
            </a:prstGeom>
            <a:noFill/>
            <a:ln w="9525">
              <a:noFill/>
              <a:miter lim="800000"/>
              <a:headEnd/>
              <a:tailEnd/>
            </a:ln>
          </p:spPr>
          <p:txBody>
            <a:bodyPr wrap="square" lIns="161291" tIns="80646" rIns="161291" bIns="80646">
              <a:spAutoFit/>
            </a:bodyPr>
            <a:lstStyle>
              <a:defPPr>
                <a:defRPr lang="zh-CN"/>
              </a:defPPr>
              <a:lvl1pPr algn="ctr" eaLnBrk="0" fontAlgn="auto" hangingPunct="0">
                <a:spcBef>
                  <a:spcPts val="0"/>
                </a:spcBef>
                <a:spcAft>
                  <a:spcPts val="0"/>
                </a:spcAft>
                <a:defRPr sz="1600" b="1">
                  <a:solidFill>
                    <a:srgbClr val="FFFFFF"/>
                  </a:solidFill>
                  <a:effectLst>
                    <a:outerShdw blurRad="38100" dist="38100" dir="2700000" algn="tl">
                      <a:srgbClr val="000000">
                        <a:alpha val="43137"/>
                      </a:srgbClr>
                    </a:outerShdw>
                  </a:effectLst>
                  <a:latin typeface="微软雅黑" pitchFamily="34" charset="-122"/>
                  <a:ea typeface="微软雅黑" pitchFamily="34" charset="-122"/>
                </a:defRPr>
              </a:lvl1pPr>
            </a:lstStyle>
            <a:p>
              <a:pPr lvl="0">
                <a:defRPr/>
              </a:pPr>
              <a:r>
                <a:rPr lang="zh-CN" altLang="en-US" sz="1800" kern="0" dirty="0" smtClean="0"/>
                <a:t>不占空间</a:t>
              </a:r>
              <a:endParaRPr lang="en-US" altLang="zh-CN" sz="1800" kern="0" dirty="0"/>
            </a:p>
          </p:txBody>
        </p:sp>
      </p:grpSp>
      <p:sp>
        <p:nvSpPr>
          <p:cNvPr id="37" name="矩形 36"/>
          <p:cNvSpPr>
            <a:spLocks noChangeAspect="1"/>
          </p:cNvSpPr>
          <p:nvPr/>
        </p:nvSpPr>
        <p:spPr bwMode="auto">
          <a:xfrm>
            <a:off x="1751793" y="1522000"/>
            <a:ext cx="4208428" cy="4247339"/>
          </a:xfrm>
          <a:prstGeom prst="rect">
            <a:avLst/>
          </a:prstGeom>
          <a:noFill/>
          <a:ln w="9525" cap="flat" cmpd="sng" algn="ctr">
            <a:solidFill>
              <a:schemeClr val="tx1"/>
            </a:solidFill>
            <a:prstDash val="dot"/>
            <a:round/>
            <a:headEnd type="none" w="med" len="med"/>
            <a:tailEnd type="none" w="med" len="med"/>
          </a:ln>
          <a:effectLst/>
          <a:extLst/>
        </p:spPr>
        <p:txBody>
          <a:bodyPr vert="horz" wrap="square" lIns="51197" tIns="25599" rIns="51197" bIns="25599" numCol="1" rtlCol="0" anchor="t" anchorCtr="0" compatLnSpc="1">
            <a:prstTxWarp prst="textNoShape">
              <a:avLst/>
            </a:prstTxWarp>
          </a:bodyPr>
          <a:lstStyle/>
          <a:p>
            <a:endParaRPr lang="zh-CN" altLang="en-US" dirty="0" smtClean="0"/>
          </a:p>
        </p:txBody>
      </p:sp>
      <p:sp>
        <p:nvSpPr>
          <p:cNvPr id="38" name="自选图形 14"/>
          <p:cNvSpPr>
            <a:spLocks noChangeArrowheads="1"/>
          </p:cNvSpPr>
          <p:nvPr/>
        </p:nvSpPr>
        <p:spPr bwMode="gray">
          <a:xfrm>
            <a:off x="5414536" y="2788136"/>
            <a:ext cx="1274381" cy="1156978"/>
          </a:xfrm>
          <a:prstGeom prst="roundRect">
            <a:avLst>
              <a:gd name="adj" fmla="val 11921"/>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307" tIns="45154" rIns="90307" bIns="45154" anchor="ctr"/>
          <a:lstStyle/>
          <a:p>
            <a:pPr eaLnBrk="0" hangingPunct="0">
              <a:defRPr/>
            </a:pPr>
            <a:endParaRPr lang="zh-CN" altLang="en-US" sz="1400" kern="0"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9" name="文本框 38"/>
          <p:cNvSpPr txBox="1">
            <a:spLocks noChangeAspect="1" noChangeArrowheads="1"/>
          </p:cNvSpPr>
          <p:nvPr/>
        </p:nvSpPr>
        <p:spPr bwMode="white">
          <a:xfrm>
            <a:off x="5454832" y="2989560"/>
            <a:ext cx="1186831" cy="922187"/>
          </a:xfrm>
          <a:prstGeom prst="rect">
            <a:avLst/>
          </a:prstGeom>
          <a:noFill/>
          <a:ln w="9525">
            <a:noFill/>
            <a:miter lim="800000"/>
            <a:headEnd/>
            <a:tailEnd/>
          </a:ln>
        </p:spPr>
        <p:txBody>
          <a:bodyPr lIns="90307" tIns="45154" rIns="90307" bIns="45154">
            <a:spAutoFit/>
          </a:bodyPr>
          <a:lstStyle/>
          <a:p>
            <a:pPr algn="ctr" eaLnBrk="0" hangingPunct="0">
              <a:spcBef>
                <a:spcPct val="50000"/>
              </a:spcBef>
              <a:defRPr/>
            </a:pPr>
            <a:r>
              <a:rPr lang="zh-CN" altLang="en-US" sz="2700" b="1"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charset="0"/>
              </a:rPr>
              <a:t>实体</a:t>
            </a:r>
            <a:r>
              <a:rPr lang="en-US" altLang="zh-CN" sz="2700" b="1" dirty="0" smtClean="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charset="0"/>
              </a:rPr>
              <a:t>Excel</a:t>
            </a:r>
            <a:endParaRPr lang="en-US" altLang="zh-CN" sz="27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grpSp>
        <p:nvGrpSpPr>
          <p:cNvPr id="40" name="组 95"/>
          <p:cNvGrpSpPr/>
          <p:nvPr/>
        </p:nvGrpSpPr>
        <p:grpSpPr>
          <a:xfrm>
            <a:off x="8121459" y="4146267"/>
            <a:ext cx="2278581" cy="1070432"/>
            <a:chOff x="14256916" y="6648440"/>
            <a:chExt cx="2362609" cy="1605895"/>
          </a:xfrm>
        </p:grpSpPr>
        <p:sp>
          <p:nvSpPr>
            <p:cNvPr id="41" name="椭圆 44"/>
            <p:cNvSpPr>
              <a:spLocks noChangeArrowheads="1"/>
            </p:cNvSpPr>
            <p:nvPr/>
          </p:nvSpPr>
          <p:spPr bwMode="gray">
            <a:xfrm>
              <a:off x="14323657" y="6648440"/>
              <a:ext cx="2215182" cy="1605895"/>
            </a:xfrm>
            <a:prstGeom prst="ellipse">
              <a:avLst/>
            </a:prstGeom>
            <a:solidFill>
              <a:srgbClr val="00B0F0">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161291" tIns="80646" rIns="161291" bIns="80646" anchor="ctr"/>
            <a:lstStyle/>
            <a:p>
              <a:pPr eaLnBrk="0" hangingPunct="0">
                <a:defRPr/>
              </a:pPr>
              <a:endParaRPr lang="zh-CN" altLang="en-US" sz="18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2" name="文本框 40"/>
            <p:cNvSpPr txBox="1">
              <a:spLocks noChangeArrowheads="1"/>
            </p:cNvSpPr>
            <p:nvPr/>
          </p:nvSpPr>
          <p:spPr bwMode="white">
            <a:xfrm>
              <a:off x="14256916" y="7033981"/>
              <a:ext cx="2362609" cy="1075464"/>
            </a:xfrm>
            <a:prstGeom prst="rect">
              <a:avLst/>
            </a:prstGeom>
            <a:noFill/>
            <a:ln w="9525">
              <a:noFill/>
              <a:miter lim="800000"/>
              <a:headEnd/>
              <a:tailEnd/>
            </a:ln>
          </p:spPr>
          <p:txBody>
            <a:bodyPr lIns="161291" tIns="80646" rIns="161291" bIns="80646">
              <a:spAutoFit/>
            </a:bodyPr>
            <a:lstStyle>
              <a:defPPr>
                <a:defRPr lang="zh-CN"/>
              </a:defPPr>
              <a:lvl1pPr algn="ctr" eaLnBrk="0" fontAlgn="auto" hangingPunct="0">
                <a:spcBef>
                  <a:spcPts val="0"/>
                </a:spcBef>
                <a:spcAft>
                  <a:spcPts val="0"/>
                </a:spcAft>
                <a:defRPr sz="1600" b="1">
                  <a:solidFill>
                    <a:srgbClr val="FFFFFF"/>
                  </a:solidFill>
                  <a:effectLst>
                    <a:outerShdw blurRad="38100" dist="38100" dir="2700000" algn="tl">
                      <a:srgbClr val="000000">
                        <a:alpha val="43137"/>
                      </a:srgbClr>
                    </a:outerShdw>
                  </a:effectLst>
                  <a:latin typeface="微软雅黑" pitchFamily="34" charset="-122"/>
                  <a:ea typeface="微软雅黑" pitchFamily="34" charset="-122"/>
                </a:defRPr>
              </a:lvl1pPr>
            </a:lstStyle>
            <a:p>
              <a:pPr lvl="0">
                <a:defRPr/>
              </a:pPr>
              <a:r>
                <a:rPr lang="zh-CN" altLang="en-US" sz="1800" kern="0" dirty="0" smtClean="0"/>
                <a:t>包含大量图片的大文件速度慢</a:t>
              </a:r>
              <a:endParaRPr lang="en-US" altLang="zh-CN" sz="1800" kern="0" dirty="0"/>
            </a:p>
          </p:txBody>
        </p:sp>
      </p:grpSp>
      <p:sp>
        <p:nvSpPr>
          <p:cNvPr id="43" name="矩形 42"/>
          <p:cNvSpPr/>
          <p:nvPr/>
        </p:nvSpPr>
        <p:spPr bwMode="auto">
          <a:xfrm>
            <a:off x="7682728" y="1622064"/>
            <a:ext cx="3442471" cy="3969415"/>
          </a:xfrm>
          <a:prstGeom prst="rect">
            <a:avLst/>
          </a:prstGeom>
          <a:noFill/>
          <a:ln w="9525" cap="flat" cmpd="sng" algn="ctr">
            <a:solidFill>
              <a:schemeClr val="tx1"/>
            </a:solidFill>
            <a:prstDash val="dot"/>
            <a:round/>
            <a:headEnd type="none" w="med" len="med"/>
            <a:tailEnd type="none" w="med" len="med"/>
          </a:ln>
          <a:effectLst/>
          <a:extLst/>
        </p:spPr>
        <p:txBody>
          <a:bodyPr vert="horz" wrap="square" lIns="51197" tIns="25599" rIns="51197" bIns="25599" numCol="1" rtlCol="0" anchor="t" anchorCtr="0" compatLnSpc="1">
            <a:prstTxWarp prst="textNoShape">
              <a:avLst/>
            </a:prstTxWarp>
          </a:bodyPr>
          <a:lstStyle/>
          <a:p>
            <a:endParaRPr lang="zh-CN" altLang="en-US" dirty="0" smtClean="0">
              <a:noFill/>
            </a:endParaRPr>
          </a:p>
        </p:txBody>
      </p:sp>
      <p:sp>
        <p:nvSpPr>
          <p:cNvPr id="44" name="椭圆 50"/>
          <p:cNvSpPr>
            <a:spLocks noChangeArrowheads="1"/>
          </p:cNvSpPr>
          <p:nvPr/>
        </p:nvSpPr>
        <p:spPr bwMode="gray">
          <a:xfrm>
            <a:off x="9310263" y="2898358"/>
            <a:ext cx="1107401" cy="1068914"/>
          </a:xfrm>
          <a:prstGeom prst="ellipse">
            <a:avLst/>
          </a:prstGeom>
          <a:solidFill>
            <a:srgbClr val="00B0F0">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lIns="90307" tIns="45154" rIns="90307" bIns="45154" anchor="ctr"/>
          <a:lstStyle/>
          <a:p>
            <a:pPr eaLnBrk="0" hangingPunct="0">
              <a:defRPr/>
            </a:pPr>
            <a:endParaRPr lang="zh-CN" altLang="en-US" sz="14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5" name="文本框 40"/>
          <p:cNvSpPr txBox="1">
            <a:spLocks noChangeArrowheads="1"/>
          </p:cNvSpPr>
          <p:nvPr/>
        </p:nvSpPr>
        <p:spPr bwMode="white">
          <a:xfrm>
            <a:off x="9254026" y="3237206"/>
            <a:ext cx="1163638" cy="368189"/>
          </a:xfrm>
          <a:prstGeom prst="rect">
            <a:avLst/>
          </a:prstGeom>
          <a:noFill/>
          <a:ln w="9525">
            <a:noFill/>
            <a:miter lim="800000"/>
            <a:headEnd/>
            <a:tailEnd/>
          </a:ln>
        </p:spPr>
        <p:txBody>
          <a:bodyPr lIns="90307" tIns="45154" rIns="90307" bIns="45154">
            <a:spAutoFit/>
          </a:bodyPr>
          <a:lstStyle>
            <a:defPPr>
              <a:defRPr lang="zh-CN"/>
            </a:defPPr>
            <a:lvl1pPr algn="ctr" eaLnBrk="0" fontAlgn="auto" hangingPunct="0">
              <a:spcBef>
                <a:spcPts val="0"/>
              </a:spcBef>
              <a:spcAft>
                <a:spcPts val="0"/>
              </a:spcAft>
              <a:defRPr sz="1400" b="1">
                <a:solidFill>
                  <a:srgbClr val="FFFFFF"/>
                </a:solidFill>
                <a:effectLst>
                  <a:outerShdw blurRad="38100" dist="38100" dir="2700000" algn="tl">
                    <a:srgbClr val="000000">
                      <a:alpha val="43137"/>
                    </a:srgbClr>
                  </a:outerShdw>
                </a:effectLst>
                <a:latin typeface="微软雅黑" pitchFamily="34" charset="-122"/>
                <a:ea typeface="微软雅黑" pitchFamily="34" charset="-122"/>
              </a:defRPr>
            </a:lvl1pPr>
          </a:lstStyle>
          <a:p>
            <a:pPr lvl="0">
              <a:defRPr/>
            </a:pPr>
            <a:r>
              <a:rPr lang="zh-CN" altLang="en-US" sz="1800" kern="0" dirty="0" smtClean="0"/>
              <a:t>速度快</a:t>
            </a:r>
            <a:endParaRPr lang="en-US" altLang="zh-CN" sz="1800" kern="0" dirty="0"/>
          </a:p>
        </p:txBody>
      </p:sp>
      <p:sp>
        <p:nvSpPr>
          <p:cNvPr id="49" name="横卷形 48"/>
          <p:cNvSpPr/>
          <p:nvPr/>
        </p:nvSpPr>
        <p:spPr>
          <a:xfrm>
            <a:off x="5616857" y="0"/>
            <a:ext cx="6515100" cy="1604015"/>
          </a:xfrm>
          <a:prstGeom prst="horizontalScroll">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lang="zh-CN" altLang="en-US" dirty="0" smtClean="0">
                <a:solidFill>
                  <a:schemeClr val="bg1"/>
                </a:solidFill>
              </a:rPr>
              <a:t>最后采用方法</a:t>
            </a:r>
            <a:r>
              <a:rPr lang="en-US" altLang="zh-CN" dirty="0">
                <a:solidFill>
                  <a:schemeClr val="bg1"/>
                </a:solidFill>
              </a:rPr>
              <a:t>2</a:t>
            </a:r>
            <a:r>
              <a:rPr lang="zh-CN" altLang="en-US" dirty="0" smtClean="0">
                <a:solidFill>
                  <a:schemeClr val="bg1"/>
                </a:solidFill>
              </a:rPr>
              <a:t>：</a:t>
            </a:r>
            <a:r>
              <a:rPr lang="zh-CN" altLang="en-US" dirty="0">
                <a:solidFill>
                  <a:schemeClr val="bg1"/>
                </a:solidFill>
              </a:rPr>
              <a:t>需要实现在线实时生成 </a:t>
            </a:r>
            <a:r>
              <a:rPr lang="en-US" altLang="zh-CN" dirty="0">
                <a:solidFill>
                  <a:schemeClr val="bg1"/>
                </a:solidFill>
              </a:rPr>
              <a:t>Excel</a:t>
            </a:r>
            <a:r>
              <a:rPr lang="zh-CN" altLang="en-US" dirty="0">
                <a:solidFill>
                  <a:schemeClr val="bg1"/>
                </a:solidFill>
              </a:rPr>
              <a:t>文件供客户端下载的需求（</a:t>
            </a:r>
            <a:r>
              <a:rPr lang="en-US" altLang="zh-CN" dirty="0" err="1">
                <a:solidFill>
                  <a:schemeClr val="bg1"/>
                </a:solidFill>
              </a:rPr>
              <a:t>ServletOutputStream</a:t>
            </a:r>
            <a:r>
              <a:rPr lang="zh-CN" altLang="en-US" dirty="0">
                <a:solidFill>
                  <a:schemeClr val="bg1"/>
                </a:solidFill>
              </a:rPr>
              <a:t>），通过</a:t>
            </a:r>
            <a:r>
              <a:rPr lang="en-US" altLang="zh-CN" dirty="0" err="1">
                <a:solidFill>
                  <a:schemeClr val="bg1"/>
                </a:solidFill>
              </a:rPr>
              <a:t>HttpServletResponse</a:t>
            </a:r>
            <a:r>
              <a:rPr lang="zh-CN" altLang="en-US" dirty="0">
                <a:solidFill>
                  <a:schemeClr val="bg1"/>
                </a:solidFill>
              </a:rPr>
              <a:t>对象设置相应的响应头，然后将此输出流传往客户端的方法</a:t>
            </a:r>
            <a:r>
              <a:rPr lang="zh-CN" altLang="en-US" dirty="0" smtClean="0">
                <a:solidFill>
                  <a:schemeClr val="bg1"/>
                </a:solidFill>
              </a:rPr>
              <a:t>实现</a:t>
            </a:r>
            <a:r>
              <a:rPr lang="zh-CN" altLang="en-US" dirty="0">
                <a:solidFill>
                  <a:schemeClr val="bg1"/>
                </a:solidFill>
              </a:rPr>
              <a:t>，</a:t>
            </a:r>
            <a:r>
              <a:rPr lang="zh-CN" altLang="en-US" dirty="0" smtClean="0">
                <a:solidFill>
                  <a:schemeClr val="bg1"/>
                </a:solidFill>
              </a:rPr>
              <a:t>以此</a:t>
            </a:r>
            <a:r>
              <a:rPr lang="zh-CN" altLang="en-US" dirty="0">
                <a:solidFill>
                  <a:schemeClr val="bg1"/>
                </a:solidFill>
              </a:rPr>
              <a:t>完成下载。</a:t>
            </a:r>
          </a:p>
        </p:txBody>
      </p:sp>
      <p:sp>
        <p:nvSpPr>
          <p:cNvPr id="51" name="上箭头 50"/>
          <p:cNvSpPr/>
          <p:nvPr/>
        </p:nvSpPr>
        <p:spPr>
          <a:xfrm>
            <a:off x="7101060" y="1604015"/>
            <a:ext cx="502525" cy="786760"/>
          </a:xfrm>
          <a:prstGeom prst="up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ln>
                <a:solidFill>
                  <a:schemeClr val="tx1"/>
                </a:solidFill>
              </a:ln>
              <a:solidFill>
                <a:schemeClr val="tx1"/>
              </a:solidFill>
            </a:endParaRPr>
          </a:p>
        </p:txBody>
      </p:sp>
      <p:sp>
        <p:nvSpPr>
          <p:cNvPr id="4" name="横卷形 3"/>
          <p:cNvSpPr/>
          <p:nvPr/>
        </p:nvSpPr>
        <p:spPr>
          <a:xfrm>
            <a:off x="1024932" y="5647855"/>
            <a:ext cx="10781881" cy="1210145"/>
          </a:xfrm>
          <a:prstGeom prst="horizontalScroll">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rPr>
              <a:t>小的文本文件不影响，但是如果是包含了</a:t>
            </a:r>
            <a:r>
              <a:rPr lang="zh-CN" altLang="en-US" dirty="0">
                <a:solidFill>
                  <a:srgbClr val="FF0000"/>
                </a:solidFill>
              </a:rPr>
              <a:t>大量图片</a:t>
            </a:r>
            <a:r>
              <a:rPr lang="zh-CN" altLang="en-US" dirty="0">
                <a:solidFill>
                  <a:schemeClr val="bg1"/>
                </a:solidFill>
              </a:rPr>
              <a:t>的大文件，这种操作会在</a:t>
            </a:r>
            <a:r>
              <a:rPr lang="en-US" altLang="zh-CN" dirty="0">
                <a:solidFill>
                  <a:schemeClr val="bg1"/>
                </a:solidFill>
              </a:rPr>
              <a:t>workbook</a:t>
            </a:r>
            <a:r>
              <a:rPr lang="zh-CN" altLang="en-US" dirty="0">
                <a:solidFill>
                  <a:schemeClr val="bg1"/>
                </a:solidFill>
              </a:rPr>
              <a:t>下入浏览器输出流的时候出现一个瓶颈，不仅本</a:t>
            </a:r>
            <a:r>
              <a:rPr lang="zh-CN" altLang="en-US" dirty="0">
                <a:solidFill>
                  <a:srgbClr val="FF0000"/>
                </a:solidFill>
              </a:rPr>
              <a:t>线程会很慢</a:t>
            </a:r>
            <a:r>
              <a:rPr lang="zh-CN" altLang="en-US" dirty="0">
                <a:solidFill>
                  <a:schemeClr val="bg1"/>
                </a:solidFill>
              </a:rPr>
              <a:t>，更会因为</a:t>
            </a:r>
            <a:r>
              <a:rPr lang="zh-CN" altLang="en-US" dirty="0">
                <a:solidFill>
                  <a:srgbClr val="FF0000"/>
                </a:solidFill>
              </a:rPr>
              <a:t>占用</a:t>
            </a:r>
            <a:r>
              <a:rPr lang="zh-CN" altLang="en-US" dirty="0">
                <a:solidFill>
                  <a:schemeClr val="bg1"/>
                </a:solidFill>
              </a:rPr>
              <a:t>太多的资源拖累整个</a:t>
            </a:r>
            <a:r>
              <a:rPr lang="zh-CN" altLang="en-US" dirty="0" smtClean="0">
                <a:solidFill>
                  <a:schemeClr val="bg1"/>
                </a:solidFill>
              </a:rPr>
              <a:t>应用程序</a:t>
            </a:r>
            <a:endParaRPr lang="zh-CN" altLang="en-US" dirty="0"/>
          </a:p>
        </p:txBody>
      </p:sp>
    </p:spTree>
    <p:extLst>
      <p:ext uri="{BB962C8B-B14F-4D97-AF65-F5344CB8AC3E}">
        <p14:creationId xmlns:p14="http://schemas.microsoft.com/office/powerpoint/2010/main" val="4917795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par>
                                <p:cTn id="20" presetID="22" presetClass="entr" presetSubtype="4"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down)">
                                      <p:cBhvr>
                                        <p:cTn id="36" dur="500"/>
                                        <p:tgtEl>
                                          <p:spTgt spid="3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down)">
                                      <p:cBhvr>
                                        <p:cTn id="39" dur="500"/>
                                        <p:tgtEl>
                                          <p:spTgt spid="4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down)">
                                      <p:cBhvr>
                                        <p:cTn id="42" dur="500"/>
                                        <p:tgtEl>
                                          <p:spTgt spid="44"/>
                                        </p:tgtEl>
                                      </p:cBhvr>
                                    </p:animEffect>
                                  </p:childTnLst>
                                </p:cTn>
                              </p:par>
                              <p:par>
                                <p:cTn id="43" presetID="22" presetClass="entr" presetSubtype="4"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down)">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ppt_x"/>
                                          </p:val>
                                        </p:tav>
                                        <p:tav tm="100000">
                                          <p:val>
                                            <p:strVal val="#ppt_x"/>
                                          </p:val>
                                        </p:tav>
                                      </p:tavLst>
                                    </p:anim>
                                    <p:anim calcmode="lin" valueType="num">
                                      <p:cBhvr additive="base">
                                        <p:cTn id="57"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ppt_x"/>
                                          </p:val>
                                        </p:tav>
                                        <p:tav tm="100000">
                                          <p:val>
                                            <p:strVal val="#ppt_x"/>
                                          </p:val>
                                        </p:tav>
                                      </p:tavLst>
                                    </p:anim>
                                    <p:anim calcmode="lin" valueType="num">
                                      <p:cBhvr additive="base">
                                        <p:cTn id="6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7" grpId="0" animBg="1"/>
      <p:bldP spid="38" grpId="0" animBg="1"/>
      <p:bldP spid="39" grpId="0"/>
      <p:bldP spid="43" grpId="0" animBg="1"/>
      <p:bldP spid="44" grpId="0" animBg="1"/>
      <p:bldP spid="45" grpId="0"/>
      <p:bldP spid="49" grpId="0" animBg="1"/>
      <p:bldP spid="51" grpId="0" animBg="1"/>
      <p:bldP spid="4" grpId="0" animBg="1"/>
    </p:bldLst>
  </p:timing>
</p:sld>
</file>

<file path=ppt/theme/theme1.xml><?xml version="1.0" encoding="utf-8"?>
<a:theme xmlns:a="http://schemas.openxmlformats.org/drawingml/2006/main" name="1_自定义设计方案">
  <a:themeElements>
    <a:clrScheme name="Dark">
      <a:dk1>
        <a:srgbClr val="FFFFFF"/>
      </a:dk1>
      <a:lt1>
        <a:srgbClr val="000000"/>
      </a:lt1>
      <a:dk2>
        <a:srgbClr val="FFFFFF"/>
      </a:dk2>
      <a:lt2>
        <a:srgbClr val="192236"/>
      </a:lt2>
      <a:accent1>
        <a:srgbClr val="086FF9"/>
      </a:accent1>
      <a:accent2>
        <a:srgbClr val="3B75D3"/>
      </a:accent2>
      <a:accent3>
        <a:srgbClr val="4E5460"/>
      </a:accent3>
      <a:accent4>
        <a:srgbClr val="FAC500"/>
      </a:accent4>
      <a:accent5>
        <a:srgbClr val="C45B0C"/>
      </a:accent5>
      <a:accent6>
        <a:srgbClr val="71B048"/>
      </a:accent6>
      <a:hlink>
        <a:srgbClr val="ED7D30"/>
      </a:hlink>
      <a:folHlink>
        <a:srgbClr val="D0CEC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870C377-E231-D34E-A88A-8418F6A43923}">
  <we:reference id="wa104178141" version="3.0.11.21"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26572</TotalTime>
  <Words>1800</Words>
  <Application>Microsoft Office PowerPoint</Application>
  <PresentationFormat>宽屏</PresentationFormat>
  <Paragraphs>210</Paragraphs>
  <Slides>16</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D-DIN</vt:lpstr>
      <vt:lpstr>DengXian</vt:lpstr>
      <vt:lpstr>Helvetica Neue Medium</vt:lpstr>
      <vt:lpstr>Helvetica Neue Thin</vt:lpstr>
      <vt:lpstr>等线</vt:lpstr>
      <vt:lpstr>方正粗宋简体</vt:lpstr>
      <vt:lpstr>SimHei</vt:lpstr>
      <vt:lpstr>宋体</vt:lpstr>
      <vt:lpstr>微软雅黑</vt:lpstr>
      <vt:lpstr>Arial</vt:lpstr>
      <vt:lpstr>Calibri</vt:lpstr>
      <vt:lpstr>Century Gothic</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Sky He</dc:creator>
  <cp:lastModifiedBy>HuJun123</cp:lastModifiedBy>
  <cp:revision>1215</cp:revision>
  <dcterms:created xsi:type="dcterms:W3CDTF">2017-07-11T10:58:36Z</dcterms:created>
  <dcterms:modified xsi:type="dcterms:W3CDTF">2018-10-13T01:27:23Z</dcterms:modified>
</cp:coreProperties>
</file>