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bel" panose="02000506030000020004" pitchFamily="2" charset="0"/>
      <p:regular r:id="rId5"/>
    </p:embeddedFont>
    <p:embeddedFont>
      <p:font typeface="Exo ExtraBold" panose="020B0604020202020204" charset="0"/>
      <p:bold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C9535A-0230-4ECC-AA7D-F15C0759DC57}">
  <a:tblStyle styleId="{3DC9535A-0230-4ECC-AA7D-F15C0759D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6fd5dee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36fd5dee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6fd5dee94_0_3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6fd5dee94_0_3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85650"/>
            <a:ext cx="7601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667950"/>
            <a:ext cx="3858900" cy="432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7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0" y="-7400"/>
            <a:ext cx="9151500" cy="5469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42" y="3524594"/>
            <a:ext cx="1554303" cy="852971"/>
            <a:chOff x="3224550" y="4681225"/>
            <a:chExt cx="1061900" cy="582750"/>
          </a:xfrm>
        </p:grpSpPr>
        <p:sp>
          <p:nvSpPr>
            <p:cNvPr id="13" name="Google Shape;13;p2"/>
            <p:cNvSpPr/>
            <p:nvPr/>
          </p:nvSpPr>
          <p:spPr>
            <a:xfrm>
              <a:off x="3224550" y="4753300"/>
              <a:ext cx="730925" cy="289325"/>
            </a:xfrm>
            <a:custGeom>
              <a:avLst/>
              <a:gdLst/>
              <a:ahLst/>
              <a:cxnLst/>
              <a:rect l="l" t="t" r="r" b="b"/>
              <a:pathLst>
                <a:path w="29237" h="11573" extrusionOk="0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24550" y="5098300"/>
              <a:ext cx="995425" cy="126775"/>
            </a:xfrm>
            <a:custGeom>
              <a:avLst/>
              <a:gdLst/>
              <a:ahLst/>
              <a:cxnLst/>
              <a:rect l="l" t="t" r="r" b="b"/>
              <a:pathLst>
                <a:path w="39817" h="5071" extrusionOk="0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24550" y="4959350"/>
              <a:ext cx="335725" cy="13175"/>
            </a:xfrm>
            <a:custGeom>
              <a:avLst/>
              <a:gdLst/>
              <a:ahLst/>
              <a:cxnLst/>
              <a:rect l="l" t="t" r="r" b="b"/>
              <a:pathLst>
                <a:path w="13429" h="527" extrusionOk="0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89775" y="5170575"/>
              <a:ext cx="96675" cy="93400"/>
            </a:xfrm>
            <a:custGeom>
              <a:avLst/>
              <a:gdLst/>
              <a:ahLst/>
              <a:cxnLst/>
              <a:rect l="l" t="t" r="r" b="b"/>
              <a:pathLst>
                <a:path w="3867" h="3736" extrusionOk="0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05800" y="4681225"/>
              <a:ext cx="96675" cy="93400"/>
            </a:xfrm>
            <a:custGeom>
              <a:avLst/>
              <a:gdLst/>
              <a:ahLst/>
              <a:cxnLst/>
              <a:rect l="l" t="t" r="r" b="b"/>
              <a:pathLst>
                <a:path w="3867" h="3736" extrusionOk="0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0025" y="4919250"/>
              <a:ext cx="96675" cy="93425"/>
            </a:xfrm>
            <a:custGeom>
              <a:avLst/>
              <a:gdLst/>
              <a:ahLst/>
              <a:cxnLst/>
              <a:rect l="l" t="t" r="r" b="b"/>
              <a:pathLst>
                <a:path w="3867" h="3737" extrusionOk="0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3271425" y="3487932"/>
            <a:ext cx="5648978" cy="1655520"/>
          </a:xfrm>
          <a:custGeom>
            <a:avLst/>
            <a:gdLst/>
            <a:ahLst/>
            <a:cxnLst/>
            <a:rect l="l" t="t" r="r" b="b"/>
            <a:pathLst>
              <a:path w="162619" h="47658" extrusionOk="0">
                <a:moveTo>
                  <a:pt x="81309" y="0"/>
                </a:moveTo>
                <a:cubicBezTo>
                  <a:pt x="69853" y="0"/>
                  <a:pt x="66136" y="6656"/>
                  <a:pt x="60218" y="7298"/>
                </a:cubicBezTo>
                <a:cubicBezTo>
                  <a:pt x="54301" y="7941"/>
                  <a:pt x="48731" y="11297"/>
                  <a:pt x="47531" y="15771"/>
                </a:cubicBezTo>
                <a:cubicBezTo>
                  <a:pt x="46329" y="20247"/>
                  <a:pt x="45076" y="23441"/>
                  <a:pt x="37646" y="25325"/>
                </a:cubicBezTo>
                <a:cubicBezTo>
                  <a:pt x="30218" y="27210"/>
                  <a:pt x="23473" y="30255"/>
                  <a:pt x="20555" y="35524"/>
                </a:cubicBezTo>
                <a:cubicBezTo>
                  <a:pt x="17635" y="40792"/>
                  <a:pt x="12530" y="42200"/>
                  <a:pt x="6264" y="44262"/>
                </a:cubicBezTo>
                <a:cubicBezTo>
                  <a:pt x="0" y="46323"/>
                  <a:pt x="520" y="47657"/>
                  <a:pt x="520" y="47657"/>
                </a:cubicBezTo>
                <a:cubicBezTo>
                  <a:pt x="520" y="47657"/>
                  <a:pt x="520" y="47657"/>
                  <a:pt x="520" y="47657"/>
                </a:cubicBezTo>
                <a:lnTo>
                  <a:pt x="162098" y="47657"/>
                </a:lnTo>
                <a:cubicBezTo>
                  <a:pt x="162098" y="47657"/>
                  <a:pt x="162619" y="46324"/>
                  <a:pt x="156354" y="44262"/>
                </a:cubicBezTo>
                <a:cubicBezTo>
                  <a:pt x="150089" y="42200"/>
                  <a:pt x="144985" y="40792"/>
                  <a:pt x="142064" y="35524"/>
                </a:cubicBezTo>
                <a:cubicBezTo>
                  <a:pt x="139143" y="30255"/>
                  <a:pt x="132400" y="27210"/>
                  <a:pt x="124971" y="25325"/>
                </a:cubicBezTo>
                <a:cubicBezTo>
                  <a:pt x="117542" y="23441"/>
                  <a:pt x="116288" y="20247"/>
                  <a:pt x="115087" y="15771"/>
                </a:cubicBezTo>
                <a:cubicBezTo>
                  <a:pt x="113887" y="11297"/>
                  <a:pt x="108318" y="7941"/>
                  <a:pt x="102400" y="7298"/>
                </a:cubicBezTo>
                <a:cubicBezTo>
                  <a:pt x="96482" y="6654"/>
                  <a:pt x="92765" y="0"/>
                  <a:pt x="81309" y="0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695958" y="4625992"/>
            <a:ext cx="351300" cy="351300"/>
          </a:xfrm>
          <a:prstGeom prst="ellipse">
            <a:avLst/>
          </a:prstGeom>
          <a:noFill/>
          <a:ln w="9525" cap="flat" cmpd="sng">
            <a:solidFill>
              <a:srgbClr val="FFA8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33050" y="1813913"/>
            <a:ext cx="399600" cy="399600"/>
          </a:xfrm>
          <a:prstGeom prst="ellipse">
            <a:avLst/>
          </a:prstGeom>
          <a:noFill/>
          <a:ln w="9525" cap="flat" cmpd="sng">
            <a:solidFill>
              <a:srgbClr val="7B85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5">
  <p:cSld name="CUSTOM_2_1_1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>
            <a:spLocks noGrp="1"/>
          </p:cNvSpPr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31"/>
          <p:cNvSpPr/>
          <p:nvPr/>
        </p:nvSpPr>
        <p:spPr>
          <a:xfrm rot="5400000">
            <a:off x="4447800" y="4440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"/>
          <p:cNvSpPr/>
          <p:nvPr/>
        </p:nvSpPr>
        <p:spPr>
          <a:xfrm rot="5400000">
            <a:off x="4464450" y="464425"/>
            <a:ext cx="2184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4"/>
          <p:cNvGrpSpPr/>
          <p:nvPr/>
        </p:nvGrpSpPr>
        <p:grpSpPr>
          <a:xfrm rot="5400000">
            <a:off x="7689463" y="334541"/>
            <a:ext cx="1482625" cy="813519"/>
            <a:chOff x="3224550" y="4681225"/>
            <a:chExt cx="1061900" cy="582750"/>
          </a:xfrm>
        </p:grpSpPr>
        <p:sp>
          <p:nvSpPr>
            <p:cNvPr id="528" name="Google Shape;528;p34"/>
            <p:cNvSpPr/>
            <p:nvPr/>
          </p:nvSpPr>
          <p:spPr>
            <a:xfrm>
              <a:off x="3224550" y="4753300"/>
              <a:ext cx="730925" cy="289325"/>
            </a:xfrm>
            <a:custGeom>
              <a:avLst/>
              <a:gdLst/>
              <a:ahLst/>
              <a:cxnLst/>
              <a:rect l="l" t="t" r="r" b="b"/>
              <a:pathLst>
                <a:path w="29237" h="11573" extrusionOk="0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3224550" y="5098300"/>
              <a:ext cx="995425" cy="126775"/>
            </a:xfrm>
            <a:custGeom>
              <a:avLst/>
              <a:gdLst/>
              <a:ahLst/>
              <a:cxnLst/>
              <a:rect l="l" t="t" r="r" b="b"/>
              <a:pathLst>
                <a:path w="39817" h="5071" extrusionOk="0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3224550" y="4959350"/>
              <a:ext cx="335725" cy="13175"/>
            </a:xfrm>
            <a:custGeom>
              <a:avLst/>
              <a:gdLst/>
              <a:ahLst/>
              <a:cxnLst/>
              <a:rect l="l" t="t" r="r" b="b"/>
              <a:pathLst>
                <a:path w="13429" h="527" extrusionOk="0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4189775" y="5170575"/>
              <a:ext cx="96675" cy="93400"/>
            </a:xfrm>
            <a:custGeom>
              <a:avLst/>
              <a:gdLst/>
              <a:ahLst/>
              <a:cxnLst/>
              <a:rect l="l" t="t" r="r" b="b"/>
              <a:pathLst>
                <a:path w="3867" h="3736" extrusionOk="0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905800" y="4681225"/>
              <a:ext cx="96675" cy="93400"/>
            </a:xfrm>
            <a:custGeom>
              <a:avLst/>
              <a:gdLst/>
              <a:ahLst/>
              <a:cxnLst/>
              <a:rect l="l" t="t" r="r" b="b"/>
              <a:pathLst>
                <a:path w="3867" h="3736" extrusionOk="0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3530025" y="4919250"/>
              <a:ext cx="96675" cy="93425"/>
            </a:xfrm>
            <a:custGeom>
              <a:avLst/>
              <a:gdLst/>
              <a:ahLst/>
              <a:cxnLst/>
              <a:rect l="l" t="t" r="r" b="b"/>
              <a:pathLst>
                <a:path w="3867" h="3737" extrusionOk="0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4" name="Google Shape;5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49" y="3982571"/>
            <a:ext cx="1024973" cy="943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34"/>
          <p:cNvGrpSpPr/>
          <p:nvPr/>
        </p:nvGrpSpPr>
        <p:grpSpPr>
          <a:xfrm>
            <a:off x="129025" y="3788825"/>
            <a:ext cx="1091175" cy="1262950"/>
            <a:chOff x="4967100" y="1344375"/>
            <a:chExt cx="1091175" cy="1262950"/>
          </a:xfrm>
        </p:grpSpPr>
        <p:sp>
          <p:nvSpPr>
            <p:cNvPr id="536" name="Google Shape;536;p34"/>
            <p:cNvSpPr/>
            <p:nvPr/>
          </p:nvSpPr>
          <p:spPr>
            <a:xfrm>
              <a:off x="4967100" y="1344375"/>
              <a:ext cx="1091175" cy="1262950"/>
            </a:xfrm>
            <a:custGeom>
              <a:avLst/>
              <a:gdLst/>
              <a:ahLst/>
              <a:cxnLst/>
              <a:rect l="l" t="t" r="r" b="b"/>
              <a:pathLst>
                <a:path w="43647" h="50518" extrusionOk="0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41300" y="1669750"/>
              <a:ext cx="361100" cy="59100"/>
            </a:xfrm>
            <a:custGeom>
              <a:avLst/>
              <a:gdLst/>
              <a:ahLst/>
              <a:cxnLst/>
              <a:rect l="l" t="t" r="r" b="b"/>
              <a:pathLst>
                <a:path w="14444" h="2364" extrusionOk="0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286275" y="1798225"/>
              <a:ext cx="772000" cy="809100"/>
            </a:xfrm>
            <a:custGeom>
              <a:avLst/>
              <a:gdLst/>
              <a:ahLst/>
              <a:cxnLst/>
              <a:rect l="l" t="t" r="r" b="b"/>
              <a:pathLst>
                <a:path w="30880" h="32364" extrusionOk="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450900" y="1885300"/>
              <a:ext cx="264975" cy="460750"/>
            </a:xfrm>
            <a:custGeom>
              <a:avLst/>
              <a:gdLst/>
              <a:ahLst/>
              <a:cxnLst/>
              <a:rect l="l" t="t" r="r" b="b"/>
              <a:pathLst>
                <a:path w="10599" h="18430" extrusionOk="0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445750" y="1409800"/>
              <a:ext cx="119000" cy="217675"/>
            </a:xfrm>
            <a:custGeom>
              <a:avLst/>
              <a:gdLst/>
              <a:ahLst/>
              <a:cxnLst/>
              <a:rect l="l" t="t" r="r" b="b"/>
              <a:pathLst>
                <a:path w="4760" h="8707" extrusionOk="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708950" y="1422875"/>
              <a:ext cx="107000" cy="215700"/>
            </a:xfrm>
            <a:custGeom>
              <a:avLst/>
              <a:gdLst/>
              <a:ahLst/>
              <a:cxnLst/>
              <a:rect l="l" t="t" r="r" b="b"/>
              <a:pathLst>
                <a:path w="4280" h="8628" extrusionOk="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2" name="Google Shape;5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54" y="2496357"/>
            <a:ext cx="420073" cy="47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37" y="3100344"/>
            <a:ext cx="222706" cy="4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/>
          <p:nvPr/>
        </p:nvSpPr>
        <p:spPr>
          <a:xfrm rot="5400000">
            <a:off x="4464450" y="464425"/>
            <a:ext cx="2184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5"/>
          <p:cNvGrpSpPr/>
          <p:nvPr/>
        </p:nvGrpSpPr>
        <p:grpSpPr>
          <a:xfrm rot="10800000" flipH="1">
            <a:off x="-75" y="132741"/>
            <a:ext cx="1482625" cy="813519"/>
            <a:chOff x="3224550" y="4681225"/>
            <a:chExt cx="1061900" cy="582750"/>
          </a:xfrm>
        </p:grpSpPr>
        <p:sp>
          <p:nvSpPr>
            <p:cNvPr id="547" name="Google Shape;547;p35"/>
            <p:cNvSpPr/>
            <p:nvPr/>
          </p:nvSpPr>
          <p:spPr>
            <a:xfrm>
              <a:off x="3224550" y="4753300"/>
              <a:ext cx="730925" cy="289325"/>
            </a:xfrm>
            <a:custGeom>
              <a:avLst/>
              <a:gdLst/>
              <a:ahLst/>
              <a:cxnLst/>
              <a:rect l="l" t="t" r="r" b="b"/>
              <a:pathLst>
                <a:path w="29237" h="11573" extrusionOk="0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224550" y="5098300"/>
              <a:ext cx="995425" cy="126775"/>
            </a:xfrm>
            <a:custGeom>
              <a:avLst/>
              <a:gdLst/>
              <a:ahLst/>
              <a:cxnLst/>
              <a:rect l="l" t="t" r="r" b="b"/>
              <a:pathLst>
                <a:path w="39817" h="5071" extrusionOk="0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224550" y="4959350"/>
              <a:ext cx="335725" cy="13175"/>
            </a:xfrm>
            <a:custGeom>
              <a:avLst/>
              <a:gdLst/>
              <a:ahLst/>
              <a:cxnLst/>
              <a:rect l="l" t="t" r="r" b="b"/>
              <a:pathLst>
                <a:path w="13429" h="527" extrusionOk="0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189775" y="5170575"/>
              <a:ext cx="96675" cy="93400"/>
            </a:xfrm>
            <a:custGeom>
              <a:avLst/>
              <a:gdLst/>
              <a:ahLst/>
              <a:cxnLst/>
              <a:rect l="l" t="t" r="r" b="b"/>
              <a:pathLst>
                <a:path w="3867" h="3736" extrusionOk="0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905800" y="4681225"/>
              <a:ext cx="96675" cy="93400"/>
            </a:xfrm>
            <a:custGeom>
              <a:avLst/>
              <a:gdLst/>
              <a:ahLst/>
              <a:cxnLst/>
              <a:rect l="l" t="t" r="r" b="b"/>
              <a:pathLst>
                <a:path w="3867" h="3736" extrusionOk="0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530025" y="4919250"/>
              <a:ext cx="96675" cy="93425"/>
            </a:xfrm>
            <a:custGeom>
              <a:avLst/>
              <a:gdLst/>
              <a:ahLst/>
              <a:cxnLst/>
              <a:rect l="l" t="t" r="r" b="b"/>
              <a:pathLst>
                <a:path w="3867" h="3737" extrusionOk="0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3" name="Google Shape;55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5874" y="4474525"/>
            <a:ext cx="1428849" cy="79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35"/>
          <p:cNvGrpSpPr/>
          <p:nvPr/>
        </p:nvGrpSpPr>
        <p:grpSpPr>
          <a:xfrm rot="-338456">
            <a:off x="6278016" y="4051917"/>
            <a:ext cx="2678144" cy="1194426"/>
            <a:chOff x="1527775" y="3957450"/>
            <a:chExt cx="2921700" cy="1303050"/>
          </a:xfrm>
        </p:grpSpPr>
        <p:sp>
          <p:nvSpPr>
            <p:cNvPr id="555" name="Google Shape;555;p35"/>
            <p:cNvSpPr/>
            <p:nvPr/>
          </p:nvSpPr>
          <p:spPr>
            <a:xfrm>
              <a:off x="1545950" y="3963500"/>
              <a:ext cx="2898375" cy="1290925"/>
            </a:xfrm>
            <a:custGeom>
              <a:avLst/>
              <a:gdLst/>
              <a:ahLst/>
              <a:cxnLst/>
              <a:rect l="l" t="t" r="r" b="b"/>
              <a:pathLst>
                <a:path w="115935" h="51637" extrusionOk="0">
                  <a:moveTo>
                    <a:pt x="115285" y="0"/>
                  </a:moveTo>
                  <a:cubicBezTo>
                    <a:pt x="115220" y="0"/>
                    <a:pt x="115153" y="12"/>
                    <a:pt x="115086" y="37"/>
                  </a:cubicBezTo>
                  <a:lnTo>
                    <a:pt x="104767" y="3909"/>
                  </a:lnTo>
                  <a:cubicBezTo>
                    <a:pt x="104380" y="4055"/>
                    <a:pt x="104279" y="4554"/>
                    <a:pt x="104579" y="4838"/>
                  </a:cubicBezTo>
                  <a:lnTo>
                    <a:pt x="106706" y="6855"/>
                  </a:lnTo>
                  <a:lnTo>
                    <a:pt x="96179" y="17898"/>
                  </a:lnTo>
                  <a:lnTo>
                    <a:pt x="85429" y="8856"/>
                  </a:lnTo>
                  <a:cubicBezTo>
                    <a:pt x="85052" y="8538"/>
                    <a:pt x="84587" y="8379"/>
                    <a:pt x="84123" y="8379"/>
                  </a:cubicBezTo>
                  <a:cubicBezTo>
                    <a:pt x="83654" y="8379"/>
                    <a:pt x="83185" y="8541"/>
                    <a:pt x="82806" y="8865"/>
                  </a:cubicBezTo>
                  <a:lnTo>
                    <a:pt x="60740" y="27684"/>
                  </a:lnTo>
                  <a:lnTo>
                    <a:pt x="48150" y="17498"/>
                  </a:lnTo>
                  <a:cubicBezTo>
                    <a:pt x="47778" y="17198"/>
                    <a:pt x="47326" y="17046"/>
                    <a:pt x="46873" y="17046"/>
                  </a:cubicBezTo>
                  <a:cubicBezTo>
                    <a:pt x="46445" y="17046"/>
                    <a:pt x="46017" y="17181"/>
                    <a:pt x="45656" y="17452"/>
                  </a:cubicBezTo>
                  <a:lnTo>
                    <a:pt x="1" y="51637"/>
                  </a:lnTo>
                  <a:lnTo>
                    <a:pt x="6774" y="51637"/>
                  </a:lnTo>
                  <a:lnTo>
                    <a:pt x="46826" y="21648"/>
                  </a:lnTo>
                  <a:lnTo>
                    <a:pt x="59498" y="31901"/>
                  </a:lnTo>
                  <a:cubicBezTo>
                    <a:pt x="59871" y="32202"/>
                    <a:pt x="60323" y="32352"/>
                    <a:pt x="60774" y="32352"/>
                  </a:cubicBezTo>
                  <a:cubicBezTo>
                    <a:pt x="61244" y="32352"/>
                    <a:pt x="61713" y="32190"/>
                    <a:pt x="62093" y="31866"/>
                  </a:cubicBezTo>
                  <a:lnTo>
                    <a:pt x="84132" y="13068"/>
                  </a:lnTo>
                  <a:lnTo>
                    <a:pt x="95026" y="22232"/>
                  </a:lnTo>
                  <a:cubicBezTo>
                    <a:pt x="95406" y="22552"/>
                    <a:pt x="95870" y="22709"/>
                    <a:pt x="96332" y="22709"/>
                  </a:cubicBezTo>
                  <a:cubicBezTo>
                    <a:pt x="96869" y="22709"/>
                    <a:pt x="97405" y="22496"/>
                    <a:pt x="97803" y="22079"/>
                  </a:cubicBezTo>
                  <a:lnTo>
                    <a:pt x="109653" y="9649"/>
                  </a:lnTo>
                  <a:lnTo>
                    <a:pt x="111576" y="11472"/>
                  </a:lnTo>
                  <a:cubicBezTo>
                    <a:pt x="111687" y="11577"/>
                    <a:pt x="111824" y="11626"/>
                    <a:pt x="111959" y="11626"/>
                  </a:cubicBezTo>
                  <a:cubicBezTo>
                    <a:pt x="112190" y="11626"/>
                    <a:pt x="112415" y="11484"/>
                    <a:pt x="112494" y="11236"/>
                  </a:cubicBezTo>
                  <a:lnTo>
                    <a:pt x="115817" y="728"/>
                  </a:lnTo>
                  <a:cubicBezTo>
                    <a:pt x="115934" y="352"/>
                    <a:pt x="115642" y="0"/>
                    <a:pt x="115285" y="0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527775" y="3957450"/>
              <a:ext cx="2921700" cy="1303050"/>
            </a:xfrm>
            <a:custGeom>
              <a:avLst/>
              <a:gdLst/>
              <a:ahLst/>
              <a:cxnLst/>
              <a:rect l="l" t="t" r="r" b="b"/>
              <a:pathLst>
                <a:path w="116868" h="52122" extrusionOk="0">
                  <a:moveTo>
                    <a:pt x="116011" y="484"/>
                  </a:moveTo>
                  <a:cubicBezTo>
                    <a:pt x="116090" y="484"/>
                    <a:pt x="116166" y="514"/>
                    <a:pt x="116228" y="572"/>
                  </a:cubicBezTo>
                  <a:cubicBezTo>
                    <a:pt x="116318" y="657"/>
                    <a:pt x="116350" y="778"/>
                    <a:pt x="116312" y="897"/>
                  </a:cubicBezTo>
                  <a:lnTo>
                    <a:pt x="112989" y="11405"/>
                  </a:lnTo>
                  <a:cubicBezTo>
                    <a:pt x="112955" y="11513"/>
                    <a:pt x="112875" y="11590"/>
                    <a:pt x="112766" y="11618"/>
                  </a:cubicBezTo>
                  <a:cubicBezTo>
                    <a:pt x="112739" y="11625"/>
                    <a:pt x="112712" y="11628"/>
                    <a:pt x="112685" y="11628"/>
                  </a:cubicBezTo>
                  <a:cubicBezTo>
                    <a:pt x="112606" y="11628"/>
                    <a:pt x="112530" y="11598"/>
                    <a:pt x="112469" y="11540"/>
                  </a:cubicBezTo>
                  <a:lnTo>
                    <a:pt x="110370" y="9551"/>
                  </a:lnTo>
                  <a:lnTo>
                    <a:pt x="98353" y="22155"/>
                  </a:lnTo>
                  <a:cubicBezTo>
                    <a:pt x="98004" y="22522"/>
                    <a:pt x="97531" y="22709"/>
                    <a:pt x="97057" y="22709"/>
                  </a:cubicBezTo>
                  <a:cubicBezTo>
                    <a:pt x="96650" y="22709"/>
                    <a:pt x="96241" y="22571"/>
                    <a:pt x="95908" y="22290"/>
                  </a:cubicBezTo>
                  <a:lnTo>
                    <a:pt x="84857" y="12994"/>
                  </a:lnTo>
                  <a:lnTo>
                    <a:pt x="84701" y="13127"/>
                  </a:lnTo>
                  <a:lnTo>
                    <a:pt x="62661" y="31925"/>
                  </a:lnTo>
                  <a:cubicBezTo>
                    <a:pt x="62327" y="32210"/>
                    <a:pt x="61914" y="32353"/>
                    <a:pt x="61500" y="32353"/>
                  </a:cubicBezTo>
                  <a:cubicBezTo>
                    <a:pt x="61102" y="32353"/>
                    <a:pt x="60705" y="32221"/>
                    <a:pt x="60377" y="31955"/>
                  </a:cubicBezTo>
                  <a:lnTo>
                    <a:pt x="47705" y="21703"/>
                  </a:lnTo>
                  <a:lnTo>
                    <a:pt x="47558" y="21584"/>
                  </a:lnTo>
                  <a:lnTo>
                    <a:pt x="47408" y="21697"/>
                  </a:lnTo>
                  <a:lnTo>
                    <a:pt x="7420" y="51637"/>
                  </a:lnTo>
                  <a:lnTo>
                    <a:pt x="1454" y="51637"/>
                  </a:lnTo>
                  <a:lnTo>
                    <a:pt x="46529" y="17888"/>
                  </a:lnTo>
                  <a:cubicBezTo>
                    <a:pt x="46848" y="17649"/>
                    <a:pt x="47226" y="17530"/>
                    <a:pt x="47603" y="17530"/>
                  </a:cubicBezTo>
                  <a:cubicBezTo>
                    <a:pt x="48001" y="17530"/>
                    <a:pt x="48399" y="17663"/>
                    <a:pt x="48727" y="17928"/>
                  </a:cubicBezTo>
                  <a:lnTo>
                    <a:pt x="61318" y="28114"/>
                  </a:lnTo>
                  <a:lnTo>
                    <a:pt x="61473" y="28241"/>
                  </a:lnTo>
                  <a:lnTo>
                    <a:pt x="61627" y="28110"/>
                  </a:lnTo>
                  <a:lnTo>
                    <a:pt x="83691" y="9291"/>
                  </a:lnTo>
                  <a:cubicBezTo>
                    <a:pt x="84027" y="9005"/>
                    <a:pt x="84439" y="8862"/>
                    <a:pt x="84852" y="8862"/>
                  </a:cubicBezTo>
                  <a:cubicBezTo>
                    <a:pt x="85260" y="8862"/>
                    <a:pt x="85668" y="9002"/>
                    <a:pt x="86002" y="9283"/>
                  </a:cubicBezTo>
                  <a:lnTo>
                    <a:pt x="96752" y="18325"/>
                  </a:lnTo>
                  <a:lnTo>
                    <a:pt x="96926" y="18473"/>
                  </a:lnTo>
                  <a:lnTo>
                    <a:pt x="107778" y="7089"/>
                  </a:lnTo>
                  <a:lnTo>
                    <a:pt x="105474" y="4905"/>
                  </a:lnTo>
                  <a:cubicBezTo>
                    <a:pt x="105393" y="4827"/>
                    <a:pt x="105358" y="4722"/>
                    <a:pt x="105381" y="4612"/>
                  </a:cubicBezTo>
                  <a:cubicBezTo>
                    <a:pt x="105403" y="4502"/>
                    <a:pt x="105475" y="4417"/>
                    <a:pt x="105580" y="4377"/>
                  </a:cubicBezTo>
                  <a:lnTo>
                    <a:pt x="115898" y="505"/>
                  </a:lnTo>
                  <a:cubicBezTo>
                    <a:pt x="115936" y="491"/>
                    <a:pt x="115974" y="484"/>
                    <a:pt x="116011" y="484"/>
                  </a:cubicBezTo>
                  <a:close/>
                  <a:moveTo>
                    <a:pt x="116011" y="0"/>
                  </a:moveTo>
                  <a:cubicBezTo>
                    <a:pt x="115916" y="0"/>
                    <a:pt x="115820" y="17"/>
                    <a:pt x="115728" y="52"/>
                  </a:cubicBezTo>
                  <a:lnTo>
                    <a:pt x="105409" y="3924"/>
                  </a:lnTo>
                  <a:cubicBezTo>
                    <a:pt x="105149" y="4023"/>
                    <a:pt x="104960" y="4244"/>
                    <a:pt x="104906" y="4515"/>
                  </a:cubicBezTo>
                  <a:cubicBezTo>
                    <a:pt x="104850" y="4789"/>
                    <a:pt x="104938" y="5065"/>
                    <a:pt x="105140" y="5256"/>
                  </a:cubicBezTo>
                  <a:lnTo>
                    <a:pt x="107090" y="7108"/>
                  </a:lnTo>
                  <a:lnTo>
                    <a:pt x="96888" y="17811"/>
                  </a:lnTo>
                  <a:lnTo>
                    <a:pt x="86312" y="8914"/>
                  </a:lnTo>
                  <a:cubicBezTo>
                    <a:pt x="85901" y="8569"/>
                    <a:pt x="85380" y="8381"/>
                    <a:pt x="84846" y="8381"/>
                  </a:cubicBezTo>
                  <a:cubicBezTo>
                    <a:pt x="84844" y="8381"/>
                    <a:pt x="84843" y="8381"/>
                    <a:pt x="84841" y="8381"/>
                  </a:cubicBezTo>
                  <a:cubicBezTo>
                    <a:pt x="84304" y="8382"/>
                    <a:pt x="83782" y="8575"/>
                    <a:pt x="83374" y="8924"/>
                  </a:cubicBezTo>
                  <a:lnTo>
                    <a:pt x="61462" y="27612"/>
                  </a:lnTo>
                  <a:lnTo>
                    <a:pt x="49029" y="17552"/>
                  </a:lnTo>
                  <a:cubicBezTo>
                    <a:pt x="48613" y="17215"/>
                    <a:pt x="48107" y="17045"/>
                    <a:pt x="47600" y="17045"/>
                  </a:cubicBezTo>
                  <a:cubicBezTo>
                    <a:pt x="47121" y="17045"/>
                    <a:pt x="46642" y="17197"/>
                    <a:pt x="46237" y="17501"/>
                  </a:cubicBezTo>
                  <a:lnTo>
                    <a:pt x="583" y="51685"/>
                  </a:lnTo>
                  <a:lnTo>
                    <a:pt x="0" y="52122"/>
                  </a:lnTo>
                  <a:lnTo>
                    <a:pt x="7581" y="52122"/>
                  </a:lnTo>
                  <a:lnTo>
                    <a:pt x="47547" y="22197"/>
                  </a:lnTo>
                  <a:lnTo>
                    <a:pt x="60072" y="32331"/>
                  </a:lnTo>
                  <a:cubicBezTo>
                    <a:pt x="60489" y="32668"/>
                    <a:pt x="60995" y="32836"/>
                    <a:pt x="61500" y="32836"/>
                  </a:cubicBezTo>
                  <a:cubicBezTo>
                    <a:pt x="62025" y="32836"/>
                    <a:pt x="62550" y="32654"/>
                    <a:pt x="62975" y="32292"/>
                  </a:cubicBezTo>
                  <a:lnTo>
                    <a:pt x="84859" y="13628"/>
                  </a:lnTo>
                  <a:lnTo>
                    <a:pt x="95596" y="22661"/>
                  </a:lnTo>
                  <a:cubicBezTo>
                    <a:pt x="96008" y="23007"/>
                    <a:pt x="96523" y="23194"/>
                    <a:pt x="97058" y="23194"/>
                  </a:cubicBezTo>
                  <a:cubicBezTo>
                    <a:pt x="97100" y="23194"/>
                    <a:pt x="97141" y="23192"/>
                    <a:pt x="97183" y="23190"/>
                  </a:cubicBezTo>
                  <a:cubicBezTo>
                    <a:pt x="97762" y="23158"/>
                    <a:pt x="98302" y="22909"/>
                    <a:pt x="98703" y="22489"/>
                  </a:cubicBezTo>
                  <a:lnTo>
                    <a:pt x="110386" y="10233"/>
                  </a:lnTo>
                  <a:lnTo>
                    <a:pt x="112134" y="11891"/>
                  </a:lnTo>
                  <a:cubicBezTo>
                    <a:pt x="112286" y="12035"/>
                    <a:pt x="112482" y="12111"/>
                    <a:pt x="112684" y="12111"/>
                  </a:cubicBezTo>
                  <a:cubicBezTo>
                    <a:pt x="112751" y="12111"/>
                    <a:pt x="112819" y="12103"/>
                    <a:pt x="112886" y="12086"/>
                  </a:cubicBezTo>
                  <a:cubicBezTo>
                    <a:pt x="113156" y="12017"/>
                    <a:pt x="113367" y="11818"/>
                    <a:pt x="113450" y="11552"/>
                  </a:cubicBezTo>
                  <a:lnTo>
                    <a:pt x="116773" y="1044"/>
                  </a:lnTo>
                  <a:cubicBezTo>
                    <a:pt x="116868" y="750"/>
                    <a:pt x="116785" y="434"/>
                    <a:pt x="116561" y="221"/>
                  </a:cubicBezTo>
                  <a:cubicBezTo>
                    <a:pt x="116408" y="76"/>
                    <a:pt x="116212" y="0"/>
                    <a:pt x="11601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622425" y="4347600"/>
              <a:ext cx="197250" cy="197225"/>
            </a:xfrm>
            <a:custGeom>
              <a:avLst/>
              <a:gdLst/>
              <a:ahLst/>
              <a:cxnLst/>
              <a:rect l="l" t="t" r="r" b="b"/>
              <a:pathLst>
                <a:path w="7890" h="7889" extrusionOk="0">
                  <a:moveTo>
                    <a:pt x="3945" y="0"/>
                  </a:moveTo>
                  <a:cubicBezTo>
                    <a:pt x="1767" y="0"/>
                    <a:pt x="0" y="1766"/>
                    <a:pt x="0" y="3945"/>
                  </a:cubicBezTo>
                  <a:cubicBezTo>
                    <a:pt x="0" y="6123"/>
                    <a:pt x="1767" y="7889"/>
                    <a:pt x="3945" y="7889"/>
                  </a:cubicBezTo>
                  <a:cubicBezTo>
                    <a:pt x="6124" y="7889"/>
                    <a:pt x="7889" y="6123"/>
                    <a:pt x="7889" y="3945"/>
                  </a:cubicBezTo>
                  <a:cubicBezTo>
                    <a:pt x="7889" y="1766"/>
                    <a:pt x="6124" y="0"/>
                    <a:pt x="3945" y="0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957100" y="4608625"/>
              <a:ext cx="206850" cy="197250"/>
            </a:xfrm>
            <a:custGeom>
              <a:avLst/>
              <a:gdLst/>
              <a:ahLst/>
              <a:cxnLst/>
              <a:rect l="l" t="t" r="r" b="b"/>
              <a:pathLst>
                <a:path w="8274" h="7890" extrusionOk="0">
                  <a:moveTo>
                    <a:pt x="4329" y="0"/>
                  </a:moveTo>
                  <a:cubicBezTo>
                    <a:pt x="3320" y="0"/>
                    <a:pt x="2310" y="386"/>
                    <a:pt x="1540" y="1156"/>
                  </a:cubicBezTo>
                  <a:cubicBezTo>
                    <a:pt x="0" y="2696"/>
                    <a:pt x="0" y="5194"/>
                    <a:pt x="1540" y="6734"/>
                  </a:cubicBezTo>
                  <a:cubicBezTo>
                    <a:pt x="2280" y="7474"/>
                    <a:pt x="3283" y="7890"/>
                    <a:pt x="4329" y="7890"/>
                  </a:cubicBezTo>
                  <a:cubicBezTo>
                    <a:pt x="5376" y="7890"/>
                    <a:pt x="6378" y="7474"/>
                    <a:pt x="7118" y="6734"/>
                  </a:cubicBezTo>
                  <a:cubicBezTo>
                    <a:pt x="7858" y="5994"/>
                    <a:pt x="8274" y="4992"/>
                    <a:pt x="8274" y="3945"/>
                  </a:cubicBezTo>
                  <a:cubicBezTo>
                    <a:pt x="8274" y="2899"/>
                    <a:pt x="7858" y="1896"/>
                    <a:pt x="7118" y="1156"/>
                  </a:cubicBezTo>
                  <a:cubicBezTo>
                    <a:pt x="6348" y="386"/>
                    <a:pt x="5338" y="0"/>
                    <a:pt x="4329" y="0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539625" y="4141800"/>
              <a:ext cx="206875" cy="197250"/>
            </a:xfrm>
            <a:custGeom>
              <a:avLst/>
              <a:gdLst/>
              <a:ahLst/>
              <a:cxnLst/>
              <a:rect l="l" t="t" r="r" b="b"/>
              <a:pathLst>
                <a:path w="8275" h="7890" extrusionOk="0">
                  <a:moveTo>
                    <a:pt x="4330" y="1"/>
                  </a:moveTo>
                  <a:cubicBezTo>
                    <a:pt x="3321" y="1"/>
                    <a:pt x="2311" y="386"/>
                    <a:pt x="1542" y="1156"/>
                  </a:cubicBezTo>
                  <a:cubicBezTo>
                    <a:pt x="1" y="2696"/>
                    <a:pt x="1" y="5194"/>
                    <a:pt x="1542" y="6734"/>
                  </a:cubicBezTo>
                  <a:cubicBezTo>
                    <a:pt x="2280" y="7474"/>
                    <a:pt x="3284" y="7889"/>
                    <a:pt x="4331" y="7889"/>
                  </a:cubicBezTo>
                  <a:cubicBezTo>
                    <a:pt x="5376" y="7889"/>
                    <a:pt x="6380" y="7474"/>
                    <a:pt x="7119" y="6734"/>
                  </a:cubicBezTo>
                  <a:cubicBezTo>
                    <a:pt x="7859" y="5995"/>
                    <a:pt x="8274" y="4991"/>
                    <a:pt x="8274" y="3944"/>
                  </a:cubicBezTo>
                  <a:cubicBezTo>
                    <a:pt x="8274" y="2899"/>
                    <a:pt x="7859" y="1895"/>
                    <a:pt x="7119" y="1156"/>
                  </a:cubicBezTo>
                  <a:cubicBezTo>
                    <a:pt x="6349" y="386"/>
                    <a:pt x="5340" y="1"/>
                    <a:pt x="4330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543250" y="4135775"/>
              <a:ext cx="209350" cy="209325"/>
            </a:xfrm>
            <a:custGeom>
              <a:avLst/>
              <a:gdLst/>
              <a:ahLst/>
              <a:cxnLst/>
              <a:rect l="l" t="t" r="r" b="b"/>
              <a:pathLst>
                <a:path w="8374" h="8373" extrusionOk="0">
                  <a:moveTo>
                    <a:pt x="4187" y="484"/>
                  </a:moveTo>
                  <a:cubicBezTo>
                    <a:pt x="6229" y="484"/>
                    <a:pt x="7891" y="2144"/>
                    <a:pt x="7890" y="4186"/>
                  </a:cubicBezTo>
                  <a:cubicBezTo>
                    <a:pt x="7890" y="6227"/>
                    <a:pt x="6229" y="7888"/>
                    <a:pt x="4187" y="7888"/>
                  </a:cubicBezTo>
                  <a:cubicBezTo>
                    <a:pt x="2146" y="7888"/>
                    <a:pt x="485" y="6228"/>
                    <a:pt x="485" y="4186"/>
                  </a:cubicBezTo>
                  <a:cubicBezTo>
                    <a:pt x="485" y="2146"/>
                    <a:pt x="2145" y="484"/>
                    <a:pt x="4187" y="484"/>
                  </a:cubicBezTo>
                  <a:close/>
                  <a:moveTo>
                    <a:pt x="4187" y="0"/>
                  </a:moveTo>
                  <a:cubicBezTo>
                    <a:pt x="3068" y="0"/>
                    <a:pt x="2016" y="434"/>
                    <a:pt x="1226" y="1226"/>
                  </a:cubicBezTo>
                  <a:cubicBezTo>
                    <a:pt x="436" y="2017"/>
                    <a:pt x="0" y="3068"/>
                    <a:pt x="0" y="4186"/>
                  </a:cubicBezTo>
                  <a:cubicBezTo>
                    <a:pt x="0" y="5304"/>
                    <a:pt x="436" y="6356"/>
                    <a:pt x="1226" y="7146"/>
                  </a:cubicBezTo>
                  <a:cubicBezTo>
                    <a:pt x="2018" y="7936"/>
                    <a:pt x="3068" y="8373"/>
                    <a:pt x="4187" y="8373"/>
                  </a:cubicBezTo>
                  <a:cubicBezTo>
                    <a:pt x="5306" y="8373"/>
                    <a:pt x="6357" y="7936"/>
                    <a:pt x="7148" y="7146"/>
                  </a:cubicBezTo>
                  <a:cubicBezTo>
                    <a:pt x="7938" y="6355"/>
                    <a:pt x="8373" y="5304"/>
                    <a:pt x="8373" y="4186"/>
                  </a:cubicBezTo>
                  <a:cubicBezTo>
                    <a:pt x="8373" y="3068"/>
                    <a:pt x="7938" y="2016"/>
                    <a:pt x="7148" y="1226"/>
                  </a:cubicBezTo>
                  <a:cubicBezTo>
                    <a:pt x="6356" y="435"/>
                    <a:pt x="5306" y="0"/>
                    <a:pt x="4187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42025" y="4370475"/>
              <a:ext cx="206875" cy="197250"/>
            </a:xfrm>
            <a:custGeom>
              <a:avLst/>
              <a:gdLst/>
              <a:ahLst/>
              <a:cxnLst/>
              <a:rect l="l" t="t" r="r" b="b"/>
              <a:pathLst>
                <a:path w="8275" h="7890" extrusionOk="0">
                  <a:moveTo>
                    <a:pt x="4329" y="1"/>
                  </a:moveTo>
                  <a:cubicBezTo>
                    <a:pt x="3320" y="1"/>
                    <a:pt x="2310" y="386"/>
                    <a:pt x="1540" y="1156"/>
                  </a:cubicBezTo>
                  <a:cubicBezTo>
                    <a:pt x="1" y="2696"/>
                    <a:pt x="1" y="5193"/>
                    <a:pt x="1540" y="6734"/>
                  </a:cubicBezTo>
                  <a:cubicBezTo>
                    <a:pt x="2280" y="7474"/>
                    <a:pt x="3284" y="7889"/>
                    <a:pt x="4329" y="7889"/>
                  </a:cubicBezTo>
                  <a:cubicBezTo>
                    <a:pt x="5376" y="7889"/>
                    <a:pt x="6379" y="7474"/>
                    <a:pt x="7119" y="6734"/>
                  </a:cubicBezTo>
                  <a:cubicBezTo>
                    <a:pt x="7859" y="5994"/>
                    <a:pt x="8274" y="4991"/>
                    <a:pt x="8274" y="3945"/>
                  </a:cubicBezTo>
                  <a:cubicBezTo>
                    <a:pt x="8274" y="2899"/>
                    <a:pt x="7859" y="1896"/>
                    <a:pt x="7119" y="1156"/>
                  </a:cubicBezTo>
                  <a:cubicBezTo>
                    <a:pt x="6348" y="386"/>
                    <a:pt x="5339" y="1"/>
                    <a:pt x="4329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45650" y="4364475"/>
              <a:ext cx="209325" cy="209350"/>
            </a:xfrm>
            <a:custGeom>
              <a:avLst/>
              <a:gdLst/>
              <a:ahLst/>
              <a:cxnLst/>
              <a:rect l="l" t="t" r="r" b="b"/>
              <a:pathLst>
                <a:path w="8373" h="8374" extrusionOk="0">
                  <a:moveTo>
                    <a:pt x="4186" y="483"/>
                  </a:moveTo>
                  <a:cubicBezTo>
                    <a:pt x="6229" y="483"/>
                    <a:pt x="7889" y="2145"/>
                    <a:pt x="7889" y="4186"/>
                  </a:cubicBezTo>
                  <a:cubicBezTo>
                    <a:pt x="7889" y="6227"/>
                    <a:pt x="6229" y="7888"/>
                    <a:pt x="4186" y="7888"/>
                  </a:cubicBezTo>
                  <a:cubicBezTo>
                    <a:pt x="2146" y="7888"/>
                    <a:pt x="485" y="6228"/>
                    <a:pt x="485" y="4186"/>
                  </a:cubicBezTo>
                  <a:cubicBezTo>
                    <a:pt x="485" y="2145"/>
                    <a:pt x="2145" y="483"/>
                    <a:pt x="4186" y="483"/>
                  </a:cubicBezTo>
                  <a:close/>
                  <a:moveTo>
                    <a:pt x="4186" y="0"/>
                  </a:moveTo>
                  <a:cubicBezTo>
                    <a:pt x="3069" y="0"/>
                    <a:pt x="2017" y="435"/>
                    <a:pt x="1227" y="1226"/>
                  </a:cubicBezTo>
                  <a:cubicBezTo>
                    <a:pt x="436" y="2017"/>
                    <a:pt x="0" y="3068"/>
                    <a:pt x="0" y="4187"/>
                  </a:cubicBezTo>
                  <a:cubicBezTo>
                    <a:pt x="0" y="5306"/>
                    <a:pt x="436" y="6358"/>
                    <a:pt x="1227" y="7147"/>
                  </a:cubicBezTo>
                  <a:cubicBezTo>
                    <a:pt x="2018" y="7938"/>
                    <a:pt x="3069" y="8373"/>
                    <a:pt x="4186" y="8373"/>
                  </a:cubicBezTo>
                  <a:cubicBezTo>
                    <a:pt x="5305" y="8373"/>
                    <a:pt x="6357" y="7938"/>
                    <a:pt x="7147" y="7147"/>
                  </a:cubicBezTo>
                  <a:cubicBezTo>
                    <a:pt x="7937" y="6355"/>
                    <a:pt x="8373" y="5306"/>
                    <a:pt x="8373" y="4187"/>
                  </a:cubicBezTo>
                  <a:cubicBezTo>
                    <a:pt x="8373" y="3068"/>
                    <a:pt x="7939" y="2016"/>
                    <a:pt x="7147" y="1226"/>
                  </a:cubicBezTo>
                  <a:cubicBezTo>
                    <a:pt x="6356" y="436"/>
                    <a:pt x="5305" y="0"/>
                    <a:pt x="4186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2960700" y="4602600"/>
              <a:ext cx="209350" cy="209350"/>
            </a:xfrm>
            <a:custGeom>
              <a:avLst/>
              <a:gdLst/>
              <a:ahLst/>
              <a:cxnLst/>
              <a:rect l="l" t="t" r="r" b="b"/>
              <a:pathLst>
                <a:path w="8374" h="8374" extrusionOk="0">
                  <a:moveTo>
                    <a:pt x="4187" y="485"/>
                  </a:moveTo>
                  <a:cubicBezTo>
                    <a:pt x="6228" y="485"/>
                    <a:pt x="7890" y="2146"/>
                    <a:pt x="7890" y="4187"/>
                  </a:cubicBezTo>
                  <a:cubicBezTo>
                    <a:pt x="7890" y="6228"/>
                    <a:pt x="6230" y="7890"/>
                    <a:pt x="4187" y="7890"/>
                  </a:cubicBezTo>
                  <a:cubicBezTo>
                    <a:pt x="2146" y="7890"/>
                    <a:pt x="485" y="6229"/>
                    <a:pt x="485" y="4187"/>
                  </a:cubicBezTo>
                  <a:cubicBezTo>
                    <a:pt x="485" y="2146"/>
                    <a:pt x="2145" y="485"/>
                    <a:pt x="4187" y="485"/>
                  </a:cubicBezTo>
                  <a:close/>
                  <a:moveTo>
                    <a:pt x="4187" y="1"/>
                  </a:moveTo>
                  <a:cubicBezTo>
                    <a:pt x="3069" y="1"/>
                    <a:pt x="2017" y="435"/>
                    <a:pt x="1227" y="1226"/>
                  </a:cubicBezTo>
                  <a:cubicBezTo>
                    <a:pt x="437" y="2019"/>
                    <a:pt x="1" y="3068"/>
                    <a:pt x="1" y="4187"/>
                  </a:cubicBezTo>
                  <a:cubicBezTo>
                    <a:pt x="1" y="5306"/>
                    <a:pt x="435" y="6358"/>
                    <a:pt x="1227" y="7148"/>
                  </a:cubicBezTo>
                  <a:cubicBezTo>
                    <a:pt x="2019" y="7938"/>
                    <a:pt x="3069" y="8374"/>
                    <a:pt x="4187" y="8374"/>
                  </a:cubicBezTo>
                  <a:cubicBezTo>
                    <a:pt x="5305" y="8374"/>
                    <a:pt x="6358" y="7939"/>
                    <a:pt x="7148" y="7148"/>
                  </a:cubicBezTo>
                  <a:cubicBezTo>
                    <a:pt x="7938" y="6357"/>
                    <a:pt x="8374" y="5306"/>
                    <a:pt x="8374" y="4187"/>
                  </a:cubicBezTo>
                  <a:cubicBezTo>
                    <a:pt x="8374" y="3068"/>
                    <a:pt x="7939" y="2016"/>
                    <a:pt x="7148" y="1226"/>
                  </a:cubicBezTo>
                  <a:cubicBezTo>
                    <a:pt x="6357" y="436"/>
                    <a:pt x="5306" y="1"/>
                    <a:pt x="4187" y="1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616375" y="4341550"/>
              <a:ext cx="209350" cy="209350"/>
            </a:xfrm>
            <a:custGeom>
              <a:avLst/>
              <a:gdLst/>
              <a:ahLst/>
              <a:cxnLst/>
              <a:rect l="l" t="t" r="r" b="b"/>
              <a:pathLst>
                <a:path w="8374" h="8374" extrusionOk="0">
                  <a:moveTo>
                    <a:pt x="4187" y="484"/>
                  </a:moveTo>
                  <a:cubicBezTo>
                    <a:pt x="6229" y="484"/>
                    <a:pt x="7890" y="2146"/>
                    <a:pt x="7890" y="4187"/>
                  </a:cubicBezTo>
                  <a:cubicBezTo>
                    <a:pt x="7890" y="6228"/>
                    <a:pt x="6228" y="7889"/>
                    <a:pt x="4187" y="7889"/>
                  </a:cubicBezTo>
                  <a:cubicBezTo>
                    <a:pt x="2146" y="7889"/>
                    <a:pt x="485" y="6228"/>
                    <a:pt x="485" y="4187"/>
                  </a:cubicBezTo>
                  <a:cubicBezTo>
                    <a:pt x="485" y="2146"/>
                    <a:pt x="2145" y="484"/>
                    <a:pt x="4187" y="484"/>
                  </a:cubicBezTo>
                  <a:close/>
                  <a:moveTo>
                    <a:pt x="4187" y="1"/>
                  </a:moveTo>
                  <a:cubicBezTo>
                    <a:pt x="3069" y="1"/>
                    <a:pt x="2016" y="436"/>
                    <a:pt x="1227" y="1226"/>
                  </a:cubicBezTo>
                  <a:cubicBezTo>
                    <a:pt x="437" y="2017"/>
                    <a:pt x="0" y="3068"/>
                    <a:pt x="0" y="4187"/>
                  </a:cubicBezTo>
                  <a:cubicBezTo>
                    <a:pt x="0" y="5305"/>
                    <a:pt x="437" y="6357"/>
                    <a:pt x="1227" y="7147"/>
                  </a:cubicBezTo>
                  <a:cubicBezTo>
                    <a:pt x="2018" y="7937"/>
                    <a:pt x="3069" y="8374"/>
                    <a:pt x="4187" y="8374"/>
                  </a:cubicBezTo>
                  <a:cubicBezTo>
                    <a:pt x="5306" y="8374"/>
                    <a:pt x="6357" y="7939"/>
                    <a:pt x="7148" y="7147"/>
                  </a:cubicBezTo>
                  <a:cubicBezTo>
                    <a:pt x="7938" y="6356"/>
                    <a:pt x="8373" y="5305"/>
                    <a:pt x="8373" y="4187"/>
                  </a:cubicBezTo>
                  <a:cubicBezTo>
                    <a:pt x="8373" y="3068"/>
                    <a:pt x="7939" y="2016"/>
                    <a:pt x="7148" y="1226"/>
                  </a:cubicBezTo>
                  <a:cubicBezTo>
                    <a:pt x="6356" y="436"/>
                    <a:pt x="5306" y="1"/>
                    <a:pt x="4187" y="1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5"/>
          <p:cNvGrpSpPr/>
          <p:nvPr/>
        </p:nvGrpSpPr>
        <p:grpSpPr>
          <a:xfrm>
            <a:off x="7316546" y="4227055"/>
            <a:ext cx="729341" cy="844156"/>
            <a:chOff x="4967100" y="1344375"/>
            <a:chExt cx="1091175" cy="1262950"/>
          </a:xfrm>
        </p:grpSpPr>
        <p:sp>
          <p:nvSpPr>
            <p:cNvPr id="566" name="Google Shape;566;p35"/>
            <p:cNvSpPr/>
            <p:nvPr/>
          </p:nvSpPr>
          <p:spPr>
            <a:xfrm>
              <a:off x="4967100" y="1344375"/>
              <a:ext cx="1091175" cy="1262950"/>
            </a:xfrm>
            <a:custGeom>
              <a:avLst/>
              <a:gdLst/>
              <a:ahLst/>
              <a:cxnLst/>
              <a:rect l="l" t="t" r="r" b="b"/>
              <a:pathLst>
                <a:path w="43647" h="50518" extrusionOk="0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441300" y="1669750"/>
              <a:ext cx="361100" cy="59100"/>
            </a:xfrm>
            <a:custGeom>
              <a:avLst/>
              <a:gdLst/>
              <a:ahLst/>
              <a:cxnLst/>
              <a:rect l="l" t="t" r="r" b="b"/>
              <a:pathLst>
                <a:path w="14444" h="2364" extrusionOk="0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286275" y="1798225"/>
              <a:ext cx="772000" cy="809100"/>
            </a:xfrm>
            <a:custGeom>
              <a:avLst/>
              <a:gdLst/>
              <a:ahLst/>
              <a:cxnLst/>
              <a:rect l="l" t="t" r="r" b="b"/>
              <a:pathLst>
                <a:path w="30880" h="32364" extrusionOk="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450900" y="1885300"/>
              <a:ext cx="264975" cy="460750"/>
            </a:xfrm>
            <a:custGeom>
              <a:avLst/>
              <a:gdLst/>
              <a:ahLst/>
              <a:cxnLst/>
              <a:rect l="l" t="t" r="r" b="b"/>
              <a:pathLst>
                <a:path w="10599" h="18430" extrusionOk="0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5445750" y="1409800"/>
              <a:ext cx="119000" cy="217675"/>
            </a:xfrm>
            <a:custGeom>
              <a:avLst/>
              <a:gdLst/>
              <a:ahLst/>
              <a:cxnLst/>
              <a:rect l="l" t="t" r="r" b="b"/>
              <a:pathLst>
                <a:path w="4760" h="8707" extrusionOk="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5708950" y="1422875"/>
              <a:ext cx="107000" cy="215700"/>
            </a:xfrm>
            <a:custGeom>
              <a:avLst/>
              <a:gdLst/>
              <a:ahLst/>
              <a:cxnLst/>
              <a:rect l="l" t="t" r="r" b="b"/>
              <a:pathLst>
                <a:path w="4280" h="8628" extrusionOk="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Font typeface="Exo ExtraBold"/>
              <a:buNone/>
              <a:defRPr sz="3700">
                <a:solidFill>
                  <a:schemeClr val="accent6"/>
                </a:solidFill>
                <a:latin typeface="Exo ExtraBold"/>
                <a:ea typeface="Exo ExtraBold"/>
                <a:cs typeface="Exo ExtraBold"/>
                <a:sym typeface="Ex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●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○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■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●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○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■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●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○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bel"/>
              <a:buChar char="■"/>
              <a:defRPr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80" r:id="rId4"/>
    <p:sldLayoutId id="214748368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FC19B4-B798-B9F7-CB36-432DCEE56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24146"/>
              </p:ext>
            </p:extLst>
          </p:nvPr>
        </p:nvGraphicFramePr>
        <p:xfrm>
          <a:off x="804677" y="71580"/>
          <a:ext cx="1712362" cy="3784454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1712362">
                  <a:extLst>
                    <a:ext uri="{9D8B030D-6E8A-4147-A177-3AD203B41FA5}">
                      <a16:colId xmlns:a16="http://schemas.microsoft.com/office/drawing/2014/main" val="4206620716"/>
                    </a:ext>
                  </a:extLst>
                </a:gridCol>
              </a:tblGrid>
              <a:tr h="3784454">
                <a:tc>
                  <a:txBody>
                    <a:bodyPr/>
                    <a:lstStyle/>
                    <a:p>
                      <a:endParaRPr lang="vi-VN" dirty="0"/>
                    </a:p>
                    <a:p>
                      <a:endParaRPr lang="vi-VN" sz="9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Người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dùng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huyên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Thương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hiệu</a:t>
                      </a: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nhà sản xuất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Bên xử lý thanh toán 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Cửa hàng sửa chữa uy tín 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332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E3D5D7-528A-6F1D-DE5A-A29A460C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03920"/>
              </p:ext>
            </p:extLst>
          </p:nvPr>
        </p:nvGraphicFramePr>
        <p:xfrm>
          <a:off x="2516432" y="71580"/>
          <a:ext cx="1938537" cy="2101034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1938537">
                  <a:extLst>
                    <a:ext uri="{9D8B030D-6E8A-4147-A177-3AD203B41FA5}">
                      <a16:colId xmlns:a16="http://schemas.microsoft.com/office/drawing/2014/main" val="3461602008"/>
                    </a:ext>
                  </a:extLst>
                </a:gridCol>
              </a:tblGrid>
              <a:tr h="2101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vi-VN" sz="9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vi-VN" sz="9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cập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tăng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cường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kiến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thức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phần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cứng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máy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tính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đến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với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mọi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lứa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tuổi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Kết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nối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tới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những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chuyên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trong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thiết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bị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máy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tính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.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Quản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lý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phát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triển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sản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phẩm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Đặt yêu cầu xử lý vấn đề và nhận yếu cầu xử lý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Hỗ trợ người dùng  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7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C30558-0819-0E58-AFD4-F97F60CB692D}"/>
              </a:ext>
            </a:extLst>
          </p:cNvPr>
          <p:cNvSpPr txBox="1"/>
          <p:nvPr/>
        </p:nvSpPr>
        <p:spPr>
          <a:xfrm>
            <a:off x="1217435" y="114999"/>
            <a:ext cx="947859" cy="24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latin typeface="Aptos" panose="020B0004020202020204" pitchFamily="34" charset="0"/>
              </a:rPr>
              <a:t>Đối tác chính</a:t>
            </a:r>
            <a:endParaRPr lang="en-US" sz="1000" b="1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A30EE-53CC-9724-B4DA-2F98F3E89593}"/>
              </a:ext>
            </a:extLst>
          </p:cNvPr>
          <p:cNvSpPr txBox="1"/>
          <p:nvPr/>
        </p:nvSpPr>
        <p:spPr>
          <a:xfrm>
            <a:off x="2936489" y="66833"/>
            <a:ext cx="1184381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7BA8C3-F029-C1F5-B539-F8F942D89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43511"/>
              </p:ext>
            </p:extLst>
          </p:nvPr>
        </p:nvGraphicFramePr>
        <p:xfrm>
          <a:off x="2516440" y="2185830"/>
          <a:ext cx="1938529" cy="1674728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1938529">
                  <a:extLst>
                    <a:ext uri="{9D8B030D-6E8A-4147-A177-3AD203B41FA5}">
                      <a16:colId xmlns:a16="http://schemas.microsoft.com/office/drawing/2014/main" val="3461602008"/>
                    </a:ext>
                  </a:extLst>
                </a:gridCol>
              </a:tblGrid>
              <a:tr h="1674728">
                <a:tc>
                  <a:txBody>
                    <a:bodyPr/>
                    <a:lstStyle/>
                    <a:p>
                      <a:endParaRPr lang="vi-VN" sz="800" dirty="0"/>
                    </a:p>
                    <a:p>
                      <a:endParaRPr lang="vi-VN" sz="8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Doanh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nghiệp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thương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hiệu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Các chuyên gia có kiến thức chuyên sâu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Nhân viên 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Nền tảng công nghệ :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+Trang web  </a:t>
                      </a:r>
                      <a:endParaRPr lang="vi-VN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73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C6CB20-F910-D772-9FFE-6006E8831842}"/>
              </a:ext>
            </a:extLst>
          </p:cNvPr>
          <p:cNvSpPr txBox="1"/>
          <p:nvPr/>
        </p:nvSpPr>
        <p:spPr>
          <a:xfrm>
            <a:off x="2871855" y="2229153"/>
            <a:ext cx="1313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latin typeface="Aptos" panose="020B0004020202020204" pitchFamily="34" charset="0"/>
              </a:rPr>
              <a:t>Nguồn lực chủ chốt</a:t>
            </a:r>
            <a:endParaRPr lang="en-US" sz="1000" b="1" dirty="0">
              <a:latin typeface="Aptos" panose="020B00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2A7B85-7F95-F4A1-F28F-AE757751B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00999"/>
              </p:ext>
            </p:extLst>
          </p:nvPr>
        </p:nvGraphicFramePr>
        <p:xfrm>
          <a:off x="4462290" y="71579"/>
          <a:ext cx="1858051" cy="3795014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1858051">
                  <a:extLst>
                    <a:ext uri="{9D8B030D-6E8A-4147-A177-3AD203B41FA5}">
                      <a16:colId xmlns:a16="http://schemas.microsoft.com/office/drawing/2014/main" val="4206620716"/>
                    </a:ext>
                  </a:extLst>
                </a:gridCol>
              </a:tblGrid>
              <a:tr h="37844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vi-VN" sz="800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vi-VN" sz="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900" i="1" dirty="0"/>
                        <a:t>Cho người dùng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Tham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có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kiến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thức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nhiều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hơn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máy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tính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Nơi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doanh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mua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bán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cơ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hội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kết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nối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tới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đổi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tác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Tiết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kiệm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thời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phí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Cập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nhật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thông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tin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công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nghệ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nhanh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chóng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Cho </a:t>
                      </a:r>
                      <a:r>
                        <a:rPr lang="en-US" sz="9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chuyên</a:t>
                      </a:r>
                      <a:r>
                        <a:rPr lang="en-US" sz="9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</a:t>
                      </a:r>
                      <a:r>
                        <a:rPr lang="en-US" sz="9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900" b="0" i="1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Sự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đảm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bảo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uy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tín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của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mình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Có</a:t>
                      </a: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việc làm tay trái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Cho</a:t>
                      </a:r>
                      <a:r>
                        <a:rPr lang="vi-VN" sz="9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thương hiệu </a:t>
                      </a:r>
                      <a:endParaRPr lang="vi-VN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Mục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tiêu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/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tiếp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cận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Đánh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giá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người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dùng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Tính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truyền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1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vi-VN" sz="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332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EA6395-3D2C-AE71-F1CF-3C49D0903273}"/>
              </a:ext>
            </a:extLst>
          </p:cNvPr>
          <p:cNvSpPr txBox="1"/>
          <p:nvPr/>
        </p:nvSpPr>
        <p:spPr>
          <a:xfrm>
            <a:off x="4869386" y="64789"/>
            <a:ext cx="1043858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tiêu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D23DDD-0E88-D6AC-3963-547958732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20162"/>
              </p:ext>
            </p:extLst>
          </p:nvPr>
        </p:nvGraphicFramePr>
        <p:xfrm>
          <a:off x="6320341" y="71579"/>
          <a:ext cx="1777583" cy="1786482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1777583">
                  <a:extLst>
                    <a:ext uri="{9D8B030D-6E8A-4147-A177-3AD203B41FA5}">
                      <a16:colId xmlns:a16="http://schemas.microsoft.com/office/drawing/2014/main" val="3461602008"/>
                    </a:ext>
                  </a:extLst>
                </a:gridCol>
              </a:tblGrid>
              <a:tr h="1786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vi-VN" sz="9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vi-VN" sz="9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Nền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tảng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kết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nối</a:t>
                      </a:r>
                      <a:endParaRPr lang="vi-VN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Chăm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sóc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khách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hàng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Mối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quan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hệ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giao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dịch</a:t>
                      </a:r>
                      <a:endParaRPr lang="vi-VN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73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A0DB822-F568-E11E-A14D-D7D081B627F7}"/>
              </a:ext>
            </a:extLst>
          </p:cNvPr>
          <p:cNvSpPr txBox="1"/>
          <p:nvPr/>
        </p:nvSpPr>
        <p:spPr>
          <a:xfrm>
            <a:off x="6529932" y="114999"/>
            <a:ext cx="1429010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 hệ khách hàng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287669A-80B5-347F-8827-8F4A63C7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13672"/>
              </p:ext>
            </p:extLst>
          </p:nvPr>
        </p:nvGraphicFramePr>
        <p:xfrm>
          <a:off x="6320347" y="1858060"/>
          <a:ext cx="1777583" cy="1997973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1777583">
                  <a:extLst>
                    <a:ext uri="{9D8B030D-6E8A-4147-A177-3AD203B41FA5}">
                      <a16:colId xmlns:a16="http://schemas.microsoft.com/office/drawing/2014/main" val="3461602008"/>
                    </a:ext>
                  </a:extLst>
                </a:gridCol>
              </a:tblGrid>
              <a:tr h="19979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vi-VN" sz="9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Người dùng 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Chuyên gia </a:t>
                      </a:r>
                      <a:endParaRPr lang="vi-VN" sz="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73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66E99F-F414-C8E0-2D60-8636B22F53B0}"/>
              </a:ext>
            </a:extLst>
          </p:cNvPr>
          <p:cNvSpPr txBox="1"/>
          <p:nvPr/>
        </p:nvSpPr>
        <p:spPr>
          <a:xfrm>
            <a:off x="6529932" y="1880004"/>
            <a:ext cx="1429010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Phân khúc khách hàng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42FDEC-4EFA-56DF-49D9-9DF131787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59008"/>
              </p:ext>
            </p:extLst>
          </p:nvPr>
        </p:nvGraphicFramePr>
        <p:xfrm>
          <a:off x="801022" y="3856033"/>
          <a:ext cx="3657607" cy="1126546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3657607">
                  <a:extLst>
                    <a:ext uri="{9D8B030D-6E8A-4147-A177-3AD203B41FA5}">
                      <a16:colId xmlns:a16="http://schemas.microsoft.com/office/drawing/2014/main" val="3461602008"/>
                    </a:ext>
                  </a:extLst>
                </a:gridCol>
              </a:tblGrid>
              <a:tr h="11265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vi-VN" sz="9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Hạ tầng công nghệ 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Lương thanh toán cho ban chăm sóc khách và duy trì website 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Các chi phí về marketing </a:t>
                      </a:r>
                      <a:endParaRPr lang="vi-VN" sz="8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73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629D911-12E9-C34F-BD63-959FEA8DF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74162"/>
              </p:ext>
            </p:extLst>
          </p:nvPr>
        </p:nvGraphicFramePr>
        <p:xfrm>
          <a:off x="4454947" y="3853771"/>
          <a:ext cx="3642977" cy="1126546"/>
        </p:xfrm>
        <a:graphic>
          <a:graphicData uri="http://schemas.openxmlformats.org/drawingml/2006/table">
            <a:tbl>
              <a:tblPr firstRow="1" bandRow="1">
                <a:tableStyleId>{3DC9535A-0230-4ECC-AA7D-F15C0759DC57}</a:tableStyleId>
              </a:tblPr>
              <a:tblGrid>
                <a:gridCol w="3642977">
                  <a:extLst>
                    <a:ext uri="{9D8B030D-6E8A-4147-A177-3AD203B41FA5}">
                      <a16:colId xmlns:a16="http://schemas.microsoft.com/office/drawing/2014/main" val="3461602008"/>
                    </a:ext>
                  </a:extLst>
                </a:gridCol>
              </a:tblGrid>
              <a:tr h="11265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vi-VN" sz="9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Doanh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thu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phí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giao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dịch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trên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hệ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thống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Doanh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thu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bán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hàng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thiết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bị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Doanh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thu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bản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quyền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phần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mềm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vi-VN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733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DA7159B-EDF0-9017-D4D3-E6681C2C2E16}"/>
              </a:ext>
            </a:extLst>
          </p:cNvPr>
          <p:cNvSpPr txBox="1"/>
          <p:nvPr/>
        </p:nvSpPr>
        <p:spPr>
          <a:xfrm>
            <a:off x="877823" y="3891688"/>
            <a:ext cx="11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Cơ cấu chi phí </a:t>
            </a:r>
            <a:endParaRPr lang="en-US" sz="900" b="1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855BA-2397-9A73-5BAB-6047F90DFF53}"/>
              </a:ext>
            </a:extLst>
          </p:cNvPr>
          <p:cNvSpPr txBox="1"/>
          <p:nvPr/>
        </p:nvSpPr>
        <p:spPr>
          <a:xfrm>
            <a:off x="4572000" y="3910013"/>
            <a:ext cx="1192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000000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Dòng</a:t>
            </a:r>
            <a:r>
              <a:rPr lang="en-US" sz="900" b="1" dirty="0">
                <a:solidFill>
                  <a:srgbClr val="000000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900" b="1" dirty="0">
                <a:solidFill>
                  <a:srgbClr val="000000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endParaRPr lang="en-US" sz="9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FinTech Startup Pitch Deck by Slidesgo">
  <a:themeElements>
    <a:clrScheme name="Simple Light">
      <a:dk1>
        <a:srgbClr val="1A263D"/>
      </a:dk1>
      <a:lt1>
        <a:srgbClr val="FBFAF1"/>
      </a:lt1>
      <a:dk2>
        <a:srgbClr val="7B85EF"/>
      </a:dk2>
      <a:lt2>
        <a:srgbClr val="FFA8C7"/>
      </a:lt2>
      <a:accent1>
        <a:srgbClr val="F8C05A"/>
      </a:accent1>
      <a:accent2>
        <a:srgbClr val="F0E0C4"/>
      </a:accent2>
      <a:accent3>
        <a:srgbClr val="FFFFFF"/>
      </a:accent3>
      <a:accent4>
        <a:srgbClr val="EFE96F"/>
      </a:accent4>
      <a:accent5>
        <a:srgbClr val="9BFFF5"/>
      </a:accent5>
      <a:accent6>
        <a:srgbClr val="9A4EF8"/>
      </a:accent6>
      <a:hlink>
        <a:srgbClr val="7B85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269</Words>
  <Application>Microsoft Office PowerPoint</Application>
  <PresentationFormat>On-screen Show (16:9)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Exo ExtraBold</vt:lpstr>
      <vt:lpstr>Aptos</vt:lpstr>
      <vt:lpstr>Abel</vt:lpstr>
      <vt:lpstr>FinTech Startup Pitch Deck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Duy Nguyễn Tấn</cp:lastModifiedBy>
  <cp:revision>37</cp:revision>
  <dcterms:modified xsi:type="dcterms:W3CDTF">2024-06-10T09:59:23Z</dcterms:modified>
</cp:coreProperties>
</file>