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261" r:id="rId7"/>
    <p:sldId id="264" r:id="rId8"/>
    <p:sldId id="265" r:id="rId9"/>
    <p:sldId id="263" r:id="rId10"/>
    <p:sldId id="266" r:id="rId11"/>
    <p:sldId id="268" r:id="rId12"/>
    <p:sldId id="267" r:id="rId13"/>
    <p:sldId id="270" r:id="rId14"/>
    <p:sldId id="259" r:id="rId15"/>
  </p:sldIdLst>
  <p:sldSz cx="12192000" cy="6858000"/>
  <p:notesSz cx="6858000" cy="9144000"/>
  <p:embeddedFontLst>
    <p:embeddedFont>
      <p:font typeface="Calibri" panose="020F0502020204030204"/>
      <p:regular r:id="rId19"/>
    </p:embeddedFont>
    <p:embeddedFont>
      <p:font typeface="Lato Black" panose="020F0802020204030203"/>
      <p:bold r:id="rId20"/>
      <p:boldItalic r:id="rId21"/>
    </p:embeddedFont>
    <p:embeddedFont>
      <p:font typeface="Libre Baskerville" panose="02000000000000000000"/>
      <p:regular r:id="rId22"/>
    </p:embeddedFont>
    <p:embeddedFont>
      <p:font typeface="Calibri" panose="020F050202020403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472904" y="3717986"/>
            <a:ext cx="7246189" cy="9207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EXPLORATORY DATA ANALYSIS ON </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Aspiring Mind Employment Outcome 2015 (AMEO)</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39470" y="260985"/>
            <a:ext cx="4371340" cy="1142365"/>
          </a:xfrm>
        </p:spPr>
        <p:txBody>
          <a:bodyPr/>
          <a:p>
            <a:r>
              <a:rPr lang="en-IN" altLang="en-US">
                <a:solidFill>
                  <a:srgbClr val="FF0000"/>
                </a:solidFill>
              </a:rPr>
              <a:t>Gender VS Specialization</a:t>
            </a:r>
            <a:endParaRPr lang="en-IN" altLang="en-US">
              <a:solidFill>
                <a:srgbClr val="FF0000"/>
              </a:solidFill>
            </a:endParaRPr>
          </a:p>
        </p:txBody>
      </p:sp>
      <p:sp>
        <p:nvSpPr>
          <p:cNvPr id="4" name="Text Placeholder 3"/>
          <p:cNvSpPr/>
          <p:nvPr>
            <p:ph type="body" idx="1"/>
          </p:nvPr>
        </p:nvSpPr>
        <p:spPr>
          <a:xfrm>
            <a:off x="1111885" y="1403350"/>
            <a:ext cx="10612120" cy="842645"/>
          </a:xfrm>
        </p:spPr>
        <p:txBody>
          <a:bodyPr/>
          <a:p>
            <a:pPr marL="514350" indent="-285750">
              <a:buFont typeface="Arial" panose="020B0604020202020204" pitchFamily="34" charset="0"/>
              <a:buChar char="•"/>
            </a:pPr>
            <a:r>
              <a:rPr lang="en-IN" altLang="en-US"/>
              <a:t>Mostly accepted computer engineering and least for polymer technology</a:t>
            </a:r>
            <a:endParaRPr lang="en-IN" altLang="en-US"/>
          </a:p>
          <a:p>
            <a:pPr marL="514350" indent="-285750">
              <a:buFont typeface="Arial" panose="020B0604020202020204" pitchFamily="34" charset="0"/>
              <a:buChar char="•"/>
            </a:pPr>
            <a:r>
              <a:rPr lang="en-IN" altLang="en-US"/>
              <a:t>Higher males than females. Gender is impacted.</a:t>
            </a:r>
            <a:endParaRPr lang="en-IN" altLang="en-US"/>
          </a:p>
        </p:txBody>
      </p:sp>
      <p:pic>
        <p:nvPicPr>
          <p:cNvPr id="5" name="Picture Placeholder 4" descr="b5"/>
          <p:cNvPicPr>
            <a:picLocks noChangeAspect="1"/>
          </p:cNvPicPr>
          <p:nvPr>
            <p:ph type="pic" idx="2"/>
          </p:nvPr>
        </p:nvPicPr>
        <p:blipFill>
          <a:blip r:embed="rId1"/>
          <a:srcRect l="239" t="2586"/>
          <a:stretch>
            <a:fillRect/>
          </a:stretch>
        </p:blipFill>
        <p:spPr>
          <a:xfrm>
            <a:off x="479425" y="2132965"/>
            <a:ext cx="11339195" cy="4020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p:txBody>
          <a:bodyPr/>
          <a:p>
            <a:r>
              <a:rPr lang="en-IN" altLang="en-US">
                <a:solidFill>
                  <a:srgbClr val="FF0000"/>
                </a:solidFill>
              </a:rPr>
              <a:t>Conclusion</a:t>
            </a:r>
            <a:endParaRPr lang="en-IN" altLang="en-US">
              <a:solidFill>
                <a:srgbClr val="FF0000"/>
              </a:solidFill>
            </a:endParaRPr>
          </a:p>
        </p:txBody>
      </p:sp>
      <p:sp>
        <p:nvSpPr>
          <p:cNvPr id="6" name="Text Placeholder 5"/>
          <p:cNvSpPr/>
          <p:nvPr>
            <p:ph type="body" idx="1"/>
          </p:nvPr>
        </p:nvSpPr>
        <p:spPr/>
        <p:txBody>
          <a:bodyPr/>
          <a:p>
            <a:r>
              <a:rPr lang="en-IN" altLang="en-US"/>
              <a:t>The majority of students are BTech holders.</a:t>
            </a:r>
            <a:endParaRPr lang="en-IN" altLang="en-US"/>
          </a:p>
          <a:p>
            <a:r>
              <a:rPr lang="en-IN" altLang="en-US"/>
              <a:t>On average, junior managers receive higher salaries.</a:t>
            </a:r>
            <a:endParaRPr lang="en-IN" altLang="en-US"/>
          </a:p>
          <a:p>
            <a:r>
              <a:rPr lang="en-IN" altLang="en-US"/>
              <a:t>Engineering in communications and electronics pays more.</a:t>
            </a:r>
            <a:endParaRPr lang="en-IN" altLang="en-US"/>
          </a:p>
          <a:p>
            <a:r>
              <a:rPr lang="en-IN" altLang="en-US"/>
              <a:t>The majority of them had the lowest personality scores and the highest cognitive test scores.</a:t>
            </a:r>
            <a:endParaRPr lang="en-IN" altLang="en-US"/>
          </a:p>
          <a:p>
            <a:r>
              <a:rPr lang="en-IN" altLang="en-US"/>
              <a:t>Males earn more money than females do.</a:t>
            </a:r>
            <a:endParaRPr lang="en-IN" altLang="en-US"/>
          </a:p>
          <a:p>
            <a:r>
              <a:rPr lang="en-IN" altLang="en-US"/>
              <a:t>The majority come from computer engineering, with the least amount from polymer technology. </a:t>
            </a:r>
            <a:endParaRPr lang="en-IN" altLang="en-US"/>
          </a:p>
          <a:p>
            <a:endParaRPr lang="en-IN" altLang="en-US"/>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1393825"/>
            <a:ext cx="10771505" cy="461264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I'm Gaddam Huldah Grace, graduate in Computer Science Engineering from SR Engineering College in 2023. Passionate about the intersection of technology and data, I am eager to delve into the dynamic field of data science.</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Fascinated by the potential of data to drive insights, innovation, and informed decision-making. Motivated to apply my analytical mindset and problem-solving abilities to real-world data challenges. Enthusiastic about exploring machine learning, data visualization, and predictive analytics to extract meaningful insights from complex datasets.</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Recognize the immense impact data science can have in addressing societal challenges and driving business success. Inspired by the opportunity to leverage data-driven approaches to drive positive change and innovation.</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Github link: https://github.com/HuldahGrace</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linkedin: https://www.linkedin.com/in/huldah-grace-gaddam/</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63119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44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44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solidFill>
                  <a:srgbClr val="FF0000"/>
                </a:solidFill>
              </a:rPr>
              <a:t>Objective</a:t>
            </a:r>
            <a:endParaRPr lang="en-IN" altLang="en-US">
              <a:solidFill>
                <a:srgbClr val="FF0000"/>
              </a:solidFill>
            </a:endParaRPr>
          </a:p>
        </p:txBody>
      </p:sp>
      <p:sp>
        <p:nvSpPr>
          <p:cNvPr id="3" name="Text Placeholder 2"/>
          <p:cNvSpPr/>
          <p:nvPr>
            <p:ph type="body" idx="1"/>
          </p:nvPr>
        </p:nvSpPr>
        <p:spPr>
          <a:xfrm>
            <a:off x="839470" y="1557020"/>
            <a:ext cx="10515600" cy="4351338"/>
          </a:xfrm>
        </p:spPr>
        <p:txBody>
          <a:bodyPr/>
          <a:p>
            <a:r>
              <a:rPr lang="en-IN" altLang="en-US"/>
              <a:t>To perform Exploratory Data Analysis on Aspiring Minds from the Aspiring Mind Employment Outcome 2015 (AMEO) data.</a:t>
            </a:r>
            <a:endParaRPr lang="en-IN" altLang="en-US"/>
          </a:p>
          <a:p>
            <a:r>
              <a:rPr lang="en-IN" altLang="en-US"/>
              <a:t>Generating meaningful insights</a:t>
            </a:r>
            <a:endParaRPr lang="en-IN" altLang="en-US"/>
          </a:p>
          <a:p>
            <a:r>
              <a:rPr lang="en-IN" altLang="en-US">
                <a:latin typeface="Calibri" panose="020F0502020204030204" charset="0"/>
                <a:cs typeface="Calibri" panose="020F0502020204030204" charset="0"/>
              </a:rPr>
              <a:t>To find out features which are most significant with respect to target variable(Salary).</a:t>
            </a:r>
            <a:endParaRPr lang="en-IN" altLang="en-US">
              <a:latin typeface="Calibri" panose="020F0502020204030204" charset="0"/>
              <a:cs typeface="Calibri" panose="020F0502020204030204" charset="0"/>
            </a:endParaRPr>
          </a:p>
          <a:p>
            <a:r>
              <a:rPr lang="en-IN" altLang="en-US">
                <a:latin typeface="Calibri" panose="020F0502020204030204" charset="0"/>
                <a:cs typeface="Calibri" panose="020F0502020204030204" charset="0"/>
              </a:rPr>
              <a:t>Explore data distribution of each feature to identify patterns.</a:t>
            </a:r>
            <a:endParaRPr lang="en-IN" altLang="en-US">
              <a:latin typeface="Calibri" panose="020F0502020204030204" charset="0"/>
              <a:cs typeface="Calibri" panose="020F0502020204030204" charset="0"/>
            </a:endParaRPr>
          </a:p>
          <a:p>
            <a:r>
              <a:rPr lang="en-IN" altLang="en-US">
                <a:latin typeface="Calibri" panose="020F0502020204030204" charset="0"/>
                <a:cs typeface="Calibri" panose="020F0502020204030204" charset="0"/>
              </a:rPr>
              <a:t>Finding relationship between gender and specialization.</a:t>
            </a:r>
            <a:endParaRPr lang="en-IN" altLang="en-US">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95325" y="548640"/>
            <a:ext cx="3931920" cy="840740"/>
          </a:xfrm>
        </p:spPr>
        <p:txBody>
          <a:bodyPr/>
          <a:p>
            <a:r>
              <a:rPr lang="en-IN" altLang="en-US" sz="4400">
                <a:solidFill>
                  <a:srgbClr val="FF0000"/>
                </a:solidFill>
              </a:rPr>
              <a:t>Dataset</a:t>
            </a:r>
            <a:endParaRPr lang="en-IN" altLang="en-US" sz="4400">
              <a:solidFill>
                <a:srgbClr val="FF0000"/>
              </a:solidFill>
            </a:endParaRPr>
          </a:p>
        </p:txBody>
      </p:sp>
      <p:sp>
        <p:nvSpPr>
          <p:cNvPr id="5" name="Text Placeholder 4"/>
          <p:cNvSpPr/>
          <p:nvPr>
            <p:ph type="body" idx="1"/>
          </p:nvPr>
        </p:nvSpPr>
        <p:spPr>
          <a:xfrm>
            <a:off x="840105" y="4956810"/>
            <a:ext cx="10930255" cy="912495"/>
          </a:xfrm>
        </p:spPr>
        <p:txBody>
          <a:bodyPr/>
          <a:p>
            <a:r>
              <a:rPr lang="en-IN" altLang="en-US"/>
              <a:t>Glimse of Dataset. This dataset consists of 38 properties with 3998 datapoints. Performing data cleaning and data analysis on above dataset and generating insights.</a:t>
            </a:r>
            <a:endParaRPr lang="en-IN" altLang="en-US"/>
          </a:p>
        </p:txBody>
      </p:sp>
      <p:pic>
        <p:nvPicPr>
          <p:cNvPr id="4" name="Picture Placeholder 3" descr="b1"/>
          <p:cNvPicPr>
            <a:picLocks noChangeAspect="1"/>
          </p:cNvPicPr>
          <p:nvPr>
            <p:ph type="pic" idx="2"/>
          </p:nvPr>
        </p:nvPicPr>
        <p:blipFill>
          <a:blip r:embed="rId1"/>
          <a:stretch>
            <a:fillRect/>
          </a:stretch>
        </p:blipFill>
        <p:spPr>
          <a:xfrm>
            <a:off x="695325" y="1557020"/>
            <a:ext cx="11075035" cy="3399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p:txBody>
          <a:bodyPr/>
          <a:p>
            <a:r>
              <a:rPr lang="en-IN" altLang="en-US">
                <a:solidFill>
                  <a:srgbClr val="FF0000"/>
                </a:solidFill>
              </a:rPr>
              <a:t>Data Description</a:t>
            </a:r>
            <a:endParaRPr lang="en-IN" altLang="en-US">
              <a:solidFill>
                <a:srgbClr val="FF0000"/>
              </a:solidFill>
            </a:endParaRPr>
          </a:p>
        </p:txBody>
      </p:sp>
      <p:sp>
        <p:nvSpPr>
          <p:cNvPr id="6" name="Text Placeholder 5"/>
          <p:cNvSpPr/>
          <p:nvPr>
            <p:ph type="body" idx="1"/>
          </p:nvPr>
        </p:nvSpPr>
        <p:spPr/>
        <p:txBody>
          <a:bodyPr/>
          <a:p>
            <a:r>
              <a:rPr lang="en-US"/>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p:nvPr>
            <p:ph type="title"/>
          </p:nvPr>
        </p:nvSpPr>
        <p:spPr/>
        <p:txBody>
          <a:bodyPr/>
          <a:p>
            <a:r>
              <a:rPr lang="en-IN" altLang="en-US">
                <a:solidFill>
                  <a:srgbClr val="FF0000"/>
                </a:solidFill>
              </a:rPr>
              <a:t>Visualization of Numerical Features</a:t>
            </a:r>
            <a:endParaRPr lang="en-IN" altLang="en-US">
              <a:solidFill>
                <a:srgbClr val="FF0000"/>
              </a:solidFill>
            </a:endParaRPr>
          </a:p>
        </p:txBody>
      </p:sp>
      <p:sp>
        <p:nvSpPr>
          <p:cNvPr id="9" name="Text Placeholder 8"/>
          <p:cNvSpPr/>
          <p:nvPr>
            <p:ph type="body" idx="1"/>
          </p:nvPr>
        </p:nvSpPr>
        <p:spPr/>
        <p:txBody>
          <a:bodyPr/>
          <a:p>
            <a:endParaRPr lang="en-US"/>
          </a:p>
        </p:txBody>
      </p:sp>
      <p:pic>
        <p:nvPicPr>
          <p:cNvPr id="4" name="Picture Placeholder 3" descr="C:\Users\shiny\OneDrive\Pictures\Screenshots\b2.pngb2"/>
          <p:cNvPicPr>
            <a:picLocks noChangeAspect="1"/>
          </p:cNvPicPr>
          <p:nvPr>
            <p:ph type="pic" idx="4294967295"/>
          </p:nvPr>
        </p:nvPicPr>
        <p:blipFill>
          <a:blip r:embed="rId1"/>
          <a:srcRect t="1225" b="1225"/>
          <a:stretch>
            <a:fillRect/>
          </a:stretch>
        </p:blipFill>
        <p:spPr>
          <a:xfrm>
            <a:off x="1199515" y="1268730"/>
            <a:ext cx="10083165" cy="4926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p:nvPr>
            <p:ph type="title"/>
          </p:nvPr>
        </p:nvSpPr>
        <p:spPr/>
        <p:txBody>
          <a:bodyPr>
            <a:normAutofit fontScale="90000"/>
          </a:bodyPr>
          <a:p>
            <a:r>
              <a:rPr lang="en-IN" altLang="en-US">
                <a:solidFill>
                  <a:srgbClr val="FF0000"/>
                </a:solidFill>
              </a:rPr>
              <a:t>Data Distribution of Categorical Features</a:t>
            </a:r>
            <a:endParaRPr lang="en-IN" altLang="en-US">
              <a:solidFill>
                <a:srgbClr val="FF0000"/>
              </a:solidFill>
            </a:endParaRPr>
          </a:p>
        </p:txBody>
      </p:sp>
      <p:sp>
        <p:nvSpPr>
          <p:cNvPr id="10" name="Text Placeholder 9"/>
          <p:cNvSpPr/>
          <p:nvPr>
            <p:ph type="body" idx="1"/>
          </p:nvPr>
        </p:nvSpPr>
        <p:spPr/>
        <p:txBody>
          <a:bodyPr/>
          <a:p>
            <a:endParaRPr lang="en-US"/>
          </a:p>
        </p:txBody>
      </p:sp>
      <p:pic>
        <p:nvPicPr>
          <p:cNvPr id="7" name="Picture Placeholder 6" descr="b3"/>
          <p:cNvPicPr>
            <a:picLocks noChangeAspect="1"/>
          </p:cNvPicPr>
          <p:nvPr>
            <p:ph type="pic" idx="4294967295"/>
          </p:nvPr>
        </p:nvPicPr>
        <p:blipFill>
          <a:blip r:embed="rId1"/>
          <a:srcRect l="-685" t="5035"/>
          <a:stretch>
            <a:fillRect/>
          </a:stretch>
        </p:blipFill>
        <p:spPr>
          <a:xfrm>
            <a:off x="767715" y="1557020"/>
            <a:ext cx="10109835" cy="3864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95655" y="332740"/>
            <a:ext cx="3931920" cy="1056005"/>
          </a:xfrm>
        </p:spPr>
        <p:txBody>
          <a:bodyPr/>
          <a:p>
            <a:r>
              <a:rPr lang="en-IN" altLang="en-US">
                <a:solidFill>
                  <a:srgbClr val="FF0000"/>
                </a:solidFill>
              </a:rPr>
              <a:t>Salary On Scores</a:t>
            </a:r>
            <a:endParaRPr lang="en-IN" altLang="en-US">
              <a:solidFill>
                <a:srgbClr val="FF0000"/>
              </a:solidFill>
            </a:endParaRPr>
          </a:p>
        </p:txBody>
      </p:sp>
      <p:sp>
        <p:nvSpPr>
          <p:cNvPr id="4" name="Text Placeholder 3"/>
          <p:cNvSpPr/>
          <p:nvPr>
            <p:ph type="body" idx="1"/>
          </p:nvPr>
        </p:nvSpPr>
        <p:spPr>
          <a:xfrm>
            <a:off x="839788" y="1485265"/>
            <a:ext cx="3932237" cy="3811588"/>
          </a:xfrm>
        </p:spPr>
        <p:txBody>
          <a:bodyPr/>
          <a:p>
            <a:pPr marL="514350" indent="-285750">
              <a:buFont typeface="Arial" panose="020B0604020202020204" pitchFamily="34" charset="0"/>
              <a:buChar char="•"/>
            </a:pPr>
            <a:r>
              <a:rPr lang="en-IN" altLang="en-US"/>
              <a:t>scores divided into 3 sectors: engineering, cognitive, personality.</a:t>
            </a:r>
            <a:endParaRPr lang="en-IN" altLang="en-US"/>
          </a:p>
          <a:p>
            <a:pPr marL="514350" indent="-285750">
              <a:buFont typeface="Arial" panose="020B0604020202020204" pitchFamily="34" charset="0"/>
              <a:buChar char="•"/>
            </a:pPr>
            <a:r>
              <a:rPr lang="en-IN" altLang="en-US"/>
              <a:t>most marks scored in cognitive and less in personality</a:t>
            </a:r>
            <a:endParaRPr lang="en-IN" altLang="en-US"/>
          </a:p>
          <a:p>
            <a:pPr marL="514350" indent="-285750">
              <a:buFont typeface="Arial" panose="020B0604020202020204" pitchFamily="34" charset="0"/>
              <a:buChar char="•"/>
            </a:pPr>
            <a:endParaRPr lang="en-IN" altLang="en-US"/>
          </a:p>
          <a:p>
            <a:pPr marL="514350" indent="-285750">
              <a:buFont typeface="Arial" panose="020B0604020202020204" pitchFamily="34" charset="0"/>
              <a:buChar char="•"/>
            </a:pPr>
            <a:endParaRPr lang="en-IN" altLang="en-US"/>
          </a:p>
        </p:txBody>
      </p:sp>
      <p:pic>
        <p:nvPicPr>
          <p:cNvPr id="5" name="Picture Placeholder 4" descr="b4"/>
          <p:cNvPicPr>
            <a:picLocks noChangeAspect="1"/>
          </p:cNvPicPr>
          <p:nvPr>
            <p:ph type="pic" idx="2"/>
          </p:nvPr>
        </p:nvPicPr>
        <p:blipFill>
          <a:blip r:embed="rId1"/>
          <a:stretch>
            <a:fillRect/>
          </a:stretch>
        </p:blipFill>
        <p:spPr>
          <a:xfrm>
            <a:off x="4727575" y="332740"/>
            <a:ext cx="6650990" cy="4854575"/>
          </a:xfrm>
          <a:prstGeom prst="rect">
            <a:avLst/>
          </a:prstGeom>
        </p:spPr>
      </p:pic>
      <p:pic>
        <p:nvPicPr>
          <p:cNvPr id="6" name="Picture 5" descr="b7"/>
          <p:cNvPicPr>
            <a:picLocks noChangeAspect="1"/>
          </p:cNvPicPr>
          <p:nvPr/>
        </p:nvPicPr>
        <p:blipFill>
          <a:blip r:embed="rId2"/>
          <a:stretch>
            <a:fillRect/>
          </a:stretch>
        </p:blipFill>
        <p:spPr>
          <a:xfrm>
            <a:off x="551180" y="2665730"/>
            <a:ext cx="4146550" cy="3925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67715" y="332740"/>
            <a:ext cx="4090670" cy="934720"/>
          </a:xfrm>
        </p:spPr>
        <p:txBody>
          <a:bodyPr/>
          <a:p>
            <a:r>
              <a:rPr lang="en-IN" altLang="en-US">
                <a:solidFill>
                  <a:srgbClr val="FF0000"/>
                </a:solidFill>
              </a:rPr>
              <a:t>Salary by joining</a:t>
            </a:r>
            <a:endParaRPr lang="en-IN" altLang="en-US">
              <a:solidFill>
                <a:srgbClr val="FF0000"/>
              </a:solidFill>
            </a:endParaRPr>
          </a:p>
        </p:txBody>
      </p:sp>
      <p:sp>
        <p:nvSpPr>
          <p:cNvPr id="4" name="Text Placeholder 3"/>
          <p:cNvSpPr/>
          <p:nvPr>
            <p:ph type="body" idx="1"/>
          </p:nvPr>
        </p:nvSpPr>
        <p:spPr>
          <a:xfrm>
            <a:off x="983615" y="1268730"/>
            <a:ext cx="10118725" cy="1128395"/>
          </a:xfrm>
        </p:spPr>
        <p:txBody>
          <a:bodyPr/>
          <a:p>
            <a:r>
              <a:rPr lang="en-IN" altLang="en-US"/>
              <a:t>Mostly men are having higher salary than females</a:t>
            </a:r>
            <a:endParaRPr lang="en-IN" altLang="en-US"/>
          </a:p>
          <a:p>
            <a:r>
              <a:rPr lang="en-IN" altLang="en-US"/>
              <a:t>Salary increased from 2008 to 2012</a:t>
            </a:r>
            <a:endParaRPr lang="en-IN" altLang="en-US"/>
          </a:p>
        </p:txBody>
      </p:sp>
      <p:pic>
        <p:nvPicPr>
          <p:cNvPr id="7" name="Picture Placeholder 6" descr="b6"/>
          <p:cNvPicPr>
            <a:picLocks noChangeAspect="1"/>
          </p:cNvPicPr>
          <p:nvPr>
            <p:ph type="pic" idx="2"/>
          </p:nvPr>
        </p:nvPicPr>
        <p:blipFill>
          <a:blip r:embed="rId1"/>
          <a:stretch>
            <a:fillRect/>
          </a:stretch>
        </p:blipFill>
        <p:spPr>
          <a:xfrm>
            <a:off x="551180" y="2493010"/>
            <a:ext cx="11220450" cy="34442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2835</Words>
  <Application>WPS Presentation</Application>
  <PresentationFormat/>
  <Paragraphs>64</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Calibri</vt:lpstr>
      <vt:lpstr>Lato Black</vt:lpstr>
      <vt:lpstr>Libre Baskerville</vt:lpstr>
      <vt:lpstr>Microsoft YaHei</vt:lpstr>
      <vt:lpstr>Arial Unicode MS</vt:lpstr>
      <vt:lpstr>Open Sans</vt:lpstr>
      <vt:lpstr>Segoe Print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shiny</cp:lastModifiedBy>
  <cp:revision>1</cp:revision>
  <dcterms:created xsi:type="dcterms:W3CDTF">2024-02-23T08:32:38Z</dcterms:created>
  <dcterms:modified xsi:type="dcterms:W3CDTF">2024-02-23T08:32:40Z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ADE1EB2111C74C9EA49DBD5C499F2C8C_13</vt:lpwstr>
  </property>
  <property fmtid="{D5CDD505-2E9C-101B-9397-08002B2CF9AE}" pid="3" name="KSOProductBuildVer">
    <vt:lpwstr>1033-12.2.0.13431</vt:lpwstr>
  </property>
</Properties>
</file>