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91" autoAdjust="0"/>
  </p:normalViewPr>
  <p:slideViewPr>
    <p:cSldViewPr>
      <p:cViewPr>
        <p:scale>
          <a:sx n="100" d="100"/>
          <a:sy n="100" d="100"/>
        </p:scale>
        <p:origin x="-1992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2B13EEAA-CD65-4CA4-BF33-31592AB7B7E3}" type="datetimeFigureOut">
              <a:rPr lang="en-US" smtClean="0"/>
              <a:t>11-Mar-18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3C731EBD-3F23-4301-8C5C-FFEDC4815ED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EEAA-CD65-4CA4-BF33-31592AB7B7E3}" type="datetimeFigureOut">
              <a:rPr lang="en-US" smtClean="0"/>
              <a:t>11-Mar-18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731EBD-3F23-4301-8C5C-FFEDC4815ED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EEAA-CD65-4CA4-BF33-31592AB7B7E3}" type="datetimeFigureOut">
              <a:rPr lang="en-US" smtClean="0"/>
              <a:t>11-Mar-18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731EBD-3F23-4301-8C5C-FFEDC4815ED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EEAA-CD65-4CA4-BF33-31592AB7B7E3}" type="datetimeFigureOut">
              <a:rPr lang="en-US" smtClean="0"/>
              <a:t>11-Mar-18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731EBD-3F23-4301-8C5C-FFEDC4815ED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2B13EEAA-CD65-4CA4-BF33-31592AB7B7E3}" type="datetimeFigureOut">
              <a:rPr lang="en-US" smtClean="0"/>
              <a:t>11-Mar-18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3C731EBD-3F23-4301-8C5C-FFEDC4815ED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EEAA-CD65-4CA4-BF33-31592AB7B7E3}" type="datetimeFigureOut">
              <a:rPr lang="en-US" smtClean="0"/>
              <a:t>11-Mar-18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731EBD-3F23-4301-8C5C-FFEDC4815ED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EEAA-CD65-4CA4-BF33-31592AB7B7E3}" type="datetimeFigureOut">
              <a:rPr lang="en-US" smtClean="0"/>
              <a:t>11-Mar-18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731EBD-3F23-4301-8C5C-FFEDC4815ED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EEAA-CD65-4CA4-BF33-31592AB7B7E3}" type="datetimeFigureOut">
              <a:rPr lang="en-US" smtClean="0"/>
              <a:t>11-Mar-18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731EBD-3F23-4301-8C5C-FFEDC4815ED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EEAA-CD65-4CA4-BF33-31592AB7B7E3}" type="datetimeFigureOut">
              <a:rPr lang="en-US" smtClean="0"/>
              <a:t>11-Mar-18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731EBD-3F23-4301-8C5C-FFEDC4815ED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EEAA-CD65-4CA4-BF33-31592AB7B7E3}" type="datetimeFigureOut">
              <a:rPr lang="en-US" smtClean="0"/>
              <a:t>11-Mar-18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731EBD-3F23-4301-8C5C-FFEDC4815ED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EEAA-CD65-4CA4-BF33-31592AB7B7E3}" type="datetimeFigureOut">
              <a:rPr lang="en-US" smtClean="0"/>
              <a:t>11-Mar-18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731EBD-3F23-4301-8C5C-FFEDC4815ED1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C731EBD-3F23-4301-8C5C-FFEDC4815E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B13EEAA-CD65-4CA4-BF33-31592AB7B7E3}" type="datetimeFigureOut">
              <a:rPr lang="en-US" smtClean="0"/>
              <a:t>11-Mar-18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 smtClean="0"/>
              <a:t>Realizarea unei aplicații care să recunoască o imagine dată dintr-o bază de date formată dintr-un set de imagini faciale.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000" dirty="0" smtClean="0"/>
              <a:t>Enunțul problemei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6512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" y="2209800"/>
            <a:ext cx="4038600" cy="4648200"/>
          </a:xfrm>
        </p:spPr>
        <p:txBody>
          <a:bodyPr>
            <a:noAutofit/>
          </a:bodyPr>
          <a:lstStyle/>
          <a:p>
            <a:r>
              <a:rPr lang="ro-RO" sz="1200" i="1" dirty="0" smtClean="0"/>
              <a:t>Database</a:t>
            </a:r>
          </a:p>
          <a:p>
            <a:pPr marL="228600" lvl="1" indent="0">
              <a:buNone/>
            </a:pPr>
            <a:r>
              <a:rPr lang="ro-RO" sz="1200" dirty="0" smtClean="0"/>
              <a:t>Încărcăm </a:t>
            </a:r>
            <a:r>
              <a:rPr lang="ro-RO" sz="1200" dirty="0"/>
              <a:t>baza de date în B </a:t>
            </a:r>
          </a:p>
          <a:p>
            <a:pPr marL="228600" lvl="1" indent="0">
              <a:buNone/>
            </a:pPr>
            <a:r>
              <a:rPr lang="ro-RO" sz="1200" dirty="0"/>
              <a:t>N=50;</a:t>
            </a:r>
          </a:p>
          <a:p>
            <a:pPr marL="228600" lvl="1" indent="0">
              <a:buNone/>
            </a:pPr>
            <a:r>
              <a:rPr lang="ro-RO" sz="1200" dirty="0"/>
              <a:t>M=400</a:t>
            </a:r>
            <a:r>
              <a:rPr lang="ro-RO" sz="1200" dirty="0" smtClean="0"/>
              <a:t>;</a:t>
            </a:r>
          </a:p>
          <a:p>
            <a:r>
              <a:rPr lang="ro-RO" sz="1200" i="1" dirty="0" smtClean="0"/>
              <a:t>Normalizarea imaginilor</a:t>
            </a:r>
            <a:endParaRPr lang="ro-RO" sz="1200" i="1" dirty="0"/>
          </a:p>
          <a:p>
            <a:pPr marL="228600" lvl="1" indent="0">
              <a:buNone/>
            </a:pPr>
            <a:r>
              <a:rPr lang="ro-RO" sz="1200" dirty="0"/>
              <a:t>Initializăm matricea avImg cu </a:t>
            </a:r>
            <a:r>
              <a:rPr lang="ro-RO" sz="1200" dirty="0" smtClean="0"/>
              <a:t>zero</a:t>
            </a:r>
          </a:p>
          <a:p>
            <a:pPr marL="228600" lvl="1" indent="0">
              <a:buNone/>
            </a:pPr>
            <a:r>
              <a:rPr lang="ro-RO" sz="1200" dirty="0" smtClean="0"/>
              <a:t>Pentru i=1:M</a:t>
            </a:r>
          </a:p>
          <a:p>
            <a:pPr marL="228600" lvl="1" indent="0">
              <a:buNone/>
            </a:pPr>
            <a:r>
              <a:rPr lang="ro-RO" sz="1200" dirty="0"/>
              <a:t>	</a:t>
            </a:r>
            <a:r>
              <a:rPr lang="ro-RO" sz="1200" dirty="0" smtClean="0"/>
              <a:t>Convertim  </a:t>
            </a:r>
            <a:r>
              <a:rPr lang="ro-RO" sz="1200" dirty="0"/>
              <a:t>matricea B din imagine in precizie singulara in A(valorile sunt 0 si 1 dar pastreaza ratia dintre termeni) </a:t>
            </a:r>
          </a:p>
          <a:p>
            <a:pPr marL="228600" lvl="1" indent="0">
              <a:buNone/>
            </a:pPr>
            <a:r>
              <a:rPr lang="ro-RO" sz="1200" dirty="0"/>
              <a:t>	avImg = avImg  + (1/M)*A(:,i);</a:t>
            </a:r>
          </a:p>
          <a:p>
            <a:r>
              <a:rPr lang="it-IT" sz="1200" i="1" dirty="0"/>
              <a:t>Scadem aceste trasaturi din fiecare imagine</a:t>
            </a:r>
          </a:p>
          <a:p>
            <a:pPr marL="228600" lvl="1" indent="0">
              <a:buNone/>
            </a:pPr>
            <a:r>
              <a:rPr lang="ro-RO" sz="1200" dirty="0" smtClean="0"/>
              <a:t>Pentru i=1:M</a:t>
            </a:r>
          </a:p>
          <a:p>
            <a:pPr marL="228600" lvl="1" indent="0">
              <a:buNone/>
            </a:pPr>
            <a:r>
              <a:rPr lang="ro-RO" sz="1200" dirty="0"/>
              <a:t>	A(:,i) = A(:,i) - avImg</a:t>
            </a:r>
            <a:r>
              <a:rPr lang="ro-RO" sz="1200" dirty="0" smtClean="0"/>
              <a:t>;</a:t>
            </a:r>
          </a:p>
          <a:p>
            <a:r>
              <a:rPr lang="pt-BR" sz="1200" i="1" dirty="0"/>
              <a:t>Calculam matricea de covarianta redusa</a:t>
            </a:r>
          </a:p>
          <a:p>
            <a:pPr marL="228600" lvl="1" indent="0">
              <a:buNone/>
            </a:pPr>
            <a:r>
              <a:rPr lang="ro-RO" sz="1200" dirty="0"/>
              <a:t>C = A'*A;</a:t>
            </a:r>
          </a:p>
          <a:p>
            <a:pPr marL="228600" lvl="1" indent="0">
              <a:buNone/>
            </a:pPr>
            <a:r>
              <a:rPr lang="ro-RO" sz="1200" dirty="0"/>
              <a:t>[ Vecprop,Diagprop ]  = eig(C</a:t>
            </a:r>
            <a:r>
              <a:rPr lang="ro-RO" sz="1200" dirty="0" smtClean="0"/>
              <a:t>);</a:t>
            </a:r>
            <a:endParaRPr lang="ro-RO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050" y="9525"/>
            <a:ext cx="4438650" cy="2657475"/>
          </a:xfrm>
        </p:spPr>
        <p:txBody>
          <a:bodyPr>
            <a:normAutofit/>
          </a:bodyPr>
          <a:lstStyle/>
          <a:p>
            <a:pPr algn="ctr"/>
            <a:r>
              <a:rPr lang="ro-RO" sz="4000" dirty="0" smtClean="0"/>
              <a:t>Pseudocodul aplicației</a:t>
            </a:r>
            <a:endParaRPr lang="en-US" sz="40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038600" y="438150"/>
            <a:ext cx="4724400" cy="6400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200" i="1" dirty="0" smtClean="0"/>
              <a:t>Revenim </a:t>
            </a:r>
            <a:r>
              <a:rPr lang="ro-RO" sz="1200" i="1" dirty="0"/>
              <a:t>la dimensiunea initiala de 2500 x 1</a:t>
            </a:r>
          </a:p>
          <a:p>
            <a:pPr marL="228600" lvl="1" indent="0">
              <a:buNone/>
            </a:pPr>
            <a:r>
              <a:rPr lang="ro-RO" sz="1200" dirty="0"/>
              <a:t>Vlarge = A * Vecprop;</a:t>
            </a:r>
          </a:p>
          <a:p>
            <a:pPr marL="228600" lvl="1" indent="0">
              <a:buNone/>
            </a:pPr>
            <a:r>
              <a:rPr lang="ro-RO" sz="1200" dirty="0"/>
              <a:t>x=diag(Diagprop);</a:t>
            </a:r>
          </a:p>
          <a:p>
            <a:pPr marL="228600" lvl="1" indent="0">
              <a:buNone/>
            </a:pPr>
            <a:r>
              <a:rPr lang="ro-RO" sz="1200" dirty="0"/>
              <a:t>[~,xci]=sort(x,'descend');% largest eigenval</a:t>
            </a:r>
          </a:p>
          <a:p>
            <a:pPr marL="228600" lvl="1" indent="0">
              <a:buNone/>
            </a:pPr>
            <a:r>
              <a:rPr lang="ro-RO" sz="1200" dirty="0"/>
              <a:t>Nr = 100;</a:t>
            </a:r>
          </a:p>
          <a:p>
            <a:pPr marL="228600" lvl="1" indent="0">
              <a:buNone/>
            </a:pPr>
            <a:r>
              <a:rPr lang="ro-RO" sz="1200" dirty="0"/>
              <a:t>EigFaces = zeros(92*112,Nr);</a:t>
            </a:r>
          </a:p>
          <a:p>
            <a:pPr marL="228600" lvl="1" indent="0">
              <a:buNone/>
            </a:pPr>
            <a:r>
              <a:rPr lang="ro-RO" sz="1200" dirty="0"/>
              <a:t>Pentru i=1:Nr</a:t>
            </a:r>
          </a:p>
          <a:p>
            <a:pPr marL="228600" lvl="1" indent="0">
              <a:buNone/>
            </a:pPr>
            <a:r>
              <a:rPr lang="ro-RO" sz="1200" dirty="0"/>
              <a:t>	EigFaces(:,i) = Vlarge(:,xci(i));</a:t>
            </a:r>
          </a:p>
          <a:p>
            <a:r>
              <a:rPr lang="ro-RO" sz="1200" i="1" dirty="0"/>
              <a:t>Reprezentarea setului de imagini sub forma eigenvectorilor + avgImg</a:t>
            </a:r>
          </a:p>
          <a:p>
            <a:pPr marL="0" indent="0">
              <a:buNone/>
            </a:pPr>
            <a:r>
              <a:rPr lang="ro-RO" sz="1200" dirty="0"/>
              <a:t>    pentru i=1:M</a:t>
            </a:r>
          </a:p>
          <a:p>
            <a:pPr marL="0" indent="0">
              <a:buNone/>
            </a:pPr>
            <a:r>
              <a:rPr lang="ro-RO" sz="1200" dirty="0"/>
              <a:t>	pentru k=1:Nr</a:t>
            </a:r>
          </a:p>
          <a:p>
            <a:pPr marL="0" indent="0">
              <a:buNone/>
            </a:pPr>
            <a:r>
              <a:rPr lang="ro-RO" sz="1200" dirty="0"/>
              <a:t>		</a:t>
            </a:r>
            <a:r>
              <a:rPr lang="pl-PL" sz="1200" dirty="0"/>
              <a:t> wi(i,k) = sum(EigFaces(:,k) .* A(:,i));</a:t>
            </a:r>
          </a:p>
          <a:p>
            <a:r>
              <a:rPr lang="ro-RO" sz="1200" i="1" dirty="0" smtClean="0"/>
              <a:t>Încărcarea pozei</a:t>
            </a:r>
            <a:endParaRPr lang="ro-RO" sz="1200" i="1" dirty="0"/>
          </a:p>
          <a:p>
            <a:pPr marL="0" indent="0">
              <a:buNone/>
            </a:pPr>
            <a:r>
              <a:rPr lang="ro-RO" sz="1200" dirty="0"/>
              <a:t>      input = imresize(handles.inputIMG,[N N]);</a:t>
            </a:r>
          </a:p>
          <a:p>
            <a:pPr marL="0" indent="0">
              <a:buNone/>
            </a:pPr>
            <a:r>
              <a:rPr lang="ro-RO" sz="1200" dirty="0"/>
              <a:t>      input = imread('database/s1/4.pgm');</a:t>
            </a:r>
          </a:p>
          <a:p>
            <a:pPr marL="0" indent="0">
              <a:buNone/>
            </a:pPr>
            <a:r>
              <a:rPr lang="ro-RO" sz="1200" dirty="0"/>
              <a:t>      input  =  im2single(input);</a:t>
            </a:r>
          </a:p>
          <a:p>
            <a:pPr marL="0" indent="0">
              <a:buNone/>
            </a:pPr>
            <a:r>
              <a:rPr lang="ro-RO" sz="1200" dirty="0"/>
              <a:t>      Aface = input(:)-avImg(:);</a:t>
            </a:r>
          </a:p>
          <a:p>
            <a:pPr marL="0" indent="0">
              <a:buNone/>
            </a:pPr>
            <a:r>
              <a:rPr lang="ro-RO" sz="1200" dirty="0"/>
              <a:t>      pentru tt=1:Nr</a:t>
            </a:r>
          </a:p>
          <a:p>
            <a:pPr marL="0" indent="0">
              <a:buNone/>
            </a:pPr>
            <a:r>
              <a:rPr lang="ro-RO" sz="1200" dirty="0"/>
              <a:t>	wface(tt)=sum(EigFaces(:,tt).* Aface) ;</a:t>
            </a:r>
          </a:p>
          <a:p>
            <a:r>
              <a:rPr lang="ro-RO" sz="1200" i="1" dirty="0" smtClean="0"/>
              <a:t>„Distanța” calculată</a:t>
            </a:r>
            <a:endParaRPr lang="ro-RO" sz="1200" i="1" dirty="0"/>
          </a:p>
          <a:p>
            <a:pPr marL="0" indent="0">
              <a:buNone/>
            </a:pPr>
            <a:r>
              <a:rPr lang="ro-RO" sz="1200" dirty="0"/>
              <a:t>      pentru i=1:M</a:t>
            </a:r>
          </a:p>
          <a:p>
            <a:pPr marL="0" indent="0">
              <a:buNone/>
            </a:pPr>
            <a:r>
              <a:rPr lang="ro-RO" sz="1200" dirty="0"/>
              <a:t>	</a:t>
            </a:r>
            <a:r>
              <a:rPr lang="en-US" sz="1200" dirty="0" err="1">
                <a:solidFill>
                  <a:srgbClr val="000000"/>
                </a:solidFill>
                <a:ea typeface="Calibri"/>
                <a:cs typeface="Times New Roman"/>
              </a:rPr>
              <a:t>fsumcur</a:t>
            </a:r>
            <a:r>
              <a:rPr lang="en-US" sz="1200" dirty="0">
                <a:solidFill>
                  <a:srgbClr val="000000"/>
                </a:solidFill>
                <a:ea typeface="Calibri"/>
                <a:cs typeface="Times New Roman"/>
              </a:rPr>
              <a:t>=0;</a:t>
            </a:r>
            <a:endParaRPr lang="ro-RO" sz="1200" dirty="0">
              <a:solidFill>
                <a:srgbClr val="000000"/>
              </a:solidFill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ro-RO" sz="1200" dirty="0">
                <a:solidFill>
                  <a:srgbClr val="000000"/>
                </a:solidFill>
                <a:cs typeface="Times New Roman"/>
              </a:rPr>
              <a:t>	pentru tt=1:Nr</a:t>
            </a:r>
          </a:p>
          <a:p>
            <a:pPr marL="0" indent="0">
              <a:buNone/>
            </a:pPr>
            <a:r>
              <a:rPr lang="ro-RO" sz="1200" dirty="0">
                <a:solidFill>
                  <a:srgbClr val="000000"/>
                </a:solidFill>
                <a:cs typeface="Times New Roman"/>
              </a:rPr>
              <a:t>		fsumcur = fsumcur + (wface(tt) -wi(i,tt)).^2;</a:t>
            </a:r>
          </a:p>
          <a:p>
            <a:pPr marL="0" indent="0">
              <a:buNone/>
            </a:pPr>
            <a:r>
              <a:rPr lang="ro-RO" sz="1200" dirty="0">
                <a:solidFill>
                  <a:srgbClr val="000000"/>
                </a:solidFill>
                <a:cs typeface="Times New Roman"/>
              </a:rPr>
              <a:t>	</a:t>
            </a:r>
            <a:r>
              <a:rPr lang="en-US" sz="12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ea typeface="Calibri"/>
                <a:cs typeface="Times New Roman"/>
              </a:rPr>
              <a:t>diffWeights</a:t>
            </a:r>
            <a:r>
              <a:rPr lang="en-US" sz="1200" dirty="0">
                <a:solidFill>
                  <a:srgbClr val="000000"/>
                </a:solidFill>
                <a:ea typeface="Calibri"/>
                <a:cs typeface="Times New Roman"/>
              </a:rPr>
              <a:t>(i) = </a:t>
            </a:r>
            <a:r>
              <a:rPr lang="en-US" sz="1200" dirty="0" err="1">
                <a:solidFill>
                  <a:srgbClr val="000000"/>
                </a:solidFill>
                <a:ea typeface="Calibri"/>
                <a:cs typeface="Times New Roman"/>
              </a:rPr>
              <a:t>sqrt</a:t>
            </a:r>
            <a:r>
              <a:rPr lang="en-US" sz="1200" dirty="0">
                <a:solidFill>
                  <a:srgbClr val="000000"/>
                </a:solidFill>
                <a:ea typeface="Calibri"/>
                <a:cs typeface="Times New Roman"/>
              </a:rPr>
              <a:t>( </a:t>
            </a:r>
            <a:r>
              <a:rPr lang="en-US" sz="1200" dirty="0" err="1">
                <a:solidFill>
                  <a:srgbClr val="000000"/>
                </a:solidFill>
                <a:ea typeface="Calibri"/>
                <a:cs typeface="Times New Roman"/>
              </a:rPr>
              <a:t>fsumcur</a:t>
            </a:r>
            <a:r>
              <a:rPr lang="en-US" sz="1200" dirty="0">
                <a:solidFill>
                  <a:srgbClr val="000000"/>
                </a:solidFill>
                <a:ea typeface="Calibri"/>
                <a:cs typeface="Times New Roman"/>
              </a:rPr>
              <a:t>);</a:t>
            </a:r>
            <a:endParaRPr lang="ro-RO" sz="1200" dirty="0"/>
          </a:p>
        </p:txBody>
      </p:sp>
    </p:spTree>
    <p:extLst>
      <p:ext uri="{BB962C8B-B14F-4D97-AF65-F5344CB8AC3E}">
        <p14:creationId xmlns:p14="http://schemas.microsoft.com/office/powerpoint/2010/main" val="167300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Returnarea unei imagini similare sau identice, dacă se găsește în baza de date.</a:t>
            </a:r>
          </a:p>
          <a:p>
            <a:r>
              <a:rPr lang="ro-RO" dirty="0" smtClean="0"/>
              <a:t>Returnarea unui mesaj informativ ce ne spune că imaginea introdusă nu se găsește în baza de date.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000" dirty="0" smtClean="0"/>
              <a:t>Rezultatul algoritmului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1602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181475" y="0"/>
            <a:ext cx="4953000" cy="6858000"/>
          </a:xfrm>
        </p:spPr>
        <p:txBody>
          <a:bodyPr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% </a:t>
            </a:r>
            <a:r>
              <a:rPr lang="en-US" sz="1050" dirty="0" err="1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Revenim</a:t>
            </a:r>
            <a:r>
              <a:rPr lang="en-US" sz="1050" dirty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 la </a:t>
            </a:r>
            <a:r>
              <a:rPr lang="en-US" sz="1050" dirty="0" err="1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dimensiunea</a:t>
            </a:r>
            <a:r>
              <a:rPr lang="en-US" sz="1050" dirty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050" dirty="0" err="1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initiala</a:t>
            </a:r>
            <a:r>
              <a:rPr lang="en-US" sz="1050" dirty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 de 2500 x 1</a:t>
            </a:r>
            <a:endParaRPr lang="en-US" sz="1050" dirty="0">
              <a:ea typeface="Calibri"/>
              <a:cs typeface="Times New Roman"/>
            </a:endParaRPr>
          </a:p>
          <a:p>
            <a:pPr marL="27432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Vlarge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= A * </a:t>
            </a:r>
            <a:r>
              <a:rPr lang="en-US" sz="105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Vecprop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;</a:t>
            </a:r>
            <a:endParaRPr lang="en-US" sz="1050" dirty="0">
              <a:ea typeface="Calibri"/>
              <a:cs typeface="Times New Roman"/>
            </a:endParaRPr>
          </a:p>
          <a:p>
            <a:pPr marL="27432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x=</a:t>
            </a:r>
            <a:r>
              <a:rPr lang="en-US" sz="105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diag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Diagprop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);</a:t>
            </a:r>
            <a:endParaRPr lang="en-US" sz="1050" dirty="0">
              <a:ea typeface="Calibri"/>
              <a:cs typeface="Times New Roman"/>
            </a:endParaRPr>
          </a:p>
          <a:p>
            <a:pPr marL="27432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[~,xci]=sort(</a:t>
            </a:r>
            <a:r>
              <a:rPr lang="en-US" sz="105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x,</a:t>
            </a:r>
            <a:r>
              <a:rPr lang="en-US" sz="1050" dirty="0" err="1">
                <a:solidFill>
                  <a:srgbClr val="A020F0"/>
                </a:solidFill>
                <a:latin typeface="Courier New"/>
                <a:ea typeface="Calibri"/>
                <a:cs typeface="Times New Roman"/>
              </a:rPr>
              <a:t>'descend</a:t>
            </a:r>
            <a:r>
              <a:rPr lang="en-US" sz="1050" dirty="0">
                <a:solidFill>
                  <a:srgbClr val="A020F0"/>
                </a:solidFill>
                <a:latin typeface="Courier New"/>
                <a:ea typeface="Calibri"/>
                <a:cs typeface="Times New Roman"/>
              </a:rPr>
              <a:t>'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);</a:t>
            </a:r>
            <a:r>
              <a:rPr lang="en-US" sz="1050" dirty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% largest </a:t>
            </a:r>
            <a:r>
              <a:rPr lang="en-US" sz="1050" dirty="0" err="1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eigenval</a:t>
            </a:r>
            <a:endParaRPr lang="en-US" sz="1050" dirty="0">
              <a:ea typeface="Calibri"/>
              <a:cs typeface="Times New Roman"/>
            </a:endParaRPr>
          </a:p>
          <a:p>
            <a:pPr marL="27432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Nr = 100;</a:t>
            </a:r>
            <a:endParaRPr lang="en-US" sz="1050" dirty="0">
              <a:ea typeface="Calibri"/>
              <a:cs typeface="Times New Roman"/>
            </a:endParaRPr>
          </a:p>
          <a:p>
            <a:pPr marL="27432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EigFaces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= zeros(92*112,Nr);</a:t>
            </a:r>
            <a:endParaRPr lang="en-US" sz="1050" dirty="0">
              <a:ea typeface="Calibri"/>
              <a:cs typeface="Times New Roman"/>
            </a:endParaRPr>
          </a:p>
          <a:p>
            <a:pPr marL="27432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for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i = 1:Nr</a:t>
            </a:r>
            <a:endParaRPr lang="en-US" sz="1050" dirty="0">
              <a:ea typeface="Calibri"/>
              <a:cs typeface="Times New Roman"/>
            </a:endParaRPr>
          </a:p>
          <a:p>
            <a:pPr marL="27432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EigFaces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(:,i) = </a:t>
            </a:r>
            <a:r>
              <a:rPr lang="en-US" sz="105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Vlarge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(:,xci(i));</a:t>
            </a:r>
            <a:endParaRPr lang="en-US" sz="1050" dirty="0">
              <a:ea typeface="Calibri"/>
              <a:cs typeface="Times New Roman"/>
            </a:endParaRPr>
          </a:p>
          <a:p>
            <a:pPr marL="27432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end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 </a:t>
            </a:r>
            <a:endParaRPr lang="en-US" sz="105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%% </a:t>
            </a:r>
            <a:r>
              <a:rPr lang="en-US" sz="1050" dirty="0" err="1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Reprezentarea</a:t>
            </a:r>
            <a:r>
              <a:rPr lang="en-US" sz="1050" dirty="0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050" dirty="0" err="1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setului</a:t>
            </a:r>
            <a:r>
              <a:rPr lang="en-US" sz="1050" dirty="0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 de </a:t>
            </a:r>
            <a:r>
              <a:rPr lang="en-US" sz="1050" dirty="0" err="1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imagini</a:t>
            </a:r>
            <a:r>
              <a:rPr lang="en-US" sz="1050" dirty="0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 sub forma </a:t>
            </a:r>
            <a:r>
              <a:rPr lang="en-US" sz="1050" dirty="0" err="1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eigenvectorilor</a:t>
            </a:r>
            <a:r>
              <a:rPr lang="en-US" sz="1050" dirty="0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 + </a:t>
            </a:r>
            <a:r>
              <a:rPr lang="en-US" sz="1050" dirty="0" err="1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avgImg</a:t>
            </a:r>
            <a:r>
              <a:rPr lang="en-US" sz="1050" dirty="0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 </a:t>
            </a:r>
            <a:endParaRPr lang="en-US" sz="1050" dirty="0" smtClean="0">
              <a:ea typeface="Calibri"/>
              <a:cs typeface="Times New Roman"/>
            </a:endParaRPr>
          </a:p>
          <a:p>
            <a:pPr marL="27432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for</a:t>
            </a: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i = 1:M  </a:t>
            </a:r>
            <a:r>
              <a:rPr lang="en-US" sz="1050" dirty="0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% </a:t>
            </a:r>
            <a:r>
              <a:rPr lang="en-US" sz="1050" dirty="0" err="1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Numarul</a:t>
            </a:r>
            <a:r>
              <a:rPr lang="en-US" sz="1050" dirty="0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 de </a:t>
            </a:r>
            <a:r>
              <a:rPr lang="en-US" sz="1050" dirty="0" err="1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imagini</a:t>
            </a:r>
            <a:endParaRPr lang="en-US" sz="1050" dirty="0" smtClean="0">
              <a:ea typeface="Calibri"/>
              <a:cs typeface="Times New Roman"/>
            </a:endParaRPr>
          </a:p>
          <a:p>
            <a:pPr marL="27432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en-US" sz="105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for</a:t>
            </a: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k = 1:Nr </a:t>
            </a:r>
            <a:r>
              <a:rPr lang="en-US" sz="1050" dirty="0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% </a:t>
            </a:r>
            <a:r>
              <a:rPr lang="en-US" sz="1050" dirty="0" err="1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Numarul</a:t>
            </a:r>
            <a:r>
              <a:rPr lang="en-US" sz="1050" dirty="0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 de </a:t>
            </a:r>
            <a:r>
              <a:rPr lang="en-US" sz="1050" dirty="0" err="1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eigenfaces</a:t>
            </a:r>
            <a:endParaRPr lang="en-US" sz="1050" dirty="0" smtClean="0">
              <a:ea typeface="Calibri"/>
              <a:cs typeface="Times New Roman"/>
            </a:endParaRPr>
          </a:p>
          <a:p>
            <a:pPr marL="27432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</a:t>
            </a:r>
            <a:r>
              <a:rPr lang="en-US" sz="105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wi</a:t>
            </a: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sz="105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i,k</a:t>
            </a: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) = sum(</a:t>
            </a:r>
            <a:r>
              <a:rPr lang="en-US" sz="105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EigFaces</a:t>
            </a: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(:,k) .* A(:,i));</a:t>
            </a:r>
            <a:endParaRPr lang="en-US" sz="1050" dirty="0" smtClean="0">
              <a:ea typeface="Calibri"/>
              <a:cs typeface="Times New Roman"/>
            </a:endParaRPr>
          </a:p>
          <a:p>
            <a:pPr marL="27432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en-US" sz="105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end</a:t>
            </a:r>
            <a:endParaRPr lang="en-US" sz="1050" dirty="0" smtClean="0">
              <a:ea typeface="Calibri"/>
              <a:cs typeface="Times New Roman"/>
            </a:endParaRPr>
          </a:p>
          <a:p>
            <a:pPr marL="27432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end</a:t>
            </a:r>
            <a:endParaRPr lang="en-US" sz="1050" dirty="0" smtClean="0">
              <a:ea typeface="Calibri"/>
              <a:cs typeface="Times New Roman"/>
            </a:endParaRPr>
          </a:p>
          <a:p>
            <a:pPr marL="27432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smtClean="0">
                <a:latin typeface="Courier New"/>
                <a:ea typeface="Calibri"/>
                <a:cs typeface="Times New Roman"/>
              </a:rPr>
              <a:t> </a:t>
            </a:r>
            <a:endParaRPr lang="en-US" sz="105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%% Poza input</a:t>
            </a:r>
            <a:endParaRPr lang="en-US" sz="1050" dirty="0" smtClean="0">
              <a:ea typeface="Calibri"/>
              <a:cs typeface="Times New Roman"/>
            </a:endParaRPr>
          </a:p>
          <a:p>
            <a:pPr marL="27432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%input = </a:t>
            </a:r>
            <a:r>
              <a:rPr lang="en-US" sz="1050" dirty="0" err="1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imresize</a:t>
            </a:r>
            <a:r>
              <a:rPr lang="en-US" sz="1050" dirty="0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sz="1050" dirty="0" err="1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handles.inputIMG</a:t>
            </a:r>
            <a:r>
              <a:rPr lang="en-US" sz="1050" dirty="0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,[N N]);</a:t>
            </a:r>
            <a:endParaRPr lang="en-US" sz="1050" dirty="0" smtClean="0">
              <a:ea typeface="Calibri"/>
              <a:cs typeface="Times New Roman"/>
            </a:endParaRPr>
          </a:p>
          <a:p>
            <a:pPr marL="27432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input = </a:t>
            </a:r>
            <a:r>
              <a:rPr lang="en-US" sz="105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imread</a:t>
            </a: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sz="1050" dirty="0" smtClean="0">
                <a:solidFill>
                  <a:srgbClr val="A020F0"/>
                </a:solidFill>
                <a:latin typeface="Courier New"/>
                <a:ea typeface="Calibri"/>
                <a:cs typeface="Times New Roman"/>
              </a:rPr>
              <a:t>'database/s1/4.pgm'</a:t>
            </a: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);</a:t>
            </a:r>
            <a:endParaRPr lang="en-US" sz="1050" dirty="0" smtClean="0">
              <a:ea typeface="Calibri"/>
              <a:cs typeface="Times New Roman"/>
            </a:endParaRPr>
          </a:p>
          <a:p>
            <a:pPr marL="27432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input  =  im2single(input);</a:t>
            </a:r>
            <a:endParaRPr lang="en-US" sz="1050" dirty="0" smtClean="0">
              <a:ea typeface="Calibri"/>
              <a:cs typeface="Times New Roman"/>
            </a:endParaRPr>
          </a:p>
          <a:p>
            <a:pPr marL="27432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Aface</a:t>
            </a: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= input(:)-</a:t>
            </a:r>
            <a:r>
              <a:rPr lang="en-US" sz="105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avImg</a:t>
            </a: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(:);</a:t>
            </a:r>
            <a:endParaRPr lang="en-US" sz="1050" dirty="0" smtClean="0">
              <a:ea typeface="Calibri"/>
              <a:cs typeface="Times New Roman"/>
            </a:endParaRPr>
          </a:p>
          <a:p>
            <a:pPr marL="27432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for</a:t>
            </a: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05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tt</a:t>
            </a: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=1:Nr</a:t>
            </a:r>
            <a:endParaRPr lang="en-US" sz="1050" dirty="0" smtClean="0">
              <a:ea typeface="Calibri"/>
              <a:cs typeface="Times New Roman"/>
            </a:endParaRPr>
          </a:p>
          <a:p>
            <a:pPr marL="27432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</a:t>
            </a:r>
            <a:r>
              <a:rPr lang="en-US" sz="105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wface</a:t>
            </a: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sz="105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tt</a:t>
            </a: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)  =  sum(</a:t>
            </a:r>
            <a:r>
              <a:rPr lang="en-US" sz="105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EigFaces</a:t>
            </a: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(:,</a:t>
            </a:r>
            <a:r>
              <a:rPr lang="en-US" sz="105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tt</a:t>
            </a: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).* </a:t>
            </a:r>
            <a:r>
              <a:rPr lang="en-US" sz="105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Aface</a:t>
            </a: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) ;</a:t>
            </a:r>
            <a:endParaRPr lang="en-US" sz="1050" dirty="0" smtClean="0">
              <a:ea typeface="Calibri"/>
              <a:cs typeface="Times New Roman"/>
            </a:endParaRPr>
          </a:p>
          <a:p>
            <a:pPr marL="27432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end</a:t>
            </a:r>
            <a:endParaRPr lang="en-US" sz="1050" dirty="0" smtClean="0">
              <a:ea typeface="Calibri"/>
              <a:cs typeface="Times New Roman"/>
            </a:endParaRPr>
          </a:p>
          <a:p>
            <a:pPr marL="27432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smtClean="0">
                <a:latin typeface="Courier New"/>
                <a:ea typeface="Calibri"/>
                <a:cs typeface="Times New Roman"/>
              </a:rPr>
              <a:t> </a:t>
            </a:r>
            <a:endParaRPr lang="en-US" sz="105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%% Compute distance</a:t>
            </a:r>
            <a:endParaRPr lang="en-US" sz="1050" dirty="0" smtClean="0">
              <a:ea typeface="Calibri"/>
              <a:cs typeface="Times New Roman"/>
            </a:endParaRPr>
          </a:p>
          <a:p>
            <a:pPr marL="27432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for</a:t>
            </a: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i=1:M  </a:t>
            </a:r>
            <a:endParaRPr lang="en-US" sz="1050" dirty="0" smtClean="0">
              <a:ea typeface="Calibri"/>
              <a:cs typeface="Times New Roman"/>
            </a:endParaRPr>
          </a:p>
          <a:p>
            <a:pPr marL="27432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en-US" sz="105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fsumcur</a:t>
            </a: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=0;</a:t>
            </a:r>
            <a:endParaRPr lang="en-US" sz="1050" dirty="0" smtClean="0">
              <a:ea typeface="Calibri"/>
              <a:cs typeface="Times New Roman"/>
            </a:endParaRPr>
          </a:p>
          <a:p>
            <a:pPr marL="27432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en-US" sz="105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for</a:t>
            </a: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05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tt</a:t>
            </a: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=1:Nr</a:t>
            </a:r>
            <a:endParaRPr lang="en-US" sz="1050" dirty="0" smtClean="0">
              <a:ea typeface="Calibri"/>
              <a:cs typeface="Times New Roman"/>
            </a:endParaRPr>
          </a:p>
          <a:p>
            <a:pPr marL="27432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</a:t>
            </a:r>
            <a:r>
              <a:rPr lang="en-US" sz="105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fsumcur</a:t>
            </a: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= </a:t>
            </a:r>
            <a:r>
              <a:rPr lang="en-US" sz="105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fsumcur</a:t>
            </a: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+ (</a:t>
            </a:r>
            <a:r>
              <a:rPr lang="en-US" sz="105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wface</a:t>
            </a: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sz="105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tt</a:t>
            </a: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) -</a:t>
            </a:r>
            <a:r>
              <a:rPr lang="en-US" sz="105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wi</a:t>
            </a: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sz="105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i,tt</a:t>
            </a: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)).^2;</a:t>
            </a:r>
            <a:endParaRPr lang="en-US" sz="1050" dirty="0" smtClean="0">
              <a:ea typeface="Calibri"/>
              <a:cs typeface="Times New Roman"/>
            </a:endParaRPr>
          </a:p>
          <a:p>
            <a:pPr marL="27432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en-US" sz="105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end</a:t>
            </a:r>
            <a:endParaRPr lang="en-US" sz="1050" dirty="0" smtClean="0">
              <a:ea typeface="Calibri"/>
              <a:cs typeface="Times New Roman"/>
            </a:endParaRPr>
          </a:p>
          <a:p>
            <a:pPr marL="27432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en-US" sz="105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diffWeights</a:t>
            </a: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(i) = </a:t>
            </a:r>
            <a:r>
              <a:rPr lang="en-US" sz="105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sqrt</a:t>
            </a: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 </a:t>
            </a:r>
            <a:r>
              <a:rPr lang="en-US" sz="105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fsumcur</a:t>
            </a: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);</a:t>
            </a:r>
            <a:endParaRPr lang="en-US" sz="1050" dirty="0" smtClean="0">
              <a:ea typeface="Calibri"/>
              <a:cs typeface="Times New Roman"/>
            </a:endParaRPr>
          </a:p>
          <a:p>
            <a:pPr marL="27432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end</a:t>
            </a:r>
            <a:endParaRPr lang="en-US" sz="1050" dirty="0">
              <a:ea typeface="Calibri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050"/>
            <a:ext cx="4191000" cy="857250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o-RO" sz="4000" dirty="0" smtClean="0"/>
              <a:t>Codul Matlab</a:t>
            </a:r>
            <a:endParaRPr lang="en-US" sz="4000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0" y="838200"/>
            <a:ext cx="4191000" cy="601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050" dirty="0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%% database</a:t>
            </a:r>
            <a:endParaRPr lang="ro-RO" sz="1050" dirty="0" smtClean="0">
              <a:solidFill>
                <a:srgbClr val="228B22"/>
              </a:solidFill>
              <a:latin typeface="Courier New"/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228B22"/>
                </a:solidFill>
                <a:latin typeface="Courier New"/>
              </a:rPr>
              <a:t>% Am </a:t>
            </a:r>
            <a:r>
              <a:rPr lang="en-US" sz="1050" dirty="0" err="1">
                <a:solidFill>
                  <a:srgbClr val="228B22"/>
                </a:solidFill>
                <a:latin typeface="Courier New"/>
              </a:rPr>
              <a:t>introdus</a:t>
            </a:r>
            <a:r>
              <a:rPr lang="en-US" sz="1050" dirty="0">
                <a:solidFill>
                  <a:srgbClr val="228B22"/>
                </a:solidFill>
                <a:latin typeface="Courier New"/>
              </a:rPr>
              <a:t> </a:t>
            </a:r>
            <a:r>
              <a:rPr lang="en-US" sz="1050" dirty="0" err="1">
                <a:solidFill>
                  <a:srgbClr val="228B22"/>
                </a:solidFill>
                <a:latin typeface="Courier New"/>
              </a:rPr>
              <a:t>setul</a:t>
            </a:r>
            <a:r>
              <a:rPr lang="en-US" sz="1050" dirty="0">
                <a:solidFill>
                  <a:srgbClr val="228B22"/>
                </a:solidFill>
                <a:latin typeface="Courier New"/>
              </a:rPr>
              <a:t> </a:t>
            </a:r>
            <a:r>
              <a:rPr lang="en-US" sz="1050" dirty="0" err="1">
                <a:solidFill>
                  <a:srgbClr val="228B22"/>
                </a:solidFill>
                <a:latin typeface="Courier New"/>
              </a:rPr>
              <a:t>imaginilor</a:t>
            </a:r>
            <a:r>
              <a:rPr lang="en-US" sz="1050" dirty="0">
                <a:solidFill>
                  <a:srgbClr val="228B22"/>
                </a:solidFill>
                <a:latin typeface="Courier New"/>
              </a:rPr>
              <a:t> de </a:t>
            </a:r>
            <a:r>
              <a:rPr lang="en-US" sz="1050" dirty="0" err="1">
                <a:solidFill>
                  <a:srgbClr val="228B22"/>
                </a:solidFill>
                <a:latin typeface="Courier New"/>
              </a:rPr>
              <a:t>antrenare</a:t>
            </a:r>
            <a:r>
              <a:rPr lang="en-US" sz="1050" dirty="0">
                <a:solidFill>
                  <a:srgbClr val="228B22"/>
                </a:solidFill>
                <a:latin typeface="Courier New"/>
              </a:rPr>
              <a:t> </a:t>
            </a:r>
            <a:r>
              <a:rPr lang="en-US" sz="1050" dirty="0" err="1">
                <a:solidFill>
                  <a:srgbClr val="228B22"/>
                </a:solidFill>
                <a:latin typeface="Courier New"/>
              </a:rPr>
              <a:t>deja</a:t>
            </a:r>
            <a:r>
              <a:rPr lang="en-US" sz="1050" dirty="0">
                <a:solidFill>
                  <a:srgbClr val="228B22"/>
                </a:solidFill>
                <a:latin typeface="Courier New"/>
              </a:rPr>
              <a:t> </a:t>
            </a:r>
            <a:r>
              <a:rPr lang="en-US" sz="1050" dirty="0" err="1" smtClean="0">
                <a:solidFill>
                  <a:srgbClr val="228B22"/>
                </a:solidFill>
                <a:latin typeface="Courier New"/>
              </a:rPr>
              <a:t>redimensionate</a:t>
            </a:r>
            <a:endParaRPr lang="en-US" sz="1050" dirty="0" smtClean="0">
              <a:ea typeface="Calibri"/>
              <a:cs typeface="Times New Roman"/>
            </a:endParaRPr>
          </a:p>
          <a:p>
            <a:pPr marL="274320" indent="0">
              <a:lnSpc>
                <a:spcPct val="11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B = </a:t>
            </a:r>
            <a:r>
              <a:rPr lang="en-US" sz="105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EF_load_database</a:t>
            </a: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(); </a:t>
            </a:r>
            <a:endParaRPr lang="en-US" sz="1050" dirty="0" smtClean="0">
              <a:ea typeface="Calibri"/>
              <a:cs typeface="Times New Roman"/>
            </a:endParaRPr>
          </a:p>
          <a:p>
            <a:pPr marL="274320" indent="0">
              <a:lnSpc>
                <a:spcPct val="11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050" dirty="0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%N = 50;</a:t>
            </a:r>
            <a:endParaRPr lang="en-US" sz="1050" dirty="0" smtClean="0">
              <a:ea typeface="Calibri"/>
              <a:cs typeface="Times New Roman"/>
            </a:endParaRPr>
          </a:p>
          <a:p>
            <a:pPr marL="274320" indent="0">
              <a:lnSpc>
                <a:spcPct val="11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M = 400;</a:t>
            </a:r>
            <a:endParaRPr lang="en-US" sz="1050" dirty="0" smtClean="0">
              <a:ea typeface="Calibri"/>
              <a:cs typeface="Times New Roman"/>
            </a:endParaRPr>
          </a:p>
          <a:p>
            <a:pPr marL="274320" indent="0">
              <a:lnSpc>
                <a:spcPct val="11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endParaRPr lang="en-US" sz="1050" dirty="0" smtClean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050" dirty="0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%% </a:t>
            </a:r>
            <a:r>
              <a:rPr lang="en-US" sz="1050" dirty="0" err="1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Normalizarea</a:t>
            </a:r>
            <a:r>
              <a:rPr lang="en-US" sz="1050" dirty="0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050" dirty="0" err="1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imaginilor</a:t>
            </a:r>
            <a:endParaRPr lang="en-US" sz="1050" dirty="0" smtClean="0">
              <a:ea typeface="Calibri"/>
              <a:cs typeface="Times New Roman"/>
            </a:endParaRPr>
          </a:p>
          <a:p>
            <a:pPr marL="274320" indent="0">
              <a:lnSpc>
                <a:spcPct val="11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05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avImg</a:t>
            </a: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=zeros(92*112,1);</a:t>
            </a:r>
            <a:endParaRPr lang="en-US" sz="1050" dirty="0" smtClean="0">
              <a:ea typeface="Calibri"/>
              <a:cs typeface="Times New Roman"/>
            </a:endParaRPr>
          </a:p>
          <a:p>
            <a:pPr marL="274320" indent="0">
              <a:lnSpc>
                <a:spcPct val="11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05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for</a:t>
            </a: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i = 1:M</a:t>
            </a:r>
            <a:endParaRPr lang="en-US" sz="1050" dirty="0" smtClean="0">
              <a:ea typeface="Calibri"/>
              <a:cs typeface="Times New Roman"/>
            </a:endParaRPr>
          </a:p>
          <a:p>
            <a:pPr marL="274320" indent="0">
              <a:lnSpc>
                <a:spcPct val="11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A = im2single(B);</a:t>
            </a:r>
            <a:endParaRPr lang="en-US" sz="1050" dirty="0" smtClean="0">
              <a:ea typeface="Calibri"/>
              <a:cs typeface="Times New Roman"/>
            </a:endParaRPr>
          </a:p>
          <a:p>
            <a:pPr marL="274320" indent="0">
              <a:lnSpc>
                <a:spcPct val="11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en-US" sz="105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avImg</a:t>
            </a: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= </a:t>
            </a:r>
            <a:r>
              <a:rPr lang="en-US" sz="105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avImg</a:t>
            </a: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+ (1/M)*A(:,i);</a:t>
            </a:r>
            <a:endParaRPr lang="en-US" sz="1050" dirty="0" smtClean="0">
              <a:ea typeface="Calibri"/>
              <a:cs typeface="Times New Roman"/>
            </a:endParaRPr>
          </a:p>
          <a:p>
            <a:pPr marL="274320" indent="0">
              <a:lnSpc>
                <a:spcPct val="11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05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end</a:t>
            </a:r>
            <a:endParaRPr lang="en-US" sz="1050" dirty="0" smtClean="0">
              <a:ea typeface="Calibri"/>
              <a:cs typeface="Times New Roman"/>
            </a:endParaRPr>
          </a:p>
          <a:p>
            <a:pPr marL="274320" indent="0">
              <a:lnSpc>
                <a:spcPct val="11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en-US" sz="1050" dirty="0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%average = reshape(</a:t>
            </a:r>
            <a:r>
              <a:rPr lang="en-US" sz="1050" dirty="0" err="1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avImg</a:t>
            </a:r>
            <a:r>
              <a:rPr lang="en-US" sz="1050" dirty="0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, 50 , 50);</a:t>
            </a:r>
            <a:endParaRPr lang="en-US" sz="1050" dirty="0" smtClean="0">
              <a:ea typeface="Calibri"/>
              <a:cs typeface="Times New Roman"/>
            </a:endParaRPr>
          </a:p>
          <a:p>
            <a:pPr marL="274320" indent="0">
              <a:lnSpc>
                <a:spcPct val="11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en-US" sz="1050" dirty="0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%figure(1);</a:t>
            </a:r>
            <a:endParaRPr lang="en-US" sz="1050" dirty="0" smtClean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050" dirty="0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%</a:t>
            </a:r>
            <a:r>
              <a:rPr lang="en-US" sz="1050" dirty="0" err="1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Afisam</a:t>
            </a:r>
            <a:r>
              <a:rPr lang="en-US" sz="1050" dirty="0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050" dirty="0" err="1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trasaturile</a:t>
            </a:r>
            <a:r>
              <a:rPr lang="en-US" sz="1050" dirty="0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050" dirty="0" err="1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comune</a:t>
            </a:r>
            <a:r>
              <a:rPr lang="en-US" sz="1050" dirty="0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050" dirty="0" err="1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tuturor</a:t>
            </a:r>
            <a:r>
              <a:rPr lang="en-US" sz="1050" dirty="0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050" dirty="0" err="1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celor</a:t>
            </a:r>
            <a:r>
              <a:rPr lang="en-US" sz="1050" dirty="0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 400 de </a:t>
            </a:r>
            <a:r>
              <a:rPr lang="en-US" sz="1050" dirty="0" err="1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imagini</a:t>
            </a:r>
            <a:endParaRPr lang="en-US" sz="1050" dirty="0" smtClean="0">
              <a:ea typeface="Calibri"/>
              <a:cs typeface="Times New Roman"/>
            </a:endParaRPr>
          </a:p>
          <a:p>
            <a:pPr marL="274320" indent="0">
              <a:lnSpc>
                <a:spcPct val="11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en-US" sz="1050" dirty="0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%</a:t>
            </a:r>
            <a:r>
              <a:rPr lang="en-US" sz="1050" dirty="0" err="1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imshow</a:t>
            </a:r>
            <a:r>
              <a:rPr lang="en-US" sz="1050" dirty="0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(average,'</a:t>
            </a:r>
            <a:r>
              <a:rPr lang="en-US" sz="1050" dirty="0" err="1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Initialmagnification</a:t>
            </a:r>
            <a:r>
              <a:rPr lang="en-US" sz="1050" dirty="0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','fit');</a:t>
            </a:r>
            <a:endParaRPr lang="en-US" sz="1050" dirty="0" smtClean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050" dirty="0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%</a:t>
            </a:r>
            <a:r>
              <a:rPr lang="en-US" sz="1050" dirty="0" err="1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Scadem</a:t>
            </a:r>
            <a:r>
              <a:rPr lang="en-US" sz="1050" dirty="0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050" dirty="0" err="1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aceste</a:t>
            </a:r>
            <a:r>
              <a:rPr lang="en-US" sz="1050" dirty="0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050" dirty="0" err="1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trasaturi</a:t>
            </a:r>
            <a:r>
              <a:rPr lang="en-US" sz="1050" dirty="0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 din </a:t>
            </a:r>
            <a:r>
              <a:rPr lang="en-US" sz="1050" dirty="0" err="1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fiecare</a:t>
            </a:r>
            <a:r>
              <a:rPr lang="en-US" sz="1050" dirty="0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 imagine</a:t>
            </a:r>
            <a:endParaRPr lang="en-US" sz="1050" dirty="0" smtClean="0">
              <a:ea typeface="Calibri"/>
              <a:cs typeface="Times New Roman"/>
            </a:endParaRPr>
          </a:p>
          <a:p>
            <a:pPr marL="274320" indent="0">
              <a:lnSpc>
                <a:spcPct val="11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05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for</a:t>
            </a: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i = 1:M</a:t>
            </a:r>
            <a:endParaRPr lang="en-US" sz="1050" dirty="0" smtClean="0">
              <a:ea typeface="Calibri"/>
              <a:cs typeface="Times New Roman"/>
            </a:endParaRPr>
          </a:p>
          <a:p>
            <a:pPr marL="274320" indent="0">
              <a:lnSpc>
                <a:spcPct val="11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A(:,i) = A(:,i) - </a:t>
            </a:r>
            <a:r>
              <a:rPr lang="en-US" sz="105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avImg</a:t>
            </a:r>
            <a:r>
              <a:rPr lang="en-US" sz="105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;</a:t>
            </a:r>
            <a:endParaRPr lang="en-US" sz="1050" dirty="0" smtClean="0">
              <a:ea typeface="Calibri"/>
              <a:cs typeface="Times New Roman"/>
            </a:endParaRPr>
          </a:p>
          <a:p>
            <a:pPr marL="274320" indent="0">
              <a:lnSpc>
                <a:spcPct val="11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05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end</a:t>
            </a:r>
            <a:endParaRPr lang="en-US" sz="105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%% </a:t>
            </a:r>
            <a:r>
              <a:rPr lang="en-US" sz="1050" dirty="0" err="1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Calculam</a:t>
            </a:r>
            <a:r>
              <a:rPr lang="en-US" sz="1050" dirty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050" dirty="0" err="1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matricea</a:t>
            </a:r>
            <a:r>
              <a:rPr lang="en-US" sz="1050" dirty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 de </a:t>
            </a:r>
            <a:r>
              <a:rPr lang="en-US" sz="1050" dirty="0" err="1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covarianta</a:t>
            </a:r>
            <a:r>
              <a:rPr lang="en-US" sz="1050" dirty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050" dirty="0" err="1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redusa</a:t>
            </a:r>
            <a:endParaRPr lang="en-US" sz="1050" dirty="0">
              <a:ea typeface="Calibri"/>
              <a:cs typeface="Times New Roman"/>
            </a:endParaRPr>
          </a:p>
          <a:p>
            <a:pPr marL="27432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C = A'*A;</a:t>
            </a:r>
            <a:endParaRPr lang="en-US" sz="1050" dirty="0">
              <a:ea typeface="Calibri"/>
              <a:cs typeface="Times New Roman"/>
            </a:endParaRPr>
          </a:p>
          <a:p>
            <a:pPr marL="27432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%figure(2),</a:t>
            </a:r>
            <a:r>
              <a:rPr lang="en-US" sz="1050" dirty="0" err="1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imagesc</a:t>
            </a:r>
            <a:r>
              <a:rPr lang="en-US" sz="1050" dirty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(C);</a:t>
            </a:r>
            <a:endParaRPr lang="en-US" sz="1050" dirty="0">
              <a:ea typeface="Calibri"/>
              <a:cs typeface="Times New Roman"/>
            </a:endParaRPr>
          </a:p>
          <a:p>
            <a:pPr marL="27432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%title('covariance')</a:t>
            </a:r>
            <a:endParaRPr lang="en-US" sz="1050" dirty="0">
              <a:ea typeface="Calibri"/>
              <a:cs typeface="Times New Roman"/>
            </a:endParaRPr>
          </a:p>
          <a:p>
            <a:pPr marL="27432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%</a:t>
            </a:r>
            <a:r>
              <a:rPr lang="en-US" sz="1050" dirty="0" err="1" smtClean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colorbar</a:t>
            </a:r>
            <a:endParaRPr lang="ro-RO" sz="1050" dirty="0" smtClean="0">
              <a:solidFill>
                <a:srgbClr val="228B22"/>
              </a:solidFill>
              <a:latin typeface="Courier New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%% %% </a:t>
            </a:r>
            <a:r>
              <a:rPr lang="en-US" sz="1050" dirty="0" err="1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Calculam</a:t>
            </a:r>
            <a:r>
              <a:rPr lang="en-US" sz="1050" dirty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050" dirty="0" err="1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vectorii</a:t>
            </a:r>
            <a:r>
              <a:rPr lang="en-US" sz="1050" dirty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050" dirty="0" err="1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si</a:t>
            </a:r>
            <a:r>
              <a:rPr lang="en-US" sz="1050" dirty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050" dirty="0" err="1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valorile</a:t>
            </a:r>
            <a:r>
              <a:rPr lang="en-US" sz="1050" dirty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050" dirty="0" err="1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proprii</a:t>
            </a:r>
            <a:r>
              <a:rPr lang="en-US" sz="1050" dirty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 ale </a:t>
            </a:r>
            <a:r>
              <a:rPr lang="en-US" sz="1050" dirty="0" err="1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matricei</a:t>
            </a:r>
            <a:r>
              <a:rPr lang="en-US" sz="1050" dirty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 C</a:t>
            </a:r>
            <a:endParaRPr lang="en-US" sz="105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% </a:t>
            </a:r>
            <a:r>
              <a:rPr lang="en-US" sz="1050" dirty="0" err="1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Calculam</a:t>
            </a:r>
            <a:r>
              <a:rPr lang="en-US" sz="1050" dirty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050" dirty="0" err="1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vectorii</a:t>
            </a:r>
            <a:r>
              <a:rPr lang="en-US" sz="1050" dirty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050" dirty="0" err="1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proprii</a:t>
            </a:r>
            <a:r>
              <a:rPr lang="en-US" sz="1050" dirty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050" dirty="0" err="1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si</a:t>
            </a:r>
            <a:r>
              <a:rPr lang="en-US" sz="1050" dirty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050" dirty="0" err="1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valorile</a:t>
            </a:r>
            <a:r>
              <a:rPr lang="en-US" sz="1050" dirty="0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050" dirty="0" err="1">
                <a:solidFill>
                  <a:srgbClr val="228B22"/>
                </a:solidFill>
                <a:latin typeface="Courier New"/>
                <a:ea typeface="Calibri"/>
                <a:cs typeface="Times New Roman"/>
              </a:rPr>
              <a:t>proprii</a:t>
            </a:r>
            <a:endParaRPr lang="en-US" sz="1050" dirty="0">
              <a:ea typeface="Calibri"/>
              <a:cs typeface="Times New Roman"/>
            </a:endParaRPr>
          </a:p>
          <a:p>
            <a:pPr marL="27432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[ </a:t>
            </a:r>
            <a:r>
              <a:rPr lang="en-US" sz="105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Vecprop,Diagprop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]  = </a:t>
            </a:r>
            <a:r>
              <a:rPr lang="en-US" sz="105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eig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(C);</a:t>
            </a:r>
            <a:endParaRPr lang="en-US" sz="1050" dirty="0">
              <a:ea typeface="Calibri"/>
              <a:cs typeface="Times New Roman"/>
            </a:endParaRPr>
          </a:p>
          <a:p>
            <a:pPr marL="27432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050" dirty="0">
              <a:solidFill>
                <a:srgbClr val="228B22"/>
              </a:solidFill>
              <a:latin typeface="Courier New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508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126</TotalTime>
  <Words>320</Words>
  <Application>Microsoft Office PowerPoint</Application>
  <PresentationFormat>On-screen Show (4:3)</PresentationFormat>
  <Paragraphs>109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Composite</vt:lpstr>
      <vt:lpstr>Enunțul problemei</vt:lpstr>
      <vt:lpstr>Pseudocodul aplicației</vt:lpstr>
      <vt:lpstr>Rezultatul algoritmului</vt:lpstr>
      <vt:lpstr>Codul Matlab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HV</dc:creator>
  <cp:lastModifiedBy>HV</cp:lastModifiedBy>
  <cp:revision>11</cp:revision>
  <dcterms:created xsi:type="dcterms:W3CDTF">2017-01-12T13:05:47Z</dcterms:created>
  <dcterms:modified xsi:type="dcterms:W3CDTF">2018-03-11T15:23:12Z</dcterms:modified>
</cp:coreProperties>
</file>