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99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>
      <p:cViewPr varScale="1">
        <p:scale>
          <a:sx n="110" d="100"/>
          <a:sy n="110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6ED1-3F0F-48D7-84CD-AC46CC7BEA5D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CA9F-E4F6-41E3-8B45-A5C719CE0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1196752"/>
            <a:ext cx="784887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声母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504056"/>
          </a:xfrm>
        </p:spPr>
        <p:txBody>
          <a:bodyPr>
            <a:normAutofit/>
          </a:bodyPr>
          <a:lstStyle/>
          <a:p>
            <a:pPr fontAlgn="ctr"/>
            <a:r>
              <a:rPr lang="zh-CN" altLang="en-US" sz="2400" b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声母名</a:t>
            </a:r>
            <a:r>
              <a:rPr lang="en-US" altLang="zh-CN" sz="24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现代汉语拼音读法</a:t>
            </a:r>
            <a:r>
              <a:rPr lang="en-US" altLang="zh-CN" sz="24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中古汉拼</a:t>
            </a:r>
            <a:endParaRPr lang="en-US" altLang="zh-CN" sz="1800" b="1">
              <a:solidFill>
                <a:srgbClr val="7030A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4231" y="2106136"/>
          <a:ext cx="8861227" cy="3413760"/>
        </p:xfrm>
        <a:graphic>
          <a:graphicData uri="http://schemas.openxmlformats.org/drawingml/2006/table">
            <a:tbl>
              <a:tblPr/>
              <a:tblGrid>
                <a:gridCol w="577865"/>
                <a:gridCol w="1110476"/>
                <a:gridCol w="539055"/>
                <a:gridCol w="954641"/>
                <a:gridCol w="326000"/>
                <a:gridCol w="1206903"/>
                <a:gridCol w="451734"/>
                <a:gridCol w="1135992"/>
                <a:gridCol w="302081"/>
                <a:gridCol w="666804"/>
                <a:gridCol w="332071"/>
                <a:gridCol w="873788"/>
                <a:gridCol w="383817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声母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全清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次清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全浊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次浊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全清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全浊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唇音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帮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(b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 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滂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並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浊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b)</a:t>
                      </a:r>
                      <a:endParaRPr lang="en-US" altLang="en-US" sz="1600" b="1" i="0" u="none" strike="noStrike" kern="120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bb</a:t>
                      </a:r>
                      <a:r>
                        <a:rPr lang="zh-CN" alt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明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m)</a:t>
                      </a:r>
                      <a:endParaRPr lang="en-US" altLang="zh-CN" sz="1600" b="1" i="0" u="none" strike="noStrike" kern="120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舌音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端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(d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6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透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定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浊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dd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泥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知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卷舌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6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dh</a:t>
                      </a:r>
                      <a:endParaRPr lang="en-US" sz="1600" b="1" i="0" u="none" strike="noStrike" baseline="30000">
                        <a:solidFill>
                          <a:srgbClr val="7030A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彻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卷舌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th</a:t>
                      </a:r>
                      <a:endParaRPr lang="en-US" sz="1600" b="1" i="0" u="none" strike="noStrike" kern="1200" baseline="30000">
                        <a:solidFill>
                          <a:srgbClr val="7030A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澄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卷舌浊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kern="120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ddh</a:t>
                      </a:r>
                      <a:endParaRPr lang="en-US" sz="1600" b="1" i="0" u="none" strike="noStrike" kern="1200" baseline="30000">
                        <a:solidFill>
                          <a:srgbClr val="7030A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娘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卷舌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nh</a:t>
                      </a:r>
                      <a:endParaRPr lang="en-US" sz="1600" b="1" i="0" u="none" strike="noStrike" kern="1200" baseline="30000">
                        <a:solidFill>
                          <a:srgbClr val="7030A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齿音</a:t>
                      </a:r>
                      <a:r>
                        <a:rPr lang="zh-CN" alt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章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j)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j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昌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常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浊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j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jj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日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(ni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ny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书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(x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x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船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浊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x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xx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精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(z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清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(c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从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浊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z)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zz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心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邪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z)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ss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庄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(zh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 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zh</a:t>
                      </a:r>
                      <a:endParaRPr lang="en-US" sz="1600" b="1" i="0" u="none" strike="noStrike" kern="1200" baseline="30000">
                        <a:solidFill>
                          <a:srgbClr val="7030A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初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ch)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1" i="0" u="none" strike="noStrike" kern="120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ch</a:t>
                      </a:r>
                      <a:endParaRPr lang="en-US" altLang="en-US" sz="1600" b="1" i="0" u="none" strike="noStrike" kern="1200" baseline="30000">
                        <a:solidFill>
                          <a:srgbClr val="7030A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崇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浊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zh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zzh</a:t>
                      </a:r>
                      <a:endParaRPr lang="en-US" sz="1600" b="1" i="0" u="none" strike="noStrike" kern="1200" baseline="30000">
                        <a:solidFill>
                          <a:srgbClr val="7030A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生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(sh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sh</a:t>
                      </a:r>
                      <a:endParaRPr lang="en-US" sz="1600" b="1" i="0" u="none" strike="noStrike" kern="1200" baseline="30000">
                        <a:solidFill>
                          <a:srgbClr val="7030A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俟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浊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sh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ssh</a:t>
                      </a:r>
                      <a:endParaRPr lang="en-US" sz="1600" b="1" i="0" u="none" strike="noStrike" kern="1200" baseline="30000">
                        <a:solidFill>
                          <a:srgbClr val="7030A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牙音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见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(g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谿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群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浊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g)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gg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疑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以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g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口型发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ng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喉音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影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喉咙关闭一下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ʔ) </a:t>
                      </a:r>
                      <a:endParaRPr lang="en-US" altLang="zh-CN" sz="1600" b="1" i="0" u="none" strike="noStrike" kern="120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不写</a:t>
                      </a:r>
                      <a:endParaRPr lang="en-US" altLang="zh-CN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云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浊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hh</a:t>
                      </a:r>
                      <a:endParaRPr lang="en-US" sz="1600" b="1" i="0" u="none" strike="noStrike" kern="1200" baseline="30000">
                        <a:solidFill>
                          <a:srgbClr val="7030A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晓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匣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浊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hh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以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(y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半舌音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来</a:t>
                      </a:r>
                      <a:r>
                        <a:rPr lang="en-US" altLang="zh-CN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l)</a:t>
                      </a:r>
                      <a:endParaRPr lang="en-US" altLang="zh-CN" sz="1600" b="1" i="0" u="none" strike="noStrike" kern="120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l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200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179512" y="5733256"/>
            <a:ext cx="89644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ctr">
              <a:spcBef>
                <a:spcPct val="0"/>
              </a:spcBef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记忆法</a:t>
            </a:r>
            <a:r>
              <a:rPr lang="zh-CN" altLang="en-US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 双写是浊音</a:t>
            </a:r>
            <a:r>
              <a:rPr lang="en-US" altLang="zh-CN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(hh</a:t>
            </a:r>
            <a:r>
              <a:rPr lang="zh-CN" altLang="en-US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是浊</a:t>
            </a:r>
            <a:r>
              <a:rPr lang="en-US" altLang="zh-CN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h)</a:t>
            </a:r>
            <a:r>
              <a:rPr lang="zh-CN" altLang="en-US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  </a:t>
            </a:r>
            <a:r>
              <a:rPr lang="en-US" altLang="zh-CN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-h</a:t>
            </a:r>
            <a:r>
              <a:rPr lang="zh-CN" altLang="en-US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是卷舌</a:t>
            </a:r>
            <a:endParaRPr lang="en-US" altLang="zh-CN" sz="160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5576" y="119534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中古汉拼</a:t>
            </a:r>
            <a:endParaRPr lang="en-US" altLang="zh-CN" sz="28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仿汉语拼音的中古汉语拼音方案</a:t>
            </a:r>
            <a:endParaRPr lang="en-US" altLang="zh-CN" b="1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群号</a:t>
            </a:r>
            <a:r>
              <a:rPr lang="en-US" altLang="zh-CN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:514454670      </a:t>
            </a:r>
            <a:r>
              <a:rPr lang="zh-CN" altLang="en-US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作者</a:t>
            </a:r>
            <a:r>
              <a:rPr lang="en-US" altLang="zh-CN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:1538166081</a:t>
            </a:r>
            <a:endParaRPr lang="zh-CN" altLang="en-US" b="1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332656"/>
            <a:ext cx="57606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韵母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27810" y="44624"/>
          <a:ext cx="7829286" cy="6383205"/>
        </p:xfrm>
        <a:graphic>
          <a:graphicData uri="http://schemas.openxmlformats.org/drawingml/2006/table">
            <a:tbl>
              <a:tblPr/>
              <a:tblGrid>
                <a:gridCol w="239446"/>
                <a:gridCol w="817296"/>
                <a:gridCol w="263259"/>
                <a:gridCol w="639496"/>
                <a:gridCol w="341046"/>
                <a:gridCol w="639496"/>
                <a:gridCol w="301359"/>
                <a:gridCol w="639496"/>
                <a:gridCol w="387350"/>
                <a:gridCol w="470769"/>
                <a:gridCol w="325171"/>
                <a:gridCol w="470769"/>
                <a:gridCol w="402959"/>
                <a:gridCol w="539420"/>
                <a:gridCol w="363271"/>
                <a:gridCol w="539420"/>
                <a:gridCol w="449263"/>
              </a:tblGrid>
              <a:tr h="9193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音位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</a:tr>
              <a:tr h="91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91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iu-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iu-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歌一開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戈一合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ua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戈三開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戈三合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麻二開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麻二合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rua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麻三開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唐一開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ang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唐一合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uang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陽三開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iang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陽三合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iuang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庚二開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rang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庚二合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ruang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庚三開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riang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庚三合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riuang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談一開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嚴三開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凡三合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銜二開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寒一開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桓一合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uan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刪二開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刪二合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ruan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泰一開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泰一合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uai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廢三開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廢三合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夬二開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夬二合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ruai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豪一開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au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肴二開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rau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e 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音位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</a:tr>
              <a:tr h="91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91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iu-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iu-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支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支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佳二開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佳二合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支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支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青四開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eng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青四合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ueng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清三開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清三合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iueng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耕二開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reng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耕二合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rueng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添四開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鹽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咸二開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鹽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先四開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先四合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uen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仙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仙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山二開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山二合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ruen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仙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仙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riuen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齊四開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ei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齊四合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uei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祭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祭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iuei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皆二開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rei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皆二合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ruei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祭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riei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祭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riuei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蕭四開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eu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宵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宵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rieu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音位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eo 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音位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</a:tr>
              <a:tr h="91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eo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1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iu-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iu-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iu-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脂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脂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脂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脂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之三開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登一開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eong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登一合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ueong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蒸三開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蒸三合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iueong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侵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侵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覃一開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eom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真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臻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諄三合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真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真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riuin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痕一開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eon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欣三開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咍一開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eoi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微三開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微三合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iueoi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幽三開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尤三開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ieou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音位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 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音位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</a:tr>
              <a:tr h="91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1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iu-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u-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iu-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模一開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魚三開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虞三合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侯一開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冬一開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鍾三開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江二開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rong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東一開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ung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東三開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魂一合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元三開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元三合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文三合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iun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灰一合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-36512" y="1556792"/>
            <a:ext cx="1475656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ctr">
              <a:spcBef>
                <a:spcPct val="0"/>
              </a:spcBef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记忆法：</a:t>
            </a:r>
            <a:endParaRPr lang="en-US" altLang="zh-CN" sz="1600" b="1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</a:pPr>
            <a:r>
              <a:rPr lang="zh-CN" altLang="en-US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按照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(r)+</a:t>
            </a:r>
          </a:p>
          <a:p>
            <a:pPr lvl="0" fontAlgn="ctr">
              <a:spcBef>
                <a:spcPct val="0"/>
              </a:spcBef>
            </a:pPr>
            <a:r>
              <a:rPr lang="en-US" altLang="zh-CN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(u/i/iu</a:t>
            </a:r>
            <a:r>
              <a:rPr lang="en-US" altLang="zh-CN" sz="1600" b="1" smtClean="0">
                <a:solidFill>
                  <a:srgbClr val="FF0000"/>
                </a:solidFill>
                <a:latin typeface="Times New Roman"/>
              </a:rPr>
              <a:t>) +</a:t>
            </a:r>
          </a:p>
          <a:p>
            <a:pPr lvl="0" fontAlgn="ctr">
              <a:spcBef>
                <a:spcPct val="0"/>
              </a:spcBef>
            </a:pPr>
            <a:r>
              <a:rPr lang="en-US" altLang="zh-CN" sz="1600" b="1" smtClean="0">
                <a:solidFill>
                  <a:srgbClr val="FF0000"/>
                </a:solidFill>
                <a:latin typeface="Times New Roman"/>
                <a:ea typeface="微软雅黑" pitchFamily="34" charset="-122"/>
                <a:cs typeface="Times New Roman" pitchFamily="18" charset="0"/>
              </a:rPr>
              <a:t>a/e</a:t>
            </a:r>
            <a:r>
              <a:rPr lang="en-US" altLang="zh-CN" sz="1600" b="1" smtClean="0">
                <a:solidFill>
                  <a:srgbClr val="FF0000"/>
                </a:solidFill>
                <a:latin typeface="Times New Roman"/>
              </a:rPr>
              <a:t>/i/eo/o/u</a:t>
            </a:r>
          </a:p>
          <a:p>
            <a:pPr lvl="0" fontAlgn="ctr">
              <a:spcBef>
                <a:spcPct val="0"/>
              </a:spcBef>
            </a:pPr>
            <a:r>
              <a:rPr lang="en-US" altLang="zh-CN" sz="1600" b="1" smtClean="0">
                <a:solidFill>
                  <a:srgbClr val="FF0000"/>
                </a:solidFill>
                <a:latin typeface="Times New Roman"/>
                <a:ea typeface="微软雅黑" pitchFamily="34" charset="-122"/>
                <a:cs typeface="Times New Roman" pitchFamily="18" charset="0"/>
              </a:rPr>
              <a:t>+(ng/m/n/i/u)</a:t>
            </a:r>
          </a:p>
          <a:p>
            <a:pPr lvl="0" fontAlgn="ctr">
              <a:spcBef>
                <a:spcPct val="0"/>
              </a:spcBef>
            </a:pPr>
            <a:r>
              <a:rPr lang="zh-CN" altLang="en-US" sz="1600" b="1" smtClean="0">
                <a:solidFill>
                  <a:srgbClr val="FF0000"/>
                </a:solidFill>
                <a:latin typeface="Times New Roman"/>
                <a:ea typeface="微软雅黑" pitchFamily="34" charset="-122"/>
                <a:cs typeface="Times New Roman" pitchFamily="18" charset="0"/>
              </a:rPr>
              <a:t>结构。</a:t>
            </a:r>
            <a:endParaRPr lang="en-US" altLang="zh-CN" sz="1600" b="1" smtClean="0">
              <a:solidFill>
                <a:srgbClr val="FF0000"/>
              </a:solidFill>
              <a:latin typeface="Times New Roman"/>
              <a:ea typeface="微软雅黑" pitchFamily="34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</a:pPr>
            <a:endParaRPr lang="en-US" altLang="zh-CN" sz="160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</a:pPr>
            <a:endParaRPr lang="en-US" altLang="zh-CN" sz="160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</a:pP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表示卷舌</a:t>
            </a:r>
            <a:endParaRPr lang="en-US" altLang="zh-CN" sz="1200" b="1" smtClean="0">
              <a:solidFill>
                <a:schemeClr val="tx2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</a:pP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发叶</a:t>
            </a: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(ye)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音</a:t>
            </a:r>
            <a:endParaRPr lang="en-US" altLang="zh-CN" sz="1200" b="1" smtClean="0">
              <a:solidFill>
                <a:schemeClr val="tx2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</a:pP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eo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发哥</a:t>
            </a: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(ge)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音</a:t>
            </a:r>
            <a:endParaRPr lang="en-US" altLang="zh-CN" sz="1200" b="1" smtClean="0">
              <a:solidFill>
                <a:schemeClr val="tx2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</a:pP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iu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发于</a:t>
            </a: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(yu)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音</a:t>
            </a:r>
            <a:endParaRPr lang="en-US" altLang="zh-CN" sz="1200" b="1" smtClean="0">
              <a:solidFill>
                <a:schemeClr val="tx2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</a:pPr>
            <a:endParaRPr lang="en-US" altLang="zh-CN" sz="1600" b="1" smtClean="0">
              <a:solidFill>
                <a:srgbClr val="FF0000"/>
              </a:solidFill>
              <a:latin typeface="Times New Roman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302949"/>
            <a:ext cx="1259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</a:pP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简化规则：</a:t>
            </a:r>
            <a:endParaRPr lang="en-US" altLang="zh-CN" sz="1200" b="1" smtClean="0">
              <a:solidFill>
                <a:schemeClr val="tx2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fontAlgn="ctr">
              <a:spcBef>
                <a:spcPct val="0"/>
              </a:spcBef>
            </a:pP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 q x y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字母后的 </a:t>
            </a: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iu </a:t>
            </a:r>
            <a:r>
              <a:rPr lang="zh-CN" altLang="en-US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都简写为 </a:t>
            </a:r>
            <a:r>
              <a:rPr lang="en-US" altLang="zh-CN" sz="1200" b="1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79512" y="1772816"/>
          <a:ext cx="8568952" cy="2438400"/>
        </p:xfrm>
        <a:graphic>
          <a:graphicData uri="http://schemas.openxmlformats.org/drawingml/2006/table">
            <a:tbl>
              <a:tblPr/>
              <a:tblGrid>
                <a:gridCol w="384042"/>
                <a:gridCol w="8184910"/>
              </a:tblGrid>
              <a:tr h="4252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平：不标：发音平稳</a:t>
                      </a:r>
                      <a:r>
                        <a:rPr lang="zh-CN" altLang="en-US" sz="3200" b="1" i="0" u="none" strike="noStrike" smtClean="0">
                          <a:solidFill>
                            <a:srgbClr val="000000"/>
                          </a:solidFill>
                          <a:latin typeface="黑体"/>
                        </a:rPr>
                        <a:t>。</a:t>
                      </a:r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2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上：</a:t>
                      </a:r>
                      <a:r>
                        <a:rPr lang="zh-CN" altLang="en-US" sz="3200" b="1" i="0" u="none" strike="noStrike" smtClean="0">
                          <a:solidFill>
                            <a:srgbClr val="000000"/>
                          </a:solidFill>
                          <a:latin typeface="黑体"/>
                        </a:rPr>
                        <a:t>加</a:t>
                      </a:r>
                      <a:r>
                        <a:rPr lang="en-US" altLang="zh-CN" sz="3200" b="1" i="0" u="none" strike="noStrike" smtClean="0">
                          <a:solidFill>
                            <a:srgbClr val="FF0000"/>
                          </a:solidFill>
                          <a:latin typeface="黑体"/>
                        </a:rPr>
                        <a:t>'</a:t>
                      </a:r>
                      <a:r>
                        <a:rPr lang="zh-CN" altLang="en-US" sz="3200" b="1" i="0" u="none" strike="noStrike" smtClean="0">
                          <a:solidFill>
                            <a:srgbClr val="000000"/>
                          </a:solidFill>
                          <a:latin typeface="黑体"/>
                        </a:rPr>
                        <a:t>：</a:t>
                      </a:r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发音上升</a:t>
                      </a:r>
                      <a:r>
                        <a:rPr lang="zh-CN" altLang="en-US" sz="3200" b="1" i="0" u="none" strike="noStrike" smtClean="0">
                          <a:solidFill>
                            <a:srgbClr val="000000"/>
                          </a:solidFill>
                          <a:latin typeface="黑体"/>
                        </a:rPr>
                        <a:t>。</a:t>
                      </a:r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2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去：</a:t>
                      </a:r>
                      <a:r>
                        <a:rPr lang="zh-CN" altLang="en-US" sz="3200" b="1" i="0" u="none" strike="noStrike" smtClean="0">
                          <a:solidFill>
                            <a:srgbClr val="000000"/>
                          </a:solidFill>
                          <a:latin typeface="黑体"/>
                        </a:rPr>
                        <a:t>加</a:t>
                      </a:r>
                      <a:r>
                        <a:rPr lang="en-US" altLang="zh-CN" sz="3200" b="1" i="0" u="none" strike="noStrike" smtClean="0">
                          <a:solidFill>
                            <a:srgbClr val="FF0000"/>
                          </a:solidFill>
                          <a:latin typeface="Times New Roman"/>
                        </a:rPr>
                        <a:t>`</a:t>
                      </a:r>
                      <a:r>
                        <a:rPr lang="zh-CN" altLang="en-US" sz="3200" b="1" i="0" u="none" strike="noStrike" smtClean="0">
                          <a:solidFill>
                            <a:srgbClr val="000000"/>
                          </a:solidFill>
                          <a:latin typeface="黑体"/>
                        </a:rPr>
                        <a:t>：</a:t>
                      </a:r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发音下降</a:t>
                      </a:r>
                      <a:r>
                        <a:rPr lang="zh-CN" altLang="en-US" sz="3200" b="1" i="0" u="none" strike="noStrike" smtClean="0">
                          <a:solidFill>
                            <a:srgbClr val="000000"/>
                          </a:solidFill>
                          <a:latin typeface="黑体"/>
                        </a:rPr>
                        <a:t>。</a:t>
                      </a:r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22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3900" indent="-723900" algn="l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入：</a:t>
                      </a:r>
                      <a:r>
                        <a:rPr lang="en-US" sz="32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ng n m</a:t>
                      </a:r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分别改为</a:t>
                      </a:r>
                      <a:r>
                        <a:rPr lang="en-US" sz="3200" b="1" i="0" u="none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 t p </a:t>
                      </a:r>
                      <a:r>
                        <a:rPr lang="en-US" sz="3200" b="1" i="0" u="none" strike="noStrike" smtClean="0">
                          <a:solidFill>
                            <a:srgbClr val="FF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如</a:t>
                      </a: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eng</a:t>
                      </a:r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的入声是</a:t>
                      </a: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ek </a:t>
                      </a:r>
                      <a:r>
                        <a:rPr lang="en-US" sz="32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</a:t>
                      </a:r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的入声是</a:t>
                      </a: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et </a:t>
                      </a:r>
                      <a:r>
                        <a:rPr lang="en-US" sz="3200" b="1" i="0" u="none" strike="noStrike" smtClean="0">
                          <a:solidFill>
                            <a:srgbClr val="000000"/>
                          </a:solidFill>
                          <a:latin typeface="黑体"/>
                        </a:rPr>
                        <a:t>，</a:t>
                      </a: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em</a:t>
                      </a:r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的入声是</a:t>
                      </a: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ep </a:t>
                      </a:r>
                      <a:r>
                        <a:rPr lang="en-US" sz="3200" b="1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332656"/>
            <a:ext cx="57606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声调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1010</Words>
  <Application>Microsoft Office PowerPoint</Application>
  <PresentationFormat>全屏显示(4:3)</PresentationFormat>
  <Paragraphs>776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声母名(现代汉语拼音读法) 中古汉拼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HuangTing</dc:creator>
  <cp:lastModifiedBy>Ting</cp:lastModifiedBy>
  <cp:revision>129</cp:revision>
  <dcterms:created xsi:type="dcterms:W3CDTF">2018-02-20T22:46:06Z</dcterms:created>
  <dcterms:modified xsi:type="dcterms:W3CDTF">2018-03-26T03:09:53Z</dcterms:modified>
</cp:coreProperties>
</file>