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B Garamond Medium"/>
      <p:regular r:id="rId11"/>
      <p:bold r:id="rId12"/>
      <p:italic r:id="rId13"/>
      <p:boldItalic r:id="rId14"/>
    </p:embeddedFont>
    <p:embeddedFont>
      <p:font typeface="EB Garamond SemiBold"/>
      <p:regular r:id="rId15"/>
      <p:bold r:id="rId16"/>
      <p:italic r:id="rId17"/>
      <p:boldItalic r:id="rId18"/>
    </p:embeddedFont>
    <p:embeddedFont>
      <p:font typeface="EB 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11" Type="http://schemas.openxmlformats.org/officeDocument/2006/relationships/font" Target="fonts/EBGaramondMedium-regular.fntdata"/><Relationship Id="rId22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italic.fntdata"/><Relationship Id="rId13" Type="http://schemas.openxmlformats.org/officeDocument/2006/relationships/font" Target="fonts/EBGaramondMedium-italic.fntdata"/><Relationship Id="rId12" Type="http://schemas.openxmlformats.org/officeDocument/2006/relationships/font" Target="fonts/EBGaramon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SemiBold-regular.fntdata"/><Relationship Id="rId14" Type="http://schemas.openxmlformats.org/officeDocument/2006/relationships/font" Target="fonts/EBGaramondMedium-boldItalic.fntdata"/><Relationship Id="rId17" Type="http://schemas.openxmlformats.org/officeDocument/2006/relationships/font" Target="fonts/EBGaramondSemiBold-italic.fntdata"/><Relationship Id="rId16" Type="http://schemas.openxmlformats.org/officeDocument/2006/relationships/font" Target="fonts/EBGaramond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regular.fntdata"/><Relationship Id="rId6" Type="http://schemas.openxmlformats.org/officeDocument/2006/relationships/slide" Target="slides/slide1.xml"/><Relationship Id="rId18" Type="http://schemas.openxmlformats.org/officeDocument/2006/relationships/font" Target="fonts/EBGaramond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7cb3de8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7cb3de8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7cb3de89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7cb3de89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397784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397784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7cb3de896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7cb3de896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uliKos/finalCapstone" TargetMode="External"/><Relationship Id="rId4" Type="http://schemas.openxmlformats.org/officeDocument/2006/relationships/hyperlink" Target="https://github.com/HuliKos" TargetMode="External"/><Relationship Id="rId11" Type="http://schemas.openxmlformats.org/officeDocument/2006/relationships/image" Target="../media/image6.png"/><Relationship Id="rId10" Type="http://schemas.openxmlformats.org/officeDocument/2006/relationships/hyperlink" Target="mailto:lankostrikin@gmail.com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hyperlink" Target="https://discordapp.com/users/384230765493485569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www.linkedin.com/in/lan-kostrikin-cpa-cisa-54b6b3a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B8A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500" y="1305900"/>
            <a:ext cx="9144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DevMountain Full Stack Developer Bootcamp</a:t>
            </a:r>
            <a:endParaRPr sz="28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-Final </a:t>
            </a:r>
            <a:r>
              <a:rPr lang="en" sz="28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Capstone Project-</a:t>
            </a:r>
            <a:endParaRPr sz="280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Consulting App &lt;</a:t>
            </a:r>
            <a:r>
              <a:rPr i="1" lang="en" sz="28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Contract Central</a:t>
            </a:r>
            <a:r>
              <a:rPr lang="en" sz="28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&gt;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500" y="3654425"/>
            <a:ext cx="91440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Created by: Lan Kostrikin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Instructed by: Robert Davis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B8A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46325" y="737425"/>
            <a:ext cx="2686800" cy="4133700"/>
          </a:xfrm>
          <a:prstGeom prst="roundRect">
            <a:avLst>
              <a:gd fmla="val 16667" name="adj"/>
            </a:avLst>
          </a:prstGeom>
          <a:solidFill>
            <a:srgbClr val="F4E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614975" y="976950"/>
            <a:ext cx="1456500" cy="2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1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Developer Intro</a:t>
            </a:r>
            <a:endParaRPr sz="3470"/>
          </a:p>
        </p:txBody>
      </p:sp>
      <p:sp>
        <p:nvSpPr>
          <p:cNvPr id="62" name="Google Shape;62;p14"/>
          <p:cNvSpPr txBox="1"/>
          <p:nvPr/>
        </p:nvSpPr>
        <p:spPr>
          <a:xfrm>
            <a:off x="765675" y="1291725"/>
            <a:ext cx="204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25" y="1291725"/>
            <a:ext cx="1523001" cy="1523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4" name="Google Shape;64;p14"/>
          <p:cNvSpPr txBox="1"/>
          <p:nvPr/>
        </p:nvSpPr>
        <p:spPr>
          <a:xfrm>
            <a:off x="446125" y="3194125"/>
            <a:ext cx="26868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73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0"/>
              <a:buFont typeface="EB Garamond SemiBold"/>
              <a:buChar char="●"/>
            </a:pPr>
            <a:r>
              <a:rPr lang="en" sz="101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Lan Kostrikin at DevMountain (4 months learning experience)</a:t>
            </a:r>
            <a:endParaRPr sz="101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29273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0"/>
              <a:buFont typeface="EB Garamond SemiBold"/>
              <a:buChar char="●"/>
            </a:pPr>
            <a:r>
              <a:rPr lang="en" sz="101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Current practice: JS, CSS, html, Java</a:t>
            </a:r>
            <a:endParaRPr sz="101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29273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0"/>
              <a:buFont typeface="EB Garamond SemiBold"/>
              <a:buChar char="●"/>
            </a:pPr>
            <a:r>
              <a:rPr lang="en" sz="101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Goal: Master skill of Java/Python</a:t>
            </a:r>
            <a:endParaRPr sz="101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29273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0"/>
              <a:buFont typeface="EB Garamond SemiBold"/>
              <a:buChar char="●"/>
            </a:pPr>
            <a:r>
              <a:rPr lang="en" sz="101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Previous career: Actuary (</a:t>
            </a:r>
            <a:r>
              <a:rPr lang="en" sz="6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ASA</a:t>
            </a:r>
            <a:r>
              <a:rPr lang="en" sz="101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), Accountant(</a:t>
            </a:r>
            <a:r>
              <a:rPr lang="en" sz="6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CPA</a:t>
            </a:r>
            <a:r>
              <a:rPr lang="en" sz="101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), IS Auditor(</a:t>
            </a:r>
            <a:r>
              <a:rPr lang="en" sz="6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CISA</a:t>
            </a:r>
            <a:r>
              <a:rPr lang="en" sz="101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), Cybersecurity Auditor (</a:t>
            </a:r>
            <a:r>
              <a:rPr lang="en" sz="6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CISSP-WIP</a:t>
            </a:r>
            <a:r>
              <a:rPr lang="en" sz="101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)</a:t>
            </a:r>
            <a:endParaRPr sz="1010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762500" y="737425"/>
            <a:ext cx="4889700" cy="4133700"/>
          </a:xfrm>
          <a:prstGeom prst="roundRect">
            <a:avLst>
              <a:gd fmla="val 16667" name="adj"/>
            </a:avLst>
          </a:prstGeom>
          <a:solidFill>
            <a:srgbClr val="F4E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3985000" y="976950"/>
            <a:ext cx="1456500" cy="2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1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Website</a:t>
            </a:r>
            <a:r>
              <a:rPr lang="en" sz="131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Intro</a:t>
            </a:r>
            <a:endParaRPr sz="3470"/>
          </a:p>
        </p:txBody>
      </p:sp>
      <p:sp>
        <p:nvSpPr>
          <p:cNvPr id="67" name="Google Shape;67;p14"/>
          <p:cNvSpPr txBox="1"/>
          <p:nvPr/>
        </p:nvSpPr>
        <p:spPr>
          <a:xfrm>
            <a:off x="3783275" y="3194125"/>
            <a:ext cx="45261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73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0"/>
              <a:buFont typeface="EB Garamond SemiBold"/>
              <a:buChar char="●"/>
            </a:pPr>
            <a:r>
              <a:rPr lang="en" sz="101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Mission Statement: </a:t>
            </a:r>
            <a:r>
              <a:rPr lang="en" sz="10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To provide a central hub for freelance contractors to manage the contracts.</a:t>
            </a:r>
            <a:endParaRPr sz="10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9273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0"/>
              <a:buFont typeface="EB Garamond"/>
              <a:buChar char="●"/>
            </a:pPr>
            <a:r>
              <a:rPr b="1" lang="en" sz="10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Time spent:</a:t>
            </a:r>
            <a:r>
              <a:rPr lang="en" sz="10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 Three(3) days.</a:t>
            </a:r>
            <a:endParaRPr sz="10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137" y="1291725"/>
            <a:ext cx="3820426" cy="23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B8A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389875" y="166575"/>
            <a:ext cx="6963000" cy="529200"/>
          </a:xfrm>
          <a:prstGeom prst="roundRect">
            <a:avLst>
              <a:gd fmla="val 16667" name="adj"/>
            </a:avLst>
          </a:prstGeom>
          <a:solidFill>
            <a:srgbClr val="F4E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65675" y="1291725"/>
            <a:ext cx="204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89875" y="845500"/>
            <a:ext cx="6963000" cy="3889800"/>
          </a:xfrm>
          <a:prstGeom prst="roundRect">
            <a:avLst>
              <a:gd fmla="val 16667" name="adj"/>
            </a:avLst>
          </a:prstGeom>
          <a:solidFill>
            <a:srgbClr val="F4E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84851" y="1129150"/>
            <a:ext cx="64590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Views:</a:t>
            </a:r>
            <a:endParaRPr b="1"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There are four(4) main views built into the site structure: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AutoNum type="arabicPeriod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Login page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AutoNum type="arabicPeriod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User register page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AutoNum type="arabicPeriod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Main page: Include the REST api requests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AutoNum type="arabicPeriod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Change password page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Technology used:</a:t>
            </a:r>
            <a:endParaRPr b="1"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Char char="●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HTML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Char char="●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CSS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69475" y="184875"/>
            <a:ext cx="466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Front End</a:t>
            </a:r>
            <a:r>
              <a:rPr lang="en" sz="2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Features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B8A8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389875" y="166575"/>
            <a:ext cx="6963000" cy="529200"/>
          </a:xfrm>
          <a:prstGeom prst="roundRect">
            <a:avLst>
              <a:gd fmla="val 16667" name="adj"/>
            </a:avLst>
          </a:prstGeom>
          <a:solidFill>
            <a:srgbClr val="F4E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765675" y="1291725"/>
            <a:ext cx="204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89875" y="845500"/>
            <a:ext cx="6963000" cy="3889800"/>
          </a:xfrm>
          <a:prstGeom prst="roundRect">
            <a:avLst>
              <a:gd fmla="val 16667" name="adj"/>
            </a:avLst>
          </a:prstGeom>
          <a:solidFill>
            <a:srgbClr val="F4E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84851" y="1129150"/>
            <a:ext cx="64590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Database</a:t>
            </a:r>
            <a:r>
              <a:rPr b="1"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endParaRPr b="1"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Char char="●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3 data tables w/ preload data: Users; Contracts; Tasks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Char char="●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One to many relationship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Char char="●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Connected to a postgres server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Java tech:</a:t>
            </a:r>
            <a:endParaRPr b="1"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Char char="●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Spring-boot-starter-data-jpa: Connect database to backend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Char char="●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Spring-boot-starter-web: Connect backend to frontend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Char char="●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Spring-boot-starter-thymeleaf: Dynamic HTML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71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EB Garamond"/>
              <a:buChar char="●"/>
            </a:pPr>
            <a:r>
              <a:rPr lang="en" sz="171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Three (3) interfaces</a:t>
            </a:r>
            <a:endParaRPr sz="171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69475" y="184875"/>
            <a:ext cx="466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Back </a:t>
            </a:r>
            <a:r>
              <a:rPr lang="en" sz="2000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End Features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B8A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ctrTitle"/>
          </p:nvPr>
        </p:nvSpPr>
        <p:spPr>
          <a:xfrm>
            <a:off x="-152400" y="1459575"/>
            <a:ext cx="9144000" cy="18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Thank you!</a:t>
            </a:r>
            <a:endParaRPr b="1" sz="57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3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0" y="3100475"/>
            <a:ext cx="91440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84"/>
              <a:buNone/>
            </a:pPr>
            <a:r>
              <a:rPr lang="en" sz="1712" u="sng">
                <a:latin typeface="EB Garamond SemiBold"/>
                <a:ea typeface="EB Garamond SemiBold"/>
                <a:cs typeface="EB Garamond SemiBold"/>
                <a:sym typeface="EB Garamond SemiBold"/>
                <a:hlinkClick r:id="rId3"/>
              </a:rPr>
              <a:t>website code repo</a:t>
            </a:r>
            <a:endParaRPr sz="1712" u="sng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84"/>
              <a:buNone/>
            </a:pPr>
            <a:r>
              <a:t/>
            </a:r>
            <a:endParaRPr sz="1712" u="sng">
              <a:solidFill>
                <a:srgbClr val="666666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120">
                <a:latin typeface="EB Garamond SemiBold"/>
                <a:ea typeface="EB Garamond SemiBold"/>
                <a:cs typeface="EB Garamond SemiBold"/>
                <a:sym typeface="EB Garamond SemiBold"/>
              </a:rPr>
              <a:t>Refer to README.md to play around with the website</a:t>
            </a:r>
            <a:endParaRPr sz="1712" u="sng">
              <a:solidFill>
                <a:srgbClr val="666666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93" name="Google Shape;93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600" y="4042925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3400" y="4042925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8200" y="4042925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53000" y="4042925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