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9" r:id="rId4"/>
    <p:sldMasterId id="214748368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b762635dd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2b762635dd_2_88:notes"/>
          <p:cNvSpPr/>
          <p:nvPr>
            <p:ph idx="2" type="sldImg"/>
          </p:nvPr>
        </p:nvSpPr>
        <p:spPr>
          <a:xfrm>
            <a:off x="1143520" y="685800"/>
            <a:ext cx="457163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b762635d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b762635d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b762635d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b762635d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b762635d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b762635d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b762635d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b762635d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b762635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b762635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b762635d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b762635d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b762635d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b762635d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b762635d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2b762635d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b762635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b762635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b762635d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b762635d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b762635d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b762635d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b762635d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b762635d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b762635d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b762635d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b762635d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b762635d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b762635d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b762635d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b762635d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b762635d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ubrikbild">
  <p:cSld name="Rubrikbild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U_sigill_NV.eps" id="55" name="Google Shape;55;p14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5996340" y="1275606"/>
            <a:ext cx="3147670" cy="386739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type="ctrTitle"/>
          </p:nvPr>
        </p:nvSpPr>
        <p:spPr>
          <a:xfrm>
            <a:off x="685801" y="1597819"/>
            <a:ext cx="7772408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371601" y="2914650"/>
            <a:ext cx="640080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ubrik och innehåll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U_sigill_NV.eps" id="59" name="Google Shape;59;p15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5996340" y="1275606"/>
            <a:ext cx="3147670" cy="386739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 txBox="1"/>
          <p:nvPr>
            <p:ph type="title"/>
          </p:nvPr>
        </p:nvSpPr>
        <p:spPr>
          <a:xfrm>
            <a:off x="1763690" y="457200"/>
            <a:ext cx="6984784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685801" y="1485900"/>
            <a:ext cx="8062673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vsnittsrubrik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U_sigill_NV.eps" id="63" name="Google Shape;63;p16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5996340" y="1275606"/>
            <a:ext cx="3147670" cy="386739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6"/>
          <p:cNvSpPr txBox="1"/>
          <p:nvPr>
            <p:ph type="title"/>
          </p:nvPr>
        </p:nvSpPr>
        <p:spPr>
          <a:xfrm>
            <a:off x="722313" y="3075806"/>
            <a:ext cx="7772408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722313" y="1851670"/>
            <a:ext cx="7772408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vå innehållsdelar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U_sigill_NV.eps" id="67" name="Google Shape;67;p17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5996340" y="1275606"/>
            <a:ext cx="3147670" cy="386739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7"/>
          <p:cNvSpPr txBox="1"/>
          <p:nvPr>
            <p:ph type="title"/>
          </p:nvPr>
        </p:nvSpPr>
        <p:spPr>
          <a:xfrm>
            <a:off x="1763690" y="457200"/>
            <a:ext cx="6912776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685801" y="1485900"/>
            <a:ext cx="3810004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4648205" y="1485900"/>
            <a:ext cx="4028261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ämförelse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U_sigill_NV.eps" id="72" name="Google Shape;72;p18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5996340" y="1275606"/>
            <a:ext cx="3147670" cy="386739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8"/>
          <p:cNvSpPr txBox="1"/>
          <p:nvPr>
            <p:ph type="title"/>
          </p:nvPr>
        </p:nvSpPr>
        <p:spPr>
          <a:xfrm>
            <a:off x="1835698" y="339502"/>
            <a:ext cx="6984784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457200" y="1707654"/>
            <a:ext cx="411480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457200" y="2259484"/>
            <a:ext cx="4040192" cy="24482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8"/>
          <p:cNvSpPr txBox="1"/>
          <p:nvPr>
            <p:ph idx="3" type="body"/>
          </p:nvPr>
        </p:nvSpPr>
        <p:spPr>
          <a:xfrm>
            <a:off x="4645031" y="1707654"/>
            <a:ext cx="4175452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4" type="body"/>
          </p:nvPr>
        </p:nvSpPr>
        <p:spPr>
          <a:xfrm>
            <a:off x="4645031" y="2259484"/>
            <a:ext cx="4175452" cy="24725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ast rubrik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U_sigill_NV.eps" id="79" name="Google Shape;79;p19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5996340" y="1275606"/>
            <a:ext cx="3147670" cy="386739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9"/>
          <p:cNvSpPr txBox="1"/>
          <p:nvPr>
            <p:ph type="title"/>
          </p:nvPr>
        </p:nvSpPr>
        <p:spPr>
          <a:xfrm>
            <a:off x="1763690" y="457200"/>
            <a:ext cx="6984784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m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U_sigill_NV.eps" id="82" name="Google Shape;82;p20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5996340" y="1275606"/>
            <a:ext cx="3147670" cy="3867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nehåll med bildtext" type="objTx">
  <p:cSld name="OBJECT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U_sigill_NV.eps" id="84" name="Google Shape;84;p21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5996340" y="1275606"/>
            <a:ext cx="3147670" cy="386739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1"/>
          <p:cNvSpPr txBox="1"/>
          <p:nvPr>
            <p:ph type="title"/>
          </p:nvPr>
        </p:nvSpPr>
        <p:spPr>
          <a:xfrm>
            <a:off x="1835698" y="987575"/>
            <a:ext cx="1653882" cy="791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3575054" y="843558"/>
            <a:ext cx="5111755" cy="37351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4191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57202" y="1923679"/>
            <a:ext cx="3008316" cy="26642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ed bildtext" type="picTx">
  <p:cSld name="PICTURE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U_sigill_NV.eps" id="89" name="Google Shape;89;p22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5996340" y="1275606"/>
            <a:ext cx="3147670" cy="386739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2"/>
          <p:cNvSpPr txBox="1"/>
          <p:nvPr>
            <p:ph type="title"/>
          </p:nvPr>
        </p:nvSpPr>
        <p:spPr>
          <a:xfrm>
            <a:off x="1792289" y="3600450"/>
            <a:ext cx="5486406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2"/>
          <p:cNvSpPr/>
          <p:nvPr>
            <p:ph idx="2" type="pic"/>
          </p:nvPr>
        </p:nvSpPr>
        <p:spPr>
          <a:xfrm>
            <a:off x="1792289" y="459581"/>
            <a:ext cx="5486406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1792289" y="4025503"/>
            <a:ext cx="5486406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ubrikbild - Grå">
  <p:cSld name="Rubrikbild - Grå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10" cy="514350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3"/>
          <p:cNvSpPr txBox="1"/>
          <p:nvPr>
            <p:ph type="ctrTitle"/>
          </p:nvPr>
        </p:nvSpPr>
        <p:spPr>
          <a:xfrm>
            <a:off x="685801" y="1597819"/>
            <a:ext cx="7772408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3"/>
          <p:cNvSpPr txBox="1"/>
          <p:nvPr>
            <p:ph idx="1" type="subTitle"/>
          </p:nvPr>
        </p:nvSpPr>
        <p:spPr>
          <a:xfrm>
            <a:off x="1371601" y="2914650"/>
            <a:ext cx="640080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UU_sigill_NV.tif" id="97" name="Google Shape;97;p23"/>
          <p:cNvSpPr/>
          <p:nvPr/>
        </p:nvSpPr>
        <p:spPr>
          <a:xfrm>
            <a:off x="6277713" y="1656184"/>
            <a:ext cx="2866297" cy="3487316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98" name="Google Shape;98;p23"/>
          <p:cNvSpPr/>
          <p:nvPr/>
        </p:nvSpPr>
        <p:spPr>
          <a:xfrm>
            <a:off x="0" y="5020022"/>
            <a:ext cx="9144010" cy="12347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vit_logo_rod_etikett_42mm.eps" id="99" name="Google Shape;9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552" y="0"/>
            <a:ext cx="721625" cy="113144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3"/>
          <p:cNvSpPr/>
          <p:nvPr/>
        </p:nvSpPr>
        <p:spPr>
          <a:xfrm>
            <a:off x="8028393" y="339502"/>
            <a:ext cx="914401" cy="91440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ubrikbild, utan sigill">
  <p:cSld name="Rubrikbild, utan sigill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ctrTitle"/>
          </p:nvPr>
        </p:nvSpPr>
        <p:spPr>
          <a:xfrm>
            <a:off x="685801" y="1597819"/>
            <a:ext cx="7772408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4"/>
          <p:cNvSpPr txBox="1"/>
          <p:nvPr>
            <p:ph idx="1" type="subTitle"/>
          </p:nvPr>
        </p:nvSpPr>
        <p:spPr>
          <a:xfrm>
            <a:off x="1371601" y="2914650"/>
            <a:ext cx="640080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ubrik och innehållRubrikbild, utan sigill">
  <p:cSld name="Rubrik och innehållRubrikbild, utan sigill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title"/>
          </p:nvPr>
        </p:nvSpPr>
        <p:spPr>
          <a:xfrm>
            <a:off x="1763690" y="457200"/>
            <a:ext cx="6984784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685801" y="1485900"/>
            <a:ext cx="8062673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vsnittsrubrik, utan sigill">
  <p:cSld name="Avsnittsrubrik, utan sigill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722313" y="3075806"/>
            <a:ext cx="7772408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722313" y="1851670"/>
            <a:ext cx="7772408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vå innehållsdelar, utan sigill">
  <p:cSld name="Två innehållsdelar, utan sigill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1763690" y="457200"/>
            <a:ext cx="6912776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685801" y="1485900"/>
            <a:ext cx="3810004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4648205" y="1485900"/>
            <a:ext cx="4028261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ämförelse, utan sigill">
  <p:cSld name="Jämförelse, utan sigill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title"/>
          </p:nvPr>
        </p:nvSpPr>
        <p:spPr>
          <a:xfrm>
            <a:off x="1835698" y="339502"/>
            <a:ext cx="6984784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457200" y="1707654"/>
            <a:ext cx="411480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8"/>
          <p:cNvSpPr txBox="1"/>
          <p:nvPr>
            <p:ph idx="2" type="body"/>
          </p:nvPr>
        </p:nvSpPr>
        <p:spPr>
          <a:xfrm>
            <a:off x="457200" y="2259484"/>
            <a:ext cx="4040192" cy="24482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8"/>
          <p:cNvSpPr txBox="1"/>
          <p:nvPr>
            <p:ph idx="3" type="body"/>
          </p:nvPr>
        </p:nvSpPr>
        <p:spPr>
          <a:xfrm>
            <a:off x="4645031" y="1707654"/>
            <a:ext cx="4175452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28"/>
          <p:cNvSpPr txBox="1"/>
          <p:nvPr>
            <p:ph idx="4" type="body"/>
          </p:nvPr>
        </p:nvSpPr>
        <p:spPr>
          <a:xfrm>
            <a:off x="4645031" y="2259484"/>
            <a:ext cx="4175452" cy="24725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ast rubrik, utan sigill">
  <p:cSld name="Endast rubrik, utan sigill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1763690" y="457200"/>
            <a:ext cx="6984784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m, utan sigill">
  <p:cSld name="Tom, utan sigill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nehåll med bildtext, utan sigill">
  <p:cSld name="Innehåll med bildtext, utan sigill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 txBox="1"/>
          <p:nvPr>
            <p:ph type="title"/>
          </p:nvPr>
        </p:nvSpPr>
        <p:spPr>
          <a:xfrm>
            <a:off x="1835698" y="987575"/>
            <a:ext cx="1653882" cy="791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1"/>
          <p:cNvSpPr txBox="1"/>
          <p:nvPr>
            <p:ph idx="1" type="body"/>
          </p:nvPr>
        </p:nvSpPr>
        <p:spPr>
          <a:xfrm>
            <a:off x="3575054" y="843558"/>
            <a:ext cx="5111755" cy="37351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4191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31"/>
          <p:cNvSpPr txBox="1"/>
          <p:nvPr>
            <p:ph idx="2" type="body"/>
          </p:nvPr>
        </p:nvSpPr>
        <p:spPr>
          <a:xfrm>
            <a:off x="457202" y="1923679"/>
            <a:ext cx="3008316" cy="26642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ed bildtext, utan sigill">
  <p:cSld name="Bild med bildtext, utan sigill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2"/>
          <p:cNvSpPr txBox="1"/>
          <p:nvPr>
            <p:ph type="title"/>
          </p:nvPr>
        </p:nvSpPr>
        <p:spPr>
          <a:xfrm>
            <a:off x="1792289" y="3600450"/>
            <a:ext cx="5486406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32"/>
          <p:cNvSpPr/>
          <p:nvPr>
            <p:ph idx="2" type="pic"/>
          </p:nvPr>
        </p:nvSpPr>
        <p:spPr>
          <a:xfrm>
            <a:off x="1792289" y="459581"/>
            <a:ext cx="5486406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32"/>
          <p:cNvSpPr txBox="1"/>
          <p:nvPr>
            <p:ph idx="1" type="body"/>
          </p:nvPr>
        </p:nvSpPr>
        <p:spPr>
          <a:xfrm>
            <a:off x="1792289" y="4025503"/>
            <a:ext cx="5486406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ubrikbild - Grå, utan sigill">
  <p:cSld name="Rubrikbild - Grå, utan sigill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3"/>
          <p:cNvSpPr/>
          <p:nvPr/>
        </p:nvSpPr>
        <p:spPr>
          <a:xfrm>
            <a:off x="0" y="0"/>
            <a:ext cx="9144010" cy="514350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3"/>
          <p:cNvSpPr txBox="1"/>
          <p:nvPr>
            <p:ph type="ctrTitle"/>
          </p:nvPr>
        </p:nvSpPr>
        <p:spPr>
          <a:xfrm>
            <a:off x="685801" y="1597819"/>
            <a:ext cx="7772408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33"/>
          <p:cNvSpPr txBox="1"/>
          <p:nvPr>
            <p:ph idx="1" type="subTitle"/>
          </p:nvPr>
        </p:nvSpPr>
        <p:spPr>
          <a:xfrm>
            <a:off x="1371601" y="2914650"/>
            <a:ext cx="640080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33"/>
          <p:cNvSpPr/>
          <p:nvPr/>
        </p:nvSpPr>
        <p:spPr>
          <a:xfrm>
            <a:off x="0" y="5020022"/>
            <a:ext cx="9144010" cy="12347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vit_logo_rod_etikett_42mm.eps" id="136" name="Google Shape;136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552" y="0"/>
            <a:ext cx="721625" cy="113144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3"/>
          <p:cNvSpPr/>
          <p:nvPr/>
        </p:nvSpPr>
        <p:spPr>
          <a:xfrm>
            <a:off x="8028393" y="339502"/>
            <a:ext cx="914401" cy="91440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9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5020022"/>
            <a:ext cx="9144010" cy="123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5020022"/>
            <a:ext cx="1907706" cy="12347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vit_logo_rod_etikett_42mm.jpg" id="53" name="Google Shape;5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39552" y="0"/>
            <a:ext cx="765733" cy="120344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/>
          <p:nvPr>
            <p:ph type="ctrTitle"/>
          </p:nvPr>
        </p:nvSpPr>
        <p:spPr>
          <a:xfrm>
            <a:off x="685801" y="1597819"/>
            <a:ext cx="7772408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and Development </a:t>
            </a:r>
            <a:endParaRPr/>
          </a:p>
        </p:txBody>
      </p:sp>
      <p:sp>
        <p:nvSpPr>
          <p:cNvPr id="143" name="Google Shape;143;p34"/>
          <p:cNvSpPr txBox="1"/>
          <p:nvPr>
            <p:ph idx="1" type="subTitle"/>
          </p:nvPr>
        </p:nvSpPr>
        <p:spPr>
          <a:xfrm>
            <a:off x="1371601" y="2914650"/>
            <a:ext cx="640080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/>
              <a:t>Paradigms and common models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43"/>
          <p:cNvGrpSpPr/>
          <p:nvPr/>
        </p:nvGrpSpPr>
        <p:grpSpPr>
          <a:xfrm>
            <a:off x="1035800" y="1386500"/>
            <a:ext cx="7174575" cy="2370500"/>
            <a:chOff x="1593100" y="1161425"/>
            <a:chExt cx="7174575" cy="2370500"/>
          </a:xfrm>
        </p:grpSpPr>
        <p:sp>
          <p:nvSpPr>
            <p:cNvPr id="193" name="Google Shape;193;p43"/>
            <p:cNvSpPr/>
            <p:nvPr/>
          </p:nvSpPr>
          <p:spPr>
            <a:xfrm>
              <a:off x="5250775" y="2007000"/>
              <a:ext cx="3516900" cy="956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14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900">
                  <a:solidFill>
                    <a:schemeClr val="dk1"/>
                  </a:solidFill>
                </a:rPr>
                <a:t>Testing   </a:t>
              </a:r>
              <a:br>
                <a:rPr b="1" lang="en" sz="900">
                  <a:solidFill>
                    <a:schemeClr val="dk1"/>
                  </a:solidFill>
                </a:rPr>
              </a:br>
              <a:r>
                <a:rPr b="1" lang="en" sz="900">
                  <a:solidFill>
                    <a:schemeClr val="dk1"/>
                  </a:solidFill>
                </a:rPr>
                <a:t>   &amp;	</a:t>
              </a:r>
              <a:br>
                <a:rPr b="1" lang="en" sz="900">
                  <a:solidFill>
                    <a:schemeClr val="dk1"/>
                  </a:solidFill>
                </a:rPr>
              </a:br>
              <a:r>
                <a:rPr b="1" lang="en" sz="900">
                  <a:solidFill>
                    <a:schemeClr val="dk1"/>
                  </a:solidFill>
                </a:rPr>
                <a:t>    Turnover</a:t>
              </a:r>
              <a:endParaRPr b="1" sz="9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3"/>
            <p:cNvSpPr/>
            <p:nvPr/>
          </p:nvSpPr>
          <p:spPr>
            <a:xfrm>
              <a:off x="5708375" y="2007000"/>
              <a:ext cx="2146200" cy="956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14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000">
                  <a:solidFill>
                    <a:schemeClr val="dk1"/>
                  </a:solidFill>
                </a:rPr>
                <a:t>Application</a:t>
              </a:r>
              <a:br>
                <a:rPr b="1" lang="en" sz="1000">
                  <a:solidFill>
                    <a:schemeClr val="dk1"/>
                  </a:solidFill>
                </a:rPr>
              </a:br>
              <a:r>
                <a:rPr b="1" lang="en" sz="1000">
                  <a:solidFill>
                    <a:schemeClr val="dk1"/>
                  </a:solidFill>
                </a:rPr>
                <a:t> generation</a:t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rtl="0" algn="r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3"/>
            <p:cNvSpPr/>
            <p:nvPr/>
          </p:nvSpPr>
          <p:spPr>
            <a:xfrm>
              <a:off x="3042425" y="2007000"/>
              <a:ext cx="3516900" cy="956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3"/>
            <p:cNvSpPr/>
            <p:nvPr/>
          </p:nvSpPr>
          <p:spPr>
            <a:xfrm>
              <a:off x="1593100" y="2007000"/>
              <a:ext cx="2146200" cy="956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Analysis and quick design</a:t>
              </a:r>
              <a:endParaRPr sz="1000"/>
            </a:p>
          </p:txBody>
        </p:sp>
        <p:sp>
          <p:nvSpPr>
            <p:cNvPr id="197" name="Google Shape;197;p43"/>
            <p:cNvSpPr/>
            <p:nvPr/>
          </p:nvSpPr>
          <p:spPr>
            <a:xfrm>
              <a:off x="3923513" y="1530488"/>
              <a:ext cx="1754700" cy="18225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User Design</a:t>
              </a:r>
              <a:endParaRPr/>
            </a:p>
          </p:txBody>
        </p:sp>
        <p:sp>
          <p:nvSpPr>
            <p:cNvPr id="198" name="Google Shape;198;p43"/>
            <p:cNvSpPr/>
            <p:nvPr/>
          </p:nvSpPr>
          <p:spPr>
            <a:xfrm>
              <a:off x="4427213" y="1161425"/>
              <a:ext cx="747300" cy="487800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Prototype</a:t>
              </a:r>
              <a:endParaRPr sz="600"/>
            </a:p>
          </p:txBody>
        </p:sp>
        <p:sp>
          <p:nvSpPr>
            <p:cNvPr id="199" name="Google Shape;199;p43"/>
            <p:cNvSpPr/>
            <p:nvPr/>
          </p:nvSpPr>
          <p:spPr>
            <a:xfrm>
              <a:off x="5250775" y="2859650"/>
              <a:ext cx="683400" cy="487800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Test</a:t>
              </a:r>
              <a:endParaRPr sz="600"/>
            </a:p>
          </p:txBody>
        </p:sp>
        <p:sp>
          <p:nvSpPr>
            <p:cNvPr id="200" name="Google Shape;200;p43"/>
            <p:cNvSpPr/>
            <p:nvPr/>
          </p:nvSpPr>
          <p:spPr>
            <a:xfrm>
              <a:off x="3810575" y="2859650"/>
              <a:ext cx="613500" cy="444600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Refine</a:t>
              </a:r>
              <a:endParaRPr sz="600"/>
            </a:p>
          </p:txBody>
        </p:sp>
        <p:sp>
          <p:nvSpPr>
            <p:cNvPr id="201" name="Google Shape;201;p43"/>
            <p:cNvSpPr/>
            <p:nvPr/>
          </p:nvSpPr>
          <p:spPr>
            <a:xfrm>
              <a:off x="5226350" y="1649225"/>
              <a:ext cx="467150" cy="1257650"/>
            </a:xfrm>
            <a:custGeom>
              <a:rect b="b" l="l" r="r" t="t"/>
              <a:pathLst>
                <a:path extrusionOk="0" h="50306" w="18686">
                  <a:moveTo>
                    <a:pt x="0" y="0"/>
                  </a:moveTo>
                  <a:cubicBezTo>
                    <a:pt x="1406" y="954"/>
                    <a:pt x="6225" y="3766"/>
                    <a:pt x="8434" y="5724"/>
                  </a:cubicBezTo>
                  <a:cubicBezTo>
                    <a:pt x="10643" y="7682"/>
                    <a:pt x="11798" y="9087"/>
                    <a:pt x="13254" y="11748"/>
                  </a:cubicBezTo>
                  <a:cubicBezTo>
                    <a:pt x="14710" y="14409"/>
                    <a:pt x="16266" y="17974"/>
                    <a:pt x="17170" y="21689"/>
                  </a:cubicBezTo>
                  <a:cubicBezTo>
                    <a:pt x="18074" y="25404"/>
                    <a:pt x="18777" y="30173"/>
                    <a:pt x="18676" y="34039"/>
                  </a:cubicBezTo>
                  <a:cubicBezTo>
                    <a:pt x="18576" y="37905"/>
                    <a:pt x="17471" y="42173"/>
                    <a:pt x="16567" y="44884"/>
                  </a:cubicBezTo>
                  <a:cubicBezTo>
                    <a:pt x="15663" y="47595"/>
                    <a:pt x="13806" y="49402"/>
                    <a:pt x="13254" y="50306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202" name="Google Shape;202;p43"/>
            <p:cNvSpPr/>
            <p:nvPr/>
          </p:nvSpPr>
          <p:spPr>
            <a:xfrm>
              <a:off x="4390425" y="3366250"/>
              <a:ext cx="820875" cy="165675"/>
            </a:xfrm>
            <a:custGeom>
              <a:rect b="b" l="l" r="r" t="t"/>
              <a:pathLst>
                <a:path extrusionOk="0" h="6627" w="32835">
                  <a:moveTo>
                    <a:pt x="32835" y="603"/>
                  </a:moveTo>
                  <a:cubicBezTo>
                    <a:pt x="31329" y="1356"/>
                    <a:pt x="26661" y="4117"/>
                    <a:pt x="23799" y="5121"/>
                  </a:cubicBezTo>
                  <a:cubicBezTo>
                    <a:pt x="20937" y="6125"/>
                    <a:pt x="18626" y="6627"/>
                    <a:pt x="15664" y="6627"/>
                  </a:cubicBezTo>
                  <a:cubicBezTo>
                    <a:pt x="12702" y="6627"/>
                    <a:pt x="8636" y="6226"/>
                    <a:pt x="6025" y="5121"/>
                  </a:cubicBezTo>
                  <a:cubicBezTo>
                    <a:pt x="3414" y="4017"/>
                    <a:pt x="1004" y="854"/>
                    <a:pt x="0" y="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203" name="Google Shape;203;p43"/>
            <p:cNvSpPr/>
            <p:nvPr/>
          </p:nvSpPr>
          <p:spPr>
            <a:xfrm>
              <a:off x="3923482" y="1604050"/>
              <a:ext cx="512125" cy="1242575"/>
            </a:xfrm>
            <a:custGeom>
              <a:rect b="b" l="l" r="r" t="t"/>
              <a:pathLst>
                <a:path extrusionOk="0" h="49703" w="20485">
                  <a:moveTo>
                    <a:pt x="3014" y="49703"/>
                  </a:moveTo>
                  <a:cubicBezTo>
                    <a:pt x="2763" y="48498"/>
                    <a:pt x="2010" y="45084"/>
                    <a:pt x="1508" y="42473"/>
                  </a:cubicBezTo>
                  <a:cubicBezTo>
                    <a:pt x="1006" y="39862"/>
                    <a:pt x="-48" y="37302"/>
                    <a:pt x="2" y="34039"/>
                  </a:cubicBezTo>
                  <a:cubicBezTo>
                    <a:pt x="52" y="30776"/>
                    <a:pt x="855" y="26257"/>
                    <a:pt x="1809" y="22893"/>
                  </a:cubicBezTo>
                  <a:cubicBezTo>
                    <a:pt x="2763" y="19529"/>
                    <a:pt x="4319" y="16417"/>
                    <a:pt x="5725" y="13857"/>
                  </a:cubicBezTo>
                  <a:cubicBezTo>
                    <a:pt x="7131" y="11297"/>
                    <a:pt x="7784" y="9841"/>
                    <a:pt x="10244" y="7531"/>
                  </a:cubicBezTo>
                  <a:cubicBezTo>
                    <a:pt x="12704" y="5222"/>
                    <a:pt x="18778" y="1255"/>
                    <a:pt x="20485" y="0"/>
                  </a:cubicBezTo>
                </a:path>
              </a:pathLst>
            </a:cu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  <p:sp>
        <p:nvSpPr>
          <p:cNvPr id="204" name="Google Shape;204;p43"/>
          <p:cNvSpPr txBox="1"/>
          <p:nvPr/>
        </p:nvSpPr>
        <p:spPr>
          <a:xfrm>
            <a:off x="2492675" y="489500"/>
            <a:ext cx="4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Rapid Application Development process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949" y="293675"/>
            <a:ext cx="7398973" cy="432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5"/>
          <p:cNvSpPr txBox="1"/>
          <p:nvPr>
            <p:ph type="title"/>
          </p:nvPr>
        </p:nvSpPr>
        <p:spPr>
          <a:xfrm>
            <a:off x="1763690" y="457200"/>
            <a:ext cx="6984900" cy="857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875" y="1060350"/>
            <a:ext cx="3530150" cy="396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750" y="297600"/>
            <a:ext cx="4470800" cy="43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900" y="1128225"/>
            <a:ext cx="6896399" cy="338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7"/>
          <p:cNvSpPr txBox="1"/>
          <p:nvPr/>
        </p:nvSpPr>
        <p:spPr>
          <a:xfrm>
            <a:off x="2403150" y="278650"/>
            <a:ext cx="5361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Schema of UML diagram types</a:t>
            </a:r>
            <a:endParaRPr sz="2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8"/>
          <p:cNvSpPr txBox="1"/>
          <p:nvPr>
            <p:ph type="title"/>
          </p:nvPr>
        </p:nvSpPr>
        <p:spPr>
          <a:xfrm>
            <a:off x="1763690" y="457200"/>
            <a:ext cx="6984900" cy="857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232" name="Google Shape;232;p48"/>
          <p:cNvSpPr txBox="1"/>
          <p:nvPr>
            <p:ph idx="1" type="body"/>
          </p:nvPr>
        </p:nvSpPr>
        <p:spPr>
          <a:xfrm>
            <a:off x="685801" y="1485900"/>
            <a:ext cx="8062800" cy="3086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bubble( array ):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for each element in array: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for each element i in array: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if array[i] &gt; array[i+1]: swap array[i] and array[i+1]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6275" y="325625"/>
            <a:ext cx="2419350" cy="42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9"/>
          <p:cNvSpPr txBox="1"/>
          <p:nvPr/>
        </p:nvSpPr>
        <p:spPr>
          <a:xfrm>
            <a:off x="1325450" y="607738"/>
            <a:ext cx="4616400" cy="363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```</a:t>
            </a:r>
            <a:r>
              <a:rPr lang="en" sz="1050">
                <a:solidFill>
                  <a:srgbClr val="A6ACCD"/>
                </a:solidFill>
                <a:latin typeface="Courier New"/>
                <a:ea typeface="Courier New"/>
                <a:cs typeface="Courier New"/>
                <a:sym typeface="Courier New"/>
              </a:rPr>
              <a:t>plantuml</a:t>
            </a:r>
            <a:endParaRPr sz="1050">
              <a:solidFill>
                <a:srgbClr val="FFCB6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@startuml</a:t>
            </a:r>
            <a:endParaRPr sz="1050">
              <a:solidFill>
                <a:srgbClr val="FFCB6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6ACCD"/>
                </a:solidFill>
                <a:latin typeface="Courier New"/>
                <a:ea typeface="Courier New"/>
                <a:cs typeface="Courier New"/>
                <a:sym typeface="Courier New"/>
              </a:rPr>
              <a:t>!pragma useVerticalIf on</a:t>
            </a:r>
            <a:endParaRPr sz="1050">
              <a:solidFill>
                <a:srgbClr val="A6AC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endParaRPr i="1" sz="105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repeat</a:t>
            </a:r>
            <a:r>
              <a:rPr lang="en" sz="1050">
                <a:solidFill>
                  <a:srgbClr val="A6ACCD"/>
                </a:solidFill>
                <a:latin typeface="Courier New"/>
                <a:ea typeface="Courier New"/>
                <a:cs typeface="Courier New"/>
                <a:sym typeface="Courier New"/>
              </a:rPr>
              <a:t>:for each element in array;</a:t>
            </a:r>
            <a:endParaRPr sz="1050">
              <a:solidFill>
                <a:srgbClr val="A6AC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repeat</a:t>
            </a:r>
            <a:r>
              <a:rPr lang="en" sz="1050">
                <a:solidFill>
                  <a:srgbClr val="A6ACCD"/>
                </a:solidFill>
                <a:latin typeface="Courier New"/>
                <a:ea typeface="Courier New"/>
                <a:cs typeface="Courier New"/>
                <a:sym typeface="Courier New"/>
              </a:rPr>
              <a:t>:for each element i in array;</a:t>
            </a:r>
            <a:endParaRPr sz="1050">
              <a:solidFill>
                <a:srgbClr val="A6AC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</a:t>
            </a:r>
            <a:r>
              <a:rPr lang="en" sz="105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array[i] &gt; array[i+1]</a:t>
            </a:r>
            <a:r>
              <a:rPr i="1"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 then (</a:t>
            </a:r>
            <a:r>
              <a:rPr lang="en" sz="105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yes</a:t>
            </a:r>
            <a:r>
              <a:rPr i="1"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i="1" sz="105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6ACC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:swap array[i] and array[i + 1];</a:t>
            </a:r>
            <a:endParaRPr sz="1050">
              <a:solidFill>
                <a:srgbClr val="A6AC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6ACC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else (</a:t>
            </a:r>
            <a:r>
              <a:rPr lang="en" sz="105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no</a:t>
            </a:r>
            <a:r>
              <a:rPr i="1"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i="1" sz="105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endif</a:t>
            </a:r>
            <a:endParaRPr i="1" sz="105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  repeat</a:t>
            </a:r>
            <a:r>
              <a:rPr lang="en" sz="1050">
                <a:solidFill>
                  <a:srgbClr val="A6ACC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while (</a:t>
            </a:r>
            <a:r>
              <a:rPr lang="en" sz="105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i &lt; n-1 </a:t>
            </a:r>
            <a:r>
              <a:rPr i="1"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 is (</a:t>
            </a:r>
            <a:r>
              <a:rPr lang="en" sz="105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i="1"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i="1" sz="105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  repeat</a:t>
            </a:r>
            <a:r>
              <a:rPr lang="en" sz="1050">
                <a:solidFill>
                  <a:srgbClr val="A6ACC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while (</a:t>
            </a:r>
            <a:r>
              <a:rPr lang="en" sz="105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elements left in array</a:t>
            </a:r>
            <a:r>
              <a:rPr i="1"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 is (</a:t>
            </a:r>
            <a:r>
              <a:rPr lang="en" sz="105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i="1"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A6ACCD"/>
                </a:solidFill>
                <a:latin typeface="Courier New"/>
                <a:ea typeface="Courier New"/>
                <a:cs typeface="Courier New"/>
                <a:sym typeface="Courier New"/>
              </a:rPr>
              <a:t> not </a:t>
            </a:r>
            <a:r>
              <a:rPr lang="en" sz="105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(//sorted//)</a:t>
            </a:r>
            <a:endParaRPr sz="1050">
              <a:solidFill>
                <a:srgbClr val="C3E8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5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stop</a:t>
            </a:r>
            <a:endParaRPr i="1" sz="105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@enduml</a:t>
            </a:r>
            <a:endParaRPr sz="1050">
              <a:solidFill>
                <a:srgbClr val="FFCB6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```</a:t>
            </a:r>
            <a:endParaRPr sz="1050">
              <a:solidFill>
                <a:srgbClr val="FFCB6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0"/>
          <p:cNvSpPr txBox="1"/>
          <p:nvPr/>
        </p:nvSpPr>
        <p:spPr>
          <a:xfrm>
            <a:off x="1717025" y="203350"/>
            <a:ext cx="5949300" cy="48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Needleman-Wunsch pseudocode for calculating F: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f</a:t>
            </a:r>
            <a:r>
              <a:rPr lang="en" sz="1000"/>
              <a:t>or i in length(A):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F(i,0) = p * i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for j in length(B):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F(0,j) = p * j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for i in length(A):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for j in length(B):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match = F(i-1, j-1) + S(A(i), B(j))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delete = F(i-1, j) + 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insert = F(i, j-1) + 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F(i,j) = max(match, delete, insert)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Needleman-Wunsch pseudocode for calculating the alignment: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i = length(A)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 = length(B)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while ( i&gt;0 and j&gt;0 ):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if (i&gt;0 and j&gt;0 and F(i, j) == F(i−1, j−1) + S(A(i), B(j)))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// match! Or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alignA = A(i) + alignA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alignB = B(j) + alignB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i = i − 1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j = j − 1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else if (i &gt; 0 and F(i, j) == F(i−1, j) + d)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// insertion in A or deletion in B      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alignA ← A(i) + alignA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alignB ← "−" + alignB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i = i − 1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else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// deletion in A or insertion in B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alignA ← "−" + alignA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alignB ← B(j) + alignB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j = j − 1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900" y="1126325"/>
            <a:ext cx="4597898" cy="258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5"/>
          <p:cNvSpPr txBox="1"/>
          <p:nvPr/>
        </p:nvSpPr>
        <p:spPr>
          <a:xfrm>
            <a:off x="835925" y="1626650"/>
            <a:ext cx="3155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Utilising The formal process of Development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Turns our software process form a unformed chaos with low chance of success into a well </a:t>
            </a:r>
            <a:r>
              <a:rPr lang="en"/>
              <a:t>ordered</a:t>
            </a:r>
            <a:r>
              <a:rPr lang="en"/>
              <a:t> shareable software solution.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600" y="84600"/>
            <a:ext cx="4622100" cy="46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7"/>
          <p:cNvSpPr txBox="1"/>
          <p:nvPr>
            <p:ph type="title"/>
          </p:nvPr>
        </p:nvSpPr>
        <p:spPr>
          <a:xfrm>
            <a:off x="1763690" y="457200"/>
            <a:ext cx="6984900" cy="857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SDLC </a:t>
            </a:r>
            <a:endParaRPr/>
          </a:p>
        </p:txBody>
      </p:sp>
      <p:sp>
        <p:nvSpPr>
          <p:cNvPr id="160" name="Google Shape;160;p37"/>
          <p:cNvSpPr txBox="1"/>
          <p:nvPr>
            <p:ph idx="1" type="body"/>
          </p:nvPr>
        </p:nvSpPr>
        <p:spPr>
          <a:xfrm>
            <a:off x="648150" y="1485900"/>
            <a:ext cx="2341500" cy="3086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Iterations build software over time until the cost of the next phase exceeds the cost we are willing to pay.</a:t>
            </a:r>
            <a:endParaRPr/>
          </a:p>
        </p:txBody>
      </p:sp>
      <p:pic>
        <p:nvPicPr>
          <p:cNvPr id="161" name="Google Shape;1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150" y="1354050"/>
            <a:ext cx="4360624" cy="308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375" y="677775"/>
            <a:ext cx="7214449" cy="360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575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025" y="277150"/>
            <a:ext cx="5759249" cy="47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/>
          <p:nvPr>
            <p:ph type="title"/>
          </p:nvPr>
        </p:nvSpPr>
        <p:spPr>
          <a:xfrm>
            <a:off x="1763690" y="457200"/>
            <a:ext cx="6984900" cy="857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analysis</a:t>
            </a:r>
            <a:endParaRPr/>
          </a:p>
        </p:txBody>
      </p:sp>
      <p:pic>
        <p:nvPicPr>
          <p:cNvPr id="182" name="Google Shape;18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563" y="1226025"/>
            <a:ext cx="5058876" cy="376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850" y="190050"/>
            <a:ext cx="6587628" cy="465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niversitetets mall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