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8"/>
    <p:restoredTop sz="96132"/>
  </p:normalViewPr>
  <p:slideViewPr>
    <p:cSldViewPr snapToGrid="0" snapToObjects="1">
      <p:cViewPr varScale="1">
        <p:scale>
          <a:sx n="129" d="100"/>
          <a:sy n="129" d="100"/>
        </p:scale>
        <p:origin x="240"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7CA9-C0FA-7F4B-94E6-4F148C4BF3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C4B22A-CF4D-B043-804A-C6DBE297E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E63C7-6137-D844-8B3F-FDF26114031F}"/>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5" name="Footer Placeholder 4">
            <a:extLst>
              <a:ext uri="{FF2B5EF4-FFF2-40B4-BE49-F238E27FC236}">
                <a16:creationId xmlns:a16="http://schemas.microsoft.com/office/drawing/2014/main" id="{F218A8C6-3CB4-8243-9DEC-E2317147C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235F6-5277-8044-813C-F2942023876F}"/>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74189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A365-50A1-B84C-9BCD-B007C81ABA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D2824B-057E-6B47-83E8-254826E64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B04B0-863C-4D45-8700-07A0ABE40405}"/>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5" name="Footer Placeholder 4">
            <a:extLst>
              <a:ext uri="{FF2B5EF4-FFF2-40B4-BE49-F238E27FC236}">
                <a16:creationId xmlns:a16="http://schemas.microsoft.com/office/drawing/2014/main" id="{0C914D08-EB8E-3044-B2BA-48C224210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AD2CD-1ED4-884F-B703-9DEB4C5B8E61}"/>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2404418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B33AB-E3EB-1F4F-9308-AAAA606D0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EA26C4-3D3E-174E-9E62-805E80CC79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33FF0-D232-4E43-8783-E4A727309AE3}"/>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5" name="Footer Placeholder 4">
            <a:extLst>
              <a:ext uri="{FF2B5EF4-FFF2-40B4-BE49-F238E27FC236}">
                <a16:creationId xmlns:a16="http://schemas.microsoft.com/office/drawing/2014/main" id="{9D82249D-5F71-534A-B226-1E4B47E72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A227F-7AB3-3D44-83FD-AB2CED7D491F}"/>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279011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CB54-DCF3-6B48-BDDF-37BE50B4C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FADF8-3DE6-464E-A627-FCB7A8066A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3F0EE-30FE-F748-BFB3-74D8FB37B000}"/>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5" name="Footer Placeholder 4">
            <a:extLst>
              <a:ext uri="{FF2B5EF4-FFF2-40B4-BE49-F238E27FC236}">
                <a16:creationId xmlns:a16="http://schemas.microsoft.com/office/drawing/2014/main" id="{593318BB-BC96-3548-AE33-C089A2061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B0415-277F-E544-96C9-AF61640F758E}"/>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411336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DF3E-4407-3249-8719-BB8CF5408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C259A7-312F-0D47-8139-F94570211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8694F4-490C-0247-B0ED-768B215D7345}"/>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5" name="Footer Placeholder 4">
            <a:extLst>
              <a:ext uri="{FF2B5EF4-FFF2-40B4-BE49-F238E27FC236}">
                <a16:creationId xmlns:a16="http://schemas.microsoft.com/office/drawing/2014/main" id="{C5608F2D-7193-B342-B658-9925DDDDF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250F9-2928-344B-910E-3C9B5EE8E2CB}"/>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300175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5B31-1DF0-9E4A-8671-C5830C87D8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D9029B-CE1D-BB46-A47D-2C24B993D7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7A787D-7AA2-0641-A3F0-E4D38E5F61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596D4E-E5C7-4F4C-A2C3-98F33DE24179}"/>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6" name="Footer Placeholder 5">
            <a:extLst>
              <a:ext uri="{FF2B5EF4-FFF2-40B4-BE49-F238E27FC236}">
                <a16:creationId xmlns:a16="http://schemas.microsoft.com/office/drawing/2014/main" id="{20DBE367-57EF-D24C-B72A-A86DF896C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AC55C-0681-F249-A7CF-3B8C0360D3AE}"/>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427000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2D3D-14DE-334D-A2B3-A8056011A7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DC0D7D-872B-1742-B0A9-8E3AB378B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E9642-2A03-FE49-AC9C-73EFA28FB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D90A76-6657-CE48-866F-895C28C49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016387-2EEA-CA49-B7A8-D2AF37209A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C321C3-0914-A949-B979-EB5FB6DD0F33}"/>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8" name="Footer Placeholder 7">
            <a:extLst>
              <a:ext uri="{FF2B5EF4-FFF2-40B4-BE49-F238E27FC236}">
                <a16:creationId xmlns:a16="http://schemas.microsoft.com/office/drawing/2014/main" id="{49E80D35-7E08-EE4D-8EF2-0C6BEA58B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30B61-045B-774A-A0A5-8E56166E440B}"/>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220271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CBAA-D4BB-614E-985E-B6A46CFA61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38ABB4-150F-E44F-A47A-5B99F0EC4F57}"/>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4" name="Footer Placeholder 3">
            <a:extLst>
              <a:ext uri="{FF2B5EF4-FFF2-40B4-BE49-F238E27FC236}">
                <a16:creationId xmlns:a16="http://schemas.microsoft.com/office/drawing/2014/main" id="{2DDB38BB-F9FB-824A-B65D-D15E561841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E7F48-E665-B144-A51E-F6F1ACD932D4}"/>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268819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292B4-148B-2D49-AB55-2A79FE67AC6E}"/>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3" name="Footer Placeholder 2">
            <a:extLst>
              <a:ext uri="{FF2B5EF4-FFF2-40B4-BE49-F238E27FC236}">
                <a16:creationId xmlns:a16="http://schemas.microsoft.com/office/drawing/2014/main" id="{1FC6AAF9-001B-2A4E-8A0C-680BC5F26D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274B0-78A9-A849-8D1E-83E52B8417AA}"/>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29058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3560-B2CF-3547-9C19-52AAA247D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86A8FF-DF19-E54D-B739-3E33C515A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E1899-4D62-3145-B23D-FD6488D61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ADDC9-6E61-8846-AC53-10AFC0D95842}"/>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6" name="Footer Placeholder 5">
            <a:extLst>
              <a:ext uri="{FF2B5EF4-FFF2-40B4-BE49-F238E27FC236}">
                <a16:creationId xmlns:a16="http://schemas.microsoft.com/office/drawing/2014/main" id="{91E166D4-8FBC-4140-BBAC-0F94D1353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0BF99-0698-3B47-9B22-211ECFDD4C1C}"/>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159074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43E2-0729-6240-8050-AD440B1B6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88E68-03C4-854D-9207-E59EA0039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CCE6D-8BDB-6E48-9A76-7EFB2CEBE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65259-2617-334F-9118-93AFADC14155}"/>
              </a:ext>
            </a:extLst>
          </p:cNvPr>
          <p:cNvSpPr>
            <a:spLocks noGrp="1"/>
          </p:cNvSpPr>
          <p:nvPr>
            <p:ph type="dt" sz="half" idx="10"/>
          </p:nvPr>
        </p:nvSpPr>
        <p:spPr/>
        <p:txBody>
          <a:bodyPr/>
          <a:lstStyle/>
          <a:p>
            <a:fld id="{F0565DA4-A501-A743-B36A-15A623E3CC80}" type="datetimeFigureOut">
              <a:rPr lang="en-US" smtClean="0"/>
              <a:t>4/29/20</a:t>
            </a:fld>
            <a:endParaRPr lang="en-US"/>
          </a:p>
        </p:txBody>
      </p:sp>
      <p:sp>
        <p:nvSpPr>
          <p:cNvPr id="6" name="Footer Placeholder 5">
            <a:extLst>
              <a:ext uri="{FF2B5EF4-FFF2-40B4-BE49-F238E27FC236}">
                <a16:creationId xmlns:a16="http://schemas.microsoft.com/office/drawing/2014/main" id="{FDFBE67F-25C6-FB41-A440-32A40F534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598A5-F9BA-6840-A93F-A9410D83B98F}"/>
              </a:ext>
            </a:extLst>
          </p:cNvPr>
          <p:cNvSpPr>
            <a:spLocks noGrp="1"/>
          </p:cNvSpPr>
          <p:nvPr>
            <p:ph type="sldNum" sz="quarter" idx="12"/>
          </p:nvPr>
        </p:nvSpPr>
        <p:spPr/>
        <p:txBody>
          <a:bodyPr/>
          <a:lstStyle/>
          <a:p>
            <a:fld id="{8E918777-1651-8A44-86A5-278B6865B7AC}" type="slidenum">
              <a:rPr lang="en-US" smtClean="0"/>
              <a:t>‹#›</a:t>
            </a:fld>
            <a:endParaRPr lang="en-US"/>
          </a:p>
        </p:txBody>
      </p:sp>
    </p:spTree>
    <p:extLst>
      <p:ext uri="{BB962C8B-B14F-4D97-AF65-F5344CB8AC3E}">
        <p14:creationId xmlns:p14="http://schemas.microsoft.com/office/powerpoint/2010/main" val="396746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021022-091C-654D-A804-F0EE0E513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893CEA-B700-664B-AD37-48317D3BE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348AF-3046-8641-95A0-054AE213B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65DA4-A501-A743-B36A-15A623E3CC80}" type="datetimeFigureOut">
              <a:rPr lang="en-US" smtClean="0"/>
              <a:t>4/29/20</a:t>
            </a:fld>
            <a:endParaRPr lang="en-US"/>
          </a:p>
        </p:txBody>
      </p:sp>
      <p:sp>
        <p:nvSpPr>
          <p:cNvPr id="5" name="Footer Placeholder 4">
            <a:extLst>
              <a:ext uri="{FF2B5EF4-FFF2-40B4-BE49-F238E27FC236}">
                <a16:creationId xmlns:a16="http://schemas.microsoft.com/office/drawing/2014/main" id="{BFF987AF-60AE-EE4E-855A-B92E2713B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4043D0-355B-594F-BCAA-AD578BC1B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18777-1651-8A44-86A5-278B6865B7AC}" type="slidenum">
              <a:rPr lang="en-US" smtClean="0"/>
              <a:t>‹#›</a:t>
            </a:fld>
            <a:endParaRPr lang="en-US"/>
          </a:p>
        </p:txBody>
      </p:sp>
    </p:spTree>
    <p:extLst>
      <p:ext uri="{BB962C8B-B14F-4D97-AF65-F5344CB8AC3E}">
        <p14:creationId xmlns:p14="http://schemas.microsoft.com/office/powerpoint/2010/main" val="118163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Elbow Connector 45">
            <a:extLst>
              <a:ext uri="{FF2B5EF4-FFF2-40B4-BE49-F238E27FC236}">
                <a16:creationId xmlns:a16="http://schemas.microsoft.com/office/drawing/2014/main" id="{F7811401-4F56-1941-B463-CA01A0653887}"/>
              </a:ext>
            </a:extLst>
          </p:cNvPr>
          <p:cNvCxnSpPr>
            <a:cxnSpLocks/>
            <a:stCxn id="84" idx="3"/>
            <a:endCxn id="19" idx="0"/>
          </p:cNvCxnSpPr>
          <p:nvPr/>
        </p:nvCxnSpPr>
        <p:spPr>
          <a:xfrm>
            <a:off x="8938388" y="3253966"/>
            <a:ext cx="405912" cy="8939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5254B0B9-28FC-9E4F-A988-07695303FC53}"/>
              </a:ext>
            </a:extLst>
          </p:cNvPr>
          <p:cNvSpPr/>
          <p:nvPr/>
        </p:nvSpPr>
        <p:spPr>
          <a:xfrm>
            <a:off x="532767" y="2878115"/>
            <a:ext cx="858787" cy="9252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i</a:t>
            </a:r>
            <a:r>
              <a:rPr lang="en-US" sz="1200">
                <a:solidFill>
                  <a:schemeClr val="tx1"/>
                </a:solidFill>
              </a:rPr>
              <a:t>ntake</a:t>
            </a:r>
            <a:r>
              <a:rPr lang="en-US" sz="1200" dirty="0">
                <a:solidFill>
                  <a:schemeClr val="tx1"/>
                </a:solidFill>
              </a:rPr>
              <a:t>_ deciding</a:t>
            </a:r>
          </a:p>
        </p:txBody>
      </p:sp>
      <p:sp>
        <p:nvSpPr>
          <p:cNvPr id="5" name="Rounded Rectangle 4">
            <a:extLst>
              <a:ext uri="{FF2B5EF4-FFF2-40B4-BE49-F238E27FC236}">
                <a16:creationId xmlns:a16="http://schemas.microsoft.com/office/drawing/2014/main" id="{C913CB66-853E-CD43-A3E1-F1587FABC171}"/>
              </a:ext>
            </a:extLst>
          </p:cNvPr>
          <p:cNvSpPr/>
          <p:nvPr/>
        </p:nvSpPr>
        <p:spPr>
          <a:xfrm>
            <a:off x="1752047" y="1745376"/>
            <a:ext cx="852265" cy="9252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nigo</a:t>
            </a:r>
            <a:r>
              <a:rPr lang="en-US" sz="1200" dirty="0">
                <a:solidFill>
                  <a:schemeClr val="tx1"/>
                </a:solidFill>
              </a:rPr>
              <a:t>_ following_ up</a:t>
            </a:r>
          </a:p>
        </p:txBody>
      </p:sp>
      <p:sp>
        <p:nvSpPr>
          <p:cNvPr id="6" name="Oval 5">
            <a:extLst>
              <a:ext uri="{FF2B5EF4-FFF2-40B4-BE49-F238E27FC236}">
                <a16:creationId xmlns:a16="http://schemas.microsoft.com/office/drawing/2014/main" id="{0FB9C472-0FA9-F743-A0D4-336020FEBB03}"/>
              </a:ext>
            </a:extLst>
          </p:cNvPr>
          <p:cNvSpPr/>
          <p:nvPr/>
        </p:nvSpPr>
        <p:spPr>
          <a:xfrm>
            <a:off x="469309" y="1865667"/>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extBox 6">
            <a:extLst>
              <a:ext uri="{FF2B5EF4-FFF2-40B4-BE49-F238E27FC236}">
                <a16:creationId xmlns:a16="http://schemas.microsoft.com/office/drawing/2014/main" id="{A6F9DAFE-FA38-F241-8604-73C155145617}"/>
              </a:ext>
            </a:extLst>
          </p:cNvPr>
          <p:cNvSpPr txBox="1"/>
          <p:nvPr/>
        </p:nvSpPr>
        <p:spPr>
          <a:xfrm>
            <a:off x="228862" y="1643096"/>
            <a:ext cx="714939" cy="276999"/>
          </a:xfrm>
          <a:prstGeom prst="rect">
            <a:avLst/>
          </a:prstGeom>
          <a:noFill/>
        </p:spPr>
        <p:txBody>
          <a:bodyPr wrap="none" rtlCol="0">
            <a:spAutoFit/>
          </a:bodyPr>
          <a:lstStyle/>
          <a:p>
            <a:r>
              <a:rPr lang="en-US" sz="1200" dirty="0"/>
              <a:t>received</a:t>
            </a:r>
          </a:p>
        </p:txBody>
      </p:sp>
      <p:sp>
        <p:nvSpPr>
          <p:cNvPr id="11" name="Oval 10">
            <a:extLst>
              <a:ext uri="{FF2B5EF4-FFF2-40B4-BE49-F238E27FC236}">
                <a16:creationId xmlns:a16="http://schemas.microsoft.com/office/drawing/2014/main" id="{ECBC6BDE-4E65-7043-8058-606626788720}"/>
              </a:ext>
            </a:extLst>
          </p:cNvPr>
          <p:cNvSpPr/>
          <p:nvPr/>
        </p:nvSpPr>
        <p:spPr>
          <a:xfrm>
            <a:off x="1274533" y="3030515"/>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a:extLst>
              <a:ext uri="{FF2B5EF4-FFF2-40B4-BE49-F238E27FC236}">
                <a16:creationId xmlns:a16="http://schemas.microsoft.com/office/drawing/2014/main" id="{AB03C46F-4A9D-584B-AAA2-0BA3E93DBBBF}"/>
              </a:ext>
            </a:extLst>
          </p:cNvPr>
          <p:cNvSpPr/>
          <p:nvPr/>
        </p:nvSpPr>
        <p:spPr>
          <a:xfrm>
            <a:off x="2504586" y="1848603"/>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a:extLst>
              <a:ext uri="{FF2B5EF4-FFF2-40B4-BE49-F238E27FC236}">
                <a16:creationId xmlns:a16="http://schemas.microsoft.com/office/drawing/2014/main" id="{042724C6-DB38-4245-986A-FBB6AC7B42BD}"/>
              </a:ext>
            </a:extLst>
          </p:cNvPr>
          <p:cNvSpPr/>
          <p:nvPr/>
        </p:nvSpPr>
        <p:spPr>
          <a:xfrm>
            <a:off x="1293583" y="3449615"/>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TextBox 14">
            <a:extLst>
              <a:ext uri="{FF2B5EF4-FFF2-40B4-BE49-F238E27FC236}">
                <a16:creationId xmlns:a16="http://schemas.microsoft.com/office/drawing/2014/main" id="{83E20CD5-E0DC-1540-9C0A-0ABF97811485}"/>
              </a:ext>
            </a:extLst>
          </p:cNvPr>
          <p:cNvSpPr txBox="1"/>
          <p:nvPr/>
        </p:nvSpPr>
        <p:spPr>
          <a:xfrm>
            <a:off x="1451223" y="3088544"/>
            <a:ext cx="1435586" cy="276999"/>
          </a:xfrm>
          <a:prstGeom prst="rect">
            <a:avLst/>
          </a:prstGeom>
          <a:noFill/>
        </p:spPr>
        <p:txBody>
          <a:bodyPr wrap="none" rtlCol="0">
            <a:spAutoFit/>
          </a:bodyPr>
          <a:lstStyle/>
          <a:p>
            <a:r>
              <a:rPr lang="en-US" sz="1200" dirty="0" err="1"/>
              <a:t>claim_decided_nigo</a:t>
            </a:r>
            <a:endParaRPr lang="en-US" sz="1200" dirty="0"/>
          </a:p>
        </p:txBody>
      </p:sp>
      <p:sp>
        <p:nvSpPr>
          <p:cNvPr id="16" name="TextBox 15">
            <a:extLst>
              <a:ext uri="{FF2B5EF4-FFF2-40B4-BE49-F238E27FC236}">
                <a16:creationId xmlns:a16="http://schemas.microsoft.com/office/drawing/2014/main" id="{E89B1571-265C-7348-8C5C-9FEB7171A303}"/>
              </a:ext>
            </a:extLst>
          </p:cNvPr>
          <p:cNvSpPr txBox="1"/>
          <p:nvPr/>
        </p:nvSpPr>
        <p:spPr>
          <a:xfrm>
            <a:off x="1410604" y="3585686"/>
            <a:ext cx="1355436" cy="276999"/>
          </a:xfrm>
          <a:prstGeom prst="rect">
            <a:avLst/>
          </a:prstGeom>
          <a:noFill/>
        </p:spPr>
        <p:txBody>
          <a:bodyPr wrap="none" rtlCol="0">
            <a:spAutoFit/>
          </a:bodyPr>
          <a:lstStyle/>
          <a:p>
            <a:r>
              <a:rPr lang="en-US" sz="1200" dirty="0" err="1"/>
              <a:t>claim_decided_igo</a:t>
            </a:r>
            <a:endParaRPr lang="en-US" sz="1200" dirty="0"/>
          </a:p>
        </p:txBody>
      </p:sp>
      <p:sp>
        <p:nvSpPr>
          <p:cNvPr id="19" name="Oval 18">
            <a:extLst>
              <a:ext uri="{FF2B5EF4-FFF2-40B4-BE49-F238E27FC236}">
                <a16:creationId xmlns:a16="http://schemas.microsoft.com/office/drawing/2014/main" id="{1BDD0CCE-AF44-FA45-914A-E13A472555F3}"/>
              </a:ext>
            </a:extLst>
          </p:cNvPr>
          <p:cNvSpPr/>
          <p:nvPr/>
        </p:nvSpPr>
        <p:spPr>
          <a:xfrm>
            <a:off x="9227278" y="4147925"/>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TextBox 19">
            <a:extLst>
              <a:ext uri="{FF2B5EF4-FFF2-40B4-BE49-F238E27FC236}">
                <a16:creationId xmlns:a16="http://schemas.microsoft.com/office/drawing/2014/main" id="{D58B4E85-6F79-814C-866E-D02DE91113D1}"/>
              </a:ext>
            </a:extLst>
          </p:cNvPr>
          <p:cNvSpPr txBox="1"/>
          <p:nvPr/>
        </p:nvSpPr>
        <p:spPr>
          <a:xfrm>
            <a:off x="5671125" y="3322338"/>
            <a:ext cx="1576265" cy="276999"/>
          </a:xfrm>
          <a:prstGeom prst="rect">
            <a:avLst/>
          </a:prstGeom>
          <a:noFill/>
        </p:spPr>
        <p:txBody>
          <a:bodyPr wrap="none" rtlCol="0">
            <a:spAutoFit/>
          </a:bodyPr>
          <a:lstStyle/>
          <a:p>
            <a:r>
              <a:rPr lang="en-US" sz="1200" dirty="0" err="1"/>
              <a:t>nurse_review_needed</a:t>
            </a:r>
            <a:endParaRPr lang="en-US" sz="1200" dirty="0"/>
          </a:p>
        </p:txBody>
      </p:sp>
      <p:sp>
        <p:nvSpPr>
          <p:cNvPr id="21" name="TextBox 20">
            <a:extLst>
              <a:ext uri="{FF2B5EF4-FFF2-40B4-BE49-F238E27FC236}">
                <a16:creationId xmlns:a16="http://schemas.microsoft.com/office/drawing/2014/main" id="{9F3176B4-1A88-8748-9FA2-AC887A786F4E}"/>
              </a:ext>
            </a:extLst>
          </p:cNvPr>
          <p:cNvSpPr txBox="1"/>
          <p:nvPr/>
        </p:nvSpPr>
        <p:spPr>
          <a:xfrm>
            <a:off x="9413953" y="4006223"/>
            <a:ext cx="1185068" cy="276999"/>
          </a:xfrm>
          <a:prstGeom prst="rect">
            <a:avLst/>
          </a:prstGeom>
          <a:noFill/>
        </p:spPr>
        <p:txBody>
          <a:bodyPr wrap="none" rtlCol="0">
            <a:spAutoFit/>
          </a:bodyPr>
          <a:lstStyle/>
          <a:p>
            <a:r>
              <a:rPr lang="en-US" sz="1200" dirty="0" err="1"/>
              <a:t>claim_approved</a:t>
            </a:r>
            <a:endParaRPr lang="en-US" sz="1200" dirty="0"/>
          </a:p>
        </p:txBody>
      </p:sp>
      <p:sp>
        <p:nvSpPr>
          <p:cNvPr id="22" name="Rounded Rectangle 21">
            <a:extLst>
              <a:ext uri="{FF2B5EF4-FFF2-40B4-BE49-F238E27FC236}">
                <a16:creationId xmlns:a16="http://schemas.microsoft.com/office/drawing/2014/main" id="{11FF87F1-6715-3943-B51A-92C5CAE2DDFB}"/>
              </a:ext>
            </a:extLst>
          </p:cNvPr>
          <p:cNvSpPr/>
          <p:nvPr/>
        </p:nvSpPr>
        <p:spPr>
          <a:xfrm>
            <a:off x="6349281" y="1788880"/>
            <a:ext cx="849183" cy="9252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nurse_ deciding</a:t>
            </a:r>
          </a:p>
        </p:txBody>
      </p:sp>
      <p:sp>
        <p:nvSpPr>
          <p:cNvPr id="23" name="Oval 22">
            <a:extLst>
              <a:ext uri="{FF2B5EF4-FFF2-40B4-BE49-F238E27FC236}">
                <a16:creationId xmlns:a16="http://schemas.microsoft.com/office/drawing/2014/main" id="{83C5DC68-A55F-BB4D-81C7-66623DD8CCE3}"/>
              </a:ext>
            </a:extLst>
          </p:cNvPr>
          <p:cNvSpPr/>
          <p:nvPr/>
        </p:nvSpPr>
        <p:spPr>
          <a:xfrm>
            <a:off x="7081443" y="2142666"/>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TextBox 23">
            <a:extLst>
              <a:ext uri="{FF2B5EF4-FFF2-40B4-BE49-F238E27FC236}">
                <a16:creationId xmlns:a16="http://schemas.microsoft.com/office/drawing/2014/main" id="{BE2338BB-2849-0045-BAC1-6BBA5336D5AA}"/>
              </a:ext>
            </a:extLst>
          </p:cNvPr>
          <p:cNvSpPr txBox="1"/>
          <p:nvPr/>
        </p:nvSpPr>
        <p:spPr>
          <a:xfrm>
            <a:off x="7173666" y="1974524"/>
            <a:ext cx="1105367" cy="276999"/>
          </a:xfrm>
          <a:prstGeom prst="rect">
            <a:avLst/>
          </a:prstGeom>
          <a:noFill/>
        </p:spPr>
        <p:txBody>
          <a:bodyPr wrap="none" rtlCol="0">
            <a:spAutoFit/>
          </a:bodyPr>
          <a:lstStyle/>
          <a:p>
            <a:r>
              <a:rPr lang="en-US" sz="1200" dirty="0" err="1"/>
              <a:t>nurse_decided</a:t>
            </a:r>
            <a:endParaRPr lang="en-US" sz="1200" dirty="0"/>
          </a:p>
        </p:txBody>
      </p:sp>
      <p:cxnSp>
        <p:nvCxnSpPr>
          <p:cNvPr id="26" name="Elbow Connector 25">
            <a:extLst>
              <a:ext uri="{FF2B5EF4-FFF2-40B4-BE49-F238E27FC236}">
                <a16:creationId xmlns:a16="http://schemas.microsoft.com/office/drawing/2014/main" id="{8DFFD141-684B-FA4B-A5B8-E5423B460B74}"/>
              </a:ext>
            </a:extLst>
          </p:cNvPr>
          <p:cNvCxnSpPr>
            <a:cxnSpLocks/>
            <a:stCxn id="11" idx="6"/>
            <a:endCxn id="5" idx="1"/>
          </p:cNvCxnSpPr>
          <p:nvPr/>
        </p:nvCxnSpPr>
        <p:spPr>
          <a:xfrm flipV="1">
            <a:off x="1508576" y="2208019"/>
            <a:ext cx="243471" cy="9313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21FA5C2A-B39A-F547-AFCA-CE6E07B7E338}"/>
              </a:ext>
            </a:extLst>
          </p:cNvPr>
          <p:cNvCxnSpPr>
            <a:cxnSpLocks/>
            <a:stCxn id="14" idx="6"/>
            <a:endCxn id="17" idx="1"/>
          </p:cNvCxnSpPr>
          <p:nvPr/>
        </p:nvCxnSpPr>
        <p:spPr>
          <a:xfrm>
            <a:off x="1527626" y="3558472"/>
            <a:ext cx="3210178" cy="2801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00DC6190-B82A-5B45-87BF-F11CC6622882}"/>
              </a:ext>
            </a:extLst>
          </p:cNvPr>
          <p:cNvCxnSpPr>
            <a:cxnSpLocks/>
            <a:endCxn id="19" idx="2"/>
          </p:cNvCxnSpPr>
          <p:nvPr/>
        </p:nvCxnSpPr>
        <p:spPr>
          <a:xfrm>
            <a:off x="5323955" y="4122674"/>
            <a:ext cx="3903323" cy="134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9DA9AE32-797F-7741-9C13-35EAADC17742}"/>
              </a:ext>
            </a:extLst>
          </p:cNvPr>
          <p:cNvGrpSpPr/>
          <p:nvPr/>
        </p:nvGrpSpPr>
        <p:grpSpPr>
          <a:xfrm>
            <a:off x="7937961" y="2588981"/>
            <a:ext cx="1012372" cy="925286"/>
            <a:chOff x="7844207" y="2824843"/>
            <a:chExt cx="1012372" cy="925286"/>
          </a:xfrm>
        </p:grpSpPr>
        <p:sp>
          <p:nvSpPr>
            <p:cNvPr id="84" name="Rectangle 83">
              <a:extLst>
                <a:ext uri="{FF2B5EF4-FFF2-40B4-BE49-F238E27FC236}">
                  <a16:creationId xmlns:a16="http://schemas.microsoft.com/office/drawing/2014/main" id="{CE69E8E7-10CD-3C40-874F-0CFD602B53F7}"/>
                </a:ext>
              </a:extLst>
            </p:cNvPr>
            <p:cNvSpPr/>
            <p:nvPr/>
          </p:nvSpPr>
          <p:spPr>
            <a:xfrm>
              <a:off x="8702683" y="3403035"/>
              <a:ext cx="141951" cy="173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73AE09AD-2312-F64F-B627-16C8411FE5F6}"/>
                </a:ext>
              </a:extLst>
            </p:cNvPr>
            <p:cNvSpPr/>
            <p:nvPr/>
          </p:nvSpPr>
          <p:spPr>
            <a:xfrm>
              <a:off x="7844207" y="2824843"/>
              <a:ext cx="1012372" cy="9252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(analyst) deciding</a:t>
              </a:r>
              <a:r>
                <a:rPr lang="en-US" sz="1200" dirty="0">
                  <a:solidFill>
                    <a:schemeClr val="tx1"/>
                  </a:solidFill>
                </a:rPr>
                <a:t>_2</a:t>
              </a:r>
            </a:p>
          </p:txBody>
        </p:sp>
      </p:grpSp>
      <p:cxnSp>
        <p:nvCxnSpPr>
          <p:cNvPr id="38" name="Elbow Connector 37">
            <a:extLst>
              <a:ext uri="{FF2B5EF4-FFF2-40B4-BE49-F238E27FC236}">
                <a16:creationId xmlns:a16="http://schemas.microsoft.com/office/drawing/2014/main" id="{7E78B5EB-213F-194B-BAA3-C11A24C27B77}"/>
              </a:ext>
            </a:extLst>
          </p:cNvPr>
          <p:cNvCxnSpPr>
            <a:cxnSpLocks/>
            <a:stCxn id="13" idx="6"/>
            <a:endCxn id="105" idx="1"/>
          </p:cNvCxnSpPr>
          <p:nvPr/>
        </p:nvCxnSpPr>
        <p:spPr>
          <a:xfrm>
            <a:off x="2738629" y="1957460"/>
            <a:ext cx="550730" cy="2505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C239849-686A-A04F-BDDB-1F3F050E92D4}"/>
              </a:ext>
            </a:extLst>
          </p:cNvPr>
          <p:cNvSpPr txBox="1"/>
          <p:nvPr/>
        </p:nvSpPr>
        <p:spPr>
          <a:xfrm>
            <a:off x="4144597" y="1885719"/>
            <a:ext cx="1252651" cy="276999"/>
          </a:xfrm>
          <a:prstGeom prst="rect">
            <a:avLst/>
          </a:prstGeom>
          <a:noFill/>
        </p:spPr>
        <p:txBody>
          <a:bodyPr wrap="none" rtlCol="0">
            <a:spAutoFit/>
          </a:bodyPr>
          <a:lstStyle/>
          <a:p>
            <a:r>
              <a:rPr lang="en-US" sz="1200" dirty="0" err="1"/>
              <a:t>all_info_received</a:t>
            </a:r>
            <a:endParaRPr lang="en-US" sz="1200" dirty="0"/>
          </a:p>
        </p:txBody>
      </p:sp>
      <p:cxnSp>
        <p:nvCxnSpPr>
          <p:cNvPr id="42" name="Elbow Connector 41">
            <a:extLst>
              <a:ext uri="{FF2B5EF4-FFF2-40B4-BE49-F238E27FC236}">
                <a16:creationId xmlns:a16="http://schemas.microsoft.com/office/drawing/2014/main" id="{F6E88423-900C-3841-B376-A51137CF6BCD}"/>
              </a:ext>
            </a:extLst>
          </p:cNvPr>
          <p:cNvCxnSpPr>
            <a:cxnSpLocks/>
            <a:stCxn id="18" idx="6"/>
            <a:endCxn id="22" idx="1"/>
          </p:cNvCxnSpPr>
          <p:nvPr/>
        </p:nvCxnSpPr>
        <p:spPr>
          <a:xfrm flipV="1">
            <a:off x="5745999" y="2251523"/>
            <a:ext cx="603282" cy="13421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B4F6431D-2A18-B94D-BD44-04F30BEFC415}"/>
              </a:ext>
            </a:extLst>
          </p:cNvPr>
          <p:cNvCxnSpPr>
            <a:cxnSpLocks/>
            <a:stCxn id="23" idx="6"/>
            <a:endCxn id="37" idx="1"/>
          </p:cNvCxnSpPr>
          <p:nvPr/>
        </p:nvCxnSpPr>
        <p:spPr>
          <a:xfrm>
            <a:off x="7315486" y="2251523"/>
            <a:ext cx="622475" cy="8001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51EFB635-38F1-7A40-9448-C88B1CA3EDB0}"/>
              </a:ext>
            </a:extLst>
          </p:cNvPr>
          <p:cNvSpPr/>
          <p:nvPr/>
        </p:nvSpPr>
        <p:spPr>
          <a:xfrm>
            <a:off x="9808151" y="4540799"/>
            <a:ext cx="1012372" cy="9252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paying_out</a:t>
            </a:r>
            <a:endParaRPr lang="en-US" sz="1200" dirty="0">
              <a:solidFill>
                <a:schemeClr val="tx1"/>
              </a:solidFill>
            </a:endParaRPr>
          </a:p>
        </p:txBody>
      </p:sp>
      <p:sp>
        <p:nvSpPr>
          <p:cNvPr id="60" name="Oval 59">
            <a:extLst>
              <a:ext uri="{FF2B5EF4-FFF2-40B4-BE49-F238E27FC236}">
                <a16:creationId xmlns:a16="http://schemas.microsoft.com/office/drawing/2014/main" id="{71CA171E-724C-D54A-8042-D4ED0EFFFB64}"/>
              </a:ext>
            </a:extLst>
          </p:cNvPr>
          <p:cNvSpPr/>
          <p:nvPr/>
        </p:nvSpPr>
        <p:spPr>
          <a:xfrm>
            <a:off x="10725687" y="4898483"/>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1" name="TextBox 60">
            <a:extLst>
              <a:ext uri="{FF2B5EF4-FFF2-40B4-BE49-F238E27FC236}">
                <a16:creationId xmlns:a16="http://schemas.microsoft.com/office/drawing/2014/main" id="{53BBE7B3-1600-3642-A88B-FCF2466223FD}"/>
              </a:ext>
            </a:extLst>
          </p:cNvPr>
          <p:cNvSpPr txBox="1"/>
          <p:nvPr/>
        </p:nvSpPr>
        <p:spPr>
          <a:xfrm>
            <a:off x="10912362" y="4756781"/>
            <a:ext cx="1175963" cy="276999"/>
          </a:xfrm>
          <a:prstGeom prst="rect">
            <a:avLst/>
          </a:prstGeom>
          <a:noFill/>
        </p:spPr>
        <p:txBody>
          <a:bodyPr wrap="none" rtlCol="0">
            <a:spAutoFit/>
          </a:bodyPr>
          <a:lstStyle/>
          <a:p>
            <a:r>
              <a:rPr lang="en-US" sz="1200" dirty="0" err="1"/>
              <a:t>return_to_work</a:t>
            </a:r>
            <a:endParaRPr lang="en-US" sz="1200" dirty="0"/>
          </a:p>
        </p:txBody>
      </p:sp>
      <p:cxnSp>
        <p:nvCxnSpPr>
          <p:cNvPr id="66" name="Elbow Connector 65">
            <a:extLst>
              <a:ext uri="{FF2B5EF4-FFF2-40B4-BE49-F238E27FC236}">
                <a16:creationId xmlns:a16="http://schemas.microsoft.com/office/drawing/2014/main" id="{E43314D8-C43B-7A44-99FA-FD73CBE0EBDF}"/>
              </a:ext>
            </a:extLst>
          </p:cNvPr>
          <p:cNvCxnSpPr>
            <a:cxnSpLocks/>
            <a:stCxn id="19" idx="5"/>
            <a:endCxn id="59" idx="1"/>
          </p:cNvCxnSpPr>
          <p:nvPr/>
        </p:nvCxnSpPr>
        <p:spPr>
          <a:xfrm rot="16200000" flipH="1">
            <a:off x="9282755" y="4478046"/>
            <a:ext cx="669686" cy="381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17F737E-EF4C-D240-9DD3-51DC1AB7A0CC}"/>
              </a:ext>
            </a:extLst>
          </p:cNvPr>
          <p:cNvSpPr/>
          <p:nvPr/>
        </p:nvSpPr>
        <p:spPr>
          <a:xfrm>
            <a:off x="10539012" y="2812364"/>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3" name="TextBox 72">
            <a:extLst>
              <a:ext uri="{FF2B5EF4-FFF2-40B4-BE49-F238E27FC236}">
                <a16:creationId xmlns:a16="http://schemas.microsoft.com/office/drawing/2014/main" id="{7A5D2C33-535A-EA43-8619-410A9C024879}"/>
              </a:ext>
            </a:extLst>
          </p:cNvPr>
          <p:cNvSpPr txBox="1"/>
          <p:nvPr/>
        </p:nvSpPr>
        <p:spPr>
          <a:xfrm>
            <a:off x="10725687" y="2670662"/>
            <a:ext cx="1109086" cy="276999"/>
          </a:xfrm>
          <a:prstGeom prst="rect">
            <a:avLst/>
          </a:prstGeom>
          <a:noFill/>
        </p:spPr>
        <p:txBody>
          <a:bodyPr wrap="none" rtlCol="0">
            <a:spAutoFit/>
          </a:bodyPr>
          <a:lstStyle/>
          <a:p>
            <a:r>
              <a:rPr lang="en-US" sz="1200" dirty="0" err="1"/>
              <a:t>claim_rejected</a:t>
            </a:r>
            <a:endParaRPr lang="en-US" sz="1200" dirty="0"/>
          </a:p>
        </p:txBody>
      </p:sp>
      <p:cxnSp>
        <p:nvCxnSpPr>
          <p:cNvPr id="74" name="Elbow Connector 73">
            <a:extLst>
              <a:ext uri="{FF2B5EF4-FFF2-40B4-BE49-F238E27FC236}">
                <a16:creationId xmlns:a16="http://schemas.microsoft.com/office/drawing/2014/main" id="{7B35C1A9-8D1C-7C46-8C7A-CECEB1DD86E1}"/>
              </a:ext>
            </a:extLst>
          </p:cNvPr>
          <p:cNvCxnSpPr>
            <a:cxnSpLocks/>
            <a:endCxn id="72" idx="3"/>
          </p:cNvCxnSpPr>
          <p:nvPr/>
        </p:nvCxnSpPr>
        <p:spPr>
          <a:xfrm flipV="1">
            <a:off x="5310344" y="2998195"/>
            <a:ext cx="5262943" cy="8404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C34BFA6D-8D0A-4B4D-8560-D25C6DDDFC86}"/>
              </a:ext>
            </a:extLst>
          </p:cNvPr>
          <p:cNvCxnSpPr>
            <a:cxnSpLocks/>
            <a:stCxn id="37" idx="3"/>
            <a:endCxn id="72" idx="2"/>
          </p:cNvCxnSpPr>
          <p:nvPr/>
        </p:nvCxnSpPr>
        <p:spPr>
          <a:xfrm flipV="1">
            <a:off x="8950333" y="2921221"/>
            <a:ext cx="1588679" cy="1304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4CB90CBA-6644-534B-98D2-0A4DA7B13CC7}"/>
              </a:ext>
            </a:extLst>
          </p:cNvPr>
          <p:cNvSpPr txBox="1"/>
          <p:nvPr/>
        </p:nvSpPr>
        <p:spPr>
          <a:xfrm>
            <a:off x="4300796" y="84613"/>
            <a:ext cx="3425553" cy="369332"/>
          </a:xfrm>
          <a:prstGeom prst="rect">
            <a:avLst/>
          </a:prstGeom>
          <a:noFill/>
        </p:spPr>
        <p:txBody>
          <a:bodyPr wrap="none" rtlCol="0">
            <a:spAutoFit/>
          </a:bodyPr>
          <a:lstStyle/>
          <a:p>
            <a:r>
              <a:rPr lang="en-US" dirty="0"/>
              <a:t>Stages diagram (slightly simplified)</a:t>
            </a:r>
          </a:p>
        </p:txBody>
      </p:sp>
      <p:cxnSp>
        <p:nvCxnSpPr>
          <p:cNvPr id="96" name="Elbow Connector 95">
            <a:extLst>
              <a:ext uri="{FF2B5EF4-FFF2-40B4-BE49-F238E27FC236}">
                <a16:creationId xmlns:a16="http://schemas.microsoft.com/office/drawing/2014/main" id="{29213025-F7DC-9F4D-B5A2-BEEAAEBAB062}"/>
              </a:ext>
            </a:extLst>
          </p:cNvPr>
          <p:cNvCxnSpPr>
            <a:cxnSpLocks/>
            <a:stCxn id="6" idx="4"/>
            <a:endCxn id="4" idx="1"/>
          </p:cNvCxnSpPr>
          <p:nvPr/>
        </p:nvCxnSpPr>
        <p:spPr>
          <a:xfrm rot="5400000">
            <a:off x="-69139" y="2685287"/>
            <a:ext cx="1257377" cy="53564"/>
          </a:xfrm>
          <a:prstGeom prst="bentConnector4">
            <a:avLst>
              <a:gd name="adj1" fmla="val 31603"/>
              <a:gd name="adj2" fmla="val 526779"/>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a:extLst>
              <a:ext uri="{FF2B5EF4-FFF2-40B4-BE49-F238E27FC236}">
                <a16:creationId xmlns:a16="http://schemas.microsoft.com/office/drawing/2014/main" id="{B5F441ED-151E-B842-8130-7F5D71826A0D}"/>
              </a:ext>
            </a:extLst>
          </p:cNvPr>
          <p:cNvSpPr/>
          <p:nvPr/>
        </p:nvSpPr>
        <p:spPr>
          <a:xfrm>
            <a:off x="3289359" y="1745376"/>
            <a:ext cx="895350" cy="9252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waiting_ </a:t>
            </a:r>
            <a:r>
              <a:rPr lang="en-US" sz="1200" dirty="0" err="1">
                <a:solidFill>
                  <a:schemeClr val="tx1"/>
                </a:solidFill>
              </a:rPr>
              <a:t>for_nigo</a:t>
            </a:r>
            <a:endParaRPr lang="en-US" sz="1200" dirty="0">
              <a:solidFill>
                <a:schemeClr val="tx1"/>
              </a:solidFill>
            </a:endParaRPr>
          </a:p>
        </p:txBody>
      </p:sp>
      <p:sp>
        <p:nvSpPr>
          <p:cNvPr id="106" name="Oval 105">
            <a:extLst>
              <a:ext uri="{FF2B5EF4-FFF2-40B4-BE49-F238E27FC236}">
                <a16:creationId xmlns:a16="http://schemas.microsoft.com/office/drawing/2014/main" id="{E7A92ECF-D74C-C946-86EC-620CA96C8102}"/>
              </a:ext>
            </a:extLst>
          </p:cNvPr>
          <p:cNvSpPr/>
          <p:nvPr/>
        </p:nvSpPr>
        <p:spPr>
          <a:xfrm>
            <a:off x="4067687" y="2099162"/>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7" name="TextBox 106">
            <a:extLst>
              <a:ext uri="{FF2B5EF4-FFF2-40B4-BE49-F238E27FC236}">
                <a16:creationId xmlns:a16="http://schemas.microsoft.com/office/drawing/2014/main" id="{27B0578F-F1F9-D14D-AB92-1235556B418B}"/>
              </a:ext>
            </a:extLst>
          </p:cNvPr>
          <p:cNvSpPr txBox="1"/>
          <p:nvPr/>
        </p:nvSpPr>
        <p:spPr>
          <a:xfrm>
            <a:off x="2420606" y="2600763"/>
            <a:ext cx="1075902" cy="461665"/>
          </a:xfrm>
          <a:prstGeom prst="rect">
            <a:avLst/>
          </a:prstGeom>
          <a:noFill/>
        </p:spPr>
        <p:txBody>
          <a:bodyPr wrap="square" rtlCol="0">
            <a:spAutoFit/>
          </a:bodyPr>
          <a:lstStyle/>
          <a:p>
            <a:r>
              <a:rPr lang="en-US" sz="1200" dirty="0" err="1"/>
              <a:t>nigo_followed_up_email</a:t>
            </a:r>
            <a:endParaRPr lang="en-US" sz="1200" dirty="0"/>
          </a:p>
        </p:txBody>
      </p:sp>
      <p:cxnSp>
        <p:nvCxnSpPr>
          <p:cNvPr id="114" name="Elbow Connector 113">
            <a:extLst>
              <a:ext uri="{FF2B5EF4-FFF2-40B4-BE49-F238E27FC236}">
                <a16:creationId xmlns:a16="http://schemas.microsoft.com/office/drawing/2014/main" id="{69D42EE7-8B8E-2944-843E-B5EFEA798229}"/>
              </a:ext>
            </a:extLst>
          </p:cNvPr>
          <p:cNvCxnSpPr>
            <a:cxnSpLocks/>
            <a:stCxn id="106" idx="6"/>
            <a:endCxn id="50" idx="1"/>
          </p:cNvCxnSpPr>
          <p:nvPr/>
        </p:nvCxnSpPr>
        <p:spPr>
          <a:xfrm>
            <a:off x="4301730" y="2208019"/>
            <a:ext cx="452241" cy="14293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CB60E951-0AC1-0843-9C75-BBF0241AF97E}"/>
              </a:ext>
            </a:extLst>
          </p:cNvPr>
          <p:cNvSpPr/>
          <p:nvPr/>
        </p:nvSpPr>
        <p:spPr>
          <a:xfrm>
            <a:off x="2504586" y="2381543"/>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32" name="Elbow Connector 131">
            <a:extLst>
              <a:ext uri="{FF2B5EF4-FFF2-40B4-BE49-F238E27FC236}">
                <a16:creationId xmlns:a16="http://schemas.microsoft.com/office/drawing/2014/main" id="{49EAAD24-4162-3544-8C70-F9310BE4FDE5}"/>
              </a:ext>
            </a:extLst>
          </p:cNvPr>
          <p:cNvCxnSpPr>
            <a:cxnSpLocks/>
            <a:stCxn id="131" idx="6"/>
          </p:cNvCxnSpPr>
          <p:nvPr/>
        </p:nvCxnSpPr>
        <p:spPr>
          <a:xfrm flipV="1">
            <a:off x="2738629" y="2381543"/>
            <a:ext cx="550729" cy="1088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D72BBF49-CF81-504B-AD3D-5170C51EB1DC}"/>
              </a:ext>
            </a:extLst>
          </p:cNvPr>
          <p:cNvSpPr txBox="1"/>
          <p:nvPr/>
        </p:nvSpPr>
        <p:spPr>
          <a:xfrm>
            <a:off x="2449155" y="1293911"/>
            <a:ext cx="1107189" cy="461665"/>
          </a:xfrm>
          <a:prstGeom prst="rect">
            <a:avLst/>
          </a:prstGeom>
          <a:noFill/>
        </p:spPr>
        <p:txBody>
          <a:bodyPr wrap="square" rtlCol="0">
            <a:spAutoFit/>
          </a:bodyPr>
          <a:lstStyle/>
          <a:p>
            <a:r>
              <a:rPr lang="en-US" sz="1200" dirty="0" err="1"/>
              <a:t>nigo_followed_up_call</a:t>
            </a:r>
            <a:endParaRPr lang="en-US" sz="1200" dirty="0"/>
          </a:p>
        </p:txBody>
      </p:sp>
      <p:grpSp>
        <p:nvGrpSpPr>
          <p:cNvPr id="141" name="Group 140">
            <a:extLst>
              <a:ext uri="{FF2B5EF4-FFF2-40B4-BE49-F238E27FC236}">
                <a16:creationId xmlns:a16="http://schemas.microsoft.com/office/drawing/2014/main" id="{5C0916E7-AA46-1F49-9151-2FBAFC8631D4}"/>
              </a:ext>
            </a:extLst>
          </p:cNvPr>
          <p:cNvGrpSpPr/>
          <p:nvPr/>
        </p:nvGrpSpPr>
        <p:grpSpPr>
          <a:xfrm>
            <a:off x="4737804" y="3376002"/>
            <a:ext cx="912731" cy="925286"/>
            <a:chOff x="4448102" y="3611864"/>
            <a:chExt cx="912731" cy="925286"/>
          </a:xfrm>
        </p:grpSpPr>
        <p:sp>
          <p:nvSpPr>
            <p:cNvPr id="17" name="Rounded Rectangle 16">
              <a:extLst>
                <a:ext uri="{FF2B5EF4-FFF2-40B4-BE49-F238E27FC236}">
                  <a16:creationId xmlns:a16="http://schemas.microsoft.com/office/drawing/2014/main" id="{6BFA2BC9-CFC0-B448-B210-930BE2BA57AE}"/>
                </a:ext>
              </a:extLst>
            </p:cNvPr>
            <p:cNvSpPr/>
            <p:nvPr/>
          </p:nvSpPr>
          <p:spPr>
            <a:xfrm>
              <a:off x="4448102" y="3611864"/>
              <a:ext cx="912731" cy="9252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(analyst) deciding_1</a:t>
              </a:r>
            </a:p>
          </p:txBody>
        </p:sp>
        <p:sp>
          <p:nvSpPr>
            <p:cNvPr id="50" name="Rectangle 49">
              <a:extLst>
                <a:ext uri="{FF2B5EF4-FFF2-40B4-BE49-F238E27FC236}">
                  <a16:creationId xmlns:a16="http://schemas.microsoft.com/office/drawing/2014/main" id="{BA800F05-7352-414B-8C98-FFB2A8B569B7}"/>
                </a:ext>
              </a:extLst>
            </p:cNvPr>
            <p:cNvSpPr/>
            <p:nvPr/>
          </p:nvSpPr>
          <p:spPr>
            <a:xfrm>
              <a:off x="4464269" y="3786462"/>
              <a:ext cx="144606" cy="173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Oval 17">
            <a:extLst>
              <a:ext uri="{FF2B5EF4-FFF2-40B4-BE49-F238E27FC236}">
                <a16:creationId xmlns:a16="http://schemas.microsoft.com/office/drawing/2014/main" id="{527B0360-A625-1F40-83A0-A991AF40E53B}"/>
              </a:ext>
            </a:extLst>
          </p:cNvPr>
          <p:cNvSpPr/>
          <p:nvPr/>
        </p:nvSpPr>
        <p:spPr>
          <a:xfrm>
            <a:off x="5511956" y="3484794"/>
            <a:ext cx="234043" cy="2177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TextBox 143">
            <a:extLst>
              <a:ext uri="{FF2B5EF4-FFF2-40B4-BE49-F238E27FC236}">
                <a16:creationId xmlns:a16="http://schemas.microsoft.com/office/drawing/2014/main" id="{16FE2AAB-13BD-9146-BACB-882C0492CF67}"/>
              </a:ext>
            </a:extLst>
          </p:cNvPr>
          <p:cNvSpPr txBox="1"/>
          <p:nvPr/>
        </p:nvSpPr>
        <p:spPr>
          <a:xfrm>
            <a:off x="7017606" y="5595874"/>
            <a:ext cx="5110557" cy="1200329"/>
          </a:xfrm>
          <a:prstGeom prst="rect">
            <a:avLst/>
          </a:prstGeom>
          <a:noFill/>
        </p:spPr>
        <p:txBody>
          <a:bodyPr wrap="square" rtlCol="0">
            <a:spAutoFit/>
          </a:bodyPr>
          <a:lstStyle/>
          <a:p>
            <a:r>
              <a:rPr lang="en-US" sz="1200" dirty="0"/>
              <a:t>Notes:</a:t>
            </a:r>
          </a:p>
          <a:p>
            <a:pPr marL="228600" indent="-228600">
              <a:buFont typeface="+mj-lt"/>
              <a:buAutoNum type="arabicPeriod"/>
            </a:pPr>
            <a:r>
              <a:rPr lang="en-US" sz="1200" dirty="0"/>
              <a:t>in the data there are cases where the </a:t>
            </a:r>
            <a:r>
              <a:rPr lang="en-US" sz="1200" dirty="0" err="1"/>
              <a:t>claim_approved</a:t>
            </a:r>
            <a:r>
              <a:rPr lang="en-US" sz="1200" dirty="0"/>
              <a:t> date is after the end of the pay-out period.  In those cases the pay-out check would be issued after the </a:t>
            </a:r>
            <a:r>
              <a:rPr lang="en-US" sz="1200" dirty="0" err="1"/>
              <a:t>return_to_work</a:t>
            </a:r>
            <a:r>
              <a:rPr lang="en-US" sz="1200" dirty="0"/>
              <a:t> date and the </a:t>
            </a:r>
            <a:r>
              <a:rPr lang="en-US" sz="1200" dirty="0" err="1"/>
              <a:t>paying_out</a:t>
            </a:r>
            <a:r>
              <a:rPr lang="en-US" sz="1200" dirty="0"/>
              <a:t> stage would not occur (or would occur instantaneously)  </a:t>
            </a:r>
          </a:p>
          <a:p>
            <a:pPr marL="228600" indent="-228600">
              <a:buFont typeface="+mj-lt"/>
              <a:buAutoNum type="arabicPeriod"/>
            </a:pPr>
            <a:r>
              <a:rPr lang="en-US" sz="1200" dirty="0"/>
              <a:t>Last date of </a:t>
            </a:r>
            <a:r>
              <a:rPr lang="en-US" sz="1200" dirty="0" err="1"/>
              <a:t>paying_out</a:t>
            </a:r>
            <a:r>
              <a:rPr lang="en-US" sz="1200" dirty="0"/>
              <a:t> is the day before the </a:t>
            </a:r>
            <a:r>
              <a:rPr lang="en-US" sz="1200" dirty="0" err="1"/>
              <a:t>return_to_work</a:t>
            </a:r>
            <a:r>
              <a:rPr lang="en-US" sz="1200" dirty="0"/>
              <a:t> date</a:t>
            </a:r>
          </a:p>
        </p:txBody>
      </p:sp>
      <p:sp>
        <p:nvSpPr>
          <p:cNvPr id="145" name="TextBox 144">
            <a:extLst>
              <a:ext uri="{FF2B5EF4-FFF2-40B4-BE49-F238E27FC236}">
                <a16:creationId xmlns:a16="http://schemas.microsoft.com/office/drawing/2014/main" id="{DE232DBE-2844-AF49-BC6A-10704A213771}"/>
              </a:ext>
            </a:extLst>
          </p:cNvPr>
          <p:cNvSpPr txBox="1"/>
          <p:nvPr/>
        </p:nvSpPr>
        <p:spPr>
          <a:xfrm>
            <a:off x="330778" y="354057"/>
            <a:ext cx="3736910" cy="830997"/>
          </a:xfrm>
          <a:prstGeom prst="rect">
            <a:avLst/>
          </a:prstGeom>
          <a:noFill/>
        </p:spPr>
        <p:txBody>
          <a:bodyPr wrap="square" rtlCol="0">
            <a:spAutoFit/>
          </a:bodyPr>
          <a:lstStyle/>
          <a:p>
            <a:r>
              <a:rPr lang="en-US" sz="1200" dirty="0"/>
              <a:t>This diagram shows the key “stages” of activity during the claims processing.  It also shows the key “milestones” (a.k.a. key events including decision points).  The diagram is slightly simplified as per the first Note below</a:t>
            </a:r>
          </a:p>
        </p:txBody>
      </p:sp>
    </p:spTree>
    <p:extLst>
      <p:ext uri="{BB962C8B-B14F-4D97-AF65-F5344CB8AC3E}">
        <p14:creationId xmlns:p14="http://schemas.microsoft.com/office/powerpoint/2010/main" val="4284556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4378</TotalTime>
  <Words>205</Words>
  <Application>Microsoft Macintosh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Hull</dc:creator>
  <cp:lastModifiedBy>Rick Hull</cp:lastModifiedBy>
  <cp:revision>15</cp:revision>
  <dcterms:created xsi:type="dcterms:W3CDTF">2020-04-20T05:27:06Z</dcterms:created>
  <dcterms:modified xsi:type="dcterms:W3CDTF">2020-05-02T03:59:15Z</dcterms:modified>
</cp:coreProperties>
</file>