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6FE7B-E59F-4221-99D7-0355990FEB46}" v="19" dt="2021-08-31T16:10:31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12"/>
  </p:normalViewPr>
  <p:slideViewPr>
    <p:cSldViewPr>
      <p:cViewPr varScale="1">
        <p:scale>
          <a:sx n="61" d="100"/>
          <a:sy n="61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ackman" userId="e8436eaf-367f-45cb-ae33-eb5e32ce60ac" providerId="ADAL" clId="{569E308F-1F71-476C-AD43-30D5DBD26D7A}"/>
    <pc:docChg chg="modSld">
      <pc:chgData name="Nathan Backman" userId="e8436eaf-367f-45cb-ae33-eb5e32ce60ac" providerId="ADAL" clId="{569E308F-1F71-476C-AD43-30D5DBD26D7A}" dt="2019-08-27T15:04:40.131" v="27" actId="20577"/>
      <pc:docMkLst>
        <pc:docMk/>
      </pc:docMkLst>
      <pc:sldChg chg="modSp">
        <pc:chgData name="Nathan Backman" userId="e8436eaf-367f-45cb-ae33-eb5e32ce60ac" providerId="ADAL" clId="{569E308F-1F71-476C-AD43-30D5DBD26D7A}" dt="2019-08-27T15:04:40.131" v="27" actId="20577"/>
        <pc:sldMkLst>
          <pc:docMk/>
          <pc:sldMk cId="3864309221" sldId="290"/>
        </pc:sldMkLst>
        <pc:spChg chg="mod">
          <ac:chgData name="Nathan Backman" userId="e8436eaf-367f-45cb-ae33-eb5e32ce60ac" providerId="ADAL" clId="{569E308F-1F71-476C-AD43-30D5DBD26D7A}" dt="2019-08-27T15:02:53.770" v="4" actId="20577"/>
          <ac:spMkLst>
            <pc:docMk/>
            <pc:sldMk cId="3864309221" sldId="290"/>
            <ac:spMk id="14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3:02.627" v="8" actId="20577"/>
          <ac:spMkLst>
            <pc:docMk/>
            <pc:sldMk cId="3864309221" sldId="290"/>
            <ac:spMk id="15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3:06.686" v="10" actId="20577"/>
          <ac:spMkLst>
            <pc:docMk/>
            <pc:sldMk cId="3864309221" sldId="290"/>
            <ac:spMk id="16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4:28.460" v="23" actId="20577"/>
          <ac:spMkLst>
            <pc:docMk/>
            <pc:sldMk cId="3864309221" sldId="290"/>
            <ac:spMk id="18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4:16.107" v="19" actId="20577"/>
          <ac:spMkLst>
            <pc:docMk/>
            <pc:sldMk cId="3864309221" sldId="290"/>
            <ac:spMk id="19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4:07.708" v="14" actId="20577"/>
          <ac:spMkLst>
            <pc:docMk/>
            <pc:sldMk cId="3864309221" sldId="290"/>
            <ac:spMk id="20" creationId="{00000000-0000-0000-0000-000000000000}"/>
          </ac:spMkLst>
        </pc:spChg>
        <pc:spChg chg="mod">
          <ac:chgData name="Nathan Backman" userId="e8436eaf-367f-45cb-ae33-eb5e32ce60ac" providerId="ADAL" clId="{569E308F-1F71-476C-AD43-30D5DBD26D7A}" dt="2019-08-27T15:04:40.131" v="27" actId="20577"/>
          <ac:spMkLst>
            <pc:docMk/>
            <pc:sldMk cId="3864309221" sldId="290"/>
            <ac:spMk id="24" creationId="{00000000-0000-0000-0000-000000000000}"/>
          </ac:spMkLst>
        </pc:spChg>
      </pc:sldChg>
    </pc:docChg>
  </pc:docChgLst>
  <pc:docChgLst>
    <pc:chgData name="Nathan Backman" userId="e8436eaf-367f-45cb-ae33-eb5e32ce60ac" providerId="ADAL" clId="{CE56FE7B-E59F-4221-99D7-0355990FEB46}"/>
    <pc:docChg chg="modSld">
      <pc:chgData name="Nathan Backman" userId="e8436eaf-367f-45cb-ae33-eb5e32ce60ac" providerId="ADAL" clId="{CE56FE7B-E59F-4221-99D7-0355990FEB46}" dt="2021-08-31T17:05:12.336" v="38" actId="20577"/>
      <pc:docMkLst>
        <pc:docMk/>
      </pc:docMkLst>
      <pc:sldChg chg="modSp mod">
        <pc:chgData name="Nathan Backman" userId="e8436eaf-367f-45cb-ae33-eb5e32ce60ac" providerId="ADAL" clId="{CE56FE7B-E59F-4221-99D7-0355990FEB46}" dt="2021-08-31T17:05:12.336" v="38" actId="20577"/>
        <pc:sldMkLst>
          <pc:docMk/>
          <pc:sldMk cId="3901309232" sldId="256"/>
        </pc:sldMkLst>
        <pc:spChg chg="mod">
          <ac:chgData name="Nathan Backman" userId="e8436eaf-367f-45cb-ae33-eb5e32ce60ac" providerId="ADAL" clId="{CE56FE7B-E59F-4221-99D7-0355990FEB46}" dt="2021-08-31T17:05:12.336" v="38" actId="20577"/>
          <ac:spMkLst>
            <pc:docMk/>
            <pc:sldMk cId="3901309232" sldId="256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CE56FE7B-E59F-4221-99D7-0355990FEB46}" dt="2021-08-31T16:32:55.332" v="37" actId="20577"/>
        <pc:sldMkLst>
          <pc:docMk/>
          <pc:sldMk cId="1286719064" sldId="272"/>
        </pc:sldMkLst>
        <pc:spChg chg="mod">
          <ac:chgData name="Nathan Backman" userId="e8436eaf-367f-45cb-ae33-eb5e32ce60ac" providerId="ADAL" clId="{CE56FE7B-E59F-4221-99D7-0355990FEB46}" dt="2021-08-31T16:32:55.332" v="37" actId="20577"/>
          <ac:spMkLst>
            <pc:docMk/>
            <pc:sldMk cId="1286719064" sldId="272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CE56FE7B-E59F-4221-99D7-0355990FEB46}" dt="2021-08-31T16:10:31.876" v="18" actId="20577"/>
        <pc:sldMkLst>
          <pc:docMk/>
          <pc:sldMk cId="3864309221" sldId="290"/>
        </pc:sldMkLst>
        <pc:spChg chg="mod">
          <ac:chgData name="Nathan Backman" userId="e8436eaf-367f-45cb-ae33-eb5e32ce60ac" providerId="ADAL" clId="{CE56FE7B-E59F-4221-99D7-0355990FEB46}" dt="2021-08-31T16:09:12.970" v="3" actId="20577"/>
          <ac:spMkLst>
            <pc:docMk/>
            <pc:sldMk cId="3864309221" sldId="290"/>
            <ac:spMk id="14" creationId="{00000000-0000-0000-0000-000000000000}"/>
          </ac:spMkLst>
        </pc:spChg>
        <pc:spChg chg="mod">
          <ac:chgData name="Nathan Backman" userId="e8436eaf-367f-45cb-ae33-eb5e32ce60ac" providerId="ADAL" clId="{CE56FE7B-E59F-4221-99D7-0355990FEB46}" dt="2021-08-31T16:09:18.530" v="7" actId="20577"/>
          <ac:spMkLst>
            <pc:docMk/>
            <pc:sldMk cId="3864309221" sldId="290"/>
            <ac:spMk id="15" creationId="{00000000-0000-0000-0000-000000000000}"/>
          </ac:spMkLst>
        </pc:spChg>
        <pc:spChg chg="mod">
          <ac:chgData name="Nathan Backman" userId="e8436eaf-367f-45cb-ae33-eb5e32ce60ac" providerId="ADAL" clId="{CE56FE7B-E59F-4221-99D7-0355990FEB46}" dt="2021-08-31T16:09:24.134" v="11" actId="20577"/>
          <ac:spMkLst>
            <pc:docMk/>
            <pc:sldMk cId="3864309221" sldId="290"/>
            <ac:spMk id="16" creationId="{00000000-0000-0000-0000-000000000000}"/>
          </ac:spMkLst>
        </pc:spChg>
        <pc:spChg chg="mod">
          <ac:chgData name="Nathan Backman" userId="e8436eaf-367f-45cb-ae33-eb5e32ce60ac" providerId="ADAL" clId="{CE56FE7B-E59F-4221-99D7-0355990FEB46}" dt="2021-08-31T16:10:31.876" v="18" actId="20577"/>
          <ac:spMkLst>
            <pc:docMk/>
            <pc:sldMk cId="3864309221" sldId="290"/>
            <ac:spMk id="18" creationId="{00000000-0000-0000-0000-000000000000}"/>
          </ac:spMkLst>
        </pc:spChg>
        <pc:spChg chg="mod">
          <ac:chgData name="Nathan Backman" userId="e8436eaf-367f-45cb-ae33-eb5e32ce60ac" providerId="ADAL" clId="{CE56FE7B-E59F-4221-99D7-0355990FEB46}" dt="2021-08-31T16:10:14.360" v="16" actId="20577"/>
          <ac:spMkLst>
            <pc:docMk/>
            <pc:sldMk cId="3864309221" sldId="290"/>
            <ac:spMk id="19" creationId="{00000000-0000-0000-0000-000000000000}"/>
          </ac:spMkLst>
        </pc:spChg>
        <pc:spChg chg="mod">
          <ac:chgData name="Nathan Backman" userId="e8436eaf-367f-45cb-ae33-eb5e32ce60ac" providerId="ADAL" clId="{CE56FE7B-E59F-4221-99D7-0355990FEB46}" dt="2021-08-31T16:10:09.756" v="12" actId="20577"/>
          <ac:spMkLst>
            <pc:docMk/>
            <pc:sldMk cId="3864309221" sldId="290"/>
            <ac:spMk id="2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tmarketshare.com/operating-system-market-share.asp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www.netmarketshare.com/operating-system-market-share.aspx?qprid=8&amp;qpcustomd=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CMSC 432 –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6400800" cy="23622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Instructor: Dr. Nathan Backman</a:t>
            </a:r>
          </a:p>
          <a:p>
            <a:pPr algn="l"/>
            <a:r>
              <a:rPr lang="en-US" dirty="0"/>
              <a:t>Location: ESSC 126</a:t>
            </a:r>
          </a:p>
          <a:p>
            <a:pPr algn="l"/>
            <a:r>
              <a:rPr lang="en-US" dirty="0"/>
              <a:t>Time: Tuesday &amp; Thursdays</a:t>
            </a:r>
          </a:p>
          <a:p>
            <a:pPr algn="l"/>
            <a:r>
              <a:rPr lang="en-US" dirty="0"/>
              <a:t>	 12:00pm – 1:15pm</a:t>
            </a:r>
          </a:p>
        </p:txBody>
      </p:sp>
    </p:spTree>
    <p:extLst>
      <p:ext uri="{BB962C8B-B14F-4D97-AF65-F5344CB8AC3E}">
        <p14:creationId xmlns:p14="http://schemas.microsoft.com/office/powerpoint/2010/main" val="390130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What’s left to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Are operating systems perfect?</a:t>
            </a:r>
          </a:p>
          <a:p>
            <a:pPr marL="0" indent="0">
              <a:buNone/>
            </a:pPr>
            <a:r>
              <a:rPr lang="en-US" dirty="0"/>
              <a:t>     Do you have any complaints?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Issues still common today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r>
              <a:rPr lang="en-US" dirty="0"/>
              <a:t>Security / vulnerabilities</a:t>
            </a:r>
          </a:p>
          <a:p>
            <a:pPr lvl="1"/>
            <a:r>
              <a:rPr lang="en-US" dirty="0"/>
              <a:t>Corruption / data loss</a:t>
            </a:r>
          </a:p>
          <a:p>
            <a:pPr lvl="1"/>
            <a:r>
              <a:rPr lang="en-US" dirty="0"/>
              <a:t>Performance</a:t>
            </a:r>
          </a:p>
        </p:txBody>
      </p:sp>
      <p:pic>
        <p:nvPicPr>
          <p:cNvPr id="1026" name="Picture 2" descr="http://www.mascobz.com/wp-content/uploads/2011/09/windows-8-blue-screen-of-death-offic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27391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censtein.com/default/wp-content/uploads/2011/09/F51AA53D-3E6C-4E0F-8D64300E64C3222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27" y="5105400"/>
            <a:ext cx="24879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m.support.apple.com/library/APPLE/APPLECARE_ALLGEOS/TS3742/en_US/TS3742_01_KP-001-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67" y="4860971"/>
            <a:ext cx="2812078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ert.gov.az/userfiles/02d4f1cc399459f0202f62545d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50424"/>
            <a:ext cx="2708761" cy="16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History of</a:t>
            </a:r>
            <a:br>
              <a:rPr lang="en-US" dirty="0"/>
            </a:br>
            <a:r>
              <a:rPr lang="en-US" dirty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597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Prior to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Early computers didn’t have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would completely and explicitly program them.  You provided the very first/last instruction.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resource sharing – it’s all yours!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 in your tape / punch card and let it run</a:t>
            </a:r>
          </a:p>
        </p:txBody>
      </p:sp>
    </p:spTree>
    <p:extLst>
      <p:ext uri="{BB962C8B-B14F-4D97-AF65-F5344CB8AC3E}">
        <p14:creationId xmlns:p14="http://schemas.microsoft.com/office/powerpoint/2010/main" val="27707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First Operating Systems </a:t>
            </a:r>
            <a:r>
              <a:rPr lang="en-US" sz="2800" dirty="0"/>
              <a:t>(late 50’s)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They were written to streamline sequential jobs</a:t>
            </a:r>
          </a:p>
          <a:p>
            <a:pPr marL="0" indent="0">
              <a:buNone/>
            </a:pPr>
            <a:r>
              <a:rPr lang="en-US" dirty="0"/>
              <a:t>	(batch processing)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 to this, you had to load up your tape/cards by yourself (this ate into reserved computing time)</a:t>
            </a:r>
          </a:p>
        </p:txBody>
      </p:sp>
      <p:pic>
        <p:nvPicPr>
          <p:cNvPr id="2050" name="Picture 2" descr="http://s7.computerhistory.org/is/image/CHM/X6300.2012-03-01?$re-zoomed$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5" b="19373"/>
          <a:stretch/>
        </p:blipFill>
        <p:spPr bwMode="auto">
          <a:xfrm>
            <a:off x="3581400" y="4401671"/>
            <a:ext cx="5715000" cy="2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deusm.com/programmableplanet/2013/02/259222/164919_8673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8772"/>
            <a:ext cx="26193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9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Operating Systems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(the 60’s)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They added pipelining to the process (sort of)</a:t>
            </a:r>
          </a:p>
          <a:p>
            <a:pPr lvl="1"/>
            <a:r>
              <a:rPr lang="en-US" dirty="0"/>
              <a:t>Loaded another program while the current program executes</a:t>
            </a:r>
          </a:p>
          <a:p>
            <a:pPr lvl="1"/>
            <a:r>
              <a:rPr lang="en-US" dirty="0"/>
              <a:t>Generally applicable to any type of IO</a:t>
            </a:r>
          </a:p>
          <a:p>
            <a:pPr lvl="1"/>
            <a:r>
              <a:rPr lang="en-US" dirty="0"/>
              <a:t>Used the notion of </a:t>
            </a:r>
            <a:r>
              <a:rPr lang="en-US" i="1" dirty="0"/>
              <a:t>interrupts</a:t>
            </a:r>
            <a:r>
              <a:rPr lang="en-US" dirty="0"/>
              <a:t> to check for completion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This was the start of multiprogramming</a:t>
            </a:r>
          </a:p>
          <a:p>
            <a:pPr lvl="1"/>
            <a:r>
              <a:rPr lang="en-US" dirty="0"/>
              <a:t>Two things happening at once</a:t>
            </a:r>
            <a:br>
              <a:rPr lang="en-US" dirty="0"/>
            </a:br>
            <a:r>
              <a:rPr lang="en-US" dirty="0"/>
              <a:t>(although one being IO)</a:t>
            </a:r>
          </a:p>
          <a:p>
            <a:pPr lvl="1"/>
            <a:r>
              <a:rPr lang="en-US" dirty="0"/>
              <a:t>Not yet concurrent computations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2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Modern Operating Systems</a:t>
            </a:r>
            <a:br>
              <a:rPr lang="en-US" dirty="0"/>
            </a:br>
            <a:r>
              <a:rPr lang="en-US" sz="2800" dirty="0"/>
              <a:t>Introducing revolutionary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Virtual Memory</a:t>
            </a:r>
          </a:p>
          <a:p>
            <a:pPr marL="0" indent="0">
              <a:buNone/>
            </a:pPr>
            <a:r>
              <a:rPr lang="en-US" sz="2800" dirty="0"/>
              <a:t>Since programs couldn’t always fit into memory they had to be shuffled around.  Virtual memory gave the illusion of lots of space and the OS shuffled as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Time Sharing</a:t>
            </a:r>
          </a:p>
          <a:p>
            <a:pPr marL="0" indent="0">
              <a:buNone/>
            </a:pPr>
            <a:r>
              <a:rPr lang="en-US" sz="2800" dirty="0"/>
              <a:t>Concept of allowing multiple users to interact with programs running on the 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Modern Operating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err="1"/>
              <a:t>Multics</a:t>
            </a:r>
            <a:r>
              <a:rPr lang="en-US" dirty="0"/>
              <a:t> </a:t>
            </a:r>
            <a:r>
              <a:rPr lang="en-US" sz="2800" dirty="0"/>
              <a:t>(1964)</a:t>
            </a:r>
            <a:endParaRPr lang="en-US" sz="2800" u="sng" dirty="0"/>
          </a:p>
          <a:p>
            <a:pPr marL="460375" lvl="1"/>
            <a:r>
              <a:rPr lang="en-US" dirty="0"/>
              <a:t>Scalable terminal access</a:t>
            </a:r>
          </a:p>
          <a:p>
            <a:pPr marL="460375" lvl="1"/>
            <a:r>
              <a:rPr lang="en-US" dirty="0"/>
              <a:t>Reliable internal file system with access control</a:t>
            </a:r>
          </a:p>
          <a:p>
            <a:pPr marL="460375" lvl="1"/>
            <a:r>
              <a:rPr lang="en-US" dirty="0"/>
              <a:t>Provided a variety of programming environments</a:t>
            </a:r>
          </a:p>
          <a:p>
            <a:pPr marL="460375" lvl="1"/>
            <a:r>
              <a:rPr lang="en-US" dirty="0"/>
              <a:t>Perhaps the first OS written in a high-level language</a:t>
            </a:r>
          </a:p>
          <a:p>
            <a:pPr marL="460375" lvl="1"/>
            <a:r>
              <a:rPr lang="en-US" dirty="0"/>
              <a:t>Virtual memory; files could be mapped into memory</a:t>
            </a:r>
          </a:p>
          <a:p>
            <a:pPr marL="460375" lvl="1"/>
            <a:r>
              <a:rPr lang="en-US" dirty="0"/>
              <a:t>Not commercially successful (highly targeted hardware)</a:t>
            </a:r>
          </a:p>
          <a:p>
            <a:pPr marL="460375" lvl="1"/>
            <a:r>
              <a:rPr lang="en-US" dirty="0"/>
              <a:t>Incredible list of features and very influential</a:t>
            </a:r>
          </a:p>
        </p:txBody>
      </p:sp>
    </p:spTree>
    <p:extLst>
      <p:ext uri="{BB962C8B-B14F-4D97-AF65-F5344CB8AC3E}">
        <p14:creationId xmlns:p14="http://schemas.microsoft.com/office/powerpoint/2010/main" val="78932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Modern Operating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OS/360</a:t>
            </a:r>
            <a:r>
              <a:rPr lang="en-US" dirty="0"/>
              <a:t> </a:t>
            </a:r>
            <a:r>
              <a:rPr lang="en-US" sz="2800" dirty="0"/>
              <a:t>(1966)</a:t>
            </a:r>
            <a:endParaRPr lang="en-US" sz="2800" u="sng" dirty="0"/>
          </a:p>
          <a:p>
            <a:pPr lvl="1"/>
            <a:r>
              <a:rPr lang="en-US" dirty="0"/>
              <a:t>More successful than </a:t>
            </a:r>
            <a:r>
              <a:rPr lang="en-US" dirty="0" err="1"/>
              <a:t>Multics</a:t>
            </a:r>
            <a:endParaRPr lang="en-US" dirty="0"/>
          </a:p>
          <a:p>
            <a:pPr lvl="1"/>
            <a:r>
              <a:rPr lang="en-US" dirty="0"/>
              <a:t>Designed to work on many families of computers</a:t>
            </a:r>
          </a:p>
          <a:p>
            <a:pPr lvl="1"/>
            <a:r>
              <a:rPr lang="en-US" dirty="0"/>
              <a:t>Failed at being universally deployable</a:t>
            </a:r>
          </a:p>
          <a:p>
            <a:pPr lvl="2"/>
            <a:r>
              <a:rPr lang="en-US" dirty="0"/>
              <a:t>The task was just way over their head and would have taken too much time/effort/organization to pull off</a:t>
            </a:r>
          </a:p>
          <a:p>
            <a:pPr lvl="2"/>
            <a:r>
              <a:rPr lang="en-US" dirty="0"/>
              <a:t>Resorted to specialized instances for targeted machines</a:t>
            </a:r>
          </a:p>
          <a:p>
            <a:pPr lvl="2"/>
            <a:r>
              <a:rPr lang="en-US" dirty="0"/>
              <a:t>Lessons learned featured in the book:</a:t>
            </a:r>
            <a:br>
              <a:rPr lang="en-US" dirty="0"/>
            </a:br>
            <a:r>
              <a:rPr lang="en-US" i="1" dirty="0"/>
              <a:t>“The Mythical Man Month”</a:t>
            </a:r>
            <a:r>
              <a:rPr lang="en-US" dirty="0"/>
              <a:t> by project leader Fred Brooks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671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From Mainframes to Minicomputers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6868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Mainframe Computers</a:t>
            </a:r>
            <a:r>
              <a:rPr lang="en-US" dirty="0"/>
              <a:t> </a:t>
            </a:r>
            <a:r>
              <a:rPr lang="en-US" sz="2800" dirty="0"/>
              <a:t>(big iron)</a:t>
            </a:r>
          </a:p>
          <a:p>
            <a:pPr marL="0" indent="0">
              <a:buNone/>
            </a:pPr>
            <a:r>
              <a:rPr lang="en-US" sz="2800" dirty="0"/>
              <a:t>IBM 704 pictured				       Super expensive</a:t>
            </a:r>
          </a:p>
          <a:p>
            <a:pPr marL="0" indent="0">
              <a:buNone/>
            </a:pPr>
            <a:r>
              <a:rPr lang="en-US" sz="2800" dirty="0"/>
              <a:t>                                      			       Filled rooms</a:t>
            </a:r>
          </a:p>
          <a:p>
            <a:pPr marL="0" indent="0">
              <a:buNone/>
            </a:pPr>
            <a:r>
              <a:rPr lang="en-US" sz="2800" dirty="0"/>
              <a:t>						       Vacuum Tubes</a:t>
            </a:r>
          </a:p>
          <a:p>
            <a:pPr marL="0" indent="0">
              <a:buNone/>
            </a:pPr>
            <a:r>
              <a:rPr lang="en-US" sz="2800" dirty="0"/>
              <a:t>						       Core Memory</a:t>
            </a:r>
          </a:p>
        </p:txBody>
      </p:sp>
      <p:pic>
        <p:nvPicPr>
          <p:cNvPr id="4098" name="Picture 2" descr="http://upload.wikimedia.org/wikipedia/commons/1/10/BRL61-IBM_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62484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nfolab.stanford.edu/pub/voy/museum/pictures/display/2-2-Tub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06" y="4854388"/>
            <a:ext cx="2300194" cy="183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commons/thumb/c/c0/8_bytes_vs._8Gbytes.jpg/320px-8_bytes_vs._8Gby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66505"/>
            <a:ext cx="2452126" cy="183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0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From Mainframes to Minicomputers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6868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Minicomputers</a:t>
            </a:r>
            <a:r>
              <a:rPr lang="en-US" dirty="0"/>
              <a:t> (1965 – early 80’s)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Cheap enough for universities</a:t>
            </a:r>
          </a:p>
          <a:p>
            <a:pPr marL="0" indent="0">
              <a:buNone/>
            </a:pPr>
            <a:r>
              <a:rPr lang="en-US" sz="2800" dirty="0"/>
              <a:t>Still to expensive for hobbyists</a:t>
            </a:r>
          </a:p>
          <a:p>
            <a:pPr marL="0" indent="0">
              <a:buNone/>
            </a:pPr>
            <a:r>
              <a:rPr lang="en-US" sz="2800" dirty="0"/>
              <a:t>Refrigerator size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Great time for OSs</a:t>
            </a:r>
          </a:p>
          <a:p>
            <a:pPr lvl="1"/>
            <a:r>
              <a:rPr lang="en-US" sz="2400" dirty="0"/>
              <a:t>Lots of progress</a:t>
            </a:r>
          </a:p>
        </p:txBody>
      </p:sp>
      <p:pic>
        <p:nvPicPr>
          <p:cNvPr id="10" name="Picture 8" descr="http://upload.wikimedia.org/wikipedia/commons/thumb/e/ee/Pdp-11-40.jpg/360px-Pdp-11-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41625"/>
            <a:ext cx="28194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upload.wikimedia.org/wikipedia/commons/thumb/6/6d/PDP-8.jpg/220px-PDP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3433482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 PDP-8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2437032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 PDP-11</a:t>
            </a:r>
          </a:p>
        </p:txBody>
      </p:sp>
    </p:spTree>
    <p:extLst>
      <p:ext uri="{BB962C8B-B14F-4D97-AF65-F5344CB8AC3E}">
        <p14:creationId xmlns:p14="http://schemas.microsoft.com/office/powerpoint/2010/main" val="19431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a/af/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35" y="758461"/>
            <a:ext cx="1372099" cy="16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Windows logo and wordmark - 201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9" y="1162862"/>
            <a:ext cx="3733800" cy="81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OS X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76090"/>
            <a:ext cx="14763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ndroid robot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28" y="4419600"/>
            <a:ext cx="1110072" cy="129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Apple iOS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68" y="4982328"/>
            <a:ext cx="868723" cy="6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Windows Phone 8 logo and wordmark (purple)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" y="4938180"/>
            <a:ext cx="3971110" cy="5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159" y="304800"/>
            <a:ext cx="784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Desktop Operating Systems </a:t>
            </a:r>
            <a:r>
              <a:rPr lang="en-US" sz="2800" dirty="0"/>
              <a:t>(the big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160" y="4078069"/>
            <a:ext cx="733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Mobile Operating Systems </a:t>
            </a:r>
            <a:r>
              <a:rPr lang="en-US" sz="2800" dirty="0"/>
              <a:t>(the big 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4443" y="252478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87.56%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2443" y="252478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9.54%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6043" y="252478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2.35%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2524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Market: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6843" y="579120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0.01%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3870" y="579120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28.26%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98675" y="579120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71.24%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5859" y="5791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52" y="3048000"/>
            <a:ext cx="680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http://www.netmarketshare.com/operating-system-market-share.aspx</a:t>
            </a:r>
            <a:endParaRPr lang="en-US" sz="1200" dirty="0"/>
          </a:p>
        </p:txBody>
      </p:sp>
      <p:pic>
        <p:nvPicPr>
          <p:cNvPr id="2050" name="Picture 2" descr="File:Blackberry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30" y="5081312"/>
            <a:ext cx="21907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986243" y="5791200"/>
            <a:ext cx="133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0.00%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51" y="6276201"/>
            <a:ext cx="680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0"/>
              </a:rPr>
              <a:t>http://www.netmarketshare.com/operating-system-market-share.aspx?qprid=8&amp;qpcustomd=1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3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7" grpId="0"/>
      <p:bldP spid="24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Unix </a:t>
            </a:r>
            <a:r>
              <a:rPr lang="en-US" sz="3200" dirty="0"/>
              <a:t>(from Bell Labs at AT&amp;T, early 70’s)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52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Created by some of the people behind </a:t>
            </a:r>
            <a:r>
              <a:rPr lang="en-US" dirty="0" err="1"/>
              <a:t>Multics</a:t>
            </a:r>
            <a:endParaRPr lang="en-US" dirty="0"/>
          </a:p>
          <a:p>
            <a:pPr lvl="1"/>
            <a:r>
              <a:rPr lang="en-US" sz="2000" dirty="0"/>
              <a:t>Ken Thompson</a:t>
            </a:r>
          </a:p>
          <a:p>
            <a:pPr lvl="1"/>
            <a:r>
              <a:rPr lang="en-US" sz="2000" dirty="0"/>
              <a:t>Dennis Ritchie</a:t>
            </a:r>
          </a:p>
          <a:p>
            <a:pPr lvl="1"/>
            <a:r>
              <a:rPr lang="en-US" sz="2000" dirty="0"/>
              <a:t>They left the </a:t>
            </a:r>
            <a:r>
              <a:rPr lang="en-US" sz="2000" dirty="0" err="1"/>
              <a:t>Multics</a:t>
            </a:r>
            <a:r>
              <a:rPr lang="en-US" sz="2000" dirty="0"/>
              <a:t> project because it was just too big to pull off right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Less grand than </a:t>
            </a:r>
            <a:r>
              <a:rPr lang="en-US" b="1" dirty="0" err="1"/>
              <a:t>Multi</a:t>
            </a:r>
            <a:r>
              <a:rPr lang="en-US" dirty="0" err="1"/>
              <a:t>cs</a:t>
            </a:r>
            <a:r>
              <a:rPr lang="en-US" dirty="0"/>
              <a:t>, therefore named </a:t>
            </a:r>
            <a:r>
              <a:rPr lang="en-US" b="1" dirty="0"/>
              <a:t>Uni</a:t>
            </a:r>
            <a:r>
              <a:rPr lang="en-US" dirty="0"/>
              <a:t>x</a:t>
            </a:r>
          </a:p>
          <a:p>
            <a:pPr lvl="1"/>
            <a:r>
              <a:rPr lang="en-US" dirty="0"/>
              <a:t>Similar principles but smaller scale / less ambitious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Very popular and relatively cheap for universities</a:t>
            </a:r>
          </a:p>
          <a:p>
            <a:pPr lvl="1"/>
            <a:r>
              <a:rPr lang="en-US" dirty="0"/>
              <a:t>Few hundred $, and you got the (trade secret)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BSD</a:t>
            </a:r>
            <a:r>
              <a:rPr lang="en-US" sz="3200" dirty="0"/>
              <a:t> (from UC Berkeley, late 70’s)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800" cy="426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Berkeley Software Distribution </a:t>
            </a:r>
            <a:r>
              <a:rPr lang="en-US" sz="2800" dirty="0"/>
              <a:t>(lead by Bill Joy)</a:t>
            </a:r>
          </a:p>
          <a:p>
            <a:pPr lvl="1"/>
            <a:r>
              <a:rPr lang="en-US" sz="2000" dirty="0"/>
              <a:t>1BSD: Unix add-on that contained a </a:t>
            </a:r>
            <a:r>
              <a:rPr lang="en-US" sz="2000" dirty="0" err="1"/>
              <a:t>pascal</a:t>
            </a:r>
            <a:r>
              <a:rPr lang="en-US" sz="2000" dirty="0"/>
              <a:t> compiler and the ex editor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2BSD: Updates to 1BSD programs and included vi and </a:t>
            </a:r>
            <a:r>
              <a:rPr lang="en-US" sz="2000" dirty="0" err="1"/>
              <a:t>csh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3BSD: Augmented Unix to support virtual memory on the VAX 11</a:t>
            </a:r>
            <a:br>
              <a:rPr lang="en-US" sz="2000" dirty="0"/>
            </a:br>
            <a:r>
              <a:rPr lang="en-US" sz="2000" dirty="0"/>
              <a:t>            Largely re-written Unix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4.2 BSD: Included support for networking – an implementation of TCP/IP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Still licensed Unix code so royalties went to AT&amp;T</a:t>
            </a:r>
          </a:p>
        </p:txBody>
      </p:sp>
    </p:spTree>
    <p:extLst>
      <p:ext uri="{BB962C8B-B14F-4D97-AF65-F5344CB8AC3E}">
        <p14:creationId xmlns:p14="http://schemas.microsoft.com/office/powerpoint/2010/main" val="175181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IBM PC 5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0111"/>
            <a:ext cx="4038600" cy="29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Microcomputers (PCs) </a:t>
            </a:r>
            <a:r>
              <a:rPr lang="en-US" sz="2800" dirty="0">
                <a:solidFill>
                  <a:prstClr val="black"/>
                </a:solidFill>
              </a:rPr>
              <a:t>(mid 70’s – early 90’s)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6868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Computers for hobbyists / mass market</a:t>
            </a:r>
          </a:p>
          <a:p>
            <a:pPr lvl="1"/>
            <a:r>
              <a:rPr lang="en-US" dirty="0"/>
              <a:t>Suddenly a need for more polished operating systems</a:t>
            </a:r>
          </a:p>
          <a:p>
            <a:pPr lvl="1"/>
            <a:r>
              <a:rPr lang="en-US" dirty="0"/>
              <a:t>Computers shipped with operating systems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CP/M </a:t>
            </a:r>
            <a:r>
              <a:rPr lang="en-US" sz="2800" dirty="0"/>
              <a:t>(1974)</a:t>
            </a:r>
          </a:p>
          <a:p>
            <a:pPr marL="511175" lvl="1" indent="-282575">
              <a:buFont typeface="+mj-lt"/>
              <a:buAutoNum type="arabicPeriod"/>
            </a:pPr>
            <a:r>
              <a:rPr lang="en-US" dirty="0"/>
              <a:t>Console command processor (CPM)</a:t>
            </a:r>
          </a:p>
          <a:p>
            <a:pPr marL="511175" lvl="1" indent="-282575">
              <a:buFont typeface="+mj-lt"/>
              <a:buAutoNum type="arabicPeriod"/>
            </a:pPr>
            <a:r>
              <a:rPr lang="en-US" dirty="0"/>
              <a:t>Basic disk operating system (BDOS)</a:t>
            </a:r>
          </a:p>
          <a:p>
            <a:pPr marL="511175" lvl="1" indent="-282575">
              <a:buFont typeface="+mj-lt"/>
              <a:buAutoNum type="arabicPeriod"/>
            </a:pPr>
            <a:r>
              <a:rPr lang="en-US" dirty="0"/>
              <a:t>Basic input/output system (BIOS)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Apple DOS &amp; Apple SOS</a:t>
            </a:r>
          </a:p>
        </p:txBody>
      </p:sp>
    </p:spTree>
    <p:extLst>
      <p:ext uri="{BB962C8B-B14F-4D97-AF65-F5344CB8AC3E}">
        <p14:creationId xmlns:p14="http://schemas.microsoft.com/office/powerpoint/2010/main" val="317356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Humble beginnings</a:t>
            </a:r>
          </a:p>
          <a:p>
            <a:pPr lvl="1"/>
            <a:r>
              <a:rPr lang="en-US" dirty="0"/>
              <a:t>Software company with a Basic interpreter</a:t>
            </a:r>
          </a:p>
          <a:p>
            <a:pPr marL="0" indent="0">
              <a:buNone/>
            </a:pPr>
            <a:r>
              <a:rPr lang="en-US" dirty="0"/>
              <a:t>Jumped into operating systems</a:t>
            </a:r>
          </a:p>
          <a:p>
            <a:pPr lvl="1"/>
            <a:r>
              <a:rPr lang="en-US" dirty="0"/>
              <a:t>Licensed Unix, converted it to 16-bit, sold it as </a:t>
            </a:r>
            <a:r>
              <a:rPr lang="en-US" dirty="0" err="1"/>
              <a:t>Xenix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IBM creates the IBM PC and wants an OS bundled</a:t>
            </a:r>
          </a:p>
          <a:p>
            <a:pPr lvl="1"/>
            <a:r>
              <a:rPr lang="en-US" dirty="0"/>
              <a:t>IBM wanted CP/M but couldn’t reach an agreement</a:t>
            </a:r>
          </a:p>
          <a:p>
            <a:pPr lvl="1"/>
            <a:r>
              <a:rPr lang="en-US" dirty="0"/>
              <a:t>IBM calls MS and asks them if they will supply the OS</a:t>
            </a:r>
          </a:p>
          <a:p>
            <a:pPr lvl="1"/>
            <a:r>
              <a:rPr lang="en-US" dirty="0"/>
              <a:t>But, MS doesn’t want to pay AT&amp;T royalties for </a:t>
            </a:r>
            <a:r>
              <a:rPr lang="en-US" dirty="0" err="1"/>
              <a:t>Xenix</a:t>
            </a:r>
            <a:endParaRPr lang="en-US" dirty="0"/>
          </a:p>
          <a:p>
            <a:pPr lvl="1"/>
            <a:r>
              <a:rPr lang="en-US" dirty="0"/>
              <a:t>MS tells IBM they have an OS for them (they don’t) and IBM agrees to use it</a:t>
            </a:r>
          </a:p>
          <a:p>
            <a:pPr lvl="1"/>
            <a:r>
              <a:rPr lang="en-US" dirty="0"/>
              <a:t>MS quickly buys QDOS from SCP and slips it to IBM</a:t>
            </a:r>
          </a:p>
        </p:txBody>
      </p:sp>
      <p:pic>
        <p:nvPicPr>
          <p:cNvPr id="2050" name="Picture 2" descr="File:1981BillPa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75546"/>
            <a:ext cx="2381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s.sitepointstatic.com/images/tech/722-microsoft-logo-ol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6" t="46377" b="26812"/>
          <a:stretch/>
        </p:blipFill>
        <p:spPr bwMode="auto">
          <a:xfrm>
            <a:off x="457200" y="76200"/>
            <a:ext cx="4889091" cy="110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345" y="1806807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(1975)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45" y="2895600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(1980)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27" y="3989294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(1980)</a:t>
            </a:r>
          </a:p>
        </p:txBody>
      </p:sp>
    </p:spTree>
    <p:extLst>
      <p:ext uri="{BB962C8B-B14F-4D97-AF65-F5344CB8AC3E}">
        <p14:creationId xmlns:p14="http://schemas.microsoft.com/office/powerpoint/2010/main" val="16157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RodBrockCar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19137" r="22942" b="56627"/>
          <a:stretch/>
        </p:blipFill>
        <p:spPr bwMode="auto">
          <a:xfrm>
            <a:off x="152400" y="230628"/>
            <a:ext cx="3162300" cy="9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76200" y="197008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QDOS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3550" y="1970083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86-DOS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2351083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4" descr="http://blogs.sitepointstatic.com/images/tech/722-microsoft-logo-ol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20654" r="-7032" b="53937"/>
          <a:stretch/>
        </p:blipFill>
        <p:spPr bwMode="auto">
          <a:xfrm>
            <a:off x="3616698" y="227373"/>
            <a:ext cx="3290047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H="1">
            <a:off x="3616698" y="31682"/>
            <a:ext cx="2802" cy="446411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4494" y="200899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PC 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3145" y="353882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MS DOS</a:t>
            </a:r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4953000" y="2638038"/>
            <a:ext cx="886945" cy="900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81800" y="31682"/>
            <a:ext cx="0" cy="446411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IBM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5638800" y="1970083"/>
            <a:ext cx="2209800" cy="392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781800" y="3004709"/>
            <a:ext cx="23622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52639" y="3892772"/>
            <a:ext cx="1410261" cy="102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6100" y="319393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Everyone Else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467100" y="2318909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8" name="Straight Connector 3087"/>
          <p:cNvCxnSpPr/>
          <p:nvPr/>
        </p:nvCxnSpPr>
        <p:spPr>
          <a:xfrm>
            <a:off x="0" y="4495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52400" y="4572000"/>
            <a:ext cx="86868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PC DOS / MS DOS Features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Multitasking (cooperative, not pre-emptive)</a:t>
            </a:r>
          </a:p>
          <a:p>
            <a:pPr lvl="1"/>
            <a:r>
              <a:rPr lang="en-US" dirty="0"/>
              <a:t>Access control for the file 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" y="2638038"/>
            <a:ext cx="10858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(Aug, 1980)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2638038"/>
            <a:ext cx="10858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(Dec, 1980)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53" y="2578378"/>
            <a:ext cx="10858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(Aug, 1981)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8550" y="2638038"/>
            <a:ext cx="10858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(July, 1981)</a:t>
            </a:r>
          </a:p>
        </p:txBody>
      </p:sp>
    </p:spTree>
    <p:extLst>
      <p:ext uri="{BB962C8B-B14F-4D97-AF65-F5344CB8AC3E}">
        <p14:creationId xmlns:p14="http://schemas.microsoft.com/office/powerpoint/2010/main" val="113755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438"/>
            <a:ext cx="5362575" cy="4957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Windows 1.0</a:t>
            </a:r>
          </a:p>
          <a:p>
            <a:pPr marL="0" indent="0">
              <a:buNone/>
            </a:pPr>
            <a:r>
              <a:rPr lang="en-US" dirty="0"/>
              <a:t>Not an operating system</a:t>
            </a:r>
          </a:p>
          <a:p>
            <a:pPr lvl="1"/>
            <a:r>
              <a:rPr lang="en-US" dirty="0"/>
              <a:t>Provided graphical windows </a:t>
            </a:r>
            <a:br>
              <a:rPr lang="en-US" dirty="0"/>
            </a:br>
            <a:r>
              <a:rPr lang="en-US" dirty="0"/>
              <a:t>for MS DOS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4400" dirty="0"/>
              <a:t>Windows 2.0</a:t>
            </a:r>
          </a:p>
          <a:p>
            <a:pPr marL="0" indent="0">
              <a:buNone/>
            </a:pPr>
            <a:r>
              <a:rPr lang="en-US" dirty="0"/>
              <a:t>Still not an operating system</a:t>
            </a:r>
          </a:p>
          <a:p>
            <a:pPr marL="0" indent="0">
              <a:buNone/>
            </a:pPr>
            <a:r>
              <a:rPr lang="en-US" dirty="0"/>
              <a:t>Provided improvements</a:t>
            </a:r>
          </a:p>
        </p:txBody>
      </p:sp>
      <p:pic>
        <p:nvPicPr>
          <p:cNvPr id="5124" name="Picture 4" descr="Windows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133600"/>
            <a:ext cx="285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2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648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le:Windows logo and watermark - 198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9818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1814" y="2210689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(1985)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5273" y="4847202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(1987)</a:t>
            </a:r>
          </a:p>
        </p:txBody>
      </p:sp>
    </p:spTree>
    <p:extLst>
      <p:ext uri="{BB962C8B-B14F-4D97-AF65-F5344CB8AC3E}">
        <p14:creationId xmlns:p14="http://schemas.microsoft.com/office/powerpoint/2010/main" val="9444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File:Microsoft Windows logo and wordmark (Pre-XP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1905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Windows 3.11 wor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6550"/>
            <a:ext cx="51054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397669"/>
            <a:ext cx="6172200" cy="4957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Windows 3.0 and 3.1</a:t>
            </a:r>
          </a:p>
          <a:p>
            <a:pPr marL="0" indent="0">
              <a:buNone/>
            </a:pPr>
            <a:r>
              <a:rPr lang="en-US" dirty="0"/>
              <a:t>More improvements, still not an OS</a:t>
            </a:r>
          </a:p>
          <a:p>
            <a:pPr marL="0" indent="0">
              <a:buNone/>
            </a:pPr>
            <a:r>
              <a:rPr lang="en-US" dirty="0"/>
              <a:t>No memory protection yet either</a:t>
            </a:r>
          </a:p>
          <a:p>
            <a:pPr lvl="1"/>
            <a:r>
              <a:rPr lang="en-US" dirty="0"/>
              <a:t>Apps could write over each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919771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(1990)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897359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(1992)</a:t>
            </a:r>
          </a:p>
        </p:txBody>
      </p:sp>
    </p:spTree>
    <p:extLst>
      <p:ext uri="{BB962C8B-B14F-4D97-AF65-F5344CB8AC3E}">
        <p14:creationId xmlns:p14="http://schemas.microsoft.com/office/powerpoint/2010/main" val="427046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File:Windows 95 at first r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5052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752599"/>
            <a:ext cx="8839200" cy="5105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Still running on MS DOS although much OS functionality moved from MS DOS to Win95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memory protection</a:t>
            </a:r>
          </a:p>
          <a:p>
            <a:pPr lvl="1"/>
            <a:r>
              <a:rPr lang="en-US" dirty="0"/>
              <a:t>Although the OS could</a:t>
            </a:r>
            <a:br>
              <a:rPr lang="en-US" dirty="0"/>
            </a:br>
            <a:r>
              <a:rPr lang="en-US" dirty="0"/>
              <a:t>still be clobbered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Supported pre-emptive</a:t>
            </a:r>
            <a:br>
              <a:rPr lang="en-US" dirty="0"/>
            </a:br>
            <a:r>
              <a:rPr lang="en-US" dirty="0"/>
              <a:t>multitasking</a:t>
            </a:r>
          </a:p>
        </p:txBody>
      </p:sp>
      <p:pic>
        <p:nvPicPr>
          <p:cNvPr id="8194" name="Picture 2" descr="http://upload.wikimedia.org/wikipedia/commons/thumb/8/85/Windows_95_logo.svg/500px-Windows_9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7625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3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upload.wikimedia.org/wikipedia/commons/thumb/c/c1/Windows_98_logo.svg/500px-Windows_98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747"/>
            <a:ext cx="391681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upload.wikimedia.org/wikipedia/en/thumb/c/c0/Microsoft_Windows_Millenium_Edition_Logo.svg/500px-Microsoft_Windows_Millenium_Editio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4254874" cy="12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Windows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9" y="2209801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Windows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87" y="220979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4691309"/>
            <a:ext cx="8839200" cy="10998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More improvements but same fundamental model</a:t>
            </a:r>
          </a:p>
        </p:txBody>
      </p:sp>
    </p:spTree>
    <p:extLst>
      <p:ext uri="{BB962C8B-B14F-4D97-AF65-F5344CB8AC3E}">
        <p14:creationId xmlns:p14="http://schemas.microsoft.com/office/powerpoint/2010/main" val="247407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upload.wikimedia.org/wikipedia/commons/thumb/7/7a/Windows_NT_logo.svg/1000px-Windows_NT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91600" cy="19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upload.wikimedia.org/wikipedia/commons/thumb/2/25/Microsoft_Windows_XP_logo_and_wordmark.svg/500px-Microsoft_Windows_XP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3752850" cy="7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http://upload.wikimedia.org/wikipedia/commons/thumb/e/ed/Windows_Vista_logo_and_wordmark.svg/500px-Windows_Vista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5143500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upload.wikimedia.org/wikipedia/commons/thumb/c/cf/Windows_7_logo_and_wordmark.svg/500px-Windows_7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42058"/>
            <a:ext cx="3867150" cy="61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://upload.wikimedia.org/wikipedia/commons/thumb/f/fe/Windows_8_logo_and_wordmark.svg/500px-Windows_8_logo_and_wordmar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95" y="5475830"/>
            <a:ext cx="3729318" cy="7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File:Windows 2000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3623797" cy="8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3657600" cy="4340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“New Technology”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Fully 32-bit and then</a:t>
            </a:r>
          </a:p>
          <a:p>
            <a:pPr marL="0" indent="0">
              <a:buNone/>
            </a:pPr>
            <a:r>
              <a:rPr lang="en-US" dirty="0"/>
              <a:t>64-bit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NTFS journaling file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1047" y="3404300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(2001)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5118" y="4538335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(2007)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5165" y="5161382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(2009)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6219" y="5845162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(2012)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3479" y="2072244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(1993)</a:t>
            </a:r>
          </a:p>
        </p:txBody>
      </p:sp>
      <p:pic>
        <p:nvPicPr>
          <p:cNvPr id="1026" name="Picture 2" descr="File:Windows 10 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94" y="6233400"/>
            <a:ext cx="3197225" cy="5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26979" y="6437440"/>
            <a:ext cx="9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(2015)</a:t>
            </a:r>
          </a:p>
        </p:txBody>
      </p:sp>
    </p:spTree>
    <p:extLst>
      <p:ext uri="{BB962C8B-B14F-4D97-AF65-F5344CB8AC3E}">
        <p14:creationId xmlns:p14="http://schemas.microsoft.com/office/powerpoint/2010/main" val="40101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Provides </a:t>
            </a:r>
            <a:r>
              <a:rPr lang="en-US" b="1" u="sng" dirty="0"/>
              <a:t>abstractions</a:t>
            </a:r>
            <a:r>
              <a:rPr lang="en-US" dirty="0"/>
              <a:t> to utilize underlying hardware facilities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Manages shared resources</a:t>
            </a:r>
          </a:p>
          <a:p>
            <a:pPr lvl="1"/>
            <a:r>
              <a:rPr lang="en-US" dirty="0"/>
              <a:t>Processors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Disks</a:t>
            </a:r>
          </a:p>
          <a:p>
            <a:pPr lvl="1"/>
            <a:r>
              <a:rPr lang="en-US" dirty="0"/>
              <a:t>Network interfaces</a:t>
            </a:r>
          </a:p>
          <a:p>
            <a:pPr lvl="1"/>
            <a:r>
              <a:rPr lang="en-US" dirty="0"/>
              <a:t>User IO peripherals</a:t>
            </a:r>
          </a:p>
          <a:p>
            <a:pPr lvl="2"/>
            <a:r>
              <a:rPr lang="en-US" dirty="0"/>
              <a:t>Displays, keyboards, mice, etc.</a:t>
            </a:r>
          </a:p>
        </p:txBody>
      </p:sp>
    </p:spTree>
    <p:extLst>
      <p:ext uri="{BB962C8B-B14F-4D97-AF65-F5344CB8AC3E}">
        <p14:creationId xmlns:p14="http://schemas.microsoft.com/office/powerpoint/2010/main" val="2245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Unix Continues…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Unix is in widespread use in academia and industry, but it’s not free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Andrew </a:t>
            </a:r>
            <a:r>
              <a:rPr lang="en-US" dirty="0" err="1"/>
              <a:t>Tanenbaum</a:t>
            </a:r>
            <a:r>
              <a:rPr lang="en-US" dirty="0"/>
              <a:t>, in 1987, created </a:t>
            </a:r>
            <a:r>
              <a:rPr lang="en-US" b="1" dirty="0" err="1"/>
              <a:t>Minix</a:t>
            </a:r>
            <a:r>
              <a:rPr lang="en-US" dirty="0"/>
              <a:t>, a free and small/toy clone of Unix meant for education.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In 1991, Linus Torvalds bought an Intel 386 PC</a:t>
            </a:r>
          </a:p>
          <a:p>
            <a:pPr lvl="1"/>
            <a:r>
              <a:rPr lang="en-US" dirty="0"/>
              <a:t>MS DOS didn’t support all of its features</a:t>
            </a:r>
          </a:p>
          <a:p>
            <a:pPr lvl="1"/>
            <a:r>
              <a:rPr lang="en-US" dirty="0"/>
              <a:t>He ported </a:t>
            </a:r>
            <a:r>
              <a:rPr lang="en-US" dirty="0" err="1"/>
              <a:t>Minix</a:t>
            </a:r>
            <a:r>
              <a:rPr lang="en-US" dirty="0"/>
              <a:t> to it and then added features</a:t>
            </a:r>
          </a:p>
          <a:p>
            <a:pPr lvl="1"/>
            <a:r>
              <a:rPr lang="en-US" dirty="0"/>
              <a:t>Released as Linux 0.12 in January 1992</a:t>
            </a:r>
          </a:p>
          <a:p>
            <a:pPr lvl="1"/>
            <a:r>
              <a:rPr lang="en-US" dirty="0"/>
              <a:t>Became POSIX compliant</a:t>
            </a:r>
          </a:p>
        </p:txBody>
      </p:sp>
    </p:spTree>
    <p:extLst>
      <p:ext uri="{BB962C8B-B14F-4D97-AF65-F5344CB8AC3E}">
        <p14:creationId xmlns:p14="http://schemas.microsoft.com/office/powerpoint/2010/main" val="354118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algn="l"/>
            <a:r>
              <a:rPr lang="en-US" dirty="0"/>
              <a:t>Unix Continues…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02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Linux received overwhelming support</a:t>
            </a:r>
          </a:p>
          <a:p>
            <a:pPr lvl="1"/>
            <a:r>
              <a:rPr lang="en-US" dirty="0"/>
              <a:t>IBM and Compaq supported it by 1998</a:t>
            </a:r>
          </a:p>
          <a:p>
            <a:pPr lvl="1"/>
            <a:r>
              <a:rPr lang="en-US" dirty="0"/>
              <a:t>Overwhelming industry support by 2000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NetBSD</a:t>
            </a:r>
            <a:r>
              <a:rPr lang="en-US" dirty="0"/>
              <a:t> / FreeBSD also developed in the early 90’s</a:t>
            </a:r>
          </a:p>
          <a:p>
            <a:pPr lvl="1"/>
            <a:r>
              <a:rPr lang="en-US" dirty="0"/>
              <a:t>Free Unix clones, but didn’t reach success of Linux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err="1"/>
              <a:t>MacOS</a:t>
            </a:r>
            <a:r>
              <a:rPr lang="en-US" dirty="0"/>
              <a:t> X </a:t>
            </a:r>
            <a:r>
              <a:rPr lang="en-US" sz="2800" dirty="0"/>
              <a:t>(released in 2000)</a:t>
            </a:r>
          </a:p>
          <a:p>
            <a:pPr lvl="1"/>
            <a:r>
              <a:rPr lang="en-US" dirty="0"/>
              <a:t>Built from </a:t>
            </a:r>
            <a:r>
              <a:rPr lang="en-US" dirty="0" err="1"/>
              <a:t>NetBSD</a:t>
            </a:r>
            <a:r>
              <a:rPr lang="en-US" dirty="0"/>
              <a:t>/FreeBSD</a:t>
            </a:r>
          </a:p>
          <a:p>
            <a:pPr lvl="1"/>
            <a:r>
              <a:rPr lang="en-US" dirty="0"/>
              <a:t>Macs finally support VM, multitasking, protected FS</a:t>
            </a:r>
          </a:p>
        </p:txBody>
      </p:sp>
    </p:spTree>
    <p:extLst>
      <p:ext uri="{BB962C8B-B14F-4D97-AF65-F5344CB8AC3E}">
        <p14:creationId xmlns:p14="http://schemas.microsoft.com/office/powerpoint/2010/main" val="3590151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209800"/>
            <a:ext cx="411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for Thursday</a:t>
            </a:r>
          </a:p>
          <a:p>
            <a:r>
              <a:rPr lang="en-US" sz="3200" dirty="0"/>
              <a:t>Sections 1.1 &amp; 1.2</a:t>
            </a:r>
          </a:p>
          <a:p>
            <a:r>
              <a:rPr lang="en-US" sz="3200" dirty="0"/>
              <a:t>	      (pages 1-12)</a:t>
            </a:r>
          </a:p>
          <a:p>
            <a:endParaRPr lang="en-US" sz="3200" dirty="0"/>
          </a:p>
          <a:p>
            <a:r>
              <a:rPr lang="en-US" sz="3200" dirty="0"/>
              <a:t>There will be a quiz!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4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Managing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Why is this important?</a:t>
            </a:r>
          </a:p>
          <a:p>
            <a:pPr marL="0" indent="0">
              <a:buNone/>
            </a:pPr>
            <a:r>
              <a:rPr lang="en-US" dirty="0"/>
              <a:t>A: Because only one thing can happen at a time!</a:t>
            </a:r>
            <a:br>
              <a:rPr lang="en-US" dirty="0"/>
            </a:br>
            <a:r>
              <a:rPr lang="en-US" dirty="0"/>
              <a:t>     (per processor/core)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gets to decide what work is done and when?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Multitasking is somewhat of an illusion thanks to multiplexing at the processor</a:t>
            </a:r>
          </a:p>
        </p:txBody>
      </p:sp>
      <p:pic>
        <p:nvPicPr>
          <p:cNvPr id="3078" name="Picture 6" descr="http://center.md/media/catalog/product/cache/1/small_image/225x/9df78eab33525d08d6e5fb8d27136e95/d/e/dep_10298138-computer-proces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9017"/>
            <a:ext cx="1832523" cy="183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asiclinuxcommand.com/files/lshw/xeon_proces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440">
            <a:off x="7188195" y="286398"/>
            <a:ext cx="186959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Managing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Why is this important?</a:t>
            </a:r>
          </a:p>
          <a:p>
            <a:pPr marL="0" indent="0">
              <a:buNone/>
            </a:pPr>
            <a:r>
              <a:rPr lang="en-US" dirty="0"/>
              <a:t>A: Because someone needs to decide where we can read/write data to/from and load instructions!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Programs/programmers need to be encapsulated (sandboxed) and protected from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Someone needs to keep track of how much (and which) memory has been claimed.</a:t>
            </a:r>
          </a:p>
        </p:txBody>
      </p:sp>
      <p:pic>
        <p:nvPicPr>
          <p:cNvPr id="4098" name="Picture 2" descr="http://bim9.com/wp-content/uploads/2012/01/RAM_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-433388"/>
            <a:ext cx="4191286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Managing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Why is this important?</a:t>
            </a:r>
          </a:p>
          <a:p>
            <a:pPr marL="0" indent="0">
              <a:buNone/>
            </a:pPr>
            <a:r>
              <a:rPr lang="en-US" dirty="0"/>
              <a:t>A: Because we can’t function without some kind of order and disks are just collections of blocks!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Can’t expect programmers to know what blocks are or are not free.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want programmers to have to remember where they left their data.</a:t>
            </a:r>
          </a:p>
        </p:txBody>
      </p:sp>
      <p:pic>
        <p:nvPicPr>
          <p:cNvPr id="5122" name="Picture 2" descr="http://us.toshiba.com/images/showcase/products/storage/hdd_ph3200u-1i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s.toshiba.com/images/showcase/products/storage/hdd_ph3200u-1i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-152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s.toshiba.com/images/showcase/products/storage/hdd_ph3200u-1i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304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Managing Network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Why is this important?</a:t>
            </a:r>
          </a:p>
          <a:p>
            <a:pPr marL="0" indent="0">
              <a:buNone/>
            </a:pPr>
            <a:r>
              <a:rPr lang="en-US" dirty="0"/>
              <a:t>A: Because a dozen processes can’t “talk on the phone” at the same time!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needs to be a mediator when multiple programs want to use a bus.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Likewise for receiving data – we need to decide which program will get it.</a:t>
            </a:r>
          </a:p>
        </p:txBody>
      </p:sp>
      <p:pic>
        <p:nvPicPr>
          <p:cNvPr id="6146" name="Picture 2" descr="http://www.chemnet.sk/pictures/galeria/gbsietov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321" y="457200"/>
            <a:ext cx="3680679" cy="187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Managing User IO 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Q: Why is this important?</a:t>
            </a:r>
          </a:p>
          <a:p>
            <a:pPr marL="0" indent="0">
              <a:buNone/>
            </a:pPr>
            <a:r>
              <a:rPr lang="en-US" dirty="0"/>
              <a:t>A: Because we need to facilitate interaction between users and programs!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Everyone can’t control these devices at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 to tie the interactions of the user to a particular program.</a:t>
            </a:r>
          </a:p>
        </p:txBody>
      </p:sp>
      <p:pic>
        <p:nvPicPr>
          <p:cNvPr id="7170" name="Picture 2" descr="http://www.logitech.com/assets/31488/4/wireless-combo-mk2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56565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dn1.iconfinder.com/data/icons/SUPERVISTA/multimedia/png/128/lcd_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1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1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</a:t>
            </a:r>
            <a:r>
              <a:rPr lang="en-US" b="1" u="sng" dirty="0"/>
              <a:t>Process</a:t>
            </a:r>
            <a:r>
              <a:rPr lang="en-US" dirty="0"/>
              <a:t>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encapsulates everything we need to know about executing the program at hand.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What does a program normally keep track of when executing?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Global/static variables</a:t>
            </a:r>
          </a:p>
          <a:p>
            <a:pPr lvl="2"/>
            <a:r>
              <a:rPr lang="en-US" dirty="0"/>
              <a:t>Local variables</a:t>
            </a:r>
          </a:p>
          <a:p>
            <a:pPr lvl="2"/>
            <a:r>
              <a:rPr lang="en-US" dirty="0"/>
              <a:t>Dynamically allocated memory</a:t>
            </a:r>
          </a:p>
          <a:p>
            <a:pPr lvl="1"/>
            <a:r>
              <a:rPr lang="en-US" dirty="0"/>
              <a:t>Call stack information (stack frames)</a:t>
            </a:r>
          </a:p>
          <a:p>
            <a:pPr lvl="1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399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1555</Words>
  <Application>Microsoft Office PowerPoint</Application>
  <PresentationFormat>On-screen Show (4:3)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CMSC 432 – Operating Systems</vt:lpstr>
      <vt:lpstr>PowerPoint Presentation</vt:lpstr>
      <vt:lpstr>What is an Operating System?</vt:lpstr>
      <vt:lpstr>Managing Processors</vt:lpstr>
      <vt:lpstr>Managing RAM</vt:lpstr>
      <vt:lpstr>Managing Disks</vt:lpstr>
      <vt:lpstr>Managing Network Interfaces</vt:lpstr>
      <vt:lpstr>Managing User IO Peripherals</vt:lpstr>
      <vt:lpstr>The Process Abstraction</vt:lpstr>
      <vt:lpstr>What’s left to be done?</vt:lpstr>
      <vt:lpstr>A Brief History of Operating Systems</vt:lpstr>
      <vt:lpstr>Prior to Operating Systems</vt:lpstr>
      <vt:lpstr>The First Operating Systems (late 50’s)</vt:lpstr>
      <vt:lpstr>Next Operating Systems  (the 60’s)</vt:lpstr>
      <vt:lpstr>Modern Operating Systems Introducing revolutionary concepts</vt:lpstr>
      <vt:lpstr>Modern Operating Systems</vt:lpstr>
      <vt:lpstr>Modern Operating Systems</vt:lpstr>
      <vt:lpstr>From Mainframes to Minicomputers</vt:lpstr>
      <vt:lpstr>From Mainframes to Minicomputers</vt:lpstr>
      <vt:lpstr>Unix (from Bell Labs at AT&amp;T, early 70’s)</vt:lpstr>
      <vt:lpstr>BSD (from UC Berkeley, late 70’s)</vt:lpstr>
      <vt:lpstr>Microcomputers (PCs) (mid 70’s – early 90’s)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Unix Continues…</vt:lpstr>
      <vt:lpstr>Unix Continues…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330 – Operating Systems</dc:title>
  <dc:creator>Nathan Backman</dc:creator>
  <cp:lastModifiedBy>Nathan Backman</cp:lastModifiedBy>
  <cp:revision>68</cp:revision>
  <dcterms:created xsi:type="dcterms:W3CDTF">2006-08-16T00:00:00Z</dcterms:created>
  <dcterms:modified xsi:type="dcterms:W3CDTF">2021-08-31T17:05:38Z</dcterms:modified>
</cp:coreProperties>
</file>