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60" r:id="rId5"/>
    <p:sldId id="261" r:id="rId6"/>
    <p:sldId id="262" r:id="rId7"/>
    <p:sldId id="300" r:id="rId8"/>
    <p:sldId id="297" r:id="rId9"/>
    <p:sldId id="269" r:id="rId10"/>
    <p:sldId id="263" r:id="rId11"/>
    <p:sldId id="301" r:id="rId12"/>
    <p:sldId id="267" r:id="rId13"/>
    <p:sldId id="270" r:id="rId14"/>
    <p:sldId id="271" r:id="rId15"/>
    <p:sldId id="272" r:id="rId16"/>
    <p:sldId id="277" r:id="rId17"/>
    <p:sldId id="280" r:id="rId18"/>
    <p:sldId id="281" r:id="rId19"/>
    <p:sldId id="273" r:id="rId20"/>
    <p:sldId id="274" r:id="rId21"/>
    <p:sldId id="302" r:id="rId22"/>
    <p:sldId id="283" r:id="rId23"/>
    <p:sldId id="282" r:id="rId24"/>
    <p:sldId id="275" r:id="rId25"/>
    <p:sldId id="338" r:id="rId26"/>
    <p:sldId id="284" r:id="rId27"/>
    <p:sldId id="303" r:id="rId28"/>
    <p:sldId id="285" r:id="rId29"/>
    <p:sldId id="288" r:id="rId30"/>
    <p:sldId id="286" r:id="rId31"/>
    <p:sldId id="287" r:id="rId32"/>
    <p:sldId id="289" r:id="rId33"/>
    <p:sldId id="291" r:id="rId34"/>
    <p:sldId id="292" r:id="rId35"/>
    <p:sldId id="293" r:id="rId36"/>
    <p:sldId id="294" r:id="rId37"/>
    <p:sldId id="29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94FC86-690E-417C-82BD-72252657AC20}" v="2" dt="2021-09-02T16:00:02.5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>
      <p:cViewPr>
        <p:scale>
          <a:sx n="130" d="100"/>
          <a:sy n="130" d="100"/>
        </p:scale>
        <p:origin x="972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Backman" userId="e8436eaf-367f-45cb-ae33-eb5e32ce60ac" providerId="ADAL" clId="{9748BC9F-4566-4E61-9833-8D7AD6ABADF4}"/>
    <pc:docChg chg="undo custSel delSld modSld">
      <pc:chgData name="Nathan Backman" userId="e8436eaf-367f-45cb-ae33-eb5e32ce60ac" providerId="ADAL" clId="{9748BC9F-4566-4E61-9833-8D7AD6ABADF4}" dt="2019-08-29T16:56:17.671" v="158" actId="207"/>
      <pc:docMkLst>
        <pc:docMk/>
      </pc:docMkLst>
      <pc:sldChg chg="addSp delSp modSp delAnim modAnim">
        <pc:chgData name="Nathan Backman" userId="e8436eaf-367f-45cb-ae33-eb5e32ce60ac" providerId="ADAL" clId="{9748BC9F-4566-4E61-9833-8D7AD6ABADF4}" dt="2019-08-29T16:41:14.329" v="112"/>
        <pc:sldMkLst>
          <pc:docMk/>
          <pc:sldMk cId="1700975119" sldId="258"/>
        </pc:sldMkLst>
        <pc:spChg chg="add mod topLvl">
          <ac:chgData name="Nathan Backman" userId="e8436eaf-367f-45cb-ae33-eb5e32ce60ac" providerId="ADAL" clId="{9748BC9F-4566-4E61-9833-8D7AD6ABADF4}" dt="2019-08-29T16:40:14.794" v="110" actId="113"/>
          <ac:spMkLst>
            <pc:docMk/>
            <pc:sldMk cId="1700975119" sldId="258"/>
            <ac:spMk id="8" creationId="{7C49D50A-13F7-4438-A21E-1C0E1CAD0EDD}"/>
          </ac:spMkLst>
        </pc:spChg>
        <pc:spChg chg="add del mod topLvl">
          <ac:chgData name="Nathan Backman" userId="e8436eaf-367f-45cb-ae33-eb5e32ce60ac" providerId="ADAL" clId="{9748BC9F-4566-4E61-9833-8D7AD6ABADF4}" dt="2019-08-29T16:39:09.692" v="100" actId="478"/>
          <ac:spMkLst>
            <pc:docMk/>
            <pc:sldMk cId="1700975119" sldId="258"/>
            <ac:spMk id="9" creationId="{E4DE1AB6-0D33-4A63-8618-F0100CE60DC2}"/>
          </ac:spMkLst>
        </pc:spChg>
        <pc:spChg chg="add del mod topLvl">
          <ac:chgData name="Nathan Backman" userId="e8436eaf-367f-45cb-ae33-eb5e32ce60ac" providerId="ADAL" clId="{9748BC9F-4566-4E61-9833-8D7AD6ABADF4}" dt="2019-08-29T16:40:02.227" v="108" actId="478"/>
          <ac:spMkLst>
            <pc:docMk/>
            <pc:sldMk cId="1700975119" sldId="258"/>
            <ac:spMk id="11" creationId="{D9862DF3-4F0D-4CFE-B0B8-0DA0A030C798}"/>
          </ac:spMkLst>
        </pc:spChg>
        <pc:grpChg chg="add del mod">
          <ac:chgData name="Nathan Backman" userId="e8436eaf-367f-45cb-ae33-eb5e32ce60ac" providerId="ADAL" clId="{9748BC9F-4566-4E61-9833-8D7AD6ABADF4}" dt="2019-08-29T16:39:09.692" v="100" actId="478"/>
          <ac:grpSpMkLst>
            <pc:docMk/>
            <pc:sldMk cId="1700975119" sldId="258"/>
            <ac:grpSpMk id="10" creationId="{D8D2EF04-5ECE-407F-81BD-A94BBB3B71B9}"/>
          </ac:grpSpMkLst>
        </pc:grpChg>
        <pc:grpChg chg="add del mod">
          <ac:chgData name="Nathan Backman" userId="e8436eaf-367f-45cb-ae33-eb5e32ce60ac" providerId="ADAL" clId="{9748BC9F-4566-4E61-9833-8D7AD6ABADF4}" dt="2019-08-29T16:40:02.227" v="108" actId="478"/>
          <ac:grpSpMkLst>
            <pc:docMk/>
            <pc:sldMk cId="1700975119" sldId="258"/>
            <ac:grpSpMk id="12" creationId="{715413FE-E093-465B-8FD1-0DD32F6C032B}"/>
          </ac:grpSpMkLst>
        </pc:grpChg>
      </pc:sldChg>
      <pc:sldChg chg="modSp">
        <pc:chgData name="Nathan Backman" userId="e8436eaf-367f-45cb-ae33-eb5e32ce60ac" providerId="ADAL" clId="{9748BC9F-4566-4E61-9833-8D7AD6ABADF4}" dt="2019-08-29T16:43:32.247" v="116" actId="20577"/>
        <pc:sldMkLst>
          <pc:docMk/>
          <pc:sldMk cId="998430397" sldId="267"/>
        </pc:sldMkLst>
        <pc:spChg chg="mod">
          <ac:chgData name="Nathan Backman" userId="e8436eaf-367f-45cb-ae33-eb5e32ce60ac" providerId="ADAL" clId="{9748BC9F-4566-4E61-9833-8D7AD6ABADF4}" dt="2019-08-29T16:43:32.247" v="116" actId="20577"/>
          <ac:spMkLst>
            <pc:docMk/>
            <pc:sldMk cId="998430397" sldId="267"/>
            <ac:spMk id="27" creationId="{00000000-0000-0000-0000-000000000000}"/>
          </ac:spMkLst>
        </pc:spChg>
        <pc:spChg chg="mod">
          <ac:chgData name="Nathan Backman" userId="e8436eaf-367f-45cb-ae33-eb5e32ce60ac" providerId="ADAL" clId="{9748BC9F-4566-4E61-9833-8D7AD6ABADF4}" dt="2019-08-29T16:43:30.448" v="114" actId="20577"/>
          <ac:spMkLst>
            <pc:docMk/>
            <pc:sldMk cId="998430397" sldId="267"/>
            <ac:spMk id="30" creationId="{00000000-0000-0000-0000-000000000000}"/>
          </ac:spMkLst>
        </pc:spChg>
      </pc:sldChg>
      <pc:sldChg chg="modSp">
        <pc:chgData name="Nathan Backman" userId="e8436eaf-367f-45cb-ae33-eb5e32ce60ac" providerId="ADAL" clId="{9748BC9F-4566-4E61-9833-8D7AD6ABADF4}" dt="2019-08-29T16:44:35.411" v="142" actId="20577"/>
        <pc:sldMkLst>
          <pc:docMk/>
          <pc:sldMk cId="3890660528" sldId="272"/>
        </pc:sldMkLst>
        <pc:spChg chg="mod">
          <ac:chgData name="Nathan Backman" userId="e8436eaf-367f-45cb-ae33-eb5e32ce60ac" providerId="ADAL" clId="{9748BC9F-4566-4E61-9833-8D7AD6ABADF4}" dt="2019-08-29T16:44:35.411" v="142" actId="20577"/>
          <ac:spMkLst>
            <pc:docMk/>
            <pc:sldMk cId="3890660528" sldId="272"/>
            <ac:spMk id="5" creationId="{00000000-0000-0000-0000-000000000000}"/>
          </ac:spMkLst>
        </pc:spChg>
      </pc:sldChg>
      <pc:sldChg chg="modSp">
        <pc:chgData name="Nathan Backman" userId="e8436eaf-367f-45cb-ae33-eb5e32ce60ac" providerId="ADAL" clId="{9748BC9F-4566-4E61-9833-8D7AD6ABADF4}" dt="2019-08-29T16:45:50.629" v="143" actId="1076"/>
        <pc:sldMkLst>
          <pc:docMk/>
          <pc:sldMk cId="2800617593" sldId="277"/>
        </pc:sldMkLst>
        <pc:spChg chg="mod">
          <ac:chgData name="Nathan Backman" userId="e8436eaf-367f-45cb-ae33-eb5e32ce60ac" providerId="ADAL" clId="{9748BC9F-4566-4E61-9833-8D7AD6ABADF4}" dt="2019-08-29T16:45:50.629" v="143" actId="1076"/>
          <ac:spMkLst>
            <pc:docMk/>
            <pc:sldMk cId="2800617593" sldId="277"/>
            <ac:spMk id="19" creationId="{00000000-0000-0000-0000-000000000000}"/>
          </ac:spMkLst>
        </pc:spChg>
      </pc:sldChg>
      <pc:sldChg chg="modSp del">
        <pc:chgData name="Nathan Backman" userId="e8436eaf-367f-45cb-ae33-eb5e32ce60ac" providerId="ADAL" clId="{9748BC9F-4566-4E61-9833-8D7AD6ABADF4}" dt="2019-08-29T16:47:05.080" v="147" actId="2696"/>
        <pc:sldMkLst>
          <pc:docMk/>
          <pc:sldMk cId="1640064145" sldId="279"/>
        </pc:sldMkLst>
        <pc:spChg chg="mod">
          <ac:chgData name="Nathan Backman" userId="e8436eaf-367f-45cb-ae33-eb5e32ce60ac" providerId="ADAL" clId="{9748BC9F-4566-4E61-9833-8D7AD6ABADF4}" dt="2019-08-29T16:46:17.285" v="145" actId="1076"/>
          <ac:spMkLst>
            <pc:docMk/>
            <pc:sldMk cId="1640064145" sldId="279"/>
            <ac:spMk id="19" creationId="{00000000-0000-0000-0000-000000000000}"/>
          </ac:spMkLst>
        </pc:spChg>
      </pc:sldChg>
      <pc:sldChg chg="modSp">
        <pc:chgData name="Nathan Backman" userId="e8436eaf-367f-45cb-ae33-eb5e32ce60ac" providerId="ADAL" clId="{9748BC9F-4566-4E61-9833-8D7AD6ABADF4}" dt="2019-08-29T16:46:05.652" v="144" actId="1076"/>
        <pc:sldMkLst>
          <pc:docMk/>
          <pc:sldMk cId="3590372738" sldId="280"/>
        </pc:sldMkLst>
        <pc:spChg chg="mod">
          <ac:chgData name="Nathan Backman" userId="e8436eaf-367f-45cb-ae33-eb5e32ce60ac" providerId="ADAL" clId="{9748BC9F-4566-4E61-9833-8D7AD6ABADF4}" dt="2019-08-29T16:46:05.652" v="144" actId="1076"/>
          <ac:spMkLst>
            <pc:docMk/>
            <pc:sldMk cId="3590372738" sldId="280"/>
            <ac:spMk id="19" creationId="{00000000-0000-0000-0000-000000000000}"/>
          </ac:spMkLst>
        </pc:spChg>
      </pc:sldChg>
      <pc:sldChg chg="modSp">
        <pc:chgData name="Nathan Backman" userId="e8436eaf-367f-45cb-ae33-eb5e32ce60ac" providerId="ADAL" clId="{9748BC9F-4566-4E61-9833-8D7AD6ABADF4}" dt="2019-08-29T16:56:17.671" v="158" actId="207"/>
        <pc:sldMkLst>
          <pc:docMk/>
          <pc:sldMk cId="823018288" sldId="295"/>
        </pc:sldMkLst>
        <pc:spChg chg="mod">
          <ac:chgData name="Nathan Backman" userId="e8436eaf-367f-45cb-ae33-eb5e32ce60ac" providerId="ADAL" clId="{9748BC9F-4566-4E61-9833-8D7AD6ABADF4}" dt="2019-08-29T16:56:17.671" v="158" actId="207"/>
          <ac:spMkLst>
            <pc:docMk/>
            <pc:sldMk cId="823018288" sldId="295"/>
            <ac:spMk id="6" creationId="{00000000-0000-0000-0000-000000000000}"/>
          </ac:spMkLst>
        </pc:spChg>
      </pc:sldChg>
      <pc:sldChg chg="modSp">
        <pc:chgData name="Nathan Backman" userId="e8436eaf-367f-45cb-ae33-eb5e32ce60ac" providerId="ADAL" clId="{9748BC9F-4566-4E61-9833-8D7AD6ABADF4}" dt="2019-08-29T16:46:53.076" v="146" actId="1076"/>
        <pc:sldMkLst>
          <pc:docMk/>
          <pc:sldMk cId="4185623515" sldId="302"/>
        </pc:sldMkLst>
        <pc:spChg chg="mod">
          <ac:chgData name="Nathan Backman" userId="e8436eaf-367f-45cb-ae33-eb5e32ce60ac" providerId="ADAL" clId="{9748BC9F-4566-4E61-9833-8D7AD6ABADF4}" dt="2019-08-29T16:46:53.076" v="146" actId="1076"/>
          <ac:spMkLst>
            <pc:docMk/>
            <pc:sldMk cId="4185623515" sldId="302"/>
            <ac:spMk id="19" creationId="{00000000-0000-0000-0000-000000000000}"/>
          </ac:spMkLst>
        </pc:spChg>
      </pc:sldChg>
    </pc:docChg>
  </pc:docChgLst>
  <pc:docChgLst>
    <pc:chgData name="Nathan Backman" userId="e8436eaf-367f-45cb-ae33-eb5e32ce60ac" providerId="ADAL" clId="{4794FC86-690E-417C-82BD-72252657AC20}"/>
    <pc:docChg chg="undo redo custSel modSld">
      <pc:chgData name="Nathan Backman" userId="e8436eaf-367f-45cb-ae33-eb5e32ce60ac" providerId="ADAL" clId="{4794FC86-690E-417C-82BD-72252657AC20}" dt="2021-09-02T18:21:59.636" v="163" actId="14100"/>
      <pc:docMkLst>
        <pc:docMk/>
      </pc:docMkLst>
      <pc:sldChg chg="delSp mod delAnim">
        <pc:chgData name="Nathan Backman" userId="e8436eaf-367f-45cb-ae33-eb5e32ce60ac" providerId="ADAL" clId="{4794FC86-690E-417C-82BD-72252657AC20}" dt="2021-09-02T15:20:26.946" v="0" actId="478"/>
        <pc:sldMkLst>
          <pc:docMk/>
          <pc:sldMk cId="1700975119" sldId="258"/>
        </pc:sldMkLst>
        <pc:spChg chg="del">
          <ac:chgData name="Nathan Backman" userId="e8436eaf-367f-45cb-ae33-eb5e32ce60ac" providerId="ADAL" clId="{4794FC86-690E-417C-82BD-72252657AC20}" dt="2021-09-02T15:20:26.946" v="0" actId="478"/>
          <ac:spMkLst>
            <pc:docMk/>
            <pc:sldMk cId="1700975119" sldId="258"/>
            <ac:spMk id="8" creationId="{7C49D50A-13F7-4438-A21E-1C0E1CAD0EDD}"/>
          </ac:spMkLst>
        </pc:spChg>
      </pc:sldChg>
      <pc:sldChg chg="modSp mod">
        <pc:chgData name="Nathan Backman" userId="e8436eaf-367f-45cb-ae33-eb5e32ce60ac" providerId="ADAL" clId="{4794FC86-690E-417C-82BD-72252657AC20}" dt="2021-09-02T15:32:16.204" v="6" actId="14100"/>
        <pc:sldMkLst>
          <pc:docMk/>
          <pc:sldMk cId="998430397" sldId="267"/>
        </pc:sldMkLst>
        <pc:spChg chg="mod">
          <ac:chgData name="Nathan Backman" userId="e8436eaf-367f-45cb-ae33-eb5e32ce60ac" providerId="ADAL" clId="{4794FC86-690E-417C-82BD-72252657AC20}" dt="2021-09-02T15:32:00.477" v="3"/>
          <ac:spMkLst>
            <pc:docMk/>
            <pc:sldMk cId="998430397" sldId="267"/>
            <ac:spMk id="27" creationId="{00000000-0000-0000-0000-000000000000}"/>
          </ac:spMkLst>
        </pc:spChg>
        <pc:spChg chg="mod">
          <ac:chgData name="Nathan Backman" userId="e8436eaf-367f-45cb-ae33-eb5e32ce60ac" providerId="ADAL" clId="{4794FC86-690E-417C-82BD-72252657AC20}" dt="2021-09-02T15:32:16.204" v="6" actId="14100"/>
          <ac:spMkLst>
            <pc:docMk/>
            <pc:sldMk cId="998430397" sldId="267"/>
            <ac:spMk id="30" creationId="{00000000-0000-0000-0000-000000000000}"/>
          </ac:spMkLst>
        </pc:spChg>
      </pc:sldChg>
      <pc:sldChg chg="modSp mod">
        <pc:chgData name="Nathan Backman" userId="e8436eaf-367f-45cb-ae33-eb5e32ce60ac" providerId="ADAL" clId="{4794FC86-690E-417C-82BD-72252657AC20}" dt="2021-09-02T18:21:59.636" v="163" actId="14100"/>
        <pc:sldMkLst>
          <pc:docMk/>
          <pc:sldMk cId="1463331089" sldId="270"/>
        </pc:sldMkLst>
        <pc:spChg chg="mod">
          <ac:chgData name="Nathan Backman" userId="e8436eaf-367f-45cb-ae33-eb5e32ce60ac" providerId="ADAL" clId="{4794FC86-690E-417C-82BD-72252657AC20}" dt="2021-09-02T18:21:59.636" v="163" actId="14100"/>
          <ac:spMkLst>
            <pc:docMk/>
            <pc:sldMk cId="1463331089" sldId="270"/>
            <ac:spMk id="9" creationId="{00000000-0000-0000-0000-000000000000}"/>
          </ac:spMkLst>
        </pc:spChg>
        <pc:spChg chg="mod">
          <ac:chgData name="Nathan Backman" userId="e8436eaf-367f-45cb-ae33-eb5e32ce60ac" providerId="ADAL" clId="{4794FC86-690E-417C-82BD-72252657AC20}" dt="2021-09-02T15:32:35.877" v="8" actId="14100"/>
          <ac:spMkLst>
            <pc:docMk/>
            <pc:sldMk cId="1463331089" sldId="270"/>
            <ac:spMk id="11" creationId="{00000000-0000-0000-0000-000000000000}"/>
          </ac:spMkLst>
        </pc:spChg>
        <pc:spChg chg="mod">
          <ac:chgData name="Nathan Backman" userId="e8436eaf-367f-45cb-ae33-eb5e32ce60ac" providerId="ADAL" clId="{4794FC86-690E-417C-82BD-72252657AC20}" dt="2021-09-02T15:32:45.213" v="10" actId="14100"/>
          <ac:spMkLst>
            <pc:docMk/>
            <pc:sldMk cId="1463331089" sldId="270"/>
            <ac:spMk id="12" creationId="{00000000-0000-0000-0000-000000000000}"/>
          </ac:spMkLst>
        </pc:spChg>
        <pc:spChg chg="mod">
          <ac:chgData name="Nathan Backman" userId="e8436eaf-367f-45cb-ae33-eb5e32ce60ac" providerId="ADAL" clId="{4794FC86-690E-417C-82BD-72252657AC20}" dt="2021-09-02T18:21:59.636" v="163" actId="14100"/>
          <ac:spMkLst>
            <pc:docMk/>
            <pc:sldMk cId="1463331089" sldId="270"/>
            <ac:spMk id="17" creationId="{00000000-0000-0000-0000-000000000000}"/>
          </ac:spMkLst>
        </pc:spChg>
        <pc:spChg chg="mod">
          <ac:chgData name="Nathan Backman" userId="e8436eaf-367f-45cb-ae33-eb5e32ce60ac" providerId="ADAL" clId="{4794FC86-690E-417C-82BD-72252657AC20}" dt="2021-09-02T18:21:59.636" v="163" actId="14100"/>
          <ac:spMkLst>
            <pc:docMk/>
            <pc:sldMk cId="1463331089" sldId="270"/>
            <ac:spMk id="18" creationId="{00000000-0000-0000-0000-000000000000}"/>
          </ac:spMkLst>
        </pc:spChg>
        <pc:spChg chg="mod">
          <ac:chgData name="Nathan Backman" userId="e8436eaf-367f-45cb-ae33-eb5e32ce60ac" providerId="ADAL" clId="{4794FC86-690E-417C-82BD-72252657AC20}" dt="2021-09-02T18:21:59.636" v="163" actId="14100"/>
          <ac:spMkLst>
            <pc:docMk/>
            <pc:sldMk cId="1463331089" sldId="270"/>
            <ac:spMk id="19" creationId="{00000000-0000-0000-0000-000000000000}"/>
          </ac:spMkLst>
        </pc:spChg>
        <pc:spChg chg="mod">
          <ac:chgData name="Nathan Backman" userId="e8436eaf-367f-45cb-ae33-eb5e32ce60ac" providerId="ADAL" clId="{4794FC86-690E-417C-82BD-72252657AC20}" dt="2021-09-02T18:21:59.636" v="163" actId="14100"/>
          <ac:spMkLst>
            <pc:docMk/>
            <pc:sldMk cId="1463331089" sldId="270"/>
            <ac:spMk id="27" creationId="{00000000-0000-0000-0000-000000000000}"/>
          </ac:spMkLst>
        </pc:spChg>
      </pc:sldChg>
      <pc:sldChg chg="modSp mod">
        <pc:chgData name="Nathan Backman" userId="e8436eaf-367f-45cb-ae33-eb5e32ce60ac" providerId="ADAL" clId="{4794FC86-690E-417C-82BD-72252657AC20}" dt="2021-09-02T15:33:32.328" v="11"/>
        <pc:sldMkLst>
          <pc:docMk/>
          <pc:sldMk cId="3378310913" sldId="271"/>
        </pc:sldMkLst>
        <pc:spChg chg="mod">
          <ac:chgData name="Nathan Backman" userId="e8436eaf-367f-45cb-ae33-eb5e32ce60ac" providerId="ADAL" clId="{4794FC86-690E-417C-82BD-72252657AC20}" dt="2021-09-02T15:33:32.328" v="11"/>
          <ac:spMkLst>
            <pc:docMk/>
            <pc:sldMk cId="3378310913" sldId="271"/>
            <ac:spMk id="27" creationId="{00000000-0000-0000-0000-000000000000}"/>
          </ac:spMkLst>
        </pc:spChg>
      </pc:sldChg>
      <pc:sldChg chg="delSp mod delAnim">
        <pc:chgData name="Nathan Backman" userId="e8436eaf-367f-45cb-ae33-eb5e32ce60ac" providerId="ADAL" clId="{4794FC86-690E-417C-82BD-72252657AC20}" dt="2021-09-02T15:41:57.719" v="12" actId="478"/>
        <pc:sldMkLst>
          <pc:docMk/>
          <pc:sldMk cId="1467100422" sldId="275"/>
        </pc:sldMkLst>
        <pc:spChg chg="del">
          <ac:chgData name="Nathan Backman" userId="e8436eaf-367f-45cb-ae33-eb5e32ce60ac" providerId="ADAL" clId="{4794FC86-690E-417C-82BD-72252657AC20}" dt="2021-09-02T15:41:57.719" v="12" actId="478"/>
          <ac:spMkLst>
            <pc:docMk/>
            <pc:sldMk cId="1467100422" sldId="275"/>
            <ac:spMk id="10" creationId="{00000000-0000-0000-0000-000000000000}"/>
          </ac:spMkLst>
        </pc:spChg>
      </pc:sldChg>
      <pc:sldChg chg="modSp mod">
        <pc:chgData name="Nathan Backman" userId="e8436eaf-367f-45cb-ae33-eb5e32ce60ac" providerId="ADAL" clId="{4794FC86-690E-417C-82BD-72252657AC20}" dt="2021-09-02T15:46:23.558" v="27" actId="20577"/>
        <pc:sldMkLst>
          <pc:docMk/>
          <pc:sldMk cId="1136239616" sldId="284"/>
        </pc:sldMkLst>
        <pc:spChg chg="mod">
          <ac:chgData name="Nathan Backman" userId="e8436eaf-367f-45cb-ae33-eb5e32ce60ac" providerId="ADAL" clId="{4794FC86-690E-417C-82BD-72252657AC20}" dt="2021-09-02T15:46:04.263" v="21" actId="27636"/>
          <ac:spMkLst>
            <pc:docMk/>
            <pc:sldMk cId="1136239616" sldId="284"/>
            <ac:spMk id="2" creationId="{00000000-0000-0000-0000-000000000000}"/>
          </ac:spMkLst>
        </pc:spChg>
        <pc:spChg chg="mod">
          <ac:chgData name="Nathan Backman" userId="e8436eaf-367f-45cb-ae33-eb5e32ce60ac" providerId="ADAL" clId="{4794FC86-690E-417C-82BD-72252657AC20}" dt="2021-09-02T15:46:23.558" v="27" actId="20577"/>
          <ac:spMkLst>
            <pc:docMk/>
            <pc:sldMk cId="1136239616" sldId="284"/>
            <ac:spMk id="3" creationId="{00000000-0000-0000-0000-000000000000}"/>
          </ac:spMkLst>
        </pc:spChg>
      </pc:sldChg>
      <pc:sldChg chg="modSp mod">
        <pc:chgData name="Nathan Backman" userId="e8436eaf-367f-45cb-ae33-eb5e32ce60ac" providerId="ADAL" clId="{4794FC86-690E-417C-82BD-72252657AC20}" dt="2021-09-02T15:58:41.221" v="47" actId="20577"/>
        <pc:sldMkLst>
          <pc:docMk/>
          <pc:sldMk cId="2099919721" sldId="286"/>
        </pc:sldMkLst>
        <pc:spChg chg="mod">
          <ac:chgData name="Nathan Backman" userId="e8436eaf-367f-45cb-ae33-eb5e32ce60ac" providerId="ADAL" clId="{4794FC86-690E-417C-82BD-72252657AC20}" dt="2021-09-02T15:58:41.221" v="47" actId="20577"/>
          <ac:spMkLst>
            <pc:docMk/>
            <pc:sldMk cId="2099919721" sldId="286"/>
            <ac:spMk id="3" creationId="{00000000-0000-0000-0000-000000000000}"/>
          </ac:spMkLst>
        </pc:spChg>
      </pc:sldChg>
      <pc:sldChg chg="addSp modSp mod">
        <pc:chgData name="Nathan Backman" userId="e8436eaf-367f-45cb-ae33-eb5e32ce60ac" providerId="ADAL" clId="{4794FC86-690E-417C-82BD-72252657AC20}" dt="2021-09-02T16:01:49.037" v="157" actId="1076"/>
        <pc:sldMkLst>
          <pc:docMk/>
          <pc:sldMk cId="3580990014" sldId="288"/>
        </pc:sldMkLst>
        <pc:spChg chg="mod">
          <ac:chgData name="Nathan Backman" userId="e8436eaf-367f-45cb-ae33-eb5e32ce60ac" providerId="ADAL" clId="{4794FC86-690E-417C-82BD-72252657AC20}" dt="2021-09-02T15:59:27.664" v="54" actId="20577"/>
          <ac:spMkLst>
            <pc:docMk/>
            <pc:sldMk cId="3580990014" sldId="288"/>
            <ac:spMk id="3" creationId="{00000000-0000-0000-0000-000000000000}"/>
          </ac:spMkLst>
        </pc:spChg>
        <pc:spChg chg="add mod">
          <ac:chgData name="Nathan Backman" userId="e8436eaf-367f-45cb-ae33-eb5e32ce60ac" providerId="ADAL" clId="{4794FC86-690E-417C-82BD-72252657AC20}" dt="2021-09-02T16:01:49.037" v="157" actId="1076"/>
          <ac:spMkLst>
            <pc:docMk/>
            <pc:sldMk cId="3580990014" sldId="288"/>
            <ac:spMk id="4" creationId="{1D301BD7-EDB6-41A6-A420-527FE1576C0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71F3D-6BB6-4A96-83BC-38181F62FCBB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18B9D-AD35-4DF4-8EA4-B001FBE7C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6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18B9D-AD35-4DF4-8EA4-B001FBE7CE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9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dirty="0"/>
              <a:t>A Crash Course in C for C++ Users</a:t>
            </a:r>
          </a:p>
        </p:txBody>
      </p:sp>
    </p:spTree>
    <p:extLst>
      <p:ext uri="{BB962C8B-B14F-4D97-AF65-F5344CB8AC3E}">
        <p14:creationId xmlns:p14="http://schemas.microsoft.com/office/powerpoint/2010/main" val="32364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Structs</a:t>
            </a:r>
            <a:r>
              <a:rPr lang="en-US" dirty="0"/>
              <a:t>: Not Quite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7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 simple collection of fields without any type of object oriented features or methods.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6104" y="3048000"/>
            <a:ext cx="35052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cs typeface="Consolas" pitchFamily="49" charset="0"/>
              </a:rPr>
              <a:t>Definition</a:t>
            </a: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Point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x;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y;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Circle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Point location;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double radius;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400" y="3048000"/>
            <a:ext cx="441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cs typeface="Consolas" pitchFamily="49" charset="0"/>
              </a:rPr>
              <a:t>Usage</a:t>
            </a: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Point p1;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p1.x = 1;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p1.y = 2;</a:t>
            </a: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Point p2 = {3, 4};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Circle s1;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s1.location = p1;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s1.radius = 5.5;</a:t>
            </a: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Circle s2 = {p2, 3.9};</a:t>
            </a: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Circle s3 = {{4,3}, 2.1};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(“(%d, %d)\n”, p1.x, p1.y);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06043" y="5827026"/>
            <a:ext cx="2089557" cy="802374"/>
            <a:chOff x="806043" y="5827026"/>
            <a:chExt cx="2089557" cy="802374"/>
          </a:xfrm>
        </p:grpSpPr>
        <p:sp>
          <p:nvSpPr>
            <p:cNvPr id="9" name="Left Arrow 8"/>
            <p:cNvSpPr/>
            <p:nvPr/>
          </p:nvSpPr>
          <p:spPr>
            <a:xfrm rot="2088144">
              <a:off x="806043" y="5827026"/>
              <a:ext cx="719077" cy="488454"/>
            </a:xfrm>
            <a:prstGeom prst="lef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219200" y="6002655"/>
              <a:ext cx="1676400" cy="62674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Don’t forget the semicolon!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48000" y="3640455"/>
            <a:ext cx="1784234" cy="809269"/>
            <a:chOff x="3048000" y="3640455"/>
            <a:chExt cx="1784234" cy="809269"/>
          </a:xfrm>
        </p:grpSpPr>
        <p:sp>
          <p:nvSpPr>
            <p:cNvPr id="10" name="Left Arrow 9"/>
            <p:cNvSpPr/>
            <p:nvPr/>
          </p:nvSpPr>
          <p:spPr>
            <a:xfrm rot="12678532">
              <a:off x="4113157" y="3961270"/>
              <a:ext cx="719077" cy="488454"/>
            </a:xfrm>
            <a:prstGeom prst="lef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048000" y="3640455"/>
              <a:ext cx="1447800" cy="62674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/>
                <a:t>You must state “</a:t>
              </a:r>
              <a:r>
                <a:rPr lang="en-US" b="1" dirty="0" err="1"/>
                <a:t>struct</a:t>
              </a:r>
              <a:r>
                <a:rPr lang="en-US" b="1" dirty="0"/>
                <a:t>”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315200" y="3200400"/>
            <a:ext cx="1219200" cy="1112965"/>
            <a:chOff x="7315200" y="3200400"/>
            <a:chExt cx="1219200" cy="1112965"/>
          </a:xfrm>
        </p:grpSpPr>
        <p:sp>
          <p:nvSpPr>
            <p:cNvPr id="12" name="Left Arrow 11"/>
            <p:cNvSpPr/>
            <p:nvPr/>
          </p:nvSpPr>
          <p:spPr>
            <a:xfrm rot="17654680">
              <a:off x="7228117" y="3709600"/>
              <a:ext cx="719077" cy="488454"/>
            </a:xfrm>
            <a:prstGeom prst="lef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315200" y="3200400"/>
              <a:ext cx="1219200" cy="62674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/>
                <a:t>A slick initializer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391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Structs</a:t>
            </a:r>
            <a:r>
              <a:rPr lang="en-US" dirty="0"/>
              <a:t>: Not Quite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7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An alternative using “</a:t>
            </a: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structName</a:t>
            </a:r>
            <a:r>
              <a:rPr lang="en-US" dirty="0"/>
              <a:t>” in the </a:t>
            </a:r>
            <a:r>
              <a:rPr lang="en-US" dirty="0" err="1"/>
              <a:t>struct</a:t>
            </a:r>
            <a:r>
              <a:rPr lang="en-US" dirty="0"/>
              <a:t> definition. This makes </a:t>
            </a:r>
            <a:r>
              <a:rPr lang="en-US" dirty="0" err="1"/>
              <a:t>struct</a:t>
            </a:r>
            <a:r>
              <a:rPr lang="en-US" dirty="0"/>
              <a:t> prefixes no longer necessary.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04" y="3048000"/>
            <a:ext cx="35052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cs typeface="Consolas" pitchFamily="49" charset="0"/>
              </a:rPr>
              <a:t>Definition</a:t>
            </a: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Point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x;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y;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typedef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Point;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Circle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Point location;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double radius;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typedef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Circle;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400" y="3048000"/>
            <a:ext cx="441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cs typeface="Consolas" pitchFamily="49" charset="0"/>
              </a:rPr>
              <a:t>Usage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Point p1;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p1.x = 1;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p1.y = 2;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Point p2 = {3, 4};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Circle s1;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s1.location = p1;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s1.radius = 5.5;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Circle s2 = {p2, 3.9};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Circle s3 = {{4,3}, 2.1};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(“(%d, %d)\n”, p1.x, p1.y);</a:t>
            </a:r>
          </a:p>
        </p:txBody>
      </p:sp>
    </p:spTree>
    <p:extLst>
      <p:ext uri="{BB962C8B-B14F-4D97-AF65-F5344CB8AC3E}">
        <p14:creationId xmlns:p14="http://schemas.microsoft.com/office/powerpoint/2010/main" val="144541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Pointers, Glorious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65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Every variable stores some kind of data and it stores that data at a specific location.  You can identify this location with the “&amp;” operator.</a:t>
            </a:r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457200" y="3425861"/>
            <a:ext cx="5554975" cy="63681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float pi = 3.14159;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(“value: %.2f\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naddress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: %p\n”, pi, &amp;pi);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84997" y="3267214"/>
            <a:ext cx="2649921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u="sng" dirty="0"/>
              <a:t>Output</a:t>
            </a:r>
            <a:endParaRPr lang="en-US" sz="2000" dirty="0"/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value:   3.14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address: 0xff948b70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457200" y="4350712"/>
            <a:ext cx="8229600" cy="1555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A variable that contains, as it’s value, a memory address is a </a:t>
            </a:r>
            <a:r>
              <a:rPr lang="en-US" b="1" dirty="0"/>
              <a:t>pointer</a:t>
            </a:r>
            <a:r>
              <a:rPr lang="en-US" dirty="0"/>
              <a:t>.  They are defined with the “*” operator.</a:t>
            </a:r>
          </a:p>
        </p:txBody>
      </p:sp>
      <p:sp>
        <p:nvSpPr>
          <p:cNvPr id="29" name="Content Placeholder 3"/>
          <p:cNvSpPr txBox="1">
            <a:spLocks/>
          </p:cNvSpPr>
          <p:nvPr/>
        </p:nvSpPr>
        <p:spPr>
          <a:xfrm>
            <a:off x="457199" y="5960569"/>
            <a:ext cx="5900617" cy="63681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float *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piPtr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&amp;pi;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(“value: %p\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naddress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: %p\n”,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piPtr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piPtr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84996" y="5618066"/>
            <a:ext cx="2649921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u="sng" dirty="0"/>
              <a:t>Output</a:t>
            </a:r>
            <a:endParaRPr lang="en-US" sz="2000" dirty="0"/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value:   0xff948b70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address: 0xff948b74</a:t>
            </a:r>
          </a:p>
        </p:txBody>
      </p:sp>
    </p:spTree>
    <p:extLst>
      <p:ext uri="{BB962C8B-B14F-4D97-AF65-F5344CB8AC3E}">
        <p14:creationId xmlns:p14="http://schemas.microsoft.com/office/powerpoint/2010/main" val="998430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dirty="0"/>
              <a:t>What do Pointers look like in Memory?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457200" y="4120284"/>
            <a:ext cx="8229600" cy="1958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Pointers just point to memory locations.  This has </a:t>
            </a:r>
            <a:r>
              <a:rPr lang="en-US" i="1" dirty="0"/>
              <a:t>many</a:t>
            </a:r>
            <a:r>
              <a:rPr lang="en-US" dirty="0"/>
              <a:t> uses.  For one, arrays!  Any array is literally just a pointer from which we calculate offsets.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26358" y="1470362"/>
            <a:ext cx="4090097" cy="2448845"/>
            <a:chOff x="2609826" y="2165663"/>
            <a:chExt cx="4090097" cy="2448845"/>
          </a:xfrm>
        </p:grpSpPr>
        <p:sp>
          <p:nvSpPr>
            <p:cNvPr id="27" name="TextBox 26"/>
            <p:cNvSpPr txBox="1"/>
            <p:nvPr/>
          </p:nvSpPr>
          <p:spPr>
            <a:xfrm>
              <a:off x="3836466" y="2947789"/>
              <a:ext cx="146399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itchFamily="49" charset="0"/>
                  <a:cs typeface="Consolas" pitchFamily="49" charset="0"/>
                </a:rPr>
                <a:t>3.14159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40002" y="3375410"/>
              <a:ext cx="146399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itchFamily="49" charset="0"/>
                  <a:cs typeface="Consolas" pitchFamily="49" charset="0"/>
                </a:rPr>
                <a:t>0xff948b70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4787" y="2165663"/>
              <a:ext cx="12673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>
                  <a:latin typeface="Consolas" pitchFamily="49" charset="0"/>
                  <a:cs typeface="Consolas" pitchFamily="49" charset="0"/>
                </a:rPr>
                <a:t>Value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6213" y="2947789"/>
              <a:ext cx="14437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itchFamily="49" charset="0"/>
                  <a:cs typeface="Consolas" pitchFamily="49" charset="0"/>
                </a:rPr>
                <a:t>0xff948b70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59749" y="3375410"/>
              <a:ext cx="14401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itchFamily="49" charset="0"/>
                  <a:cs typeface="Consolas" pitchFamily="49" charset="0"/>
                </a:rPr>
                <a:t>0xff948b74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56212" y="2165663"/>
              <a:ext cx="12673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>
                  <a:latin typeface="Consolas" pitchFamily="49" charset="0"/>
                  <a:cs typeface="Consolas" pitchFamily="49" charset="0"/>
                </a:rPr>
                <a:t>Address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09827" y="2947789"/>
              <a:ext cx="12673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itchFamily="49" charset="0"/>
                  <a:cs typeface="Consolas" pitchFamily="49" charset="0"/>
                </a:rPr>
                <a:t>pi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13363" y="3375410"/>
              <a:ext cx="12673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onsolas" pitchFamily="49" charset="0"/>
                  <a:cs typeface="Consolas" pitchFamily="49" charset="0"/>
                </a:rPr>
                <a:t>piPtr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09826" y="2165663"/>
              <a:ext cx="12673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>
                  <a:latin typeface="Consolas" pitchFamily="49" charset="0"/>
                  <a:cs typeface="Consolas" pitchFamily="49" charset="0"/>
                </a:rPr>
                <a:t>Name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36465" y="3817555"/>
              <a:ext cx="146399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⁞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40001" y="4245176"/>
              <a:ext cx="146399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cs typeface="Calibri"/>
                </a:rPr>
                <a:t>⁞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36465" y="2527075"/>
              <a:ext cx="146399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⁞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1" name="Content Placeholder 3"/>
          <p:cNvSpPr txBox="1">
            <a:spLocks/>
          </p:cNvSpPr>
          <p:nvPr/>
        </p:nvSpPr>
        <p:spPr>
          <a:xfrm>
            <a:off x="633557" y="2323923"/>
            <a:ext cx="2440661" cy="83485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float pi = 3.14159;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float *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piPtr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&amp;pi;</a:t>
            </a:r>
          </a:p>
        </p:txBody>
      </p:sp>
    </p:spTree>
    <p:extLst>
      <p:ext uri="{BB962C8B-B14F-4D97-AF65-F5344CB8AC3E}">
        <p14:creationId xmlns:p14="http://schemas.microsoft.com/office/powerpoint/2010/main" val="146333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65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get the value at the address that a pointer points to, you “dereference” the pointer with the “*” operator.</a:t>
            </a:r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457200" y="3425860"/>
            <a:ext cx="6131045" cy="230741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float pi = 3.14159;</a:t>
            </a:r>
          </a:p>
          <a:p>
            <a:pPr marL="0" indent="0">
              <a:buNone/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("pi value: %.2f\n", pi);</a:t>
            </a:r>
          </a:p>
          <a:p>
            <a:pPr marL="0" indent="0">
              <a:buNone/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("pi address: %p\n\n", &amp;pi);</a:t>
            </a:r>
          </a:p>
          <a:p>
            <a:pPr marL="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float *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piPtr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&amp;pi;</a:t>
            </a:r>
          </a:p>
          <a:p>
            <a:pPr marL="0" indent="0">
              <a:buNone/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piPtr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value: %p\n",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piPtr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piPtr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address: %p\n", &amp;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piPtr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("value pointed to: %.2f\n", *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piPtr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64073" y="3548517"/>
            <a:ext cx="3456420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u="sng" dirty="0"/>
              <a:t>Output</a:t>
            </a:r>
            <a:endParaRPr lang="en-US" sz="2000" dirty="0"/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pi value: 3.14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pi address: 0xffb576f0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piPtr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value: 0xffb576f0</a:t>
            </a: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piPtr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address: 0xffb576f4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value pointed to: 3.14</a:t>
            </a:r>
          </a:p>
        </p:txBody>
      </p:sp>
    </p:spTree>
    <p:extLst>
      <p:ext uri="{BB962C8B-B14F-4D97-AF65-F5344CB8AC3E}">
        <p14:creationId xmlns:p14="http://schemas.microsoft.com/office/powerpoint/2010/main" val="3378310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8319"/>
            <a:ext cx="8229600" cy="1981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Notes</a:t>
            </a:r>
          </a:p>
          <a:p>
            <a:pPr lvl="1"/>
            <a:r>
              <a:rPr lang="en-US" dirty="0"/>
              <a:t>They are the same!</a:t>
            </a:r>
          </a:p>
          <a:p>
            <a:pPr lvl="1"/>
            <a:r>
              <a:rPr lang="en-US" dirty="0"/>
              <a:t>An array in C/C++ is nothing more than a contiguous block of items stored in memory.</a:t>
            </a:r>
          </a:p>
          <a:p>
            <a:pPr lvl="1"/>
            <a:r>
              <a:rPr lang="en-US" dirty="0"/>
              <a:t>It is necessary to keep track of array sizes yourself!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143000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C++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1782762"/>
            <a:ext cx="4040188" cy="245273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char arr1[3];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arr1[0] = ‘A’;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arr1[1] = ‘B’;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arr1[2] = ‘C’;</a:t>
            </a:r>
          </a:p>
          <a:p>
            <a:pPr marL="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arr2[] = {1, 2, 3};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for(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=0;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&lt; 3;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&lt;&lt; arr2[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 &lt;&lt;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645025" y="1143000"/>
            <a:ext cx="4041775" cy="6397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645025" y="1782762"/>
            <a:ext cx="4041775" cy="24527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char arr1[3];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arr1[0] = ‘A’;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arr1[1] = ‘B’;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arr1[2] = ‘C’;</a:t>
            </a:r>
          </a:p>
          <a:p>
            <a:pPr marL="0" indent="0">
              <a:buFont typeface="Arial" pitchFamily="34" charset="0"/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arr2[] = {1, 2, 3};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for(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=0;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&lt; 3;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(“%d\n”, arr2[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3890660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dirty="0"/>
              <a:t>What do Arrays look like in Memory?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97117" y="1513837"/>
            <a:ext cx="4655338" cy="47498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[] = {2, 4, 6, 8, 10};</a:t>
            </a:r>
          </a:p>
        </p:txBody>
      </p:sp>
      <p:sp>
        <p:nvSpPr>
          <p:cNvPr id="10" name="Rectangle 9"/>
          <p:cNvSpPr/>
          <p:nvPr/>
        </p:nvSpPr>
        <p:spPr>
          <a:xfrm rot="5400000">
            <a:off x="2153482" y="2499651"/>
            <a:ext cx="4572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53482" y="3871251"/>
            <a:ext cx="4572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53482" y="4328451"/>
            <a:ext cx="4572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53482" y="2956851"/>
            <a:ext cx="4572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10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53482" y="3414051"/>
            <a:ext cx="4572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8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2153482" y="5700051"/>
            <a:ext cx="4572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…</a:t>
            </a:r>
          </a:p>
        </p:txBody>
      </p:sp>
      <p:sp>
        <p:nvSpPr>
          <p:cNvPr id="16" name="Rectangle 15"/>
          <p:cNvSpPr/>
          <p:nvPr/>
        </p:nvSpPr>
        <p:spPr>
          <a:xfrm rot="5400000">
            <a:off x="2153482" y="6157251"/>
            <a:ext cx="4572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…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153482" y="4785651"/>
            <a:ext cx="4572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18" name="Rectangle 17"/>
          <p:cNvSpPr/>
          <p:nvPr/>
        </p:nvSpPr>
        <p:spPr>
          <a:xfrm rot="5400000">
            <a:off x="2153482" y="5242851"/>
            <a:ext cx="4572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…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46983" y="4785651"/>
            <a:ext cx="806498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arr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2610683" y="2956851"/>
            <a:ext cx="1674258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itchFamily="49" charset="0"/>
                <a:cs typeface="Consolas" pitchFamily="49" charset="0"/>
              </a:rPr>
              <a:t>0xbfa3d3a8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10683" y="3414051"/>
            <a:ext cx="1674258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itchFamily="49" charset="0"/>
                <a:cs typeface="Consolas" pitchFamily="49" charset="0"/>
              </a:rPr>
              <a:t>0xbfa3d3a4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10683" y="3871251"/>
            <a:ext cx="1674258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itchFamily="49" charset="0"/>
                <a:cs typeface="Consolas" pitchFamily="49" charset="0"/>
              </a:rPr>
              <a:t>0xbfa3d3a0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610683" y="4328451"/>
            <a:ext cx="1674258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itchFamily="49" charset="0"/>
                <a:cs typeface="Consolas" pitchFamily="49" charset="0"/>
              </a:rPr>
              <a:t>0xbfa3d39c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10682" y="4785651"/>
            <a:ext cx="1674258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itchFamily="49" charset="0"/>
                <a:cs typeface="Consolas" pitchFamily="49" charset="0"/>
              </a:rPr>
              <a:t>0xbfa3d398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46983" y="2042451"/>
            <a:ext cx="806498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u="sng" dirty="0"/>
              <a:t>Name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610682" y="2042451"/>
            <a:ext cx="1674258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u="sng" dirty="0">
                <a:latin typeface="Consolas" pitchFamily="49" charset="0"/>
                <a:cs typeface="Consolas" pitchFamily="49" charset="0"/>
              </a:rPr>
              <a:t>Address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515366" y="2042451"/>
            <a:ext cx="3200845" cy="4123735"/>
            <a:chOff x="4515366" y="2042451"/>
            <a:chExt cx="3200845" cy="4123735"/>
          </a:xfrm>
        </p:grpSpPr>
        <p:sp>
          <p:nvSpPr>
            <p:cNvPr id="27" name="Rectangle 26"/>
            <p:cNvSpPr/>
            <p:nvPr/>
          </p:nvSpPr>
          <p:spPr>
            <a:xfrm>
              <a:off x="6128360" y="2956851"/>
              <a:ext cx="1440175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itchFamily="49" charset="0"/>
                  <a:cs typeface="Consolas" pitchFamily="49" charset="0"/>
                </a:rPr>
                <a:t>*(arr+4)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128360" y="3414051"/>
              <a:ext cx="1440175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itchFamily="49" charset="0"/>
                  <a:cs typeface="Consolas" pitchFamily="49" charset="0"/>
                </a:rPr>
                <a:t>*(arr+3)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128360" y="3871251"/>
              <a:ext cx="1440175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itchFamily="49" charset="0"/>
                  <a:cs typeface="Consolas" pitchFamily="49" charset="0"/>
                </a:rPr>
                <a:t>*(arr+2)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28360" y="4328451"/>
              <a:ext cx="1440175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itchFamily="49" charset="0"/>
                  <a:cs typeface="Consolas" pitchFamily="49" charset="0"/>
                </a:rPr>
                <a:t>*(arr+1)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28359" y="4785651"/>
              <a:ext cx="1440175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2000" dirty="0" err="1">
                  <a:latin typeface="Consolas" pitchFamily="49" charset="0"/>
                  <a:cs typeface="Consolas" pitchFamily="49" charset="0"/>
                </a:rPr>
                <a:t>arr</a:t>
              </a:r>
              <a:endParaRPr 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609898" y="2956851"/>
              <a:ext cx="51846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itchFamily="49" charset="0"/>
                  <a:cs typeface="Consolas" pitchFamily="49" charset="0"/>
                </a:rPr>
                <a:t>or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609898" y="3414051"/>
              <a:ext cx="51846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itchFamily="49" charset="0"/>
                  <a:cs typeface="Consolas" pitchFamily="49" charset="0"/>
                </a:rPr>
                <a:t>or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609898" y="3871251"/>
              <a:ext cx="51846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itchFamily="49" charset="0"/>
                  <a:cs typeface="Consolas" pitchFamily="49" charset="0"/>
                </a:rPr>
                <a:t>or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609898" y="4328451"/>
              <a:ext cx="51846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itchFamily="49" charset="0"/>
                  <a:cs typeface="Consolas" pitchFamily="49" charset="0"/>
                </a:rPr>
                <a:t>or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609897" y="4785651"/>
              <a:ext cx="51846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itchFamily="49" charset="0"/>
                  <a:cs typeface="Consolas" pitchFamily="49" charset="0"/>
                </a:rPr>
                <a:t>or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515367" y="2956851"/>
              <a:ext cx="109453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Consolas" pitchFamily="49" charset="0"/>
                  <a:cs typeface="Consolas" pitchFamily="49" charset="0"/>
                </a:rPr>
                <a:t>arr</a:t>
              </a:r>
              <a:r>
                <a:rPr lang="en-US" sz="2000" dirty="0">
                  <a:latin typeface="Consolas" pitchFamily="49" charset="0"/>
                  <a:cs typeface="Consolas" pitchFamily="49" charset="0"/>
                </a:rPr>
                <a:t>[4]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15367" y="3414051"/>
              <a:ext cx="109453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Consolas" pitchFamily="49" charset="0"/>
                  <a:cs typeface="Consolas" pitchFamily="49" charset="0"/>
                </a:rPr>
                <a:t>arr</a:t>
              </a:r>
              <a:r>
                <a:rPr lang="en-US" sz="2000" dirty="0">
                  <a:latin typeface="Consolas" pitchFamily="49" charset="0"/>
                  <a:cs typeface="Consolas" pitchFamily="49" charset="0"/>
                </a:rPr>
                <a:t>[3]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15367" y="3871251"/>
              <a:ext cx="109453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Consolas" pitchFamily="49" charset="0"/>
                  <a:cs typeface="Consolas" pitchFamily="49" charset="0"/>
                </a:rPr>
                <a:t>arr</a:t>
              </a:r>
              <a:r>
                <a:rPr lang="en-US" sz="2000" dirty="0">
                  <a:latin typeface="Consolas" pitchFamily="49" charset="0"/>
                  <a:cs typeface="Consolas" pitchFamily="49" charset="0"/>
                </a:rPr>
                <a:t>[2]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515367" y="4328451"/>
              <a:ext cx="109453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Consolas" pitchFamily="49" charset="0"/>
                  <a:cs typeface="Consolas" pitchFamily="49" charset="0"/>
                </a:rPr>
                <a:t>arr</a:t>
              </a:r>
              <a:r>
                <a:rPr lang="en-US" sz="2000" dirty="0">
                  <a:latin typeface="Consolas" pitchFamily="49" charset="0"/>
                  <a:cs typeface="Consolas" pitchFamily="49" charset="0"/>
                </a:rPr>
                <a:t>[1]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15366" y="4785651"/>
              <a:ext cx="109453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Consolas" pitchFamily="49" charset="0"/>
                  <a:cs typeface="Consolas" pitchFamily="49" charset="0"/>
                </a:rPr>
                <a:t>arr</a:t>
              </a:r>
              <a:r>
                <a:rPr lang="en-US" sz="2000" dirty="0">
                  <a:latin typeface="Consolas" pitchFamily="49" charset="0"/>
                  <a:cs typeface="Consolas" pitchFamily="49" charset="0"/>
                </a:rPr>
                <a:t>[0]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15367" y="2042451"/>
              <a:ext cx="305317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u="sng" dirty="0">
                  <a:latin typeface="Consolas" pitchFamily="49" charset="0"/>
                  <a:cs typeface="Consolas" pitchFamily="49" charset="0"/>
                </a:rPr>
                <a:t>Value Accessible Via</a:t>
              </a:r>
            </a:p>
          </p:txBody>
        </p:sp>
        <p:sp>
          <p:nvSpPr>
            <p:cNvPr id="43" name="Left Brace 42"/>
            <p:cNvSpPr/>
            <p:nvPr/>
          </p:nvSpPr>
          <p:spPr>
            <a:xfrm rot="16200000">
              <a:off x="6654409" y="4853280"/>
              <a:ext cx="388073" cy="1226363"/>
            </a:xfrm>
            <a:prstGeom prst="leftBrace">
              <a:avLst>
                <a:gd name="adj1" fmla="val 32677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041953" y="5708986"/>
              <a:ext cx="16742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>
                  <a:latin typeface="Consolas" pitchFamily="49" charset="0"/>
                  <a:cs typeface="Consolas" pitchFamily="49" charset="0"/>
                </a:rPr>
                <a:t>Pointer Arithmetic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061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dirty="0"/>
              <a:t>Arrays and Pointers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97117" y="1513836"/>
            <a:ext cx="4655338" cy="52861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[] = {2, 4, 6, 8, 10};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35698" y="2499650"/>
            <a:ext cx="1440174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lIns="91440" tIns="0" rIns="0" bIns="0" rtlCol="0" anchor="ctr"/>
          <a:lstStyle/>
          <a:p>
            <a:pPr algn="ctr"/>
            <a:r>
              <a:rPr lang="en-US" sz="2000" dirty="0"/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35697" y="3871251"/>
            <a:ext cx="1440175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35697" y="4328451"/>
            <a:ext cx="1440175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35697" y="2956851"/>
            <a:ext cx="1440175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10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35697" y="3414051"/>
            <a:ext cx="1440175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35698" y="6157250"/>
            <a:ext cx="1440174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lIns="91440" tIns="0" rIns="0" bIns="0" rtlCol="0" anchor="ctr"/>
          <a:lstStyle/>
          <a:p>
            <a:pPr algn="ctr"/>
            <a:r>
              <a:rPr lang="en-US" sz="2000" dirty="0"/>
              <a:t>…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35697" y="4785651"/>
            <a:ext cx="1440175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35698" y="5242850"/>
            <a:ext cx="1440174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lIns="91440" tIns="0" rIns="0" bIns="0" rtlCol="0" anchor="ctr"/>
          <a:lstStyle/>
          <a:p>
            <a:pPr algn="ctr"/>
            <a:r>
              <a:rPr lang="en-US" sz="2000" dirty="0"/>
              <a:t>…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29200" y="4787914"/>
            <a:ext cx="806498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arr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5029199" y="2042451"/>
            <a:ext cx="806498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u="sng" dirty="0"/>
              <a:t>Name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33480" y="2042451"/>
            <a:ext cx="1674258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u="sng" dirty="0">
                <a:latin typeface="Consolas" pitchFamily="49" charset="0"/>
                <a:cs typeface="Consolas" pitchFamily="49" charset="0"/>
              </a:rPr>
              <a:t>Address</a:t>
            </a:r>
          </a:p>
        </p:txBody>
      </p:sp>
      <p:sp>
        <p:nvSpPr>
          <p:cNvPr id="48" name="Content Placeholder 3"/>
          <p:cNvSpPr txBox="1">
            <a:spLocks/>
          </p:cNvSpPr>
          <p:nvPr/>
        </p:nvSpPr>
        <p:spPr>
          <a:xfrm>
            <a:off x="597117" y="2166118"/>
            <a:ext cx="4320525" cy="10193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>
                <a:cs typeface="Consolas" pitchFamily="49" charset="0"/>
              </a:rPr>
              <a:t>“The name of an array is a synonym for the location of the initial element”</a:t>
            </a:r>
          </a:p>
          <a:p>
            <a:pPr marL="0" indent="0" algn="r">
              <a:buNone/>
            </a:pPr>
            <a:r>
              <a:rPr lang="en-US" sz="2000" i="1" dirty="0">
                <a:cs typeface="Consolas" pitchFamily="49" charset="0"/>
              </a:rPr>
              <a:t>Kernighan &amp; Ritchie</a:t>
            </a:r>
          </a:p>
        </p:txBody>
      </p:sp>
      <p:sp>
        <p:nvSpPr>
          <p:cNvPr id="49" name="Content Placeholder 3"/>
          <p:cNvSpPr txBox="1">
            <a:spLocks/>
          </p:cNvSpPr>
          <p:nvPr/>
        </p:nvSpPr>
        <p:spPr>
          <a:xfrm>
            <a:off x="597117" y="3361241"/>
            <a:ext cx="4655338" cy="52861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arrPtr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835698" y="5700051"/>
            <a:ext cx="1440174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lIns="91440" tIns="0" rIns="0" bIns="0" rtlCol="0" anchor="ctr"/>
          <a:lstStyle/>
          <a:p>
            <a:pPr algn="ctr"/>
            <a:r>
              <a:rPr lang="en-US" sz="2000" dirty="0"/>
              <a:t>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029199" y="5700050"/>
            <a:ext cx="3978540" cy="457201"/>
            <a:chOff x="5029199" y="5700050"/>
            <a:chExt cx="3978540" cy="457201"/>
          </a:xfrm>
        </p:grpSpPr>
        <p:sp>
          <p:nvSpPr>
            <p:cNvPr id="15" name="Rectangle 14"/>
            <p:cNvSpPr/>
            <p:nvPr/>
          </p:nvSpPr>
          <p:spPr>
            <a:xfrm>
              <a:off x="5835697" y="5700051"/>
              <a:ext cx="1440175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>
                  <a:latin typeface="Consolas" pitchFamily="49" charset="0"/>
                  <a:cs typeface="Consolas" pitchFamily="49" charset="0"/>
                </a:rPr>
                <a:t>0xbfa3d398</a:t>
              </a:r>
              <a:endParaRPr lang="en-US" sz="2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333481" y="5700050"/>
              <a:ext cx="16742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itchFamily="49" charset="0"/>
                  <a:cs typeface="Consolas" pitchFamily="49" charset="0"/>
                </a:rPr>
                <a:t>0xbfa3d36c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199" y="5700050"/>
              <a:ext cx="80649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arrPtr</a:t>
              </a:r>
              <a:endParaRPr lang="en-US" sz="2000" dirty="0"/>
            </a:p>
          </p:txBody>
        </p:sp>
      </p:grpSp>
      <p:sp>
        <p:nvSpPr>
          <p:cNvPr id="52" name="Content Placeholder 3"/>
          <p:cNvSpPr txBox="1">
            <a:spLocks/>
          </p:cNvSpPr>
          <p:nvPr/>
        </p:nvSpPr>
        <p:spPr>
          <a:xfrm>
            <a:off x="1461222" y="4743809"/>
            <a:ext cx="3225992" cy="18535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arrPtr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[0] ==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[0]</a:t>
            </a:r>
          </a:p>
          <a:p>
            <a:pPr marL="0" indent="0"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arrPtr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[1] ==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[1]</a:t>
            </a:r>
          </a:p>
          <a:p>
            <a:pPr marL="0" indent="0"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arrPtr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[2] ==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[2]</a:t>
            </a:r>
          </a:p>
          <a:p>
            <a:pPr marL="0" indent="0"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arrPtr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[3] ==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[3]</a:t>
            </a:r>
          </a:p>
          <a:p>
            <a:pPr marL="0" indent="0"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arrPtr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[4] ==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[4]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3" name="Content Placeholder 3"/>
          <p:cNvSpPr txBox="1">
            <a:spLocks/>
          </p:cNvSpPr>
          <p:nvPr/>
        </p:nvSpPr>
        <p:spPr>
          <a:xfrm>
            <a:off x="597117" y="4167739"/>
            <a:ext cx="4655338" cy="52861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cs typeface="Consolas" pitchFamily="49" charset="0"/>
              </a:rPr>
              <a:t>The following are all equal: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33481" y="2952936"/>
            <a:ext cx="1674258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itchFamily="49" charset="0"/>
                <a:cs typeface="Consolas" pitchFamily="49" charset="0"/>
              </a:rPr>
              <a:t>0xbfa3d3a8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333481" y="3410136"/>
            <a:ext cx="1674258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itchFamily="49" charset="0"/>
                <a:cs typeface="Consolas" pitchFamily="49" charset="0"/>
              </a:rPr>
              <a:t>0xbfa3d3a4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333481" y="3867336"/>
            <a:ext cx="1674258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itchFamily="49" charset="0"/>
                <a:cs typeface="Consolas" pitchFamily="49" charset="0"/>
              </a:rPr>
              <a:t>0xbfa3d3a0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333481" y="4324536"/>
            <a:ext cx="1674258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itchFamily="49" charset="0"/>
                <a:cs typeface="Consolas" pitchFamily="49" charset="0"/>
              </a:rPr>
              <a:t>0xbfa3d39c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33480" y="4781736"/>
            <a:ext cx="1674258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itchFamily="49" charset="0"/>
                <a:cs typeface="Consolas" pitchFamily="49" charset="0"/>
              </a:rPr>
              <a:t>0xbfa3d398</a:t>
            </a:r>
          </a:p>
        </p:txBody>
      </p:sp>
    </p:spTree>
    <p:extLst>
      <p:ext uri="{BB962C8B-B14F-4D97-AF65-F5344CB8AC3E}">
        <p14:creationId xmlns:p14="http://schemas.microsoft.com/office/powerpoint/2010/main" val="359037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2" grpId="0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79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the difference between array names and pointers?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98732"/>
            <a:ext cx="8550539" cy="54592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First the similarities</a:t>
            </a:r>
          </a:p>
          <a:p>
            <a:pPr lvl="1"/>
            <a:r>
              <a:rPr lang="en-US" dirty="0"/>
              <a:t>Addressable via: array[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Addressable via: *(array +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The differences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sizeof</a:t>
            </a:r>
            <a:r>
              <a:rPr lang="en-US" dirty="0"/>
              <a:t>() operator</a:t>
            </a:r>
          </a:p>
          <a:p>
            <a:pPr lvl="2"/>
            <a:r>
              <a:rPr lang="en-US" dirty="0"/>
              <a:t>Array names: returns the size of the whole array</a:t>
            </a:r>
          </a:p>
          <a:p>
            <a:pPr lvl="2"/>
            <a:r>
              <a:rPr lang="en-US" dirty="0"/>
              <a:t>Pointers: returns just the size of the pointer</a:t>
            </a:r>
          </a:p>
          <a:p>
            <a:pPr lvl="1"/>
            <a:r>
              <a:rPr lang="en-US" dirty="0"/>
              <a:t>Only pointers can be </a:t>
            </a:r>
            <a:r>
              <a:rPr lang="en-US" i="1" dirty="0"/>
              <a:t>modified</a:t>
            </a:r>
            <a:r>
              <a:rPr lang="en-US" dirty="0"/>
              <a:t> by pointer arithmetic</a:t>
            </a:r>
          </a:p>
          <a:p>
            <a:pPr lvl="2"/>
            <a:r>
              <a:rPr lang="en-US" dirty="0"/>
              <a:t>An array name can not be assigned to or modified</a:t>
            </a:r>
          </a:p>
          <a:p>
            <a:pPr lvl="2"/>
            <a:r>
              <a:rPr lang="en-US" dirty="0"/>
              <a:t>Pointers can be modified &amp; incremented/decremented</a:t>
            </a:r>
          </a:p>
          <a:p>
            <a:pPr lvl="1"/>
            <a:r>
              <a:rPr lang="en-US" dirty="0"/>
              <a:t>Types: one is an array &amp; the other is just a pointer</a:t>
            </a:r>
          </a:p>
        </p:txBody>
      </p:sp>
    </p:spTree>
    <p:extLst>
      <p:ext uri="{BB962C8B-B14F-4D97-AF65-F5344CB8AC3E}">
        <p14:creationId xmlns:p14="http://schemas.microsoft.com/office/powerpoint/2010/main" val="208822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Strings: They’re just arrays!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608146" cy="29945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C-Strings are “null-terminated”</a:t>
            </a:r>
          </a:p>
          <a:p>
            <a:pPr lvl="1"/>
            <a:r>
              <a:rPr lang="en-US" dirty="0"/>
              <a:t>You know you’re at the end when you find the null byte: “\0”.</a:t>
            </a:r>
          </a:p>
          <a:p>
            <a:pPr marL="0" indent="0">
              <a:buNone/>
            </a:pPr>
            <a:r>
              <a:rPr lang="en-US" dirty="0"/>
              <a:t>You still access individual characters the same way</a:t>
            </a:r>
          </a:p>
          <a:p>
            <a:pPr lvl="1"/>
            <a:r>
              <a:rPr lang="en-US" dirty="0"/>
              <a:t>Just don’t read beyond the end!</a:t>
            </a:r>
          </a:p>
          <a:p>
            <a:pPr lvl="1"/>
            <a:r>
              <a:rPr lang="en-US" dirty="0" err="1"/>
              <a:t>str</a:t>
            </a:r>
            <a:r>
              <a:rPr lang="en-US" dirty="0"/>
              <a:t>[999] would give a “segmentation fault” or junk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C++ String Object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2174875"/>
            <a:ext cx="4040188" cy="49212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“Hello World!”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“C-Strings”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645025" y="2174875"/>
            <a:ext cx="4041775" cy="4921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[] = “Hello World!”;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(“%s”,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 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912244" y="3042350"/>
            <a:ext cx="7319512" cy="457200"/>
            <a:chOff x="1367288" y="3200400"/>
            <a:chExt cx="7319512" cy="457200"/>
          </a:xfrm>
        </p:grpSpPr>
        <p:sp>
          <p:nvSpPr>
            <p:cNvPr id="8" name="Rectangle 7"/>
            <p:cNvSpPr/>
            <p:nvPr/>
          </p:nvSpPr>
          <p:spPr>
            <a:xfrm>
              <a:off x="2286001" y="3200400"/>
              <a:ext cx="4572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43201" y="3200400"/>
              <a:ext cx="4572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l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367288" y="3200400"/>
              <a:ext cx="4572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H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24488" y="3200400"/>
              <a:ext cx="4572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14800" y="3200400"/>
              <a:ext cx="4572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W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72000" y="3200400"/>
              <a:ext cx="4572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o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00401" y="3200400"/>
              <a:ext cx="4572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57601" y="3200400"/>
              <a:ext cx="4572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3600" y="3200400"/>
              <a:ext cx="4572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00800" y="3200400"/>
              <a:ext cx="4572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!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29200" y="3200400"/>
              <a:ext cx="4572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r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86400" y="3200400"/>
              <a:ext cx="4572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l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72400" y="3200400"/>
              <a:ext cx="4572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…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229600" y="3200400"/>
              <a:ext cx="4572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…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858000" y="3200400"/>
              <a:ext cx="4572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\0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15200" y="3200400"/>
              <a:ext cx="4572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558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1635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, char**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&lt;&lt; "Hello World" &lt;&lt;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1635125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, char**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("Hello World\n");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889856"/>
            <a:ext cx="8305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Impressions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Relatively few differences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/>
              <a:t>Different libraries imported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dirty="0" err="1"/>
              <a:t>iostream</a:t>
            </a:r>
            <a:r>
              <a:rPr lang="en-US" dirty="0"/>
              <a:t> vs </a:t>
            </a:r>
            <a:r>
              <a:rPr lang="en-US" dirty="0" err="1"/>
              <a:t>stdio.h</a:t>
            </a:r>
            <a:endParaRPr lang="en-US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/>
              <a:t>Different ways to print to the screen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dirty="0" err="1"/>
              <a:t>cout</a:t>
            </a:r>
            <a:r>
              <a:rPr lang="en-US" dirty="0"/>
              <a:t> vs </a:t>
            </a:r>
            <a:r>
              <a:rPr lang="en-US" dirty="0" err="1"/>
              <a:t>printf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Both take arguments from the command line in the same way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err="1"/>
              <a:t>argc</a:t>
            </a:r>
            <a:r>
              <a:rPr lang="en-US" dirty="0"/>
              <a:t>: denotes the number of arguments (always at least 1 – the app name)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err="1"/>
              <a:t>argv</a:t>
            </a:r>
            <a:r>
              <a:rPr lang="en-US" dirty="0"/>
              <a:t>: list of strings provided as arguments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Both provide an “exit code” via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0;</a:t>
            </a:r>
            <a:r>
              <a:rPr lang="en-US" dirty="0"/>
              <a:t> 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066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7541"/>
            <a:ext cx="8229600" cy="5184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Same as arrays because they </a:t>
            </a:r>
            <a:r>
              <a:rPr lang="en-US" i="1" dirty="0"/>
              <a:t>are</a:t>
            </a:r>
            <a:r>
              <a:rPr lang="en-US" dirty="0"/>
              <a:t> arrays: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45235" y="1873611"/>
            <a:ext cx="6303866" cy="206062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string.h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Calibri"/>
                <a:cs typeface="Calibri"/>
              </a:rPr>
              <a:t>    ⁞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hw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[] = "Hello World";</a:t>
            </a:r>
          </a:p>
          <a:p>
            <a:pPr marL="0" indent="0">
              <a:buNone/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hwSize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hw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for(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=0;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hwSize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("%c",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hw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("\n");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57200" y="4120284"/>
            <a:ext cx="8492932" cy="518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And with pointers too using pointer arithmetic!</a:t>
            </a:r>
          </a:p>
        </p:txBody>
      </p:sp>
      <p:sp>
        <p:nvSpPr>
          <p:cNvPr id="27" name="Content Placeholder 3"/>
          <p:cNvSpPr txBox="1">
            <a:spLocks/>
          </p:cNvSpPr>
          <p:nvPr/>
        </p:nvSpPr>
        <p:spPr>
          <a:xfrm>
            <a:off x="745235" y="4596782"/>
            <a:ext cx="6303866" cy="206062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hw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[] = "Hello World";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char *w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hw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hw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: %s\n",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hw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("w: %s\n", w);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while(*w != 'W')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w++;</a:t>
            </a:r>
          </a:p>
          <a:p>
            <a:pPr marL="0" indent="0">
              <a:buNone/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("w: %s\n", w);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32856" y="5214817"/>
            <a:ext cx="3456420" cy="12311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u="sng" dirty="0"/>
              <a:t>Output</a:t>
            </a:r>
            <a:endParaRPr lang="en-US" sz="2000" dirty="0"/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hw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 Hello World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w: Hello World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w: World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32856" y="2288369"/>
            <a:ext cx="3456420" cy="6771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u="sng" dirty="0"/>
              <a:t>Output</a:t>
            </a:r>
            <a:endParaRPr lang="en-US" sz="2000" dirty="0"/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216267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dirty="0"/>
              <a:t>Multi-Dimensional Arrays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21493" y="1567463"/>
            <a:ext cx="6281966" cy="504698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[2][3] = { {1, 2, 3}, {4, 5, 6} };</a:t>
            </a:r>
          </a:p>
          <a:p>
            <a:pPr marL="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Or</a:t>
            </a:r>
          </a:p>
          <a:p>
            <a:pPr marL="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[2][3];</a:t>
            </a:r>
          </a:p>
          <a:p>
            <a:pPr marL="0" indent="0">
              <a:buNone/>
            </a:pPr>
            <a:r>
              <a:rPr lang="sv-SE" sz="1600" dirty="0">
                <a:latin typeface="Consolas" pitchFamily="49" charset="0"/>
                <a:cs typeface="Consolas" pitchFamily="49" charset="0"/>
              </a:rPr>
              <a:t>arr[0][0] = 1;</a:t>
            </a:r>
          </a:p>
          <a:p>
            <a:pPr marL="0" indent="0">
              <a:buNone/>
            </a:pPr>
            <a:r>
              <a:rPr lang="sv-SE" sz="1600" dirty="0">
                <a:latin typeface="Consolas" pitchFamily="49" charset="0"/>
                <a:cs typeface="Consolas" pitchFamily="49" charset="0"/>
              </a:rPr>
              <a:t>arr[0][1] = 2;</a:t>
            </a:r>
          </a:p>
          <a:p>
            <a:pPr marL="0" indent="0">
              <a:buNone/>
            </a:pPr>
            <a:r>
              <a:rPr lang="sv-SE" sz="1600" dirty="0">
                <a:latin typeface="Consolas" pitchFamily="49" charset="0"/>
                <a:cs typeface="Consolas" pitchFamily="49" charset="0"/>
              </a:rPr>
              <a:t>arr[0][2] = 3;</a:t>
            </a:r>
          </a:p>
          <a:p>
            <a:pPr marL="0" indent="0">
              <a:buNone/>
            </a:pPr>
            <a:r>
              <a:rPr lang="sv-SE" sz="1600" dirty="0">
                <a:latin typeface="Consolas" pitchFamily="49" charset="0"/>
                <a:cs typeface="Consolas" pitchFamily="49" charset="0"/>
              </a:rPr>
              <a:t>arr[1][0] = 4;</a:t>
            </a:r>
          </a:p>
          <a:p>
            <a:pPr marL="0" indent="0">
              <a:buNone/>
            </a:pPr>
            <a:r>
              <a:rPr lang="sv-SE" sz="1600" dirty="0">
                <a:latin typeface="Consolas" pitchFamily="49" charset="0"/>
                <a:cs typeface="Consolas" pitchFamily="49" charset="0"/>
              </a:rPr>
              <a:t>arr[1][1] = 5;</a:t>
            </a:r>
          </a:p>
          <a:p>
            <a:pPr marL="0" indent="0">
              <a:buNone/>
            </a:pPr>
            <a:r>
              <a:rPr lang="sv-SE" sz="1600" dirty="0">
                <a:latin typeface="Consolas" pitchFamily="49" charset="0"/>
                <a:cs typeface="Consolas" pitchFamily="49" charset="0"/>
              </a:rPr>
              <a:t>arr[1][2] = 6;</a:t>
            </a:r>
          </a:p>
          <a:p>
            <a:pPr marL="0" indent="0">
              <a:buNone/>
            </a:pPr>
            <a:endParaRPr lang="sv-SE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sv-SE" sz="1600" dirty="0">
                <a:latin typeface="Consolas" pitchFamily="49" charset="0"/>
                <a:cs typeface="Consolas" pitchFamily="49" charset="0"/>
              </a:rPr>
              <a:t>int i,j;</a:t>
            </a:r>
          </a:p>
          <a:p>
            <a:pPr marL="0" indent="0">
              <a:buNone/>
            </a:pPr>
            <a:r>
              <a:rPr lang="sv-SE" sz="1600" dirty="0">
                <a:latin typeface="Consolas" pitchFamily="49" charset="0"/>
                <a:cs typeface="Consolas" pitchFamily="49" charset="0"/>
              </a:rPr>
              <a:t>for(i=0; i &lt; 2; i++)</a:t>
            </a:r>
          </a:p>
          <a:p>
            <a:pPr marL="0" indent="0">
              <a:buNone/>
            </a:pPr>
            <a:r>
              <a:rPr lang="sv-SE" sz="1600" dirty="0">
                <a:latin typeface="Consolas" pitchFamily="49" charset="0"/>
                <a:cs typeface="Consolas" pitchFamily="49" charset="0"/>
              </a:rPr>
              <a:t>for(j=0; j &lt; 3; j++)</a:t>
            </a:r>
          </a:p>
          <a:p>
            <a:pPr marL="0" indent="0">
              <a:buNone/>
            </a:pPr>
            <a:r>
              <a:rPr lang="sv-SE" sz="1600" dirty="0">
                <a:latin typeface="Consolas" pitchFamily="49" charset="0"/>
                <a:cs typeface="Consolas" pitchFamily="49" charset="0"/>
              </a:rPr>
              <a:t>    printf("%d\n", arr[i][j]);</a:t>
            </a:r>
          </a:p>
          <a:p>
            <a:pPr marL="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06273" y="2042451"/>
            <a:ext cx="5143859" cy="4572000"/>
            <a:chOff x="3806273" y="2042451"/>
            <a:chExt cx="5143859" cy="4572000"/>
          </a:xfrm>
        </p:grpSpPr>
        <p:sp>
          <p:nvSpPr>
            <p:cNvPr id="10" name="Rectangle 9"/>
            <p:cNvSpPr/>
            <p:nvPr/>
          </p:nvSpPr>
          <p:spPr>
            <a:xfrm rot="5400000">
              <a:off x="4612772" y="2499651"/>
              <a:ext cx="4572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…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12772" y="3871251"/>
              <a:ext cx="4572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12772" y="4328451"/>
              <a:ext cx="4572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12772" y="2956851"/>
              <a:ext cx="4572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6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12772" y="3414051"/>
              <a:ext cx="4572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5</a:t>
              </a:r>
            </a:p>
          </p:txBody>
        </p:sp>
        <p:sp>
          <p:nvSpPr>
            <p:cNvPr id="15" name="Rectangle 14"/>
            <p:cNvSpPr/>
            <p:nvPr/>
          </p:nvSpPr>
          <p:spPr>
            <a:xfrm rot="5400000">
              <a:off x="4612772" y="5700051"/>
              <a:ext cx="4572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…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rot="5400000">
              <a:off x="4612772" y="6157251"/>
              <a:ext cx="4572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…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12772" y="4785651"/>
              <a:ext cx="4572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12772" y="5242851"/>
              <a:ext cx="4572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806274" y="5242851"/>
              <a:ext cx="80649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arr</a:t>
              </a:r>
              <a:endParaRPr lang="en-US" sz="20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69973" y="2956851"/>
              <a:ext cx="16742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itchFamily="49" charset="0"/>
                  <a:cs typeface="Consolas" pitchFamily="49" charset="0"/>
                </a:rPr>
                <a:t>0xbfa3d3ac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69973" y="3414051"/>
              <a:ext cx="16742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itchFamily="49" charset="0"/>
                  <a:cs typeface="Consolas" pitchFamily="49" charset="0"/>
                </a:rPr>
                <a:t>0xbfa3d3a8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069973" y="3871251"/>
              <a:ext cx="16742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itchFamily="49" charset="0"/>
                  <a:cs typeface="Consolas" pitchFamily="49" charset="0"/>
                </a:rPr>
                <a:t>0xbfa3d3a4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69973" y="4328451"/>
              <a:ext cx="16742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itchFamily="49" charset="0"/>
                  <a:cs typeface="Consolas" pitchFamily="49" charset="0"/>
                </a:rPr>
                <a:t>0xbfa3d3a0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69972" y="4785651"/>
              <a:ext cx="16742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itchFamily="49" charset="0"/>
                  <a:cs typeface="Consolas" pitchFamily="49" charset="0"/>
                </a:rPr>
                <a:t>0xbfa3d39c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06273" y="2042451"/>
              <a:ext cx="80649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u="sng" dirty="0"/>
                <a:t>Name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69972" y="2042451"/>
              <a:ext cx="16742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u="sng" dirty="0">
                  <a:latin typeface="Consolas" pitchFamily="49" charset="0"/>
                  <a:cs typeface="Consolas" pitchFamily="49" charset="0"/>
                </a:rPr>
                <a:t>Address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74656" y="2956851"/>
              <a:ext cx="1975476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err="1">
                  <a:latin typeface="Consolas" pitchFamily="49" charset="0"/>
                  <a:cs typeface="Consolas" pitchFamily="49" charset="0"/>
                </a:rPr>
                <a:t>arr</a:t>
              </a:r>
              <a:r>
                <a:rPr lang="en-US" sz="2000" dirty="0">
                  <a:latin typeface="Consolas" pitchFamily="49" charset="0"/>
                  <a:cs typeface="Consolas" pitchFamily="49" charset="0"/>
                </a:rPr>
                <a:t>[1][2]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74656" y="3414051"/>
              <a:ext cx="1975476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err="1">
                  <a:latin typeface="Consolas" pitchFamily="49" charset="0"/>
                  <a:cs typeface="Consolas" pitchFamily="49" charset="0"/>
                </a:rPr>
                <a:t>arr</a:t>
              </a:r>
              <a:r>
                <a:rPr lang="en-US" sz="2000" dirty="0">
                  <a:latin typeface="Consolas" pitchFamily="49" charset="0"/>
                  <a:cs typeface="Consolas" pitchFamily="49" charset="0"/>
                </a:rPr>
                <a:t>[1][1]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974656" y="3871251"/>
              <a:ext cx="1975476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err="1">
                  <a:latin typeface="Consolas" pitchFamily="49" charset="0"/>
                  <a:cs typeface="Consolas" pitchFamily="49" charset="0"/>
                </a:rPr>
                <a:t>arr</a:t>
              </a:r>
              <a:r>
                <a:rPr lang="en-US" sz="2000" dirty="0">
                  <a:latin typeface="Consolas" pitchFamily="49" charset="0"/>
                  <a:cs typeface="Consolas" pitchFamily="49" charset="0"/>
                </a:rPr>
                <a:t>[1][0]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974656" y="4328451"/>
              <a:ext cx="1975476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err="1">
                  <a:latin typeface="Consolas" pitchFamily="49" charset="0"/>
                  <a:cs typeface="Consolas" pitchFamily="49" charset="0"/>
                </a:rPr>
                <a:t>arr</a:t>
              </a:r>
              <a:r>
                <a:rPr lang="en-US" sz="2000" dirty="0">
                  <a:latin typeface="Consolas" pitchFamily="49" charset="0"/>
                  <a:cs typeface="Consolas" pitchFamily="49" charset="0"/>
                </a:rPr>
                <a:t>[0][2]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974655" y="4785651"/>
              <a:ext cx="1975476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err="1">
                  <a:latin typeface="Consolas" pitchFamily="49" charset="0"/>
                  <a:cs typeface="Consolas" pitchFamily="49" charset="0"/>
                </a:rPr>
                <a:t>arr</a:t>
              </a:r>
              <a:r>
                <a:rPr lang="en-US" sz="2000" dirty="0">
                  <a:latin typeface="Consolas" pitchFamily="49" charset="0"/>
                  <a:cs typeface="Consolas" pitchFamily="49" charset="0"/>
                </a:rPr>
                <a:t>[0][1]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974657" y="2042451"/>
              <a:ext cx="1975474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u="sng" dirty="0">
                  <a:latin typeface="Consolas" pitchFamily="49" charset="0"/>
                  <a:cs typeface="Consolas" pitchFamily="49" charset="0"/>
                </a:rPr>
                <a:t>Accessible Via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069972" y="5242851"/>
              <a:ext cx="16742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itchFamily="49" charset="0"/>
                  <a:cs typeface="Consolas" pitchFamily="49" charset="0"/>
                </a:rPr>
                <a:t>0xbfa3d398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74657" y="5242851"/>
              <a:ext cx="1975475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Consolas" pitchFamily="49" charset="0"/>
                  <a:cs typeface="Consolas" pitchFamily="49" charset="0"/>
                </a:rPr>
                <a:t>arr</a:t>
              </a:r>
              <a:r>
                <a:rPr lang="en-US" sz="2000" dirty="0">
                  <a:latin typeface="Consolas" pitchFamily="49" charset="0"/>
                  <a:cs typeface="Consolas" pitchFamily="49" charset="0"/>
                </a:rPr>
                <a:t>[0][0]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5623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794"/>
            <a:ext cx="8229600" cy="1143000"/>
          </a:xfrm>
        </p:spPr>
        <p:txBody>
          <a:bodyPr/>
          <a:lstStyle/>
          <a:p>
            <a:r>
              <a:rPr lang="en-US" dirty="0"/>
              <a:t>Functions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75" y="951899"/>
            <a:ext cx="8871478" cy="518464"/>
          </a:xfrm>
        </p:spPr>
        <p:txBody>
          <a:bodyPr lIns="0" rIns="0">
            <a:noAutofit/>
          </a:bodyPr>
          <a:lstStyle/>
          <a:p>
            <a:pPr marL="0" indent="0">
              <a:buNone/>
            </a:pPr>
            <a:r>
              <a:rPr lang="en-US" dirty="0"/>
              <a:t>No methods like in C++.  Just functions - free/global!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45235" y="1527970"/>
            <a:ext cx="6303866" cy="230427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sum(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a,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b) {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a+b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, char**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if ( sum(3, 7) == 10 )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return 0;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return 1;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51474" y="3659428"/>
            <a:ext cx="8756265" cy="51846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Functions must be declared before use…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745235" y="4177892"/>
            <a:ext cx="6303866" cy="268010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sum(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a,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b);</a:t>
            </a:r>
          </a:p>
          <a:p>
            <a:pPr marL="0" indent="0"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, char**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if ( sum(3, 7) == 10 )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return 0;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return 1;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sum(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a,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b) {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a+b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707895" y="4177892"/>
            <a:ext cx="5415058" cy="51846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dirty="0"/>
              <a:t>… unless you define a prototype.</a:t>
            </a:r>
          </a:p>
        </p:txBody>
      </p:sp>
    </p:spTree>
    <p:extLst>
      <p:ext uri="{BB962C8B-B14F-4D97-AF65-F5344CB8AC3E}">
        <p14:creationId xmlns:p14="http://schemas.microsoft.com/office/powerpoint/2010/main" val="46816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Pointers into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75" y="1297541"/>
            <a:ext cx="8756265" cy="518464"/>
          </a:xfrm>
        </p:spPr>
        <p:txBody>
          <a:bodyPr lIns="0" rIns="0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Check this out…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45235" y="1873611"/>
            <a:ext cx="6303866" cy="489659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void foo(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*a,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*b) {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= *a;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*a = *b;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*b =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, char**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x=3, y=4;</a:t>
            </a:r>
          </a:p>
          <a:p>
            <a:pPr marL="0" indent="0"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(“x:%d, y:%d\n”, x, y);</a:t>
            </a:r>
          </a:p>
          <a:p>
            <a:pPr marL="0" indent="0"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foo(&amp;x, &amp;y);</a:t>
            </a:r>
          </a:p>
          <a:p>
            <a:pPr marL="0" indent="0"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(“x:%d, y:%d\n”, x, y);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01472" y="3601821"/>
            <a:ext cx="1709962" cy="6771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u="sng" dirty="0"/>
              <a:t>Output</a:t>
            </a:r>
            <a:endParaRPr lang="en-US" sz="2000" dirty="0"/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x:3, y:4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45235" y="5675672"/>
            <a:ext cx="8262505" cy="10945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Lots of built-in C functions do this.  They act internally on data you provide a pointer for.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3224" y="4535863"/>
            <a:ext cx="1709962" cy="6771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u="sng" dirty="0"/>
              <a:t>Output</a:t>
            </a:r>
            <a:endParaRPr lang="en-US" sz="2000" dirty="0"/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x:4, y:3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493711" y="2106300"/>
            <a:ext cx="3110779" cy="1034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5400" dirty="0"/>
              <a:t>It’s Swap!</a:t>
            </a:r>
          </a:p>
        </p:txBody>
      </p:sp>
    </p:spTree>
    <p:extLst>
      <p:ext uri="{BB962C8B-B14F-4D97-AF65-F5344CB8AC3E}">
        <p14:creationId xmlns:p14="http://schemas.microsoft.com/office/powerpoint/2010/main" val="250805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9" grpId="0"/>
      <p:bldP spid="8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Pointers to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75" y="1297541"/>
            <a:ext cx="8756265" cy="518464"/>
          </a:xfrm>
        </p:spPr>
        <p:txBody>
          <a:bodyPr lIns="0" rIns="0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 pointer to an array looks like a pointer to a value.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45235" y="1873611"/>
            <a:ext cx="6303866" cy="489659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Point {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x;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y;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printPoints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Point *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arr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numPoints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for(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=0;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numPoints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("(%d, %d)\n",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arr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].x,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arr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].y);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, char**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numPts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= 3;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Point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pts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numPts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for(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=0;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numPts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pts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].x = 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*2) + 1;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pts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].y = 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*2) + 2;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printPoints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pts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numPts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29682" y="3198572"/>
            <a:ext cx="3456420" cy="12311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u="sng" dirty="0"/>
              <a:t>Output</a:t>
            </a:r>
            <a:endParaRPr lang="en-US" sz="2000" dirty="0"/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(1, 2)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(3, 4)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(5, 6)</a:t>
            </a:r>
          </a:p>
        </p:txBody>
      </p:sp>
    </p:spTree>
    <p:extLst>
      <p:ext uri="{BB962C8B-B14F-4D97-AF65-F5344CB8AC3E}">
        <p14:creationId xmlns:p14="http://schemas.microsoft.com/office/powerpoint/2010/main" val="146710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Program Running 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6781800" cy="52578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Q: How is the address space organized?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dirty="0"/>
              <a:t>The address space has 5 regions: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/>
              <a:t>Text</a:t>
            </a:r>
            <a:r>
              <a:rPr lang="en-US" dirty="0"/>
              <a:t>: The code to be executed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/>
              <a:t>Data:</a:t>
            </a:r>
            <a:r>
              <a:rPr lang="en-US" dirty="0"/>
              <a:t> Initialized global data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/>
              <a:t>BSS:</a:t>
            </a:r>
            <a:r>
              <a:rPr lang="en-US" dirty="0"/>
              <a:t> Uninitialized global data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/>
              <a:t>Dynamic:</a:t>
            </a:r>
            <a:r>
              <a:rPr lang="en-US" dirty="0"/>
              <a:t> Heap allocated data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/>
              <a:t>Stack:</a:t>
            </a:r>
            <a:r>
              <a:rPr lang="en-US" dirty="0"/>
              <a:t> Function execution contexts</a:t>
            </a:r>
          </a:p>
          <a:p>
            <a:pPr marL="0" indent="0">
              <a:buNone/>
            </a:pPr>
            <a:endParaRPr lang="en-US" sz="1000" b="1" dirty="0"/>
          </a:p>
          <a:p>
            <a:pPr marL="0" indent="0">
              <a:buNone/>
            </a:pPr>
            <a:r>
              <a:rPr lang="en-US" dirty="0"/>
              <a:t>Low memory addresses are on the bottom, high address on the top.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543800" y="1447800"/>
            <a:ext cx="1524000" cy="4724400"/>
            <a:chOff x="7239000" y="1447800"/>
            <a:chExt cx="1524000" cy="4724400"/>
          </a:xfrm>
        </p:grpSpPr>
        <p:sp>
          <p:nvSpPr>
            <p:cNvPr id="4" name="Rectangle 3"/>
            <p:cNvSpPr/>
            <p:nvPr/>
          </p:nvSpPr>
          <p:spPr>
            <a:xfrm>
              <a:off x="7239000" y="1447800"/>
              <a:ext cx="1524000" cy="4724400"/>
            </a:xfrm>
            <a:prstGeom prst="rect">
              <a:avLst/>
            </a:prstGeom>
            <a:gradFill>
              <a:gsLst>
                <a:gs pos="0">
                  <a:schemeClr val="dk1">
                    <a:tint val="50000"/>
                    <a:satMod val="300000"/>
                    <a:alpha val="15000"/>
                  </a:schemeClr>
                </a:gs>
                <a:gs pos="35000">
                  <a:schemeClr val="dk1">
                    <a:tint val="37000"/>
                    <a:satMod val="300000"/>
                    <a:alpha val="15000"/>
                  </a:schemeClr>
                </a:gs>
                <a:gs pos="100000">
                  <a:schemeClr val="dk1">
                    <a:tint val="15000"/>
                    <a:satMod val="350000"/>
                    <a:alpha val="15000"/>
                  </a:schemeClr>
                </a:gs>
              </a:gsLst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239000" y="1447800"/>
              <a:ext cx="1524000" cy="1219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239000" y="5486400"/>
              <a:ext cx="1524000" cy="685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239000" y="5105400"/>
              <a:ext cx="1524000" cy="381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239000" y="4724400"/>
              <a:ext cx="1524000" cy="381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BSS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239000" y="4038600"/>
              <a:ext cx="1524000" cy="685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Dynamic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7980829" y="26670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7974105" y="35814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997003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Look at Stack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70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Stack frames</a:t>
            </a:r>
          </a:p>
          <a:p>
            <a:pPr lvl="1"/>
            <a:r>
              <a:rPr lang="en-US" dirty="0"/>
              <a:t>Created at runtime on entry to a function</a:t>
            </a:r>
          </a:p>
          <a:p>
            <a:pPr lvl="1"/>
            <a:r>
              <a:rPr lang="en-US" dirty="0"/>
              <a:t>Reclaimed immediately on function exit</a:t>
            </a:r>
          </a:p>
          <a:p>
            <a:pPr lvl="1"/>
            <a:r>
              <a:rPr lang="en-US" dirty="0"/>
              <a:t>x86 stack contains:</a:t>
            </a:r>
          </a:p>
          <a:p>
            <a:pPr lvl="2"/>
            <a:r>
              <a:rPr lang="en-US" dirty="0"/>
              <a:t>Local variables</a:t>
            </a:r>
          </a:p>
          <a:p>
            <a:pPr lvl="2"/>
            <a:r>
              <a:rPr lang="en-US" dirty="0"/>
              <a:t>Function parameters</a:t>
            </a:r>
          </a:p>
          <a:p>
            <a:pPr lvl="2"/>
            <a:r>
              <a:rPr lang="en-US" dirty="0"/>
              <a:t>Return values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802427" y="3429001"/>
            <a:ext cx="3110779" cy="334120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200">
                <a:latin typeface="Consolas" pitchFamily="49" charset="0"/>
                <a:cs typeface="Consolas" pitchFamily="49" charset="0"/>
              </a:rPr>
              <a:t>func_A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func_B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func_A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func_C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func_A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, char**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func_C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func_B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func_A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970813" y="3601821"/>
            <a:ext cx="921712" cy="4608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6" name="Rectangle 5"/>
          <p:cNvSpPr/>
          <p:nvPr/>
        </p:nvSpPr>
        <p:spPr>
          <a:xfrm>
            <a:off x="7970813" y="4062677"/>
            <a:ext cx="921712" cy="4608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func_C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973069" y="4068801"/>
            <a:ext cx="921712" cy="4608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func_B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70813" y="4523533"/>
            <a:ext cx="921712" cy="4608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func_A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970813" y="3140965"/>
            <a:ext cx="921712" cy="4608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bIns="0" rtlCol="0" anchor="ctr"/>
          <a:lstStyle/>
          <a:p>
            <a:pPr algn="ctr"/>
            <a:r>
              <a:rPr lang="en-US" b="1" u="sng" dirty="0"/>
              <a:t>Stack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341573" y="5560459"/>
            <a:ext cx="518462" cy="40324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341573" y="4696355"/>
            <a:ext cx="518462" cy="40324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4341573" y="3371393"/>
            <a:ext cx="518462" cy="40324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4341573" y="4037650"/>
            <a:ext cx="518462" cy="40324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341573" y="3371392"/>
            <a:ext cx="518462" cy="40324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4341573" y="3370654"/>
            <a:ext cx="518462" cy="40324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973069" y="4062677"/>
            <a:ext cx="921712" cy="4608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func_A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3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5E-6 0.029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5E-6 0.029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5E-6 0.071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294 L 5E-6 0.0631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294 L 5E-6 0.0712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5E-6 0.029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5E-6 0.071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294 L 5E-6 0.06319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7129 L 5E-6 0.09653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5E-6 0.0713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9653 L 5E-6 0.13009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8" grpId="2" animBg="1"/>
      <p:bldP spid="8" grpId="3" animBg="1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 </a:t>
            </a:r>
            <a:r>
              <a:rPr lang="en-US" sz="8800" b="1" dirty="0"/>
              <a:t>Closer</a:t>
            </a:r>
            <a:r>
              <a:rPr lang="en-US" dirty="0"/>
              <a:t> Look at the Stack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41" y="1600220"/>
            <a:ext cx="1828779" cy="49377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40" y="2057415"/>
            <a:ext cx="1828780" cy="3657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iVar</a:t>
            </a:r>
            <a:r>
              <a:rPr lang="en-US" sz="1400" dirty="0"/>
              <a:t>: -42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89" y="1600220"/>
            <a:ext cx="822951" cy="15544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195" y="1234464"/>
            <a:ext cx="38404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[n];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for(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n;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*2;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func_2()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 = 123;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 = 456;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 = 789;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// other code...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-42;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(4);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func_2();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// other code...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4440" y="2423171"/>
            <a:ext cx="1828780" cy="73151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arrPtr</a:t>
            </a:r>
            <a:r>
              <a:rPr lang="en-US" sz="1400" dirty="0"/>
              <a:t>: 0x........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440" y="1600219"/>
            <a:ext cx="1828780" cy="45719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 other main stuff …</a:t>
            </a:r>
          </a:p>
        </p:txBody>
      </p:sp>
      <p:sp>
        <p:nvSpPr>
          <p:cNvPr id="33" name="Curved Left Arrow 32"/>
          <p:cNvSpPr/>
          <p:nvPr/>
        </p:nvSpPr>
        <p:spPr>
          <a:xfrm>
            <a:off x="2743220" y="2788926"/>
            <a:ext cx="457195" cy="301748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1489" y="3154681"/>
            <a:ext cx="2651731" cy="2651733"/>
            <a:chOff x="3200415" y="2788926"/>
            <a:chExt cx="2651731" cy="2651733"/>
          </a:xfrm>
        </p:grpSpPr>
        <p:sp>
          <p:nvSpPr>
            <p:cNvPr id="12" name="Rectangle 11"/>
            <p:cNvSpPr/>
            <p:nvPr/>
          </p:nvSpPr>
          <p:spPr>
            <a:xfrm>
              <a:off x="4023366" y="3611879"/>
              <a:ext cx="1828780" cy="36575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i: 4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23366" y="3154683"/>
              <a:ext cx="1828780" cy="45719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/>
                <a:t>… other </a:t>
              </a:r>
              <a:r>
                <a:rPr lang="en-US" sz="1400" dirty="0" err="1"/>
                <a:t>getArray</a:t>
              </a:r>
              <a:r>
                <a:rPr lang="en-US" sz="1400" dirty="0"/>
                <a:t> stuff …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23366" y="3977635"/>
              <a:ext cx="1828780" cy="36575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arr</a:t>
              </a:r>
              <a:r>
                <a:rPr lang="en-US" sz="1400" dirty="0"/>
                <a:t>[3]: 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23366" y="4343391"/>
              <a:ext cx="1828780" cy="36575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arr</a:t>
              </a:r>
              <a:r>
                <a:rPr lang="en-US" sz="1400" dirty="0"/>
                <a:t>[2]: 4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23366" y="4709147"/>
              <a:ext cx="1828780" cy="36575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arr</a:t>
              </a:r>
              <a:r>
                <a:rPr lang="en-US" sz="1400" dirty="0"/>
                <a:t>[1]: 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00415" y="3154684"/>
              <a:ext cx="822951" cy="2285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getArray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23366" y="5074903"/>
              <a:ext cx="1828780" cy="36575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arr</a:t>
              </a:r>
              <a:r>
                <a:rPr lang="en-US" sz="1400" dirty="0"/>
                <a:t>[0]: 0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023366" y="2788926"/>
              <a:ext cx="1828780" cy="36575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n: 4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14440" y="3154682"/>
            <a:ext cx="1828780" cy="2651732"/>
            <a:chOff x="7223731" y="2788927"/>
            <a:chExt cx="1828780" cy="2651732"/>
          </a:xfrm>
        </p:grpSpPr>
        <p:sp>
          <p:nvSpPr>
            <p:cNvPr id="20" name="Rectangle 19"/>
            <p:cNvSpPr/>
            <p:nvPr/>
          </p:nvSpPr>
          <p:spPr>
            <a:xfrm>
              <a:off x="7223731" y="3611879"/>
              <a:ext cx="1828780" cy="36575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223731" y="3154683"/>
              <a:ext cx="1828780" cy="45719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/>
                <a:t>… old </a:t>
              </a:r>
              <a:r>
                <a:rPr lang="en-US" sz="1400" dirty="0" err="1"/>
                <a:t>getArray</a:t>
              </a:r>
              <a:r>
                <a:rPr lang="en-US" sz="1400" dirty="0"/>
                <a:t> stuff …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223731" y="3977635"/>
              <a:ext cx="1828780" cy="36575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223731" y="4343391"/>
              <a:ext cx="1828780" cy="36575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23731" y="4709147"/>
              <a:ext cx="1828780" cy="36575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223731" y="5074903"/>
              <a:ext cx="1828780" cy="36575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0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223731" y="2788927"/>
              <a:ext cx="1828780" cy="36575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91489" y="3154683"/>
            <a:ext cx="2651731" cy="1554464"/>
            <a:chOff x="3566171" y="2697488"/>
            <a:chExt cx="2651731" cy="1554464"/>
          </a:xfrm>
        </p:grpSpPr>
        <p:sp>
          <p:nvSpPr>
            <p:cNvPr id="28" name="Rectangle 27"/>
            <p:cNvSpPr/>
            <p:nvPr/>
          </p:nvSpPr>
          <p:spPr>
            <a:xfrm>
              <a:off x="4389122" y="3154684"/>
              <a:ext cx="1828780" cy="36575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a: 123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389122" y="2697488"/>
              <a:ext cx="1828780" cy="457195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… other func_2 stuff …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389122" y="3520440"/>
              <a:ext cx="1828780" cy="36575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b: 456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566171" y="2697488"/>
              <a:ext cx="822951" cy="155446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func_2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89122" y="3886196"/>
              <a:ext cx="1828780" cy="36575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c: 789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1489" y="3154683"/>
            <a:ext cx="2651731" cy="1554464"/>
            <a:chOff x="3566171" y="2697488"/>
            <a:chExt cx="2651731" cy="1554464"/>
          </a:xfrm>
        </p:grpSpPr>
        <p:sp>
          <p:nvSpPr>
            <p:cNvPr id="37" name="Rectangle 36"/>
            <p:cNvSpPr/>
            <p:nvPr/>
          </p:nvSpPr>
          <p:spPr>
            <a:xfrm>
              <a:off x="4389122" y="3154684"/>
              <a:ext cx="1828780" cy="36575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123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389122" y="2697488"/>
              <a:ext cx="1828780" cy="45719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… old func_2 stuff …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389122" y="3520440"/>
              <a:ext cx="1828780" cy="36575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456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389122" y="3886196"/>
              <a:ext cx="1828780" cy="36575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789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66171" y="2697488"/>
              <a:ext cx="822951" cy="155446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func_2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490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Look at Memory (Heap)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Heap memory is allocated and managed by </a:t>
            </a:r>
            <a:r>
              <a:rPr lang="en-US" b="1" dirty="0"/>
              <a:t>you</a:t>
            </a:r>
            <a:endParaRPr lang="en-US" dirty="0"/>
          </a:p>
          <a:p>
            <a:pPr lvl="1"/>
            <a:r>
              <a:rPr lang="en-US" dirty="0"/>
              <a:t>There is no “scope” to which it belongs</a:t>
            </a:r>
          </a:p>
          <a:p>
            <a:pPr lvl="1"/>
            <a:r>
              <a:rPr lang="en-US" dirty="0"/>
              <a:t>Allocated via the </a:t>
            </a:r>
            <a:r>
              <a:rPr lang="en-US" u="sng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Reclaimed manually via the </a:t>
            </a:r>
            <a:r>
              <a:rPr lang="en-US" u="sng" dirty="0">
                <a:latin typeface="Consolas" pitchFamily="49" charset="0"/>
                <a:cs typeface="Consolas" pitchFamily="49" charset="0"/>
              </a:rPr>
              <a:t>free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Heap memory is in a separate place from the stack</a:t>
            </a:r>
          </a:p>
          <a:p>
            <a:pPr lvl="1"/>
            <a:r>
              <a:rPr lang="en-US" dirty="0"/>
              <a:t>Bad (bad!) things happen if not managed correctly</a:t>
            </a:r>
          </a:p>
          <a:p>
            <a:pPr lvl="1"/>
            <a:r>
              <a:rPr lang="en-US" dirty="0"/>
              <a:t>Uses</a:t>
            </a:r>
          </a:p>
          <a:p>
            <a:pPr lvl="2"/>
            <a:r>
              <a:rPr lang="en-US" dirty="0"/>
              <a:t>You need data to persist outside of your scope</a:t>
            </a:r>
          </a:p>
          <a:p>
            <a:pPr lvl="2"/>
            <a:r>
              <a:rPr lang="en-US" dirty="0"/>
              <a:t>You want to grow/shrink  arrays at runtime</a:t>
            </a:r>
          </a:p>
          <a:p>
            <a:pPr lvl="2"/>
            <a:r>
              <a:rPr lang="en-US" dirty="0"/>
              <a:t>No copies needed to pass data between scopes</a:t>
            </a:r>
          </a:p>
        </p:txBody>
      </p:sp>
    </p:spTree>
    <p:extLst>
      <p:ext uri="{BB962C8B-B14F-4D97-AF65-F5344CB8AC3E}">
        <p14:creationId xmlns:p14="http://schemas.microsoft.com/office/powerpoint/2010/main" val="276089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void* malloc(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numBytes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Input: the number of bytes to reserve</a:t>
            </a:r>
          </a:p>
          <a:p>
            <a:pPr lvl="1"/>
            <a:r>
              <a:rPr lang="en-US" dirty="0"/>
              <a:t>Return value: a pointer to the reserved block</a:t>
            </a:r>
          </a:p>
          <a:p>
            <a:pPr lvl="2"/>
            <a:r>
              <a:rPr lang="en-US" dirty="0"/>
              <a:t>Returns NULL if allocation fails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Creating a 4-integer array</a:t>
            </a:r>
          </a:p>
          <a:p>
            <a:pPr lvl="2"/>
            <a:r>
              <a:rPr lang="en-US" dirty="0"/>
              <a:t>int *</a:t>
            </a:r>
            <a:r>
              <a:rPr lang="en-US" dirty="0" err="1"/>
              <a:t>arr</a:t>
            </a:r>
            <a:r>
              <a:rPr lang="en-US" dirty="0"/>
              <a:t> = malloc( 4 * </a:t>
            </a:r>
            <a:r>
              <a:rPr lang="en-US" dirty="0" err="1"/>
              <a:t>sizeof</a:t>
            </a:r>
            <a:r>
              <a:rPr lang="en-US" dirty="0"/>
              <a:t>(int) );</a:t>
            </a:r>
          </a:p>
          <a:p>
            <a:pPr marL="0" indent="0">
              <a:buNone/>
            </a:pPr>
            <a:r>
              <a:rPr lang="en-US" dirty="0"/>
              <a:t>void free(void* 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Input: a pointer to the memory to be reclaimed</a:t>
            </a:r>
          </a:p>
          <a:p>
            <a:pPr lvl="1"/>
            <a:r>
              <a:rPr lang="en-US" dirty="0"/>
              <a:t>Output: none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01BD7-EDB6-41A6-A420-527FE1576C02}"/>
              </a:ext>
            </a:extLst>
          </p:cNvPr>
          <p:cNvSpPr txBox="1">
            <a:spLocks/>
          </p:cNvSpPr>
          <p:nvPr/>
        </p:nvSpPr>
        <p:spPr>
          <a:xfrm>
            <a:off x="5954568" y="5812991"/>
            <a:ext cx="2937957" cy="7440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itchFamily="49" charset="0"/>
              </a:rPr>
              <a:t>malloc</a:t>
            </a:r>
            <a:r>
              <a:rPr lang="en-US" sz="2000" dirty="0">
                <a:cs typeface="Consolas" pitchFamily="49" charset="0"/>
              </a:rPr>
              <a:t> &amp; </a:t>
            </a:r>
            <a:r>
              <a:rPr lang="en-US" sz="2000" dirty="0">
                <a:latin typeface="Consolas" panose="020B0609020204030204" pitchFamily="49" charset="0"/>
                <a:cs typeface="Consolas" pitchFamily="49" charset="0"/>
              </a:rPr>
              <a:t>free</a:t>
            </a:r>
            <a:r>
              <a:rPr lang="en-US" sz="2000" dirty="0">
                <a:cs typeface="Consolas" pitchFamily="49" charset="0"/>
              </a:rPr>
              <a:t> found in: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itchFamily="49" charset="0"/>
              </a:rPr>
              <a:t>#include &lt;</a:t>
            </a:r>
            <a:r>
              <a:rPr lang="en-US" sz="2000" dirty="0" err="1">
                <a:latin typeface="Consolas" panose="020B0609020204030204" pitchFamily="49" charset="0"/>
                <a:cs typeface="Consolas" pitchFamily="49" charset="0"/>
              </a:rPr>
              <a:t>stdlib.h</a:t>
            </a:r>
            <a:r>
              <a:rPr lang="en-US" sz="2000" dirty="0">
                <a:latin typeface="Consolas" panose="020B0609020204030204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80990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&amp; File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1863725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~/dev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 ls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HelloWorld.cpp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~/dev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 g++ HelloWorld.cpp -o HelloWorld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~/dev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 ls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HelloWorld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HelloWorld.cpp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~/dev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 ./HelloWorld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Hello World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1863725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~/dev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 ls</a:t>
            </a:r>
          </a:p>
          <a:p>
            <a:pPr marL="0" indent="0">
              <a:buNone/>
            </a:pPr>
            <a:r>
              <a:rPr lang="en-US" sz="13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HelloWorld.c</a:t>
            </a:r>
            <a:endParaRPr lang="en-US" sz="1300" dirty="0">
              <a:solidFill>
                <a:schemeClr val="bg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~/dev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gcc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HelloWorld.c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-o HelloWorld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~/dev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 ls</a:t>
            </a:r>
          </a:p>
          <a:p>
            <a:pPr marL="0" indent="0">
              <a:buNone/>
            </a:pPr>
            <a:r>
              <a:rPr lang="en-US" sz="13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HelloWorld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HelloWorld.c</a:t>
            </a:r>
            <a:endParaRPr lang="en-US" sz="1300" dirty="0">
              <a:solidFill>
                <a:schemeClr val="bg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~/dev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 ./HelloWorld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Hello World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408319"/>
            <a:ext cx="830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Impressions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Invoke a “different” compiler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/>
              <a:t>g++ vs </a:t>
            </a:r>
            <a:r>
              <a:rPr lang="en-US" dirty="0" err="1"/>
              <a:t>gcc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Everything else is identical!</a:t>
            </a:r>
          </a:p>
        </p:txBody>
      </p:sp>
    </p:spTree>
    <p:extLst>
      <p:ext uri="{BB962C8B-B14F-4D97-AF65-F5344CB8AC3E}">
        <p14:creationId xmlns:p14="http://schemas.microsoft.com/office/powerpoint/2010/main" val="1700975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Allocation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55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char*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strjoin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(char* str1, char* str2) {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char *res = malloc(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(str1) +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(str2) + 1);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i,j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for(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=0;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(str1);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res[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 = str1[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for(j=0; j &lt;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(str2)+1; j++)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res[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++] = str2[j];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return res;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char**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char hello[] = "Hello ", world[] = "World!";</a:t>
            </a:r>
          </a:p>
          <a:p>
            <a:pPr marL="0" indent="0">
              <a:buNone/>
            </a:pPr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char *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hw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strjoin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(hello, world);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("%s\n",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hw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free(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hw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9919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Watch Out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514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Forgetting to free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dirty="0" err="1"/>
              <a:t>’d</a:t>
            </a:r>
            <a:r>
              <a:rPr lang="en-US" dirty="0"/>
              <a:t> memory</a:t>
            </a:r>
          </a:p>
          <a:p>
            <a:pPr lvl="1"/>
            <a:r>
              <a:rPr lang="en-US" dirty="0"/>
              <a:t>Results in memory leaks</a:t>
            </a:r>
          </a:p>
          <a:p>
            <a:pPr lvl="1"/>
            <a:r>
              <a:rPr lang="en-US" dirty="0"/>
              <a:t>Agonizing pain to all processes on your computer</a:t>
            </a:r>
          </a:p>
          <a:p>
            <a:r>
              <a:rPr lang="en-US" dirty="0"/>
              <a:t>Freeing memory on the stack (not good)</a:t>
            </a:r>
          </a:p>
          <a:p>
            <a:pPr lvl="1"/>
            <a:r>
              <a:rPr lang="en-US" dirty="0"/>
              <a:t>Crash: segmentation fault – full stop</a:t>
            </a:r>
            <a:br>
              <a:rPr lang="en-US" dirty="0"/>
            </a:br>
            <a:r>
              <a:rPr lang="en-US" dirty="0"/>
              <a:t>    or</a:t>
            </a:r>
          </a:p>
          <a:p>
            <a:pPr lvl="1"/>
            <a:r>
              <a:rPr lang="en-US" dirty="0"/>
              <a:t>Crash: “double free or corruption” – full stop</a:t>
            </a:r>
          </a:p>
          <a:p>
            <a:r>
              <a:rPr lang="en-US" dirty="0"/>
              <a:t>Freeing something twice (not good)</a:t>
            </a:r>
          </a:p>
          <a:p>
            <a:pPr lvl="1"/>
            <a:r>
              <a:rPr lang="en-US" dirty="0"/>
              <a:t>Crash: “double free or corruption” – full stop</a:t>
            </a:r>
          </a:p>
          <a:p>
            <a:r>
              <a:rPr lang="en-US" dirty="0"/>
              <a:t>Make sure </a:t>
            </a:r>
            <a:r>
              <a:rPr lang="en-US" dirty="0" err="1"/>
              <a:t>malloc</a:t>
            </a:r>
            <a:r>
              <a:rPr lang="en-US" dirty="0"/>
              <a:t> doesn’t return NULL!</a:t>
            </a:r>
          </a:p>
        </p:txBody>
      </p:sp>
    </p:spTree>
    <p:extLst>
      <p:ext uri="{BB962C8B-B14F-4D97-AF65-F5344CB8AC3E}">
        <p14:creationId xmlns:p14="http://schemas.microsoft.com/office/powerpoint/2010/main" val="813946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string.h</a:t>
            </a:r>
            <a:r>
              <a:rPr lang="en-US" dirty="0"/>
              <a:t>&gt; : </a:t>
            </a:r>
            <a:r>
              <a:rPr lang="en-US" dirty="0" err="1"/>
              <a:t>memcpy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435325" cy="286572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void*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memcpy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(void*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dest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void*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num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/>
            <a:r>
              <a:rPr lang="en-US" sz="2400" dirty="0"/>
              <a:t>Copies data from one location in memory to another</a:t>
            </a:r>
          </a:p>
          <a:p>
            <a:pPr lvl="1"/>
            <a:r>
              <a:rPr lang="en-US" sz="2400" dirty="0" err="1">
                <a:latin typeface="Consolas" pitchFamily="49" charset="0"/>
                <a:cs typeface="Consolas" pitchFamily="49" charset="0"/>
              </a:rPr>
              <a:t>dest</a:t>
            </a:r>
            <a:r>
              <a:rPr lang="en-US" sz="2400" dirty="0"/>
              <a:t>: the target pointer to copy data to</a:t>
            </a:r>
          </a:p>
          <a:p>
            <a:pPr lvl="1"/>
            <a:r>
              <a:rPr lang="en-US" sz="240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en-US" sz="2400" dirty="0"/>
              <a:t>: the source pointer to copy data from</a:t>
            </a:r>
          </a:p>
          <a:p>
            <a:pPr lvl="1"/>
            <a:r>
              <a:rPr lang="en-US" sz="2400" dirty="0" err="1">
                <a:latin typeface="Consolas" pitchFamily="49" charset="0"/>
                <a:cs typeface="Consolas" pitchFamily="49" charset="0"/>
              </a:rPr>
              <a:t>num</a:t>
            </a:r>
            <a:r>
              <a:rPr lang="en-US" sz="2400" dirty="0"/>
              <a:t>: the number of bytes to copy from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en-US" sz="2400" dirty="0"/>
              <a:t> to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dest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2400" dirty="0"/>
              <a:t>Return Value: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dest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293105"/>
            <a:ext cx="8229600" cy="2361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arrSize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10;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arr1[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arrSize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 = {1, 2, 3, 4, 5, 6, 7, 8, 9, 10};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*arr2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arrSize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);</a:t>
            </a:r>
          </a:p>
          <a:p>
            <a:pPr marL="0" indent="0">
              <a:buFont typeface="Arial" pitchFamily="34" charset="0"/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memcpy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(arr2, arr1,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arrSize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0" indent="0">
              <a:buFont typeface="Arial" pitchFamily="34" charset="0"/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free(arr2);</a:t>
            </a:r>
          </a:p>
        </p:txBody>
      </p:sp>
    </p:spTree>
    <p:extLst>
      <p:ext uri="{BB962C8B-B14F-4D97-AF65-F5344CB8AC3E}">
        <p14:creationId xmlns:p14="http://schemas.microsoft.com/office/powerpoint/2010/main" val="1463479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string.h</a:t>
            </a:r>
            <a:r>
              <a:rPr lang="en-US" dirty="0"/>
              <a:t>&gt; : </a:t>
            </a:r>
            <a:r>
              <a:rPr lang="en-US" dirty="0" err="1"/>
              <a:t>memset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435325" cy="28657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void*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memset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(void*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num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/>
            <a:r>
              <a:rPr lang="en-US" sz="2400" dirty="0"/>
              <a:t>Copies the contents of </a:t>
            </a:r>
            <a:r>
              <a:rPr lang="en-US" sz="2400" dirty="0" err="1"/>
              <a:t>val</a:t>
            </a:r>
            <a:r>
              <a:rPr lang="en-US" sz="2400" dirty="0"/>
              <a:t> across a block of memory</a:t>
            </a:r>
          </a:p>
          <a:p>
            <a:pPr lvl="1"/>
            <a:r>
              <a:rPr lang="en-US" sz="2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sz="2400" dirty="0"/>
              <a:t>: the beginning of the block of memory to modify</a:t>
            </a:r>
          </a:p>
          <a:p>
            <a:pPr lvl="1"/>
            <a:r>
              <a:rPr lang="en-US" sz="24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dirty="0"/>
              <a:t>: the value (which will be converted to an unsigned char) to copy to each byte in the block of memory</a:t>
            </a:r>
          </a:p>
          <a:p>
            <a:pPr lvl="1"/>
            <a:r>
              <a:rPr lang="en-US" sz="2400" dirty="0" err="1">
                <a:latin typeface="Consolas" pitchFamily="49" charset="0"/>
                <a:cs typeface="Consolas" pitchFamily="49" charset="0"/>
              </a:rPr>
              <a:t>num</a:t>
            </a:r>
            <a:r>
              <a:rPr lang="en-US" sz="2400" dirty="0"/>
              <a:t>: defines how far (in bytes) to write</a:t>
            </a:r>
          </a:p>
          <a:p>
            <a:pPr lvl="1"/>
            <a:r>
              <a:rPr lang="en-US" sz="2400" dirty="0"/>
              <a:t>Return Value: the pointer to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dest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869175"/>
            <a:ext cx="8229600" cy="17858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/* Initialize an array of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to zeroes */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arrSize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10;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arrSize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>
              <a:buFont typeface="Arial" pitchFamily="34" charset="0"/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memset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0,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arrSize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532475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string.h</a:t>
            </a:r>
            <a:r>
              <a:rPr lang="en-US" dirty="0"/>
              <a:t>&gt; : </a:t>
            </a:r>
            <a:r>
              <a:rPr lang="en-US" dirty="0" err="1"/>
              <a:t>strcmp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435325" cy="28657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strcmp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char* str1,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char* str2);</a:t>
            </a:r>
          </a:p>
          <a:p>
            <a:pPr lvl="1"/>
            <a:r>
              <a:rPr lang="en-US" sz="2400" dirty="0"/>
              <a:t>Compares the contents of two strings</a:t>
            </a:r>
          </a:p>
          <a:p>
            <a:pPr lvl="1"/>
            <a:r>
              <a:rPr lang="en-US" sz="2400" dirty="0">
                <a:latin typeface="Consolas" pitchFamily="49" charset="0"/>
                <a:cs typeface="Consolas" pitchFamily="49" charset="0"/>
              </a:rPr>
              <a:t>str1</a:t>
            </a:r>
            <a:r>
              <a:rPr lang="en-US" sz="2400" dirty="0"/>
              <a:t> &amp;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str2</a:t>
            </a:r>
            <a:r>
              <a:rPr lang="en-US" sz="2400" dirty="0"/>
              <a:t>: the strings to compare</a:t>
            </a:r>
          </a:p>
          <a:p>
            <a:pPr lvl="1"/>
            <a:r>
              <a:rPr lang="en-US" sz="2400" dirty="0"/>
              <a:t>Return Value</a:t>
            </a:r>
          </a:p>
          <a:p>
            <a:pPr lvl="2"/>
            <a:r>
              <a:rPr lang="en-US" sz="2000" dirty="0">
                <a:latin typeface="Consolas" pitchFamily="49" charset="0"/>
                <a:cs typeface="Consolas" pitchFamily="49" charset="0"/>
              </a:rPr>
              <a:t> 0:</a:t>
            </a:r>
            <a:r>
              <a:rPr lang="en-US" sz="2000" dirty="0">
                <a:cs typeface="Consolas" pitchFamily="49" charset="0"/>
              </a:rPr>
              <a:t> Indicating that the strings are identical</a:t>
            </a:r>
          </a:p>
          <a:p>
            <a:pPr lvl="2"/>
            <a:r>
              <a:rPr lang="en-US" sz="2000" dirty="0">
                <a:latin typeface="Consolas" pitchFamily="49" charset="0"/>
                <a:cs typeface="Consolas" pitchFamily="49" charset="0"/>
              </a:rPr>
              <a:t>&gt;0:</a:t>
            </a:r>
            <a:r>
              <a:rPr lang="en-US" sz="2000" dirty="0">
                <a:cs typeface="Consolas" pitchFamily="49" charset="0"/>
              </a:rPr>
              <a:t> Indicating that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str1</a:t>
            </a:r>
            <a:r>
              <a:rPr lang="en-US" sz="2000" dirty="0">
                <a:cs typeface="Consolas" pitchFamily="49" charset="0"/>
              </a:rPr>
              <a:t> is “greater” than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str2</a:t>
            </a:r>
          </a:p>
          <a:p>
            <a:pPr lvl="2"/>
            <a:r>
              <a:rPr lang="en-US" sz="2000" dirty="0">
                <a:latin typeface="Consolas" pitchFamily="49" charset="0"/>
                <a:cs typeface="Consolas" pitchFamily="49" charset="0"/>
              </a:rPr>
              <a:t>&lt;0:</a:t>
            </a:r>
            <a:r>
              <a:rPr lang="en-US" sz="2000" dirty="0">
                <a:cs typeface="Consolas" pitchFamily="49" charset="0"/>
              </a:rPr>
              <a:t> Indicating that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str1</a:t>
            </a:r>
            <a:r>
              <a:rPr lang="en-US" sz="2000" dirty="0">
                <a:cs typeface="Consolas" pitchFamily="49" charset="0"/>
              </a:rPr>
              <a:t> is “less than” than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str2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926783"/>
            <a:ext cx="8229600" cy="14977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/* Comparing C Strings */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strcmp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[1], "win") == 0)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("You Win!\n");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("You Lose!\n");</a:t>
            </a:r>
          </a:p>
          <a:p>
            <a:pPr marL="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8511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string.h</a:t>
            </a:r>
            <a:r>
              <a:rPr lang="en-US" dirty="0"/>
              <a:t>&gt; : </a:t>
            </a:r>
            <a:r>
              <a:rPr lang="en-US" dirty="0" err="1"/>
              <a:t>strcpy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435325" cy="315376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char*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strcpy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(char*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dest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char*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/>
            <a:r>
              <a:rPr lang="en-US" sz="2400" dirty="0"/>
              <a:t>Copies the string in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en-US" sz="2400" dirty="0"/>
              <a:t> to the location pointed to by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dest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en-US" sz="2400" dirty="0"/>
              <a:t>: the strings to copy</a:t>
            </a:r>
          </a:p>
          <a:p>
            <a:pPr lvl="1"/>
            <a:r>
              <a:rPr lang="en-US" sz="2400" dirty="0" err="1">
                <a:latin typeface="Consolas" pitchFamily="49" charset="0"/>
                <a:cs typeface="Consolas" pitchFamily="49" charset="0"/>
              </a:rPr>
              <a:t>dest</a:t>
            </a:r>
            <a:r>
              <a:rPr lang="en-US" sz="2400" dirty="0"/>
              <a:t>: the location to copy the string to</a:t>
            </a:r>
          </a:p>
          <a:p>
            <a:pPr lvl="1"/>
            <a:r>
              <a:rPr lang="en-US" sz="2400" dirty="0"/>
              <a:t>Return Value: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dest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char*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strncpy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(char*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dest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char*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num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/>
            <a:r>
              <a:rPr lang="en-US" sz="2400" dirty="0" err="1">
                <a:latin typeface="Consolas" pitchFamily="49" charset="0"/>
                <a:cs typeface="Consolas" pitchFamily="49" charset="0"/>
              </a:rPr>
              <a:t>num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dirty="0">
                <a:cs typeface="Consolas" pitchFamily="49" charset="0"/>
              </a:rPr>
              <a:t>the maximum number of chars to copy over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926783"/>
            <a:ext cx="8229600" cy="14977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hw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[] = "Hello World!";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[32];</a:t>
            </a:r>
          </a:p>
          <a:p>
            <a:pPr marL="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strcpy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hw+6);</a:t>
            </a:r>
          </a:p>
          <a:p>
            <a:pPr marL="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("%s\n",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65760" y="5560459"/>
            <a:ext cx="3769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Q: What happens if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en-US" sz="2800" dirty="0"/>
              <a:t> is longer than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dest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7752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string.h</a:t>
            </a:r>
            <a:r>
              <a:rPr lang="en-US" dirty="0"/>
              <a:t>&gt; : </a:t>
            </a:r>
            <a:r>
              <a:rPr lang="en-US" dirty="0" err="1"/>
              <a:t>strlen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435325" cy="286572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char*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/>
            <a:r>
              <a:rPr lang="en-US" sz="2400" dirty="0"/>
              <a:t>Gets the length of the string (without the null terminator).</a:t>
            </a:r>
          </a:p>
          <a:p>
            <a:pPr lvl="1"/>
            <a:r>
              <a:rPr lang="en-US" sz="2400" dirty="0">
                <a:latin typeface="Consolas" pitchFamily="49" charset="0"/>
                <a:cs typeface="Consolas" pitchFamily="49" charset="0"/>
              </a:rPr>
              <a:t>str1</a:t>
            </a:r>
            <a:r>
              <a:rPr lang="en-US" sz="2400" dirty="0"/>
              <a:t>: the string to check</a:t>
            </a:r>
          </a:p>
          <a:p>
            <a:pPr lvl="1"/>
            <a:r>
              <a:rPr lang="en-US" sz="2400" dirty="0"/>
              <a:t>Return Value: an integer denoting the string length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120284"/>
            <a:ext cx="8229600" cy="1843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hw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[] = "Hello World!";</a:t>
            </a:r>
          </a:p>
          <a:p>
            <a:pPr marL="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for(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=0;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hw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("%c",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hw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("\n");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65760" y="4811568"/>
            <a:ext cx="3884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Q: How could we optimize this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dirty="0"/>
              <a:t> loop?</a:t>
            </a:r>
          </a:p>
        </p:txBody>
      </p:sp>
    </p:spTree>
    <p:extLst>
      <p:ext uri="{BB962C8B-B14F-4D97-AF65-F5344CB8AC3E}">
        <p14:creationId xmlns:p14="http://schemas.microsoft.com/office/powerpoint/2010/main" val="420763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stdio.h</a:t>
            </a:r>
            <a:r>
              <a:rPr lang="en-US" dirty="0"/>
              <a:t>&gt; : </a:t>
            </a:r>
            <a:r>
              <a:rPr lang="en-US" dirty="0" err="1"/>
              <a:t>scanf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435325" cy="28657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scanf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char* format, ...);</a:t>
            </a:r>
          </a:p>
          <a:p>
            <a:pPr lvl="1"/>
            <a:r>
              <a:rPr lang="en-US" sz="2400" dirty="0"/>
              <a:t>Reads in data from standard input</a:t>
            </a:r>
          </a:p>
          <a:p>
            <a:pPr lvl="1"/>
            <a:r>
              <a:rPr lang="en-US" sz="2400" dirty="0">
                <a:latin typeface="Consolas" pitchFamily="49" charset="0"/>
                <a:cs typeface="Consolas" pitchFamily="49" charset="0"/>
              </a:rPr>
              <a:t>format</a:t>
            </a:r>
            <a:r>
              <a:rPr lang="en-US" sz="2400" dirty="0"/>
              <a:t>: the format string describing the input to read</a:t>
            </a:r>
          </a:p>
          <a:p>
            <a:pPr lvl="1"/>
            <a:r>
              <a:rPr lang="en-US" sz="2400" dirty="0">
                <a:latin typeface="Consolas" pitchFamily="49" charset="0"/>
                <a:cs typeface="Consolas" pitchFamily="49" charset="0"/>
              </a:rPr>
              <a:t>...</a:t>
            </a:r>
            <a:r>
              <a:rPr lang="en-US" sz="2400" dirty="0"/>
              <a:t>: pointers of variables to read in as specified by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format</a:t>
            </a:r>
          </a:p>
          <a:p>
            <a:pPr lvl="1"/>
            <a:r>
              <a:rPr lang="en-US" sz="2400" dirty="0"/>
              <a:t>Return Value:</a:t>
            </a:r>
          </a:p>
          <a:p>
            <a:pPr lvl="2"/>
            <a:r>
              <a:rPr lang="en-US" dirty="0"/>
              <a:t># of input items successfully matched/read in</a:t>
            </a:r>
          </a:p>
          <a:p>
            <a:pPr lvl="2"/>
            <a:r>
              <a:rPr lang="en-US" dirty="0"/>
              <a:t>EOF: denoting end of file met before scanning completed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6689" y="4811567"/>
            <a:ext cx="8229600" cy="1843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char**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char name[16];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number;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scanf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("%s %d", name, &amp;number);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("Course Name: %s\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nCourse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Number: %d\n", name, number);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45434" y="4696354"/>
            <a:ext cx="345642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backman@kay</a:t>
            </a:r>
            <a:r>
              <a:rPr lang="en-US" sz="2000" dirty="0"/>
              <a:t>:~$ ./</a:t>
            </a:r>
            <a:r>
              <a:rPr lang="en-US" sz="2000" dirty="0" err="1"/>
              <a:t>a.out</a:t>
            </a:r>
            <a:endParaRPr lang="en-US" sz="2000" dirty="0"/>
          </a:p>
          <a:p>
            <a:r>
              <a:rPr lang="en-US" sz="2000" dirty="0">
                <a:solidFill>
                  <a:schemeClr val="accent5"/>
                </a:solidFill>
              </a:rPr>
              <a:t>CMSC 432</a:t>
            </a:r>
          </a:p>
          <a:p>
            <a:r>
              <a:rPr lang="en-US" sz="2000" dirty="0"/>
              <a:t>Course Name: CMSC</a:t>
            </a:r>
          </a:p>
          <a:p>
            <a:r>
              <a:rPr lang="en-US" sz="2000" dirty="0"/>
              <a:t>Course Number: 432</a:t>
            </a:r>
          </a:p>
        </p:txBody>
      </p:sp>
    </p:spTree>
    <p:extLst>
      <p:ext uri="{BB962C8B-B14F-4D97-AF65-F5344CB8AC3E}">
        <p14:creationId xmlns:p14="http://schemas.microsoft.com/office/powerpoint/2010/main" val="82301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Characters</a:t>
            </a:r>
          </a:p>
          <a:p>
            <a:pPr lvl="1"/>
            <a:r>
              <a:rPr lang="en-US" dirty="0"/>
              <a:t>char (1 byte)  Used to create strings</a:t>
            </a:r>
          </a:p>
          <a:p>
            <a:r>
              <a:rPr lang="en-US" dirty="0"/>
              <a:t>Signed Integers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(usually 32 bits)</a:t>
            </a:r>
          </a:p>
          <a:p>
            <a:pPr lvl="1"/>
            <a:r>
              <a:rPr lang="en-US" dirty="0"/>
              <a:t>short (usually 16 bits)</a:t>
            </a:r>
          </a:p>
          <a:p>
            <a:pPr lvl="1"/>
            <a:r>
              <a:rPr lang="en-US" dirty="0"/>
              <a:t>long (usually 32 bits)</a:t>
            </a:r>
          </a:p>
          <a:p>
            <a:pPr lvl="1"/>
            <a:r>
              <a:rPr lang="en-US" dirty="0"/>
              <a:t>long </a:t>
            </a:r>
            <a:r>
              <a:rPr lang="en-US" dirty="0" err="1"/>
              <a:t>long</a:t>
            </a:r>
            <a:r>
              <a:rPr lang="en-US" dirty="0"/>
              <a:t> (usually 64 bits)</a:t>
            </a:r>
          </a:p>
          <a:p>
            <a:r>
              <a:rPr lang="en-US" dirty="0"/>
              <a:t>Unsigned Integers</a:t>
            </a:r>
          </a:p>
          <a:p>
            <a:pPr lvl="1"/>
            <a:r>
              <a:rPr lang="en-US" dirty="0"/>
              <a:t>Same as above, just prefix with “unsigned”</a:t>
            </a:r>
          </a:p>
        </p:txBody>
      </p:sp>
    </p:spTree>
    <p:extLst>
      <p:ext uri="{BB962C8B-B14F-4D97-AF65-F5344CB8AC3E}">
        <p14:creationId xmlns:p14="http://schemas.microsoft.com/office/powerpoint/2010/main" val="39852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/>
              <a:t>Floating Point</a:t>
            </a:r>
          </a:p>
          <a:p>
            <a:pPr lvl="1"/>
            <a:r>
              <a:rPr lang="en-US" dirty="0"/>
              <a:t>float (32 bits)</a:t>
            </a:r>
          </a:p>
          <a:p>
            <a:pPr lvl="1"/>
            <a:r>
              <a:rPr lang="en-US" dirty="0"/>
              <a:t>double (64 bits)</a:t>
            </a:r>
          </a:p>
          <a:p>
            <a:r>
              <a:rPr lang="en-US" dirty="0"/>
              <a:t>Boolean (bool)</a:t>
            </a:r>
          </a:p>
          <a:p>
            <a:pPr lvl="1"/>
            <a:r>
              <a:rPr lang="en-US" dirty="0"/>
              <a:t>[</a:t>
            </a:r>
            <a:r>
              <a:rPr lang="en-US" b="1" dirty="0"/>
              <a:t>There is no </a:t>
            </a:r>
            <a:r>
              <a:rPr lang="en-US" b="1" dirty="0" err="1"/>
              <a:t>boolean</a:t>
            </a:r>
            <a:r>
              <a:rPr lang="en-US" b="1" dirty="0"/>
              <a:t> type!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There is no “true”</a:t>
            </a:r>
          </a:p>
          <a:p>
            <a:pPr lvl="1"/>
            <a:r>
              <a:rPr lang="en-US" dirty="0"/>
              <a:t>There is no “false”</a:t>
            </a:r>
          </a:p>
          <a:p>
            <a:pPr lvl="1"/>
            <a:r>
              <a:rPr lang="en-US" dirty="0"/>
              <a:t>Conditionals evaluate to either 1 (true) or 0 (false)</a:t>
            </a:r>
          </a:p>
          <a:p>
            <a:pPr lvl="1"/>
            <a:r>
              <a:rPr lang="en-US" dirty="0"/>
              <a:t>while(true) </a:t>
            </a:r>
            <a:r>
              <a:rPr lang="en-US" dirty="0">
                <a:latin typeface="Calibri"/>
                <a:cs typeface="Calibri"/>
              </a:rPr>
              <a:t>→ while(1)</a:t>
            </a:r>
          </a:p>
          <a:p>
            <a:r>
              <a:rPr lang="en-US" dirty="0">
                <a:latin typeface="Calibri"/>
                <a:cs typeface="Calibri"/>
              </a:rPr>
              <a:t>Void (void)</a:t>
            </a:r>
            <a:endParaRPr lang="en-US" dirty="0"/>
          </a:p>
        </p:txBody>
      </p:sp>
      <p:sp>
        <p:nvSpPr>
          <p:cNvPr id="4" name="Multiply 3"/>
          <p:cNvSpPr/>
          <p:nvPr/>
        </p:nvSpPr>
        <p:spPr>
          <a:xfrm>
            <a:off x="3189432" y="2910537"/>
            <a:ext cx="864105" cy="864105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7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and Using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= ‘A’;</a:t>
            </a:r>
          </a:p>
          <a:p>
            <a:pPr marL="0" indent="0">
              <a:buNone/>
            </a:pPr>
            <a:r>
              <a:rPr lang="en-US" sz="2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= -5;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unsigned short = 42;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double d = 3.14159;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float f = -1.28;</a:t>
            </a:r>
          </a:p>
          <a:p>
            <a:pPr marL="0" indent="0">
              <a:buNone/>
            </a:pP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double d1, d2, d3;</a:t>
            </a:r>
          </a:p>
          <a:p>
            <a:pPr marL="0" indent="0">
              <a:buNone/>
            </a:pPr>
            <a:r>
              <a:rPr lang="en-US" sz="2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a=1, b=2, c=3;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c = b = a = 9;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599" y="3124200"/>
            <a:ext cx="3710925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Same manner and style as C++ primitive types.</a:t>
            </a:r>
          </a:p>
        </p:txBody>
      </p:sp>
    </p:spTree>
    <p:extLst>
      <p:ext uri="{BB962C8B-B14F-4D97-AF65-F5344CB8AC3E}">
        <p14:creationId xmlns:p14="http://schemas.microsoft.com/office/powerpoint/2010/main" val="4070536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902772" y="4165117"/>
            <a:ext cx="4725051" cy="961830"/>
            <a:chOff x="1902772" y="4165117"/>
            <a:chExt cx="4725051" cy="961830"/>
          </a:xfrm>
        </p:grpSpPr>
        <p:sp>
          <p:nvSpPr>
            <p:cNvPr id="4" name="Rectangle 3"/>
            <p:cNvSpPr/>
            <p:nvPr/>
          </p:nvSpPr>
          <p:spPr>
            <a:xfrm>
              <a:off x="1902772" y="4745451"/>
              <a:ext cx="4725051" cy="38149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11532" y="4165117"/>
              <a:ext cx="27075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Format 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9194" y="4745451"/>
            <a:ext cx="3685802" cy="884056"/>
            <a:chOff x="2499194" y="4745451"/>
            <a:chExt cx="3685802" cy="884056"/>
          </a:xfrm>
        </p:grpSpPr>
        <p:sp>
          <p:nvSpPr>
            <p:cNvPr id="7" name="Rectangle 6"/>
            <p:cNvSpPr/>
            <p:nvPr/>
          </p:nvSpPr>
          <p:spPr>
            <a:xfrm>
              <a:off x="5587841" y="4745451"/>
              <a:ext cx="447742" cy="3814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29241" y="4746115"/>
              <a:ext cx="447742" cy="3814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48607" y="4745451"/>
              <a:ext cx="447742" cy="3814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99194" y="4983176"/>
              <a:ext cx="3685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Format Specifiers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to the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cs typeface="Calibri"/>
              </a:rPr>
              <a:t>        ⁞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= 3;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double d = 3.14;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= ‘p’;</a:t>
            </a:r>
          </a:p>
          <a:p>
            <a:pPr marL="0" indent="0">
              <a:buNone/>
            </a:pP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(“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%d, d: %f,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%c\n”,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, d,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486400"/>
            <a:ext cx="7772400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u="sng" dirty="0"/>
              <a:t>Output</a:t>
            </a:r>
            <a:endParaRPr lang="en-US" sz="3200" dirty="0"/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i: 3, d: 3.140000,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: p</a:t>
            </a:r>
          </a:p>
        </p:txBody>
      </p:sp>
    </p:spTree>
    <p:extLst>
      <p:ext uri="{BB962C8B-B14F-4D97-AF65-F5344CB8AC3E}">
        <p14:creationId xmlns:p14="http://schemas.microsoft.com/office/powerpoint/2010/main" val="301601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658357" y="4741023"/>
            <a:ext cx="5910115" cy="386241"/>
            <a:chOff x="2658357" y="5087865"/>
            <a:chExt cx="5910115" cy="386241"/>
          </a:xfrm>
        </p:grpSpPr>
        <p:sp>
          <p:nvSpPr>
            <p:cNvPr id="6" name="Rectangle 5"/>
            <p:cNvSpPr/>
            <p:nvPr/>
          </p:nvSpPr>
          <p:spPr>
            <a:xfrm>
              <a:off x="2658357" y="5092610"/>
              <a:ext cx="447742" cy="3814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62052" y="5087865"/>
              <a:ext cx="251474" cy="3814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28312" y="5087865"/>
              <a:ext cx="447742" cy="3814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561142" y="5087865"/>
              <a:ext cx="230158" cy="3814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83881" y="5087865"/>
              <a:ext cx="447742" cy="38149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166538" y="5087865"/>
              <a:ext cx="401934" cy="38149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to the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cs typeface="Calibri"/>
              </a:rPr>
              <a:t>        ⁞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= 3;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double d = 3.14;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= ‘p’;</a:t>
            </a:r>
          </a:p>
          <a:p>
            <a:pPr marL="0" indent="0">
              <a:buNone/>
            </a:pP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(“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%d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, d: </a:t>
            </a: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%f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%c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\n”, </a:t>
            </a:r>
            <a:r>
              <a:rPr lang="en-US" sz="28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ch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486400"/>
            <a:ext cx="7772400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u="sng" dirty="0"/>
              <a:t>Output</a:t>
            </a:r>
            <a:endParaRPr lang="en-US" sz="3200" dirty="0"/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i: 3, d: 3.140000,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: p</a:t>
            </a:r>
          </a:p>
        </p:txBody>
      </p:sp>
    </p:spTree>
    <p:extLst>
      <p:ext uri="{BB962C8B-B14F-4D97-AF65-F5344CB8AC3E}">
        <p14:creationId xmlns:p14="http://schemas.microsoft.com/office/powerpoint/2010/main" val="1586903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with </a:t>
            </a:r>
            <a:r>
              <a:rPr lang="en-US" dirty="0" err="1"/>
              <a:t>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char *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formatString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, ...);</a:t>
            </a:r>
          </a:p>
          <a:p>
            <a:pPr marL="0" indent="0">
              <a:buNone/>
            </a:pP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Common format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specifiers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%d – integers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%f – floating point numbers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%c – individual characters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%s – strings (character arrays – more later…)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%p – pointers (memory locations – more later…)</a:t>
            </a:r>
          </a:p>
          <a:p>
            <a:pPr marL="0" indent="0"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Many parameters to customize presentation</a:t>
            </a:r>
          </a:p>
          <a:p>
            <a:pPr lvl="1"/>
            <a:r>
              <a:rPr lang="en-US" sz="2400" dirty="0">
                <a:latin typeface="Consolas" pitchFamily="49" charset="0"/>
                <a:cs typeface="Consolas" pitchFamily="49" charset="0"/>
              </a:rPr>
              <a:t>pad w/ spaces, pad w/ zeroes, precision…</a:t>
            </a:r>
          </a:p>
        </p:txBody>
      </p:sp>
    </p:spTree>
    <p:extLst>
      <p:ext uri="{BB962C8B-B14F-4D97-AF65-F5344CB8AC3E}">
        <p14:creationId xmlns:p14="http://schemas.microsoft.com/office/powerpoint/2010/main" val="209711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3542</TotalTime>
  <Words>4040</Words>
  <Application>Microsoft Office PowerPoint</Application>
  <PresentationFormat>On-screen Show (4:3)</PresentationFormat>
  <Paragraphs>730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Consolas</vt:lpstr>
      <vt:lpstr>Office Theme</vt:lpstr>
      <vt:lpstr>A Crash Course in C for C++ Users</vt:lpstr>
      <vt:lpstr>Hello World</vt:lpstr>
      <vt:lpstr>Compilation &amp; File Structure</vt:lpstr>
      <vt:lpstr>Data Types</vt:lpstr>
      <vt:lpstr>Data Types</vt:lpstr>
      <vt:lpstr>Defining and Using Variables</vt:lpstr>
      <vt:lpstr>Printing to the Screen</vt:lpstr>
      <vt:lpstr>Printing to the Screen</vt:lpstr>
      <vt:lpstr>Formatting with printf</vt:lpstr>
      <vt:lpstr>Structs: Not Quite Objects</vt:lpstr>
      <vt:lpstr>Structs: Not Quite Objects</vt:lpstr>
      <vt:lpstr>Pointers, Glorious Pointers</vt:lpstr>
      <vt:lpstr>What do Pointers look like in Memory?</vt:lpstr>
      <vt:lpstr>Dereferencing Pointers</vt:lpstr>
      <vt:lpstr>Arrays</vt:lpstr>
      <vt:lpstr>What do Arrays look like in Memory?</vt:lpstr>
      <vt:lpstr>Arrays and Pointers</vt:lpstr>
      <vt:lpstr>What’s the difference between array names and pointers?</vt:lpstr>
      <vt:lpstr>Strings: They’re just arrays!</vt:lpstr>
      <vt:lpstr>Indexing Strings</vt:lpstr>
      <vt:lpstr>Multi-Dimensional Arrays</vt:lpstr>
      <vt:lpstr>Functions in C</vt:lpstr>
      <vt:lpstr>Passing Pointers into Functions</vt:lpstr>
      <vt:lpstr>Passing Pointers to Arrays</vt:lpstr>
      <vt:lpstr>A Program Running in Memory</vt:lpstr>
      <vt:lpstr>Another Look at Stack Memory</vt:lpstr>
      <vt:lpstr>A Closer Look at the Stack</vt:lpstr>
      <vt:lpstr>Another Look at Memory (Heap)</vt:lpstr>
      <vt:lpstr>malloc and free</vt:lpstr>
      <vt:lpstr>Dynamic Allocation in Action</vt:lpstr>
      <vt:lpstr>Things to Watch Out For</vt:lpstr>
      <vt:lpstr>&lt;string.h&gt; : memcpy</vt:lpstr>
      <vt:lpstr>&lt;string.h&gt; : memset</vt:lpstr>
      <vt:lpstr>&lt;string.h&gt; : strcmp</vt:lpstr>
      <vt:lpstr>&lt;string.h&gt; : strcpy</vt:lpstr>
      <vt:lpstr>&lt;string.h&gt; : strlen</vt:lpstr>
      <vt:lpstr>&lt;stdio.h&gt; : scanf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Crash Course in C for Java Users</dc:title>
  <dc:creator>Nathan Backman</dc:creator>
  <cp:lastModifiedBy>Nathan Backman</cp:lastModifiedBy>
  <cp:revision>120</cp:revision>
  <dcterms:created xsi:type="dcterms:W3CDTF">2006-08-16T00:00:00Z</dcterms:created>
  <dcterms:modified xsi:type="dcterms:W3CDTF">2021-09-02T18:22:00Z</dcterms:modified>
</cp:coreProperties>
</file>