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5" r:id="rId4"/>
    <p:sldId id="296" r:id="rId5"/>
    <p:sldId id="257" r:id="rId6"/>
    <p:sldId id="258" r:id="rId7"/>
    <p:sldId id="259" r:id="rId8"/>
    <p:sldId id="260" r:id="rId9"/>
    <p:sldId id="261" r:id="rId10"/>
    <p:sldId id="299" r:id="rId11"/>
    <p:sldId id="298" r:id="rId12"/>
    <p:sldId id="262" r:id="rId13"/>
    <p:sldId id="263" r:id="rId14"/>
    <p:sldId id="297" r:id="rId15"/>
    <p:sldId id="266" r:id="rId16"/>
    <p:sldId id="303" r:id="rId17"/>
    <p:sldId id="264" r:id="rId18"/>
    <p:sldId id="267" r:id="rId19"/>
    <p:sldId id="268" r:id="rId20"/>
    <p:sldId id="269" r:id="rId21"/>
    <p:sldId id="270" r:id="rId22"/>
    <p:sldId id="272" r:id="rId23"/>
    <p:sldId id="273" r:id="rId24"/>
    <p:sldId id="274" r:id="rId25"/>
    <p:sldId id="275" r:id="rId26"/>
    <p:sldId id="277" r:id="rId27"/>
    <p:sldId id="300" r:id="rId28"/>
    <p:sldId id="276" r:id="rId29"/>
    <p:sldId id="304" r:id="rId30"/>
    <p:sldId id="301" r:id="rId31"/>
    <p:sldId id="305" r:id="rId32"/>
    <p:sldId id="293" r:id="rId33"/>
    <p:sldId id="278" r:id="rId34"/>
    <p:sldId id="279" r:id="rId35"/>
    <p:sldId id="280" r:id="rId36"/>
    <p:sldId id="282" r:id="rId37"/>
    <p:sldId id="302" r:id="rId38"/>
    <p:sldId id="283" r:id="rId39"/>
    <p:sldId id="281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30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31E9AB-1A91-4748-A427-88F040D28EE2}" v="655" dt="2021-09-07T16:06:32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9"/>
    <p:restoredTop sz="94663"/>
  </p:normalViewPr>
  <p:slideViewPr>
    <p:cSldViewPr>
      <p:cViewPr varScale="1">
        <p:scale>
          <a:sx n="124" d="100"/>
          <a:sy n="124" d="100"/>
        </p:scale>
        <p:origin x="9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Backman" userId="e8436eaf-367f-45cb-ae33-eb5e32ce60ac" providerId="ADAL" clId="{3331E9AB-1A91-4748-A427-88F040D28EE2}"/>
    <pc:docChg chg="undo custSel addSld delSld modSld">
      <pc:chgData name="Nathan Backman" userId="e8436eaf-367f-45cb-ae33-eb5e32ce60ac" providerId="ADAL" clId="{3331E9AB-1A91-4748-A427-88F040D28EE2}" dt="2021-09-07T16:38:36.304" v="900" actId="20577"/>
      <pc:docMkLst>
        <pc:docMk/>
      </pc:docMkLst>
      <pc:sldChg chg="modSp mod">
        <pc:chgData name="Nathan Backman" userId="e8436eaf-367f-45cb-ae33-eb5e32ce60ac" providerId="ADAL" clId="{3331E9AB-1A91-4748-A427-88F040D28EE2}" dt="2021-09-07T15:11:38.959" v="0" actId="20577"/>
        <pc:sldMkLst>
          <pc:docMk/>
          <pc:sldMk cId="3069922392" sldId="258"/>
        </pc:sldMkLst>
        <pc:spChg chg="mod">
          <ac:chgData name="Nathan Backman" userId="e8436eaf-367f-45cb-ae33-eb5e32ce60ac" providerId="ADAL" clId="{3331E9AB-1A91-4748-A427-88F040D28EE2}" dt="2021-09-07T15:11:38.959" v="0" actId="20577"/>
          <ac:spMkLst>
            <pc:docMk/>
            <pc:sldMk cId="3069922392" sldId="258"/>
            <ac:spMk id="3" creationId="{00000000-0000-0000-0000-000000000000}"/>
          </ac:spMkLst>
        </pc:spChg>
      </pc:sldChg>
      <pc:sldChg chg="modSp mod">
        <pc:chgData name="Nathan Backman" userId="e8436eaf-367f-45cb-ae33-eb5e32ce60ac" providerId="ADAL" clId="{3331E9AB-1A91-4748-A427-88F040D28EE2}" dt="2021-09-07T15:49:16.368" v="14" actId="27636"/>
        <pc:sldMkLst>
          <pc:docMk/>
          <pc:sldMk cId="4205340933" sldId="268"/>
        </pc:sldMkLst>
        <pc:spChg chg="mod">
          <ac:chgData name="Nathan Backman" userId="e8436eaf-367f-45cb-ae33-eb5e32ce60ac" providerId="ADAL" clId="{3331E9AB-1A91-4748-A427-88F040D28EE2}" dt="2021-09-07T15:49:16.368" v="14" actId="27636"/>
          <ac:spMkLst>
            <pc:docMk/>
            <pc:sldMk cId="4205340933" sldId="268"/>
            <ac:spMk id="3" creationId="{00000000-0000-0000-0000-000000000000}"/>
          </ac:spMkLst>
        </pc:spChg>
      </pc:sldChg>
      <pc:sldChg chg="addSp delSp modSp del mod modAnim">
        <pc:chgData name="Nathan Backman" userId="e8436eaf-367f-45cb-ae33-eb5e32ce60ac" providerId="ADAL" clId="{3331E9AB-1A91-4748-A427-88F040D28EE2}" dt="2021-09-07T16:15:43.621" v="860" actId="47"/>
        <pc:sldMkLst>
          <pc:docMk/>
          <pc:sldMk cId="1472041933" sldId="271"/>
        </pc:sldMkLst>
        <pc:spChg chg="mod">
          <ac:chgData name="Nathan Backman" userId="e8436eaf-367f-45cb-ae33-eb5e32ce60ac" providerId="ADAL" clId="{3331E9AB-1A91-4748-A427-88F040D28EE2}" dt="2021-09-07T15:59:59.408" v="306"/>
          <ac:spMkLst>
            <pc:docMk/>
            <pc:sldMk cId="1472041933" sldId="271"/>
            <ac:spMk id="3" creationId="{00000000-0000-0000-0000-000000000000}"/>
          </ac:spMkLst>
        </pc:spChg>
        <pc:spChg chg="add del mod">
          <ac:chgData name="Nathan Backman" userId="e8436eaf-367f-45cb-ae33-eb5e32ce60ac" providerId="ADAL" clId="{3331E9AB-1A91-4748-A427-88F040D28EE2}" dt="2021-09-07T16:00:03.809" v="307" actId="478"/>
          <ac:spMkLst>
            <pc:docMk/>
            <pc:sldMk cId="1472041933" sldId="271"/>
            <ac:spMk id="4" creationId="{075D42AD-205C-4EE6-A8AF-26D4C117FEDF}"/>
          </ac:spMkLst>
        </pc:spChg>
      </pc:sldChg>
      <pc:sldChg chg="modSp mod">
        <pc:chgData name="Nathan Backman" userId="e8436eaf-367f-45cb-ae33-eb5e32ce60ac" providerId="ADAL" clId="{3331E9AB-1A91-4748-A427-88F040D28EE2}" dt="2021-09-07T16:27:33.560" v="870" actId="1076"/>
        <pc:sldMkLst>
          <pc:docMk/>
          <pc:sldMk cId="2701473538" sldId="272"/>
        </pc:sldMkLst>
        <pc:grpChg chg="mod">
          <ac:chgData name="Nathan Backman" userId="e8436eaf-367f-45cb-ae33-eb5e32ce60ac" providerId="ADAL" clId="{3331E9AB-1A91-4748-A427-88F040D28EE2}" dt="2021-09-07T16:27:33.560" v="870" actId="1076"/>
          <ac:grpSpMkLst>
            <pc:docMk/>
            <pc:sldMk cId="2701473538" sldId="272"/>
            <ac:grpSpMk id="9" creationId="{00000000-0000-0000-0000-000000000000}"/>
          </ac:grpSpMkLst>
        </pc:grpChg>
        <pc:grpChg chg="mod">
          <ac:chgData name="Nathan Backman" userId="e8436eaf-367f-45cb-ae33-eb5e32ce60ac" providerId="ADAL" clId="{3331E9AB-1A91-4748-A427-88F040D28EE2}" dt="2021-09-07T16:27:33.560" v="870" actId="1076"/>
          <ac:grpSpMkLst>
            <pc:docMk/>
            <pc:sldMk cId="2701473538" sldId="272"/>
            <ac:grpSpMk id="10" creationId="{00000000-0000-0000-0000-000000000000}"/>
          </ac:grpSpMkLst>
        </pc:grpChg>
        <pc:grpChg chg="mod">
          <ac:chgData name="Nathan Backman" userId="e8436eaf-367f-45cb-ae33-eb5e32ce60ac" providerId="ADAL" clId="{3331E9AB-1A91-4748-A427-88F040D28EE2}" dt="2021-09-07T16:27:33.560" v="870" actId="1076"/>
          <ac:grpSpMkLst>
            <pc:docMk/>
            <pc:sldMk cId="2701473538" sldId="272"/>
            <ac:grpSpMk id="16" creationId="{00000000-0000-0000-0000-000000000000}"/>
          </ac:grpSpMkLst>
        </pc:grpChg>
        <pc:cxnChg chg="mod">
          <ac:chgData name="Nathan Backman" userId="e8436eaf-367f-45cb-ae33-eb5e32ce60ac" providerId="ADAL" clId="{3331E9AB-1A91-4748-A427-88F040D28EE2}" dt="2021-09-07T16:27:33.560" v="870" actId="1076"/>
          <ac:cxnSpMkLst>
            <pc:docMk/>
            <pc:sldMk cId="2701473538" sldId="272"/>
            <ac:cxnSpMk id="25" creationId="{00000000-0000-0000-0000-000000000000}"/>
          </ac:cxnSpMkLst>
        </pc:cxnChg>
        <pc:cxnChg chg="mod">
          <ac:chgData name="Nathan Backman" userId="e8436eaf-367f-45cb-ae33-eb5e32ce60ac" providerId="ADAL" clId="{3331E9AB-1A91-4748-A427-88F040D28EE2}" dt="2021-09-07T16:27:33.560" v="870" actId="1076"/>
          <ac:cxnSpMkLst>
            <pc:docMk/>
            <pc:sldMk cId="2701473538" sldId="272"/>
            <ac:cxnSpMk id="28" creationId="{00000000-0000-0000-0000-000000000000}"/>
          </ac:cxnSpMkLst>
        </pc:cxnChg>
      </pc:sldChg>
      <pc:sldChg chg="modSp mod">
        <pc:chgData name="Nathan Backman" userId="e8436eaf-367f-45cb-ae33-eb5e32ce60ac" providerId="ADAL" clId="{3331E9AB-1A91-4748-A427-88F040D28EE2}" dt="2021-09-07T16:38:36.304" v="900" actId="20577"/>
        <pc:sldMkLst>
          <pc:docMk/>
          <pc:sldMk cId="1916011008" sldId="301"/>
        </pc:sldMkLst>
        <pc:spChg chg="mod">
          <ac:chgData name="Nathan Backman" userId="e8436eaf-367f-45cb-ae33-eb5e32ce60ac" providerId="ADAL" clId="{3331E9AB-1A91-4748-A427-88F040D28EE2}" dt="2021-09-07T16:38:36.304" v="900" actId="20577"/>
          <ac:spMkLst>
            <pc:docMk/>
            <pc:sldMk cId="1916011008" sldId="301"/>
            <ac:spMk id="3" creationId="{00000000-0000-0000-0000-000000000000}"/>
          </ac:spMkLst>
        </pc:spChg>
      </pc:sldChg>
      <pc:sldChg chg="delSp modSp add del mod">
        <pc:chgData name="Nathan Backman" userId="e8436eaf-367f-45cb-ae33-eb5e32ce60ac" providerId="ADAL" clId="{3331E9AB-1A91-4748-A427-88F040D28EE2}" dt="2021-09-07T16:15:43.621" v="860" actId="47"/>
        <pc:sldMkLst>
          <pc:docMk/>
          <pc:sldMk cId="1553669591" sldId="307"/>
        </pc:sldMkLst>
        <pc:spChg chg="mod">
          <ac:chgData name="Nathan Backman" userId="e8436eaf-367f-45cb-ae33-eb5e32ce60ac" providerId="ADAL" clId="{3331E9AB-1A91-4748-A427-88F040D28EE2}" dt="2021-09-07T16:02:12.629" v="447"/>
          <ac:spMkLst>
            <pc:docMk/>
            <pc:sldMk cId="1553669591" sldId="307"/>
            <ac:spMk id="3" creationId="{00000000-0000-0000-0000-000000000000}"/>
          </ac:spMkLst>
        </pc:spChg>
        <pc:spChg chg="del">
          <ac:chgData name="Nathan Backman" userId="e8436eaf-367f-45cb-ae33-eb5e32ce60ac" providerId="ADAL" clId="{3331E9AB-1A91-4748-A427-88F040D28EE2}" dt="2021-09-07T16:00:22.641" v="308" actId="478"/>
          <ac:spMkLst>
            <pc:docMk/>
            <pc:sldMk cId="1553669591" sldId="307"/>
            <ac:spMk id="4" creationId="{075D42AD-205C-4EE6-A8AF-26D4C117FEDF}"/>
          </ac:spMkLst>
        </pc:spChg>
      </pc:sldChg>
      <pc:sldChg chg="modSp add del mod">
        <pc:chgData name="Nathan Backman" userId="e8436eaf-367f-45cb-ae33-eb5e32ce60ac" providerId="ADAL" clId="{3331E9AB-1A91-4748-A427-88F040D28EE2}" dt="2021-09-07T16:15:43.621" v="860" actId="47"/>
        <pc:sldMkLst>
          <pc:docMk/>
          <pc:sldMk cId="1443402000" sldId="308"/>
        </pc:sldMkLst>
        <pc:spChg chg="mod">
          <ac:chgData name="Nathan Backman" userId="e8436eaf-367f-45cb-ae33-eb5e32ce60ac" providerId="ADAL" clId="{3331E9AB-1A91-4748-A427-88F040D28EE2}" dt="2021-09-07T16:06:32.497" v="859"/>
          <ac:spMkLst>
            <pc:docMk/>
            <pc:sldMk cId="1443402000" sldId="308"/>
            <ac:spMk id="3" creationId="{00000000-0000-0000-0000-000000000000}"/>
          </ac:spMkLst>
        </pc:spChg>
      </pc:sldChg>
    </pc:docChg>
  </pc:docChgLst>
  <pc:docChgLst>
    <pc:chgData name="Nathan Backman" userId="e8436eaf-367f-45cb-ae33-eb5e32ce60ac" providerId="ADAL" clId="{34A25757-6829-4C13-90CE-4D58B9039C6C}"/>
    <pc:docChg chg="undo redo custSel addSld delSld modSld sldOrd">
      <pc:chgData name="Nathan Backman" userId="e8436eaf-367f-45cb-ae33-eb5e32ce60ac" providerId="ADAL" clId="{34A25757-6829-4C13-90CE-4D58B9039C6C}" dt="2019-09-05T16:56:57.210" v="493" actId="20577"/>
      <pc:docMkLst>
        <pc:docMk/>
      </pc:docMkLst>
      <pc:sldChg chg="modSp">
        <pc:chgData name="Nathan Backman" userId="e8436eaf-367f-45cb-ae33-eb5e32ce60ac" providerId="ADAL" clId="{34A25757-6829-4C13-90CE-4D58B9039C6C}" dt="2019-09-03T16:04:00.691" v="437" actId="20577"/>
        <pc:sldMkLst>
          <pc:docMk/>
          <pc:sldMk cId="3069922392" sldId="258"/>
        </pc:sldMkLst>
        <pc:spChg chg="mod">
          <ac:chgData name="Nathan Backman" userId="e8436eaf-367f-45cb-ae33-eb5e32ce60ac" providerId="ADAL" clId="{34A25757-6829-4C13-90CE-4D58B9039C6C}" dt="2019-09-03T16:04:00.691" v="437" actId="20577"/>
          <ac:spMkLst>
            <pc:docMk/>
            <pc:sldMk cId="3069922392" sldId="258"/>
            <ac:spMk id="3" creationId="{00000000-0000-0000-0000-000000000000}"/>
          </ac:spMkLst>
        </pc:spChg>
      </pc:sldChg>
      <pc:sldChg chg="del">
        <pc:chgData name="Nathan Backman" userId="e8436eaf-367f-45cb-ae33-eb5e32ce60ac" providerId="ADAL" clId="{34A25757-6829-4C13-90CE-4D58B9039C6C}" dt="2019-09-03T15:14:42.691" v="36" actId="2696"/>
        <pc:sldMkLst>
          <pc:docMk/>
          <pc:sldMk cId="2847386052" sldId="265"/>
        </pc:sldMkLst>
      </pc:sldChg>
      <pc:sldChg chg="modSp">
        <pc:chgData name="Nathan Backman" userId="e8436eaf-367f-45cb-ae33-eb5e32ce60ac" providerId="ADAL" clId="{34A25757-6829-4C13-90CE-4D58B9039C6C}" dt="2019-09-03T15:19:43.879" v="117" actId="20577"/>
        <pc:sldMkLst>
          <pc:docMk/>
          <pc:sldMk cId="3770283526" sldId="273"/>
        </pc:sldMkLst>
        <pc:spChg chg="mod">
          <ac:chgData name="Nathan Backman" userId="e8436eaf-367f-45cb-ae33-eb5e32ce60ac" providerId="ADAL" clId="{34A25757-6829-4C13-90CE-4D58B9039C6C}" dt="2019-09-03T15:19:43.879" v="117" actId="20577"/>
          <ac:spMkLst>
            <pc:docMk/>
            <pc:sldMk cId="3770283526" sldId="273"/>
            <ac:spMk id="3" creationId="{00000000-0000-0000-0000-000000000000}"/>
          </ac:spMkLst>
        </pc:spChg>
      </pc:sldChg>
      <pc:sldChg chg="modSp">
        <pc:chgData name="Nathan Backman" userId="e8436eaf-367f-45cb-ae33-eb5e32ce60ac" providerId="ADAL" clId="{34A25757-6829-4C13-90CE-4D58B9039C6C}" dt="2019-09-03T15:21:12.826" v="130" actId="115"/>
        <pc:sldMkLst>
          <pc:docMk/>
          <pc:sldMk cId="2029223025" sldId="275"/>
        </pc:sldMkLst>
        <pc:spChg chg="mod">
          <ac:chgData name="Nathan Backman" userId="e8436eaf-367f-45cb-ae33-eb5e32ce60ac" providerId="ADAL" clId="{34A25757-6829-4C13-90CE-4D58B9039C6C}" dt="2019-09-03T15:21:12.826" v="130" actId="115"/>
          <ac:spMkLst>
            <pc:docMk/>
            <pc:sldMk cId="2029223025" sldId="275"/>
            <ac:spMk id="3" creationId="{00000000-0000-0000-0000-000000000000}"/>
          </ac:spMkLst>
        </pc:spChg>
      </pc:sldChg>
      <pc:sldChg chg="modSp">
        <pc:chgData name="Nathan Backman" userId="e8436eaf-367f-45cb-ae33-eb5e32ce60ac" providerId="ADAL" clId="{34A25757-6829-4C13-90CE-4D58B9039C6C}" dt="2019-09-03T15:32:27.525" v="257" actId="255"/>
        <pc:sldMkLst>
          <pc:docMk/>
          <pc:sldMk cId="805004514" sldId="276"/>
        </pc:sldMkLst>
        <pc:spChg chg="mod">
          <ac:chgData name="Nathan Backman" userId="e8436eaf-367f-45cb-ae33-eb5e32ce60ac" providerId="ADAL" clId="{34A25757-6829-4C13-90CE-4D58B9039C6C}" dt="2019-09-03T15:31:50.604" v="252" actId="2711"/>
          <ac:spMkLst>
            <pc:docMk/>
            <pc:sldMk cId="805004514" sldId="276"/>
            <ac:spMk id="2" creationId="{00000000-0000-0000-0000-000000000000}"/>
          </ac:spMkLst>
        </pc:spChg>
        <pc:spChg chg="mod">
          <ac:chgData name="Nathan Backman" userId="e8436eaf-367f-45cb-ae33-eb5e32ce60ac" providerId="ADAL" clId="{34A25757-6829-4C13-90CE-4D58B9039C6C}" dt="2019-09-03T15:32:27.525" v="257" actId="255"/>
          <ac:spMkLst>
            <pc:docMk/>
            <pc:sldMk cId="805004514" sldId="276"/>
            <ac:spMk id="3" creationId="{00000000-0000-0000-0000-000000000000}"/>
          </ac:spMkLst>
        </pc:spChg>
      </pc:sldChg>
      <pc:sldChg chg="modSp">
        <pc:chgData name="Nathan Backman" userId="e8436eaf-367f-45cb-ae33-eb5e32ce60ac" providerId="ADAL" clId="{34A25757-6829-4C13-90CE-4D58B9039C6C}" dt="2019-09-05T16:54:45.923" v="482" actId="20577"/>
        <pc:sldMkLst>
          <pc:docMk/>
          <pc:sldMk cId="2787538230" sldId="289"/>
        </pc:sldMkLst>
        <pc:spChg chg="mod">
          <ac:chgData name="Nathan Backman" userId="e8436eaf-367f-45cb-ae33-eb5e32ce60ac" providerId="ADAL" clId="{34A25757-6829-4C13-90CE-4D58B9039C6C}" dt="2019-09-05T16:54:45.923" v="482" actId="20577"/>
          <ac:spMkLst>
            <pc:docMk/>
            <pc:sldMk cId="2787538230" sldId="289"/>
            <ac:spMk id="3" creationId="{00000000-0000-0000-0000-000000000000}"/>
          </ac:spMkLst>
        </pc:spChg>
      </pc:sldChg>
      <pc:sldChg chg="addSp modSp modAnim">
        <pc:chgData name="Nathan Backman" userId="e8436eaf-367f-45cb-ae33-eb5e32ce60ac" providerId="ADAL" clId="{34A25757-6829-4C13-90CE-4D58B9039C6C}" dt="2019-09-03T14:16:31.809" v="12" actId="692"/>
        <pc:sldMkLst>
          <pc:docMk/>
          <pc:sldMk cId="149541693" sldId="296"/>
        </pc:sldMkLst>
        <pc:cxnChg chg="add mod">
          <ac:chgData name="Nathan Backman" userId="e8436eaf-367f-45cb-ae33-eb5e32ce60ac" providerId="ADAL" clId="{34A25757-6829-4C13-90CE-4D58B9039C6C}" dt="2019-09-03T14:14:50.974" v="6" actId="692"/>
          <ac:cxnSpMkLst>
            <pc:docMk/>
            <pc:sldMk cId="149541693" sldId="296"/>
            <ac:cxnSpMk id="20" creationId="{109890A0-95C3-4A9D-8AD5-03B79DFAD67A}"/>
          </ac:cxnSpMkLst>
        </pc:cxnChg>
        <pc:cxnChg chg="mod">
          <ac:chgData name="Nathan Backman" userId="e8436eaf-367f-45cb-ae33-eb5e32ce60ac" providerId="ADAL" clId="{34A25757-6829-4C13-90CE-4D58B9039C6C}" dt="2019-09-03T14:16:31.809" v="12" actId="692"/>
          <ac:cxnSpMkLst>
            <pc:docMk/>
            <pc:sldMk cId="149541693" sldId="296"/>
            <ac:cxnSpMk id="25" creationId="{00000000-0000-0000-0000-000000000000}"/>
          </ac:cxnSpMkLst>
        </pc:cxnChg>
      </pc:sldChg>
      <pc:sldChg chg="modSp">
        <pc:chgData name="Nathan Backman" userId="e8436eaf-367f-45cb-ae33-eb5e32ce60ac" providerId="ADAL" clId="{34A25757-6829-4C13-90CE-4D58B9039C6C}" dt="2019-09-03T16:51:54.112" v="479" actId="313"/>
        <pc:sldMkLst>
          <pc:docMk/>
          <pc:sldMk cId="1033537138" sldId="302"/>
        </pc:sldMkLst>
        <pc:spChg chg="mod">
          <ac:chgData name="Nathan Backman" userId="e8436eaf-367f-45cb-ae33-eb5e32ce60ac" providerId="ADAL" clId="{34A25757-6829-4C13-90CE-4D58B9039C6C}" dt="2019-09-03T16:51:53.546" v="478" actId="313"/>
          <ac:spMkLst>
            <pc:docMk/>
            <pc:sldMk cId="1033537138" sldId="302"/>
            <ac:spMk id="3" creationId="{00000000-0000-0000-0000-000000000000}"/>
          </ac:spMkLst>
        </pc:spChg>
        <pc:spChg chg="mod">
          <ac:chgData name="Nathan Backman" userId="e8436eaf-367f-45cb-ae33-eb5e32ce60ac" providerId="ADAL" clId="{34A25757-6829-4C13-90CE-4D58B9039C6C}" dt="2019-09-03T16:51:54.112" v="479" actId="313"/>
          <ac:spMkLst>
            <pc:docMk/>
            <pc:sldMk cId="1033537138" sldId="302"/>
            <ac:spMk id="4" creationId="{00000000-0000-0000-0000-000000000000}"/>
          </ac:spMkLst>
        </pc:spChg>
      </pc:sldChg>
      <pc:sldChg chg="modSp add del">
        <pc:chgData name="Nathan Backman" userId="e8436eaf-367f-45cb-ae33-eb5e32ce60ac" providerId="ADAL" clId="{34A25757-6829-4C13-90CE-4D58B9039C6C}" dt="2019-09-03T15:13:16.458" v="15" actId="2696"/>
        <pc:sldMkLst>
          <pc:docMk/>
          <pc:sldMk cId="2983849739" sldId="303"/>
        </pc:sldMkLst>
        <pc:spChg chg="mod">
          <ac:chgData name="Nathan Backman" userId="e8436eaf-367f-45cb-ae33-eb5e32ce60ac" providerId="ADAL" clId="{34A25757-6829-4C13-90CE-4D58B9039C6C}" dt="2019-09-03T15:13:10.053" v="14" actId="20577"/>
          <ac:spMkLst>
            <pc:docMk/>
            <pc:sldMk cId="2983849739" sldId="303"/>
            <ac:spMk id="8" creationId="{00000000-0000-0000-0000-000000000000}"/>
          </ac:spMkLst>
        </pc:spChg>
      </pc:sldChg>
      <pc:sldChg chg="addSp modSp add">
        <pc:chgData name="Nathan Backman" userId="e8436eaf-367f-45cb-ae33-eb5e32ce60ac" providerId="ADAL" clId="{34A25757-6829-4C13-90CE-4D58B9039C6C}" dt="2019-09-03T15:15:58.133" v="110" actId="20577"/>
        <pc:sldMkLst>
          <pc:docMk/>
          <pc:sldMk cId="3047336297" sldId="303"/>
        </pc:sldMkLst>
        <pc:spChg chg="mod">
          <ac:chgData name="Nathan Backman" userId="e8436eaf-367f-45cb-ae33-eb5e32ce60ac" providerId="ADAL" clId="{34A25757-6829-4C13-90CE-4D58B9039C6C}" dt="2019-09-03T15:14:54.174" v="42" actId="20577"/>
          <ac:spMkLst>
            <pc:docMk/>
            <pc:sldMk cId="3047336297" sldId="303"/>
            <ac:spMk id="3" creationId="{00000000-0000-0000-0000-000000000000}"/>
          </ac:spMkLst>
        </pc:spChg>
        <pc:spChg chg="mod">
          <ac:chgData name="Nathan Backman" userId="e8436eaf-367f-45cb-ae33-eb5e32ce60ac" providerId="ADAL" clId="{34A25757-6829-4C13-90CE-4D58B9039C6C}" dt="2019-09-03T15:13:39.098" v="35" actId="20577"/>
          <ac:spMkLst>
            <pc:docMk/>
            <pc:sldMk cId="3047336297" sldId="303"/>
            <ac:spMk id="8" creationId="{00000000-0000-0000-0000-000000000000}"/>
          </ac:spMkLst>
        </pc:spChg>
        <pc:spChg chg="add mod">
          <ac:chgData name="Nathan Backman" userId="e8436eaf-367f-45cb-ae33-eb5e32ce60ac" providerId="ADAL" clId="{34A25757-6829-4C13-90CE-4D58B9039C6C}" dt="2019-09-03T15:15:58.133" v="110" actId="20577"/>
          <ac:spMkLst>
            <pc:docMk/>
            <pc:sldMk cId="3047336297" sldId="303"/>
            <ac:spMk id="10" creationId="{4D9DB247-AC3F-47F0-AD6F-2E507CD10EA5}"/>
          </ac:spMkLst>
        </pc:spChg>
      </pc:sldChg>
      <pc:sldChg chg="addSp delSp modSp add ord delAnim modAnim">
        <pc:chgData name="Nathan Backman" userId="e8436eaf-367f-45cb-ae33-eb5e32ce60ac" providerId="ADAL" clId="{34A25757-6829-4C13-90CE-4D58B9039C6C}" dt="2019-09-03T15:33:22.073" v="258"/>
        <pc:sldMkLst>
          <pc:docMk/>
          <pc:sldMk cId="3805614022" sldId="304"/>
        </pc:sldMkLst>
        <pc:spChg chg="mod">
          <ac:chgData name="Nathan Backman" userId="e8436eaf-367f-45cb-ae33-eb5e32ce60ac" providerId="ADAL" clId="{34A25757-6829-4C13-90CE-4D58B9039C6C}" dt="2019-09-03T15:25:07.959" v="190" actId="20577"/>
          <ac:spMkLst>
            <pc:docMk/>
            <pc:sldMk cId="3805614022" sldId="304"/>
            <ac:spMk id="2" creationId="{00000000-0000-0000-0000-000000000000}"/>
          </ac:spMkLst>
        </pc:spChg>
        <pc:spChg chg="del">
          <ac:chgData name="Nathan Backman" userId="e8436eaf-367f-45cb-ae33-eb5e32ce60ac" providerId="ADAL" clId="{34A25757-6829-4C13-90CE-4D58B9039C6C}" dt="2019-09-03T15:22:56.527" v="172" actId="478"/>
          <ac:spMkLst>
            <pc:docMk/>
            <pc:sldMk cId="3805614022" sldId="304"/>
            <ac:spMk id="35" creationId="{00000000-0000-0000-0000-000000000000}"/>
          </ac:spMkLst>
        </pc:spChg>
        <pc:spChg chg="add mod">
          <ac:chgData name="Nathan Backman" userId="e8436eaf-367f-45cb-ae33-eb5e32ce60ac" providerId="ADAL" clId="{34A25757-6829-4C13-90CE-4D58B9039C6C}" dt="2019-09-03T15:26:30.024" v="211" actId="20577"/>
          <ac:spMkLst>
            <pc:docMk/>
            <pc:sldMk cId="3805614022" sldId="304"/>
            <ac:spMk id="40" creationId="{7C714039-5A61-43B7-B96A-C375D2D7860E}"/>
          </ac:spMkLst>
        </pc:spChg>
        <pc:spChg chg="add mod">
          <ac:chgData name="Nathan Backman" userId="e8436eaf-367f-45cb-ae33-eb5e32ce60ac" providerId="ADAL" clId="{34A25757-6829-4C13-90CE-4D58B9039C6C}" dt="2019-09-03T15:30:28.398" v="248" actId="1076"/>
          <ac:spMkLst>
            <pc:docMk/>
            <pc:sldMk cId="3805614022" sldId="304"/>
            <ac:spMk id="41" creationId="{970B83FF-DAEB-4E6A-8500-AB6EEAD7E7B4}"/>
          </ac:spMkLst>
        </pc:spChg>
        <pc:grpChg chg="mod">
          <ac:chgData name="Nathan Backman" userId="e8436eaf-367f-45cb-ae33-eb5e32ce60ac" providerId="ADAL" clId="{34A25757-6829-4C13-90CE-4D58B9039C6C}" dt="2019-09-03T15:31:03.654" v="251" actId="1037"/>
          <ac:grpSpMkLst>
            <pc:docMk/>
            <pc:sldMk cId="3805614022" sldId="304"/>
            <ac:grpSpMk id="5" creationId="{00000000-0000-0000-0000-000000000000}"/>
          </ac:grpSpMkLst>
        </pc:grpChg>
        <pc:grpChg chg="mod">
          <ac:chgData name="Nathan Backman" userId="e8436eaf-367f-45cb-ae33-eb5e32ce60ac" providerId="ADAL" clId="{34A25757-6829-4C13-90CE-4D58B9039C6C}" dt="2019-09-03T15:24:53.378" v="186" actId="12788"/>
          <ac:grpSpMkLst>
            <pc:docMk/>
            <pc:sldMk cId="3805614022" sldId="304"/>
            <ac:grpSpMk id="13" creationId="{00000000-0000-0000-0000-000000000000}"/>
          </ac:grpSpMkLst>
        </pc:grpChg>
        <pc:grpChg chg="add mod">
          <ac:chgData name="Nathan Backman" userId="e8436eaf-367f-45cb-ae33-eb5e32ce60ac" providerId="ADAL" clId="{34A25757-6829-4C13-90CE-4D58B9039C6C}" dt="2019-09-03T15:30:12.999" v="247" actId="1076"/>
          <ac:grpSpMkLst>
            <pc:docMk/>
            <pc:sldMk cId="3805614022" sldId="304"/>
            <ac:grpSpMk id="22" creationId="{184AFCFE-A95F-40EC-BCE2-A3275E297549}"/>
          </ac:grpSpMkLst>
        </pc:grpChg>
        <pc:cxnChg chg="mod">
          <ac:chgData name="Nathan Backman" userId="e8436eaf-367f-45cb-ae33-eb5e32ce60ac" providerId="ADAL" clId="{34A25757-6829-4C13-90CE-4D58B9039C6C}" dt="2019-09-03T15:23:47.284" v="181" actId="1076"/>
          <ac:cxnSpMkLst>
            <pc:docMk/>
            <pc:sldMk cId="3805614022" sldId="304"/>
            <ac:cxnSpMk id="39" creationId="{8A67A936-6064-419D-8CBC-3DC5D3EDB027}"/>
          </ac:cxnSpMkLst>
        </pc:cxnChg>
      </pc:sldChg>
      <pc:sldChg chg="modSp add">
        <pc:chgData name="Nathan Backman" userId="e8436eaf-367f-45cb-ae33-eb5e32ce60ac" providerId="ADAL" clId="{34A25757-6829-4C13-90CE-4D58B9039C6C}" dt="2019-09-03T15:36:37.756" v="277" actId="1076"/>
        <pc:sldMkLst>
          <pc:docMk/>
          <pc:sldMk cId="1447649750" sldId="305"/>
        </pc:sldMkLst>
        <pc:spChg chg="mod">
          <ac:chgData name="Nathan Backman" userId="e8436eaf-367f-45cb-ae33-eb5e32ce60ac" providerId="ADAL" clId="{34A25757-6829-4C13-90CE-4D58B9039C6C}" dt="2019-09-03T15:36:37.756" v="277" actId="1076"/>
          <ac:spMkLst>
            <pc:docMk/>
            <pc:sldMk cId="1447649750" sldId="305"/>
            <ac:spMk id="4" creationId="{00000000-0000-0000-0000-000000000000}"/>
          </ac:spMkLst>
        </pc:spChg>
      </pc:sldChg>
      <pc:sldChg chg="modSp add">
        <pc:chgData name="Nathan Backman" userId="e8436eaf-367f-45cb-ae33-eb5e32ce60ac" providerId="ADAL" clId="{34A25757-6829-4C13-90CE-4D58B9039C6C}" dt="2019-09-05T16:56:57.210" v="493" actId="20577"/>
        <pc:sldMkLst>
          <pc:docMk/>
          <pc:sldMk cId="988075585" sldId="306"/>
        </pc:sldMkLst>
        <pc:spChg chg="mod">
          <ac:chgData name="Nathan Backman" userId="e8436eaf-367f-45cb-ae33-eb5e32ce60ac" providerId="ADAL" clId="{34A25757-6829-4C13-90CE-4D58B9039C6C}" dt="2019-09-05T16:56:57.210" v="493" actId="20577"/>
          <ac:spMkLst>
            <pc:docMk/>
            <pc:sldMk cId="988075585" sldId="30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 Abstractions</a:t>
            </a:r>
          </a:p>
        </p:txBody>
      </p:sp>
    </p:spTree>
    <p:extLst>
      <p:ext uri="{BB962C8B-B14F-4D97-AF65-F5344CB8AC3E}">
        <p14:creationId xmlns:p14="http://schemas.microsoft.com/office/powerpoint/2010/main" val="241339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156446" y="1591056"/>
            <a:ext cx="914400" cy="5129748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15000"/>
                </a:schemeClr>
              </a:gs>
              <a:gs pos="35000">
                <a:schemeClr val="dk1">
                  <a:tint val="37000"/>
                  <a:satMod val="300000"/>
                  <a:alpha val="15000"/>
                </a:schemeClr>
              </a:gs>
              <a:gs pos="100000">
                <a:schemeClr val="dk1">
                  <a:tint val="15000"/>
                  <a:satMod val="350000"/>
                  <a:alpha val="1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Look at 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70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Stack memory</a:t>
            </a:r>
          </a:p>
          <a:p>
            <a:pPr lvl="1"/>
            <a:r>
              <a:rPr lang="en-US" dirty="0"/>
              <a:t>Created at runtime on entry to a function</a:t>
            </a:r>
          </a:p>
          <a:p>
            <a:pPr lvl="1"/>
            <a:r>
              <a:rPr lang="en-US" dirty="0"/>
              <a:t>Reclaimed immediately on function exit</a:t>
            </a:r>
          </a:p>
          <a:p>
            <a:pPr lvl="1"/>
            <a:r>
              <a:rPr lang="en-US" dirty="0"/>
              <a:t>Contains:</a:t>
            </a:r>
          </a:p>
          <a:p>
            <a:pPr lvl="2"/>
            <a:r>
              <a:rPr lang="en-US" dirty="0"/>
              <a:t>Local variables</a:t>
            </a:r>
          </a:p>
          <a:p>
            <a:pPr lvl="2"/>
            <a:r>
              <a:rPr lang="en-US" dirty="0"/>
              <a:t>Function parameters</a:t>
            </a:r>
          </a:p>
          <a:p>
            <a:pPr lvl="2"/>
            <a:r>
              <a:rPr lang="en-US" dirty="0"/>
              <a:t>Return values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802427" y="3429001"/>
            <a:ext cx="3110779" cy="33412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200">
                <a:latin typeface="Consolas" pitchFamily="49" charset="0"/>
                <a:cs typeface="Consolas" pitchFamily="49" charset="0"/>
              </a:rPr>
              <a:t>func_A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func_B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func_A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func_C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func_A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char**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func_C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func_B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func_A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153691" y="1589237"/>
            <a:ext cx="914400" cy="4608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8153691" y="2050093"/>
            <a:ext cx="914400" cy="4608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func_C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55947" y="2056217"/>
            <a:ext cx="914400" cy="4608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func_B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53691" y="2510949"/>
            <a:ext cx="914400" cy="4608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func_A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23731" y="1600220"/>
            <a:ext cx="921712" cy="4608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bIns="0" rtlCol="0" anchor="ctr"/>
          <a:lstStyle/>
          <a:p>
            <a:pPr algn="ctr"/>
            <a:r>
              <a:rPr lang="en-US" b="1" u="sng" dirty="0"/>
              <a:t>Stack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341573" y="5560459"/>
            <a:ext cx="518462" cy="40324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341573" y="4696355"/>
            <a:ext cx="518462" cy="40324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341573" y="3371393"/>
            <a:ext cx="518462" cy="40324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341573" y="4037650"/>
            <a:ext cx="518462" cy="40324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341573" y="3371392"/>
            <a:ext cx="518462" cy="40324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341573" y="3370654"/>
            <a:ext cx="518462" cy="40324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155947" y="2050093"/>
            <a:ext cx="914400" cy="4608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func_A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56446" y="6400800"/>
            <a:ext cx="914400" cy="3200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156446" y="6172170"/>
            <a:ext cx="914400" cy="2286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56446" y="5944180"/>
            <a:ext cx="914400" cy="2286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BSS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56446" y="5426024"/>
            <a:ext cx="914400" cy="5187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94051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5E-6 0.02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5E-6 0.029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5E-6 0.071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294 L 5E-6 0.0631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294 L 5E-6 0.0712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5E-6 0.029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5E-6 0.071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294 L 5E-6 0.06319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7129 L 5E-6 0.09653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5E-6 0.071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9653 L 5E-6 0.13009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8" grpId="2" animBg="1"/>
      <p:bldP spid="8" grpId="3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sz="8800" b="1" dirty="0"/>
              <a:t>Closer</a:t>
            </a:r>
            <a:r>
              <a:rPr lang="en-US" dirty="0"/>
              <a:t> Look at the 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41" y="1600220"/>
            <a:ext cx="1828779" cy="49377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40" y="2057415"/>
            <a:ext cx="1828780" cy="3657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iVar</a:t>
            </a:r>
            <a:r>
              <a:rPr lang="en-US" sz="1400" dirty="0"/>
              <a:t>: -42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89" y="1600220"/>
            <a:ext cx="822951" cy="15544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195" y="1234464"/>
            <a:ext cx="38404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[n];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*2;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func_2()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 = 123;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 = 456;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 = 789;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// other code...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-42;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func_2();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// other code...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40" y="2423171"/>
            <a:ext cx="1828780" cy="7315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arrPtr</a:t>
            </a:r>
            <a:r>
              <a:rPr lang="en-US" sz="1400" dirty="0"/>
              <a:t>: 0x........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40" y="1600219"/>
            <a:ext cx="1828780" cy="45719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 other main stuff …</a:t>
            </a:r>
          </a:p>
        </p:txBody>
      </p:sp>
      <p:sp>
        <p:nvSpPr>
          <p:cNvPr id="33" name="Curved Left Arrow 32"/>
          <p:cNvSpPr/>
          <p:nvPr/>
        </p:nvSpPr>
        <p:spPr>
          <a:xfrm>
            <a:off x="2743220" y="2788926"/>
            <a:ext cx="457195" cy="30174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1489" y="3154681"/>
            <a:ext cx="2651731" cy="2651733"/>
            <a:chOff x="3200415" y="2788926"/>
            <a:chExt cx="2651731" cy="2651733"/>
          </a:xfrm>
        </p:grpSpPr>
        <p:sp>
          <p:nvSpPr>
            <p:cNvPr id="12" name="Rectangle 11"/>
            <p:cNvSpPr/>
            <p:nvPr/>
          </p:nvSpPr>
          <p:spPr>
            <a:xfrm>
              <a:off x="4023366" y="3611879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i: 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23366" y="3154683"/>
              <a:ext cx="1828780" cy="45719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/>
                <a:t>… other </a:t>
              </a:r>
              <a:r>
                <a:rPr lang="en-US" sz="1400" dirty="0" err="1"/>
                <a:t>getArray</a:t>
              </a:r>
              <a:r>
                <a:rPr lang="en-US" sz="1400" dirty="0"/>
                <a:t> stuff …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23366" y="3977635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arr</a:t>
              </a:r>
              <a:r>
                <a:rPr lang="en-US" sz="1400" dirty="0"/>
                <a:t>[3]: 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23366" y="4343391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arr</a:t>
              </a:r>
              <a:r>
                <a:rPr lang="en-US" sz="1400" dirty="0"/>
                <a:t>[2]: 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23366" y="4709147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arr</a:t>
              </a:r>
              <a:r>
                <a:rPr lang="en-US" sz="1400" dirty="0"/>
                <a:t>[1]: 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00415" y="3154684"/>
              <a:ext cx="822951" cy="228597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getArray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23366" y="5074903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arr</a:t>
              </a:r>
              <a:r>
                <a:rPr lang="en-US" sz="1400" dirty="0"/>
                <a:t>[0]: 0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23366" y="2788926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n: 4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14440" y="3154682"/>
            <a:ext cx="1828780" cy="2651732"/>
            <a:chOff x="7223731" y="2788927"/>
            <a:chExt cx="1828780" cy="2651732"/>
          </a:xfrm>
        </p:grpSpPr>
        <p:sp>
          <p:nvSpPr>
            <p:cNvPr id="20" name="Rectangle 19"/>
            <p:cNvSpPr/>
            <p:nvPr/>
          </p:nvSpPr>
          <p:spPr>
            <a:xfrm>
              <a:off x="7223731" y="3611879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23731" y="3154683"/>
              <a:ext cx="1828780" cy="45719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/>
                <a:t>… old </a:t>
              </a:r>
              <a:r>
                <a:rPr lang="en-US" sz="1400" dirty="0" err="1"/>
                <a:t>getArray</a:t>
              </a:r>
              <a:r>
                <a:rPr lang="en-US" sz="1400" dirty="0"/>
                <a:t> stuff …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23731" y="3977635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23731" y="4343391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23731" y="4709147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23731" y="5074903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223731" y="2788927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1489" y="3154683"/>
            <a:ext cx="2651731" cy="1554464"/>
            <a:chOff x="3566171" y="2697488"/>
            <a:chExt cx="2651731" cy="1554464"/>
          </a:xfrm>
        </p:grpSpPr>
        <p:sp>
          <p:nvSpPr>
            <p:cNvPr id="28" name="Rectangle 27"/>
            <p:cNvSpPr/>
            <p:nvPr/>
          </p:nvSpPr>
          <p:spPr>
            <a:xfrm>
              <a:off x="4389122" y="3154684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a: 123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389122" y="2697488"/>
              <a:ext cx="1828780" cy="45719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… other func_2 stuff …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389122" y="3520440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b: 456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66171" y="2697488"/>
              <a:ext cx="822951" cy="155446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func_2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89122" y="3886196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c: 789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1489" y="3154683"/>
            <a:ext cx="2651731" cy="1554464"/>
            <a:chOff x="3566171" y="2697488"/>
            <a:chExt cx="2651731" cy="1554464"/>
          </a:xfrm>
        </p:grpSpPr>
        <p:sp>
          <p:nvSpPr>
            <p:cNvPr id="37" name="Rectangle 36"/>
            <p:cNvSpPr/>
            <p:nvPr/>
          </p:nvSpPr>
          <p:spPr>
            <a:xfrm>
              <a:off x="4389122" y="3154684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123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389122" y="2697488"/>
              <a:ext cx="1828780" cy="45719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… old func_2 stuff …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389122" y="3520440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456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389122" y="3886196"/>
              <a:ext cx="1828780" cy="36575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789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66171" y="2697488"/>
              <a:ext cx="822951" cy="155446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func_2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58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Sieve of Eratosthenes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Q: Where in the address space do these belong?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828800"/>
            <a:ext cx="7086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nprimes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prime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nprimes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prime[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= current;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for(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nprimes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NewCandidate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current++;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for(j=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prime[j]*prime[j] &lt;= current; j++)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  if (current % prime[j] ==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NewCandidate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prime[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= current;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01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Sieve of Eratosthenes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Q: Where in the address space do these belong?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676400"/>
            <a:ext cx="7086600" cy="549381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7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nprimes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7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7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prime</a:t>
            </a:r>
            <a:r>
              <a:rPr lang="en-US" sz="1700" b="1" dirty="0">
                <a:latin typeface="Consolas" pitchFamily="49" charset="0"/>
                <a:cs typeface="Consolas" pitchFamily="49" charset="0"/>
              </a:rPr>
              <a:t>;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argc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, char *</a:t>
            </a:r>
            <a:r>
              <a:rPr lang="en-US" sz="1700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[]) {</a:t>
            </a:r>
          </a:p>
          <a:p>
            <a:r>
              <a:rPr lang="en-US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7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7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nprimes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atoi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7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]);</a:t>
            </a:r>
          </a:p>
          <a:p>
            <a:r>
              <a:rPr lang="en-US" sz="1700" dirty="0">
                <a:latin typeface="Consolas" pitchFamily="49" charset="0"/>
                <a:cs typeface="Consolas" pitchFamily="49" charset="0"/>
              </a:rPr>
              <a:t>    prime = (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*)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nprimes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700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17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700" dirty="0">
                <a:latin typeface="Consolas" pitchFamily="49" charset="0"/>
                <a:cs typeface="Consolas" pitchFamily="49" charset="0"/>
              </a:rPr>
              <a:t>    prime[</a:t>
            </a:r>
            <a:r>
              <a:rPr lang="en-US" sz="17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] = current;</a:t>
            </a:r>
          </a:p>
          <a:p>
            <a:r>
              <a:rPr lang="en-US" sz="1700" dirty="0">
                <a:latin typeface="Consolas" pitchFamily="49" charset="0"/>
                <a:cs typeface="Consolas" pitchFamily="49" charset="0"/>
              </a:rPr>
              <a:t>    for(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7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nprimes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sz="17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NewCandidate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700" dirty="0">
                <a:latin typeface="Consolas" pitchFamily="49" charset="0"/>
                <a:cs typeface="Consolas" pitchFamily="49" charset="0"/>
              </a:rPr>
              <a:t>        current++;</a:t>
            </a:r>
          </a:p>
          <a:p>
            <a:r>
              <a:rPr lang="en-US" sz="1700" dirty="0">
                <a:latin typeface="Consolas" pitchFamily="49" charset="0"/>
                <a:cs typeface="Consolas" pitchFamily="49" charset="0"/>
              </a:rPr>
              <a:t>        for(j=</a:t>
            </a:r>
            <a:r>
              <a:rPr lang="en-US" sz="17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; prime[j]*prime[j] &lt;= current; j++) {</a:t>
            </a:r>
          </a:p>
          <a:p>
            <a:r>
              <a:rPr lang="en-US" sz="1700" dirty="0">
                <a:latin typeface="Consolas" pitchFamily="49" charset="0"/>
                <a:cs typeface="Consolas" pitchFamily="49" charset="0"/>
              </a:rPr>
              <a:t>            if (current % prime[j] == </a:t>
            </a:r>
            <a:r>
              <a:rPr lang="en-US" sz="17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7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goto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NewCandidate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7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700" dirty="0">
                <a:latin typeface="Consolas" pitchFamily="49" charset="0"/>
                <a:cs typeface="Consolas" pitchFamily="49" charset="0"/>
              </a:rPr>
              <a:t>        prime[</a:t>
            </a:r>
            <a:r>
              <a:rPr lang="en-US" sz="17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] = current;</a:t>
            </a:r>
          </a:p>
          <a:p>
            <a:r>
              <a:rPr lang="en-US" sz="17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7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7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7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1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Q: How do we create a process?    A: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fork()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71850" y="2362200"/>
            <a:ext cx="1143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rtlCol="0" anchor="b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  Parent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71850" y="6209249"/>
            <a:ext cx="1143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t" anchorCtr="0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  Parent</a:t>
            </a:r>
          </a:p>
        </p:txBody>
      </p:sp>
      <p:cxnSp>
        <p:nvCxnSpPr>
          <p:cNvPr id="18" name="Straight Arrow Connector 17"/>
          <p:cNvCxnSpPr>
            <a:stCxn id="12" idx="2"/>
            <a:endCxn id="14" idx="0"/>
          </p:cNvCxnSpPr>
          <p:nvPr/>
        </p:nvCxnSpPr>
        <p:spPr>
          <a:xfrm>
            <a:off x="3943350" y="2743200"/>
            <a:ext cx="0" cy="3466049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Group 1026"/>
          <p:cNvGrpSpPr/>
          <p:nvPr/>
        </p:nvGrpSpPr>
        <p:grpSpPr>
          <a:xfrm>
            <a:off x="3943350" y="4037549"/>
            <a:ext cx="1828800" cy="2552700"/>
            <a:chOff x="3943350" y="4037549"/>
            <a:chExt cx="1828800" cy="2552700"/>
          </a:xfrm>
        </p:grpSpPr>
        <p:sp>
          <p:nvSpPr>
            <p:cNvPr id="10" name="Rectangle 9"/>
            <p:cNvSpPr/>
            <p:nvPr/>
          </p:nvSpPr>
          <p:spPr>
            <a:xfrm>
              <a:off x="4629150" y="6209249"/>
              <a:ext cx="1143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tlCol="0" anchor="t" anchorCtr="0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 Child</a:t>
              </a:r>
            </a:p>
          </p:txBody>
        </p:sp>
        <p:cxnSp>
          <p:nvCxnSpPr>
            <p:cNvPr id="24" name="Curved Connector 23"/>
            <p:cNvCxnSpPr>
              <a:endCxn id="10" idx="0"/>
            </p:cNvCxnSpPr>
            <p:nvPr/>
          </p:nvCxnSpPr>
          <p:spPr>
            <a:xfrm rot="16200000" flipH="1">
              <a:off x="3486150" y="4494749"/>
              <a:ext cx="2171700" cy="1257300"/>
            </a:xfrm>
            <a:prstGeom prst="curvedConnector3">
              <a:avLst>
                <a:gd name="adj1" fmla="val 50000"/>
              </a:avLst>
            </a:prstGeom>
            <a:ln w="444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8" name="Explosion 1 1027"/>
          <p:cNvSpPr/>
          <p:nvPr/>
        </p:nvSpPr>
        <p:spPr>
          <a:xfrm>
            <a:off x="3381374" y="3731885"/>
            <a:ext cx="1123950" cy="112395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fork()</a:t>
            </a:r>
          </a:p>
        </p:txBody>
      </p:sp>
    </p:spTree>
    <p:extLst>
      <p:ext uri="{BB962C8B-B14F-4D97-AF65-F5344CB8AC3E}">
        <p14:creationId xmlns:p14="http://schemas.microsoft.com/office/powerpoint/2010/main" val="115745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animBg="1"/>
      <p:bldP spid="1028" grpId="1" animBg="1"/>
      <p:bldP spid="1028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Q: How do we create a process?    A: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fork()</a:t>
            </a:r>
            <a:endParaRPr lang="en-US" dirty="0"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518" y="3324999"/>
            <a:ext cx="762000" cy="226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234518" y="3124200"/>
            <a:ext cx="1766047" cy="2574667"/>
            <a:chOff x="7234518" y="3124200"/>
            <a:chExt cx="1766047" cy="257466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8565" y="3310077"/>
              <a:ext cx="762000" cy="2265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234518" y="3124200"/>
              <a:ext cx="17660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</a:t>
              </a:r>
              <a:r>
                <a:rPr lang="en-US" sz="1200" b="1" dirty="0">
                  <a:solidFill>
                    <a:schemeClr val="tx2"/>
                  </a:solidFill>
                </a:rPr>
                <a:t>Parent</a:t>
              </a:r>
              <a:r>
                <a:rPr lang="en-US" sz="1200" dirty="0"/>
                <a:t>                  </a:t>
              </a:r>
              <a:r>
                <a:rPr lang="en-US" sz="1200" b="1" dirty="0">
                  <a:solidFill>
                    <a:schemeClr val="accent2"/>
                  </a:solidFill>
                </a:rPr>
                <a:t>Child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34518" y="5514201"/>
              <a:ext cx="176604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1200" b="1" dirty="0">
                  <a:solidFill>
                    <a:schemeClr val="tx2"/>
                  </a:solidFill>
                </a:rPr>
                <a:t>returns </a:t>
              </a:r>
              <a:r>
                <a:rPr lang="en-US" sz="1200" b="1" dirty="0" err="1">
                  <a:solidFill>
                    <a:schemeClr val="tx2"/>
                  </a:solidFill>
                </a:rPr>
                <a:t>pid</a:t>
              </a:r>
              <a:r>
                <a:rPr lang="en-US" sz="1200" dirty="0"/>
                <a:t>           </a:t>
              </a:r>
              <a:r>
                <a:rPr lang="en-US" sz="1200" b="1" dirty="0">
                  <a:solidFill>
                    <a:schemeClr val="accent2"/>
                  </a:solidFill>
                </a:rPr>
                <a:t>returns 0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43000" y="2728079"/>
            <a:ext cx="563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unistd.h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...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if (fork() == 0)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/* child continues execution here */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 else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/* parent continues execution here */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13014" y="3401199"/>
            <a:ext cx="457200" cy="200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13494" y="4152293"/>
            <a:ext cx="457200" cy="200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13494" y="4152292"/>
            <a:ext cx="457200" cy="2007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9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-1.38889E-6 0.112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0.05156 0.124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620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0.05538 0.0465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231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Q: How do we create a process?    A: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fork()</a:t>
            </a:r>
            <a:endParaRPr lang="en-US" dirty="0"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518" y="3324999"/>
            <a:ext cx="762000" cy="226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234518" y="3124200"/>
            <a:ext cx="1766047" cy="2574667"/>
            <a:chOff x="7234518" y="3124200"/>
            <a:chExt cx="1766047" cy="257466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8565" y="3310077"/>
              <a:ext cx="762000" cy="2265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234518" y="3124200"/>
              <a:ext cx="17660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</a:t>
              </a:r>
              <a:r>
                <a:rPr lang="en-US" sz="1200" b="1" dirty="0">
                  <a:solidFill>
                    <a:schemeClr val="tx2"/>
                  </a:solidFill>
                </a:rPr>
                <a:t>Parent</a:t>
              </a:r>
              <a:r>
                <a:rPr lang="en-US" sz="1200" dirty="0"/>
                <a:t>                  </a:t>
              </a:r>
              <a:r>
                <a:rPr lang="en-US" sz="1200" b="1" dirty="0">
                  <a:solidFill>
                    <a:schemeClr val="accent2"/>
                  </a:solidFill>
                </a:rPr>
                <a:t>Child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34518" y="5514201"/>
              <a:ext cx="176604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1200" b="1" dirty="0">
                  <a:solidFill>
                    <a:schemeClr val="tx2"/>
                  </a:solidFill>
                </a:rPr>
                <a:t>returns </a:t>
              </a:r>
              <a:r>
                <a:rPr lang="en-US" sz="1200" b="1" dirty="0" err="1">
                  <a:solidFill>
                    <a:schemeClr val="tx2"/>
                  </a:solidFill>
                </a:rPr>
                <a:t>pid</a:t>
              </a:r>
              <a:r>
                <a:rPr lang="en-US" sz="1200" dirty="0"/>
                <a:t>           </a:t>
              </a:r>
              <a:r>
                <a:rPr lang="en-US" sz="1200" b="1" dirty="0">
                  <a:solidFill>
                    <a:schemeClr val="accent2"/>
                  </a:solidFill>
                </a:rPr>
                <a:t>returns 0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43000" y="2728079"/>
            <a:ext cx="563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unistd.h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int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if ((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fork()) == 0)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/* child continues execution here */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 else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/* parent continues execution here */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13014" y="3401199"/>
            <a:ext cx="457200" cy="200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13494" y="4152293"/>
            <a:ext cx="457200" cy="200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13494" y="4152292"/>
            <a:ext cx="457200" cy="2007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9DB247-AC3F-47F0-AD6F-2E507CD10EA5}"/>
              </a:ext>
            </a:extLst>
          </p:cNvPr>
          <p:cNvSpPr txBox="1"/>
          <p:nvPr/>
        </p:nvSpPr>
        <p:spPr>
          <a:xfrm>
            <a:off x="2057400" y="2209801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Alternate form in which we catch process IDs</a:t>
            </a:r>
          </a:p>
        </p:txBody>
      </p:sp>
    </p:spTree>
    <p:extLst>
      <p:ext uri="{BB962C8B-B14F-4D97-AF65-F5344CB8AC3E}">
        <p14:creationId xmlns:p14="http://schemas.microsoft.com/office/powerpoint/2010/main" val="304733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-1.38889E-6 0.112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0.05156 0.124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620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0.05538 0.0465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231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Q: How do we create a process?    A: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fork()</a:t>
            </a:r>
            <a:endParaRPr lang="en-US" dirty="0">
              <a:cs typeface="Consolas" pitchFamily="49" charset="0"/>
            </a:endParaRP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fork()</a:t>
            </a:r>
            <a:r>
              <a:rPr lang="en-US" dirty="0">
                <a:cs typeface="Consolas" pitchFamily="49" charset="0"/>
              </a:rPr>
              <a:t>, located in &lt;</a:t>
            </a:r>
            <a:r>
              <a:rPr lang="en-US" dirty="0" err="1">
                <a:cs typeface="Consolas" pitchFamily="49" charset="0"/>
              </a:rPr>
              <a:t>unistd.h</a:t>
            </a:r>
            <a:r>
              <a:rPr lang="en-US" dirty="0">
                <a:cs typeface="Consolas" pitchFamily="49" charset="0"/>
              </a:rPr>
              <a:t>&gt; returns </a:t>
            </a:r>
            <a:r>
              <a:rPr lang="en-US" i="1" dirty="0">
                <a:cs typeface="Consolas" pitchFamily="49" charset="0"/>
              </a:rPr>
              <a:t>twice</a:t>
            </a:r>
            <a:r>
              <a:rPr lang="en-US" dirty="0">
                <a:cs typeface="Consolas" pitchFamily="49" charset="0"/>
              </a:rPr>
              <a:t>!</a:t>
            </a:r>
          </a:p>
          <a:p>
            <a:pPr lvl="1"/>
            <a:r>
              <a:rPr lang="en-US" dirty="0">
                <a:cs typeface="Consolas" pitchFamily="49" charset="0"/>
              </a:rPr>
              <a:t>It creates a new process that is a complete clone of the current process</a:t>
            </a:r>
          </a:p>
          <a:p>
            <a:pPr lvl="1"/>
            <a:r>
              <a:rPr lang="en-US" dirty="0">
                <a:cs typeface="Consolas" pitchFamily="49" charset="0"/>
              </a:rPr>
              <a:t>Identical, except for the return value</a:t>
            </a:r>
          </a:p>
          <a:p>
            <a:pPr lvl="2"/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cs typeface="Consolas" pitchFamily="49" charset="0"/>
              </a:rPr>
              <a:t>: Child process context</a:t>
            </a:r>
          </a:p>
          <a:p>
            <a:pPr lvl="2"/>
            <a:r>
              <a:rPr lang="en-US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dirty="0">
                <a:cs typeface="Consolas" pitchFamily="49" charset="0"/>
              </a:rPr>
              <a:t>: Parent process context</a:t>
            </a:r>
            <a:br>
              <a:rPr lang="en-US" dirty="0">
                <a:cs typeface="Consolas" pitchFamily="49" charset="0"/>
              </a:rPr>
            </a:br>
            <a:br>
              <a:rPr lang="en-US" dirty="0">
                <a:cs typeface="Consolas" pitchFamily="49" charset="0"/>
              </a:rPr>
            </a:br>
            <a:endParaRPr lang="en-US" dirty="0">
              <a:cs typeface="Consolas" pitchFamily="49" charset="0"/>
            </a:endParaRPr>
          </a:p>
          <a:p>
            <a:pPr lvl="1"/>
            <a:r>
              <a:rPr lang="en-US" dirty="0">
                <a:cs typeface="Consolas" pitchFamily="49" charset="0"/>
              </a:rPr>
              <a:t>The Text region of the address space is not writeable and is therefore reused and not copied</a:t>
            </a:r>
          </a:p>
        </p:txBody>
      </p:sp>
    </p:spTree>
    <p:extLst>
      <p:ext uri="{BB962C8B-B14F-4D97-AF65-F5344CB8AC3E}">
        <p14:creationId xmlns:p14="http://schemas.microsoft.com/office/powerpoint/2010/main" val="3612793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use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exit()</a:t>
            </a:r>
            <a:r>
              <a:rPr lang="en-US" dirty="0"/>
              <a:t> system call from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void exit(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status)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status</a:t>
            </a:r>
            <a:r>
              <a:rPr lang="en-US" dirty="0"/>
              <a:t> is the exit code that programs return</a:t>
            </a:r>
          </a:p>
          <a:p>
            <a:pPr lvl="1"/>
            <a:r>
              <a:rPr lang="en-US" dirty="0"/>
              <a:t>The main function is actually called via a start function just so that the return value from main can be captured and handed to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exit</a:t>
            </a:r>
            <a:r>
              <a:rPr lang="en-US" dirty="0"/>
              <a:t> function!</a:t>
            </a:r>
          </a:p>
          <a:p>
            <a:pPr lvl="1"/>
            <a:r>
              <a:rPr lang="en-US" dirty="0"/>
              <a:t>The exit code is made available to the parent process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89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for Process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wait system call from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pid_t</a:t>
            </a:r>
            <a:r>
              <a:rPr lang="en-US" dirty="0"/>
              <a:t> wait(</a:t>
            </a:r>
            <a:r>
              <a:rPr lang="en-US" dirty="0" err="1"/>
              <a:t>int</a:t>
            </a:r>
            <a:r>
              <a:rPr lang="en-US" dirty="0"/>
              <a:t> *status)</a:t>
            </a:r>
          </a:p>
          <a:p>
            <a:pPr lvl="1"/>
            <a:r>
              <a:rPr lang="en-US" dirty="0"/>
              <a:t>The caller gets the exit status from a child process</a:t>
            </a:r>
          </a:p>
          <a:p>
            <a:pPr lvl="1"/>
            <a:r>
              <a:rPr lang="en-US" dirty="0"/>
              <a:t>If no child process has exited, we wait/sleep…</a:t>
            </a:r>
          </a:p>
          <a:p>
            <a:pPr lvl="1"/>
            <a:r>
              <a:rPr lang="en-US" dirty="0"/>
              <a:t>Child’s exit code written to value that status points to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pid</a:t>
            </a:r>
            <a:r>
              <a:rPr lang="en-US" dirty="0"/>
              <a:t> is returned from the function</a:t>
            </a:r>
          </a:p>
          <a:p>
            <a:pPr lvl="1"/>
            <a:r>
              <a:rPr lang="en-US" dirty="0"/>
              <a:t>If you want the exit code for a specific child, keep calling wait until you get the appropriate </a:t>
            </a:r>
            <a:r>
              <a:rPr lang="en-US" dirty="0" err="1"/>
              <a:t>pid</a:t>
            </a:r>
            <a:r>
              <a:rPr lang="en-US" dirty="0"/>
              <a:t> back</a:t>
            </a:r>
          </a:p>
          <a:p>
            <a:pPr lvl="1"/>
            <a:r>
              <a:rPr lang="en-US" dirty="0"/>
              <a:t>If you don’t care for the exit code, just pass in 0</a:t>
            </a:r>
          </a:p>
        </p:txBody>
      </p:sp>
    </p:spTree>
    <p:extLst>
      <p:ext uri="{BB962C8B-B14F-4D97-AF65-F5344CB8AC3E}">
        <p14:creationId xmlns:p14="http://schemas.microsoft.com/office/powerpoint/2010/main" val="420534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View</a:t>
            </a:r>
            <a:br>
              <a:rPr lang="en-US" dirty="0"/>
            </a:br>
            <a:r>
              <a:rPr lang="en-US" dirty="0"/>
              <a:t>of an Operating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2207698"/>
            <a:ext cx="2438400" cy="167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/>
              <a:t>Processor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2207698"/>
            <a:ext cx="2438400" cy="167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/>
              <a:t>Memory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400" y="4343400"/>
            <a:ext cx="4267200" cy="1828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/>
              <a:t>I/O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2383117"/>
            <a:ext cx="1104900" cy="5124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Scheduling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257425" y="2971800"/>
            <a:ext cx="1104900" cy="5124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Interrupt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76950" y="2383117"/>
            <a:ext cx="1104900" cy="5124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Virtual Memory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76950" y="2981785"/>
            <a:ext cx="1104900" cy="5124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Real</a:t>
            </a:r>
          </a:p>
          <a:p>
            <a:pPr algn="ctr"/>
            <a:r>
              <a:rPr lang="en-US" sz="1200" dirty="0"/>
              <a:t>Memory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600" y="2588071"/>
            <a:ext cx="1828800" cy="8200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Processes</a:t>
            </a:r>
          </a:p>
          <a:p>
            <a:pPr algn="ctr"/>
            <a:r>
              <a:rPr lang="en-US" sz="1200" dirty="0"/>
              <a:t>and</a:t>
            </a:r>
          </a:p>
          <a:p>
            <a:pPr algn="ctr"/>
            <a:r>
              <a:rPr lang="en-US" sz="1200" dirty="0"/>
              <a:t>Threads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33075" y="4495799"/>
            <a:ext cx="1297568" cy="5124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Human-Interface devices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25318" y="4495800"/>
            <a:ext cx="1297568" cy="5124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 Protocols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5459" y="4495799"/>
            <a:ext cx="1297568" cy="5124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System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90202" y="5109811"/>
            <a:ext cx="1972398" cy="3003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Logical I/O Management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09202" y="5452710"/>
            <a:ext cx="2734398" cy="3003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Physical Device Drivers</a:t>
            </a:r>
          </a:p>
        </p:txBody>
      </p:sp>
    </p:spTree>
    <p:extLst>
      <p:ext uri="{BB962C8B-B14F-4D97-AF65-F5344CB8AC3E}">
        <p14:creationId xmlns:p14="http://schemas.microsoft.com/office/powerpoint/2010/main" val="613836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on a Child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Waiting on a child to get its exit code</a:t>
            </a:r>
            <a:endParaRPr lang="en-US" dirty="0"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518" y="3324999"/>
            <a:ext cx="762000" cy="226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565" y="3310077"/>
            <a:ext cx="762000" cy="226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4518" y="3124200"/>
            <a:ext cx="1766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Parent                  Child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4518" y="5514201"/>
            <a:ext cx="176604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 returns </a:t>
            </a:r>
            <a:r>
              <a:rPr lang="en-US" sz="1200" dirty="0" err="1"/>
              <a:t>pid</a:t>
            </a:r>
            <a:r>
              <a:rPr lang="en-US" sz="1200" dirty="0"/>
              <a:t>           returns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43840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stdlib.h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unistd.h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...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childPid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if ((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childPid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fork()) == 0)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/* child continues execution here */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 else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/* parent continues execution here */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while( wait(&amp;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!=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childPid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9649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on a Child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Waiting on a child (if the exit code is not needed)</a:t>
            </a:r>
            <a:endParaRPr lang="en-US" dirty="0"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518" y="3324999"/>
            <a:ext cx="762000" cy="226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565" y="3310077"/>
            <a:ext cx="762000" cy="226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4518" y="3124200"/>
            <a:ext cx="1766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Parent                  Child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4518" y="5514201"/>
            <a:ext cx="176604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 returns </a:t>
            </a:r>
            <a:r>
              <a:rPr lang="en-US" sz="1200" dirty="0" err="1"/>
              <a:t>pid</a:t>
            </a:r>
            <a:r>
              <a:rPr lang="en-US" sz="1200" dirty="0"/>
              <a:t>           returns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438400"/>
            <a:ext cx="7086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stdlib.h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unistd.h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...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childPid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if ((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childPid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fork()) == 0)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/* child continues execution here */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 else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/* parent continues execution here */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while( wait(0) !=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childPid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5721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Control Block (PCB)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running process &amp; recently terminated ones have a process control block.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37186" y="2590800"/>
            <a:ext cx="1606550" cy="3352800"/>
            <a:chOff x="2362200" y="2895600"/>
            <a:chExt cx="1752600" cy="3657600"/>
          </a:xfrm>
        </p:grpSpPr>
        <p:sp>
          <p:nvSpPr>
            <p:cNvPr id="4" name="Rectangle 3"/>
            <p:cNvSpPr/>
            <p:nvPr/>
          </p:nvSpPr>
          <p:spPr>
            <a:xfrm>
              <a:off x="2362200" y="2895600"/>
              <a:ext cx="1752600" cy="3657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62200" y="2895600"/>
              <a:ext cx="17526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PID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62200" y="3276600"/>
              <a:ext cx="17526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Terminated children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62200" y="3657600"/>
              <a:ext cx="17526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Link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62200" y="4038600"/>
              <a:ext cx="17526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Return code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68725" y="2765425"/>
            <a:ext cx="1606550" cy="3352800"/>
            <a:chOff x="2362200" y="2895600"/>
            <a:chExt cx="1752600" cy="3657600"/>
          </a:xfrm>
        </p:grpSpPr>
        <p:sp>
          <p:nvSpPr>
            <p:cNvPr id="11" name="Rectangle 10"/>
            <p:cNvSpPr/>
            <p:nvPr/>
          </p:nvSpPr>
          <p:spPr>
            <a:xfrm>
              <a:off x="2362200" y="2895600"/>
              <a:ext cx="1752600" cy="3657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62200" y="2895600"/>
              <a:ext cx="17526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PID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62200" y="3276600"/>
              <a:ext cx="17526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Terminated children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62200" y="3657600"/>
              <a:ext cx="17526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Link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62200" y="4038600"/>
              <a:ext cx="17526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Return code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00264" y="3096105"/>
            <a:ext cx="1606550" cy="3352800"/>
            <a:chOff x="2362200" y="2895600"/>
            <a:chExt cx="1752600" cy="3657600"/>
          </a:xfrm>
        </p:grpSpPr>
        <p:sp>
          <p:nvSpPr>
            <p:cNvPr id="17" name="Rectangle 16"/>
            <p:cNvSpPr/>
            <p:nvPr/>
          </p:nvSpPr>
          <p:spPr>
            <a:xfrm>
              <a:off x="2362200" y="2895600"/>
              <a:ext cx="1752600" cy="3657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62200" y="2895600"/>
              <a:ext cx="17526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PID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62200" y="3276600"/>
              <a:ext cx="17526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Terminated children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362200" y="3657600"/>
              <a:ext cx="17526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Link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62200" y="4038600"/>
              <a:ext cx="17526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Return code</a:t>
              </a:r>
            </a:p>
          </p:txBody>
        </p:sp>
      </p:grpSp>
      <p:cxnSp>
        <p:nvCxnSpPr>
          <p:cNvPr id="25" name="Curved Connector 24"/>
          <p:cNvCxnSpPr>
            <a:stCxn id="6" idx="3"/>
            <a:endCxn id="12" idx="1"/>
          </p:cNvCxnSpPr>
          <p:nvPr/>
        </p:nvCxnSpPr>
        <p:spPr>
          <a:xfrm flipV="1">
            <a:off x="2543736" y="2940050"/>
            <a:ext cx="1224989" cy="17462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cxnSpLocks/>
            <a:stCxn id="14" idx="3"/>
            <a:endCxn id="18" idx="1"/>
          </p:cNvCxnSpPr>
          <p:nvPr/>
        </p:nvCxnSpPr>
        <p:spPr>
          <a:xfrm flipV="1">
            <a:off x="5375275" y="3270730"/>
            <a:ext cx="1224989" cy="36782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473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When a process exits, its return code is stored in the PCB and the process enters a “zombie” state.</a:t>
            </a:r>
          </a:p>
          <a:p>
            <a:pPr lvl="1"/>
            <a:r>
              <a:rPr lang="en-US" dirty="0"/>
              <a:t>Return code copied into PCB from address space</a:t>
            </a:r>
          </a:p>
          <a:p>
            <a:pPr lvl="1"/>
            <a:r>
              <a:rPr lang="en-US" dirty="0"/>
              <a:t>Address space reclaimed</a:t>
            </a:r>
          </a:p>
          <a:p>
            <a:pPr lvl="1"/>
            <a:r>
              <a:rPr lang="en-US" dirty="0"/>
              <a:t>All that remains is a stale PCB</a:t>
            </a:r>
          </a:p>
          <a:p>
            <a:pPr marL="0" indent="0">
              <a:buNone/>
            </a:pPr>
            <a:r>
              <a:rPr lang="en-US" dirty="0"/>
              <a:t>When a parent process calls wait, it cycles through a queue of terminated children</a:t>
            </a:r>
          </a:p>
          <a:p>
            <a:pPr lvl="1"/>
            <a:r>
              <a:rPr lang="en-US" dirty="0"/>
              <a:t>Fetches the return code of the zombie child</a:t>
            </a:r>
          </a:p>
          <a:p>
            <a:pPr lvl="1"/>
            <a:r>
              <a:rPr lang="en-US" dirty="0"/>
              <a:t>Cleans up / erases the child’s PCB</a:t>
            </a:r>
          </a:p>
          <a:p>
            <a:pPr lvl="1"/>
            <a:r>
              <a:rPr lang="en-US" dirty="0"/>
              <a:t>PID can then be reallocated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664" y="4267200"/>
            <a:ext cx="1223830" cy="248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283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 parent exits before its child does, the child is assigned to process #1.</a:t>
            </a:r>
          </a:p>
          <a:p>
            <a:pPr lvl="1"/>
            <a:r>
              <a:rPr lang="en-US" dirty="0"/>
              <a:t>This process basically sits in a while loop calling wait</a:t>
            </a:r>
          </a:p>
          <a:p>
            <a:pPr lvl="1"/>
            <a:r>
              <a:rPr lang="en-US" dirty="0"/>
              <a:t>It does the work of clearing/erasing the PCBs of all orphaned process that end up exiting</a:t>
            </a:r>
          </a:p>
        </p:txBody>
      </p:sp>
    </p:spTree>
    <p:extLst>
      <p:ext uri="{BB962C8B-B14F-4D97-AF65-F5344CB8AC3E}">
        <p14:creationId xmlns:p14="http://schemas.microsoft.com/office/powerpoint/2010/main" val="2237172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Programs into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create processes with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fork</a:t>
            </a:r>
            <a:r>
              <a:rPr lang="en-US" dirty="0"/>
              <a:t>, but those are just clones!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replace the execution of one program with another using the </a:t>
            </a:r>
            <a:r>
              <a:rPr lang="en-US" u="sng" dirty="0">
                <a:latin typeface="Consolas" pitchFamily="49" charset="0"/>
                <a:cs typeface="Consolas" pitchFamily="49" charset="0"/>
              </a:rPr>
              <a:t>exec</a:t>
            </a:r>
            <a:r>
              <a:rPr lang="en-US" dirty="0"/>
              <a:t> family of system calls.</a:t>
            </a:r>
          </a:p>
        </p:txBody>
      </p:sp>
    </p:spTree>
    <p:extLst>
      <p:ext uri="{BB962C8B-B14F-4D97-AF65-F5344CB8AC3E}">
        <p14:creationId xmlns:p14="http://schemas.microsoft.com/office/powerpoint/2010/main" val="2029223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a Process with </a:t>
            </a:r>
            <a:r>
              <a:rPr lang="en-US" b="1" u="sng" dirty="0">
                <a:latin typeface="Consolas" panose="020B0609020204030204" pitchFamily="49" charset="0"/>
                <a:cs typeface="Consolas" panose="020B0609020204030204" pitchFamily="49" charset="0"/>
              </a:rPr>
              <a:t>exec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New Text/Data loaded</a:t>
            </a:r>
          </a:p>
          <a:p>
            <a:r>
              <a:rPr lang="en-US" dirty="0"/>
              <a:t>Space allocated for uninitialized BSS</a:t>
            </a:r>
          </a:p>
          <a:p>
            <a:r>
              <a:rPr lang="en-US" dirty="0"/>
              <a:t>Dynamic/heap space starts out empty</a:t>
            </a:r>
          </a:p>
          <a:p>
            <a:r>
              <a:rPr lang="en-US" dirty="0"/>
              <a:t>Stack initialized with stack frame for main: argument parameters, local variables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096435" y="1600200"/>
            <a:ext cx="3971365" cy="5001399"/>
            <a:chOff x="4953000" y="1628001"/>
            <a:chExt cx="3971365" cy="5001399"/>
          </a:xfrm>
        </p:grpSpPr>
        <p:grpSp>
          <p:nvGrpSpPr>
            <p:cNvPr id="13" name="Group 12"/>
            <p:cNvGrpSpPr/>
            <p:nvPr/>
          </p:nvGrpSpPr>
          <p:grpSpPr>
            <a:xfrm>
              <a:off x="4953000" y="1905000"/>
              <a:ext cx="1524000" cy="4724400"/>
              <a:chOff x="7239000" y="1447800"/>
              <a:chExt cx="1524000" cy="47244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239000" y="1447800"/>
                <a:ext cx="1524000" cy="47244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239000" y="1447800"/>
                <a:ext cx="1524000" cy="12192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Stack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239000" y="5486400"/>
                <a:ext cx="1524000" cy="6858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Text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239000" y="5105400"/>
                <a:ext cx="1524000" cy="3810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239000" y="4724400"/>
                <a:ext cx="1524000" cy="3810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BSS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239000" y="4038600"/>
                <a:ext cx="1524000" cy="6858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Dynamic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7980829" y="26670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7974105" y="3581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3" name="Rectangle 22"/>
            <p:cNvSpPr/>
            <p:nvPr/>
          </p:nvSpPr>
          <p:spPr>
            <a:xfrm>
              <a:off x="7391400" y="1905000"/>
              <a:ext cx="1524000" cy="472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91400" y="1905000"/>
              <a:ext cx="1524000" cy="1905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91400" y="5562600"/>
              <a:ext cx="1524000" cy="1066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91400" y="5372100"/>
              <a:ext cx="1524000" cy="1905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91400" y="4991100"/>
              <a:ext cx="15240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BSS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 flipV="1">
              <a:off x="7391400" y="4991099"/>
              <a:ext cx="1524000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133229" y="20955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8126505" y="4533899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53000" y="1628001"/>
              <a:ext cx="1524000" cy="276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Old Process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00365" y="1628001"/>
              <a:ext cx="1524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/>
                <a:t>New Process</a:t>
              </a:r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6548718" y="3581400"/>
              <a:ext cx="806823" cy="6858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tIns="0" rIns="0" rtlCol="0" anchor="ctr"/>
            <a:lstStyle/>
            <a:p>
              <a:pPr algn="ctr"/>
              <a:r>
                <a:rPr lang="en-US" dirty="0"/>
                <a:t>exec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284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Replacing</a:t>
            </a:r>
            <a:r>
              <a:rPr lang="en-US" dirty="0"/>
              <a:t> a Process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exec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10000" y="1600200"/>
            <a:ext cx="1524000" cy="4724400"/>
            <a:chOff x="7239000" y="1447800"/>
            <a:chExt cx="1524000" cy="4724400"/>
          </a:xfrm>
        </p:grpSpPr>
        <p:sp>
          <p:nvSpPr>
            <p:cNvPr id="14" name="Rectangle 13"/>
            <p:cNvSpPr/>
            <p:nvPr/>
          </p:nvSpPr>
          <p:spPr>
            <a:xfrm>
              <a:off x="7239000" y="1447800"/>
              <a:ext cx="1524000" cy="472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39000" y="1447800"/>
              <a:ext cx="1524000" cy="1219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39000" y="5486400"/>
              <a:ext cx="1524000" cy="685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39000" y="5105400"/>
              <a:ext cx="15240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39000" y="4724400"/>
              <a:ext cx="15240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BSS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39000" y="4038600"/>
              <a:ext cx="1524000" cy="685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Dynamic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980829" y="2667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974105" y="35814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810000" y="1600200"/>
            <a:ext cx="1524000" cy="4724400"/>
            <a:chOff x="7534835" y="1877199"/>
            <a:chExt cx="1524000" cy="4724400"/>
          </a:xfrm>
        </p:grpSpPr>
        <p:sp>
          <p:nvSpPr>
            <p:cNvPr id="23" name="Rectangle 22"/>
            <p:cNvSpPr/>
            <p:nvPr/>
          </p:nvSpPr>
          <p:spPr>
            <a:xfrm>
              <a:off x="7534835" y="1877199"/>
              <a:ext cx="1524000" cy="472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34835" y="1877199"/>
              <a:ext cx="1524000" cy="1905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34835" y="5534799"/>
              <a:ext cx="1524000" cy="1066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534835" y="5344299"/>
              <a:ext cx="1524000" cy="1905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34835" y="4963299"/>
              <a:ext cx="15240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BSS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 flipV="1">
              <a:off x="7534835" y="4963298"/>
              <a:ext cx="1524000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276664" y="2067699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8269940" y="4506098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5" name="Explosion 1 34"/>
          <p:cNvSpPr/>
          <p:nvPr/>
        </p:nvSpPr>
        <p:spPr>
          <a:xfrm>
            <a:off x="4010025" y="3048000"/>
            <a:ext cx="1123950" cy="112395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exec</a:t>
            </a:r>
          </a:p>
        </p:txBody>
      </p:sp>
    </p:spTree>
    <p:extLst>
      <p:ext uri="{BB962C8B-B14F-4D97-AF65-F5344CB8AC3E}">
        <p14:creationId xmlns:p14="http://schemas.microsoft.com/office/powerpoint/2010/main" val="423479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5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execl</a:t>
            </a:r>
            <a:r>
              <a:rPr lang="en-US" dirty="0"/>
              <a:t> from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execl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</a:rPr>
              <a:t> char* path, </a:t>
            </a:r>
            <a:r>
              <a:rPr lang="en-US" sz="2400" dirty="0" err="1">
                <a:latin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</a:rPr>
              <a:t> char* </a:t>
            </a:r>
            <a:r>
              <a:rPr lang="en-US" sz="2400" dirty="0" err="1">
                <a:latin typeface="Consolas" panose="020B0609020204030204" pitchFamily="49" charset="0"/>
              </a:rPr>
              <a:t>arg</a:t>
            </a:r>
            <a:r>
              <a:rPr lang="en-US" sz="2400" dirty="0">
                <a:latin typeface="Consolas" panose="020B0609020204030204" pitchFamily="49" charset="0"/>
              </a:rPr>
              <a:t>, ...);</a:t>
            </a:r>
          </a:p>
          <a:p>
            <a:pPr lvl="1"/>
            <a:r>
              <a:rPr lang="en-US" dirty="0"/>
              <a:t>path: specifies the path to the file/program to load</a:t>
            </a:r>
          </a:p>
          <a:p>
            <a:pPr lvl="1"/>
            <a:r>
              <a:rPr lang="en-US" dirty="0" err="1"/>
              <a:t>arg</a:t>
            </a:r>
            <a:r>
              <a:rPr lang="en-US" dirty="0"/>
              <a:t> list: list of command-line arguments</a:t>
            </a:r>
          </a:p>
          <a:p>
            <a:pPr lvl="2"/>
            <a:r>
              <a:rPr lang="en-US" dirty="0"/>
              <a:t>The first must be the name of the program</a:t>
            </a:r>
          </a:p>
          <a:p>
            <a:pPr lvl="2"/>
            <a:r>
              <a:rPr lang="en-US" dirty="0"/>
              <a:t>The last must be 0 (or NULL) to NULL-terminate the list</a:t>
            </a:r>
          </a:p>
          <a:p>
            <a:pPr lvl="2"/>
            <a:r>
              <a:rPr lang="en-US" dirty="0"/>
              <a:t>You can have as many arguments in-between as you want</a:t>
            </a:r>
          </a:p>
          <a:p>
            <a:pPr lvl="1"/>
            <a:r>
              <a:rPr lang="en-US" dirty="0"/>
              <a:t>Return value</a:t>
            </a:r>
          </a:p>
          <a:p>
            <a:pPr lvl="2"/>
            <a:r>
              <a:rPr lang="en-US" dirty="0"/>
              <a:t>It should NOT return.  Execution of the loaded program will simply take over.</a:t>
            </a:r>
          </a:p>
          <a:p>
            <a:pPr lvl="2"/>
            <a:r>
              <a:rPr lang="en-US" dirty="0"/>
              <a:t>Only returns (with value -1) if there is an error</a:t>
            </a:r>
          </a:p>
          <a:p>
            <a:pPr marL="0" indent="0">
              <a:buNone/>
            </a:pPr>
            <a:r>
              <a:rPr lang="en-US" dirty="0"/>
              <a:t>The contents of the address space will be replaced</a:t>
            </a:r>
          </a:p>
        </p:txBody>
      </p:sp>
    </p:spTree>
    <p:extLst>
      <p:ext uri="{BB962C8B-B14F-4D97-AF65-F5344CB8AC3E}">
        <p14:creationId xmlns:p14="http://schemas.microsoft.com/office/powerpoint/2010/main" val="805004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we see often in shells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11180" y="1600200"/>
            <a:ext cx="1524000" cy="4724400"/>
            <a:chOff x="7239000" y="1447800"/>
            <a:chExt cx="1524000" cy="4724400"/>
          </a:xfrm>
        </p:grpSpPr>
        <p:sp>
          <p:nvSpPr>
            <p:cNvPr id="14" name="Rectangle 13"/>
            <p:cNvSpPr/>
            <p:nvPr/>
          </p:nvSpPr>
          <p:spPr>
            <a:xfrm>
              <a:off x="7239000" y="1447800"/>
              <a:ext cx="1524000" cy="472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39000" y="1447800"/>
              <a:ext cx="1524000" cy="1219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39000" y="5486400"/>
              <a:ext cx="1524000" cy="685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39000" y="5105400"/>
              <a:ext cx="15240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39000" y="4724400"/>
              <a:ext cx="15240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BSS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39000" y="4038600"/>
              <a:ext cx="1524000" cy="685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Dynamic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980829" y="2667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974105" y="35814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638800" y="1600200"/>
            <a:ext cx="1524000" cy="4724400"/>
            <a:chOff x="7534835" y="1877199"/>
            <a:chExt cx="1524000" cy="4724400"/>
          </a:xfrm>
        </p:grpSpPr>
        <p:sp>
          <p:nvSpPr>
            <p:cNvPr id="23" name="Rectangle 22"/>
            <p:cNvSpPr/>
            <p:nvPr/>
          </p:nvSpPr>
          <p:spPr>
            <a:xfrm>
              <a:off x="7534835" y="1877199"/>
              <a:ext cx="1524000" cy="472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34835" y="1877199"/>
              <a:ext cx="1524000" cy="1905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34835" y="5534799"/>
              <a:ext cx="1524000" cy="1066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534835" y="5344299"/>
              <a:ext cx="1524000" cy="1905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34835" y="4963299"/>
              <a:ext cx="15240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BSS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 flipV="1">
              <a:off x="7534835" y="4963298"/>
              <a:ext cx="1524000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276664" y="2067699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8269940" y="4506098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4AFCFE-A95F-40EC-BCE2-A3275E297549}"/>
              </a:ext>
            </a:extLst>
          </p:cNvPr>
          <p:cNvGrpSpPr/>
          <p:nvPr/>
        </p:nvGrpSpPr>
        <p:grpSpPr>
          <a:xfrm>
            <a:off x="3810000" y="1600200"/>
            <a:ext cx="1524000" cy="4724400"/>
            <a:chOff x="7239000" y="1447800"/>
            <a:chExt cx="1524000" cy="4724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DC2981-6284-46A1-B458-B40773FFBB54}"/>
                </a:ext>
              </a:extLst>
            </p:cNvPr>
            <p:cNvSpPr/>
            <p:nvPr/>
          </p:nvSpPr>
          <p:spPr>
            <a:xfrm>
              <a:off x="7239000" y="1447800"/>
              <a:ext cx="1524000" cy="472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84A4FCF-FE59-444B-98DA-373AC3B2C039}"/>
                </a:ext>
              </a:extLst>
            </p:cNvPr>
            <p:cNvSpPr/>
            <p:nvPr/>
          </p:nvSpPr>
          <p:spPr>
            <a:xfrm>
              <a:off x="7239000" y="1447800"/>
              <a:ext cx="1524000" cy="1219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931F64-CE1E-4AE8-A569-2E478F77115C}"/>
                </a:ext>
              </a:extLst>
            </p:cNvPr>
            <p:cNvSpPr/>
            <p:nvPr/>
          </p:nvSpPr>
          <p:spPr>
            <a:xfrm>
              <a:off x="7239000" y="5486400"/>
              <a:ext cx="1524000" cy="685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4CA29F1-FE40-484F-8198-B67845DC7AD4}"/>
                </a:ext>
              </a:extLst>
            </p:cNvPr>
            <p:cNvSpPr/>
            <p:nvPr/>
          </p:nvSpPr>
          <p:spPr>
            <a:xfrm>
              <a:off x="7239000" y="5105400"/>
              <a:ext cx="15240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BD33308-3963-412B-98AC-9060C9FE1AF6}"/>
                </a:ext>
              </a:extLst>
            </p:cNvPr>
            <p:cNvSpPr/>
            <p:nvPr/>
          </p:nvSpPr>
          <p:spPr>
            <a:xfrm>
              <a:off x="7239000" y="4724400"/>
              <a:ext cx="15240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BSS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B6FAB07-4E32-42FC-8C89-AA08B3ED2EEF}"/>
                </a:ext>
              </a:extLst>
            </p:cNvPr>
            <p:cNvSpPr/>
            <p:nvPr/>
          </p:nvSpPr>
          <p:spPr>
            <a:xfrm>
              <a:off x="7239000" y="4038600"/>
              <a:ext cx="1524000" cy="685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Dynamic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8D93F5B-3D1E-4B09-ABA0-D69C7ACD2956}"/>
                </a:ext>
              </a:extLst>
            </p:cNvPr>
            <p:cNvCxnSpPr/>
            <p:nvPr/>
          </p:nvCxnSpPr>
          <p:spPr>
            <a:xfrm>
              <a:off x="7980829" y="2667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A67A936-6064-419D-8CBC-3DC5D3EDB027}"/>
                </a:ext>
              </a:extLst>
            </p:cNvPr>
            <p:cNvCxnSpPr/>
            <p:nvPr/>
          </p:nvCxnSpPr>
          <p:spPr>
            <a:xfrm flipV="1">
              <a:off x="7974105" y="35814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0" name="Explosion 1 34">
            <a:extLst>
              <a:ext uri="{FF2B5EF4-FFF2-40B4-BE49-F238E27FC236}">
                <a16:creationId xmlns:a16="http://schemas.microsoft.com/office/drawing/2014/main" id="{7C714039-5A61-43B7-B96A-C375D2D7860E}"/>
              </a:ext>
            </a:extLst>
          </p:cNvPr>
          <p:cNvSpPr/>
          <p:nvPr/>
        </p:nvSpPr>
        <p:spPr>
          <a:xfrm>
            <a:off x="4010025" y="3048000"/>
            <a:ext cx="1123950" cy="112395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fork</a:t>
            </a:r>
          </a:p>
        </p:txBody>
      </p:sp>
      <p:sp>
        <p:nvSpPr>
          <p:cNvPr id="41" name="Explosion 1 34">
            <a:extLst>
              <a:ext uri="{FF2B5EF4-FFF2-40B4-BE49-F238E27FC236}">
                <a16:creationId xmlns:a16="http://schemas.microsoft.com/office/drawing/2014/main" id="{970B83FF-DAEB-4E6A-8500-AB6EEAD7E7B4}"/>
              </a:ext>
            </a:extLst>
          </p:cNvPr>
          <p:cNvSpPr/>
          <p:nvPr/>
        </p:nvSpPr>
        <p:spPr>
          <a:xfrm>
            <a:off x="5867900" y="3046094"/>
            <a:ext cx="1123950" cy="112395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exec</a:t>
            </a:r>
          </a:p>
        </p:txBody>
      </p:sp>
    </p:spTree>
    <p:extLst>
      <p:ext uri="{BB962C8B-B14F-4D97-AF65-F5344CB8AC3E}">
        <p14:creationId xmlns:p14="http://schemas.microsoft.com/office/powerpoint/2010/main" val="380561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20017 2.22222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17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22222E-6 L 0.19983 2.22222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219200" y="2057400"/>
            <a:ext cx="7239001" cy="2734792"/>
            <a:chOff x="1219200" y="2057400"/>
            <a:chExt cx="7239001" cy="2734792"/>
          </a:xfrm>
        </p:grpSpPr>
        <p:sp>
          <p:nvSpPr>
            <p:cNvPr id="6" name="Oval 5"/>
            <p:cNvSpPr/>
            <p:nvPr/>
          </p:nvSpPr>
          <p:spPr>
            <a:xfrm>
              <a:off x="1219200" y="2057400"/>
              <a:ext cx="2734792" cy="273479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Kernel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19600" y="3887972"/>
              <a:ext cx="403860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Less Important Operations</a:t>
              </a:r>
            </a:p>
          </p:txBody>
        </p:sp>
        <p:cxnSp>
          <p:nvCxnSpPr>
            <p:cNvPr id="23" name="Curved Connector 22"/>
            <p:cNvCxnSpPr/>
            <p:nvPr/>
          </p:nvCxnSpPr>
          <p:spPr>
            <a:xfrm rot="10800000">
              <a:off x="3810000" y="4031245"/>
              <a:ext cx="609600" cy="110979"/>
            </a:xfrm>
            <a:prstGeom prst="curvedConnector2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OS Components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600200" y="2438400"/>
            <a:ext cx="6155227" cy="1972792"/>
            <a:chOff x="1600200" y="2438400"/>
            <a:chExt cx="6155227" cy="1972792"/>
          </a:xfrm>
        </p:grpSpPr>
        <p:sp>
          <p:nvSpPr>
            <p:cNvPr id="5" name="Oval 4"/>
            <p:cNvSpPr/>
            <p:nvPr/>
          </p:nvSpPr>
          <p:spPr>
            <a:xfrm>
              <a:off x="1600200" y="2438400"/>
              <a:ext cx="1972792" cy="197279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19600" y="3163185"/>
              <a:ext cx="333582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</a:rPr>
                <a:t>Important Operations</a:t>
              </a:r>
            </a:p>
          </p:txBody>
        </p:sp>
        <p:cxnSp>
          <p:nvCxnSpPr>
            <p:cNvPr id="12" name="Curved Connector 11"/>
            <p:cNvCxnSpPr>
              <a:stCxn id="7" idx="1"/>
              <a:endCxn id="5" idx="6"/>
            </p:cNvCxnSpPr>
            <p:nvPr/>
          </p:nvCxnSpPr>
          <p:spPr>
            <a:xfrm rot="10800000" flipV="1">
              <a:off x="3572992" y="3424794"/>
              <a:ext cx="846608" cy="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Oval 3"/>
          <p:cNvSpPr/>
          <p:nvPr/>
        </p:nvSpPr>
        <p:spPr>
          <a:xfrm>
            <a:off x="1972792" y="2819400"/>
            <a:ext cx="1219200" cy="1219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013445" y="2438400"/>
            <a:ext cx="4911356" cy="559548"/>
            <a:chOff x="3013445" y="2438400"/>
            <a:chExt cx="4911356" cy="559548"/>
          </a:xfrm>
        </p:grpSpPr>
        <p:sp>
          <p:nvSpPr>
            <p:cNvPr id="9" name="Rectangle 8"/>
            <p:cNvSpPr/>
            <p:nvPr/>
          </p:nvSpPr>
          <p:spPr>
            <a:xfrm>
              <a:off x="4419601" y="2438400"/>
              <a:ext cx="350520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</a:rPr>
                <a:t>Critical Operations</a:t>
              </a:r>
            </a:p>
          </p:txBody>
        </p:sp>
        <p:cxnSp>
          <p:nvCxnSpPr>
            <p:cNvPr id="11" name="Curved Connector 10"/>
            <p:cNvCxnSpPr>
              <a:stCxn id="9" idx="1"/>
              <a:endCxn id="4" idx="7"/>
            </p:cNvCxnSpPr>
            <p:nvPr/>
          </p:nvCxnSpPr>
          <p:spPr>
            <a:xfrm rot="10800000" flipV="1">
              <a:off x="3013445" y="2700010"/>
              <a:ext cx="1406157" cy="297938"/>
            </a:xfrm>
            <a:prstGeom prst="curvedConnector2">
              <a:avLst/>
            </a:prstGeom>
            <a:ln w="28575"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892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&lt;sys/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wait.h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child_PID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child_PID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Child process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sleep(2);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execl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NULL);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Parent process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("Parent: waiting for child to exit\n");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fflush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while( wait(&amp;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!=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child_PID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("Child exited with code: %d\n",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11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224" y="2816970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Reading for Thursday</a:t>
            </a:r>
          </a:p>
          <a:p>
            <a:r>
              <a:rPr lang="en-US" sz="3200" dirty="0"/>
              <a:t>Sections 1.3.1-1.3.4</a:t>
            </a:r>
          </a:p>
          <a:p>
            <a:r>
              <a:rPr lang="en-US" sz="3200" dirty="0"/>
              <a:t>	      (pages 12-19)</a:t>
            </a:r>
          </a:p>
        </p:txBody>
      </p:sp>
      <p:pic>
        <p:nvPicPr>
          <p:cNvPr id="1028" name="Picture 4" descr="http://media.wiley.com/product_data/coverImage300/03/EHEP0018/EHEP0018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59971"/>
            <a:ext cx="3886200" cy="488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649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The File Abstraction</a:t>
            </a:r>
          </a:p>
        </p:txBody>
      </p:sp>
    </p:spTree>
    <p:extLst>
      <p:ext uri="{BB962C8B-B14F-4D97-AF65-F5344CB8AC3E}">
        <p14:creationId xmlns:p14="http://schemas.microsoft.com/office/powerpoint/2010/main" val="3222629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Unix, a File represents anything outside of the current process that you wish to read/write.</a:t>
            </a:r>
          </a:p>
          <a:p>
            <a:pPr lvl="1"/>
            <a:r>
              <a:rPr lang="en-US" dirty="0"/>
              <a:t>A network socket</a:t>
            </a:r>
          </a:p>
          <a:p>
            <a:pPr lvl="1"/>
            <a:r>
              <a:rPr lang="en-US" dirty="0" err="1"/>
              <a:t>stdin</a:t>
            </a:r>
            <a:r>
              <a:rPr lang="en-US" dirty="0"/>
              <a:t> / </a:t>
            </a:r>
            <a:r>
              <a:rPr lang="en-US" dirty="0" err="1"/>
              <a:t>stdout</a:t>
            </a:r>
            <a:r>
              <a:rPr lang="en-US" dirty="0"/>
              <a:t> / </a:t>
            </a:r>
            <a:r>
              <a:rPr lang="en-US" dirty="0" err="1"/>
              <a:t>stderr</a:t>
            </a:r>
            <a:endParaRPr lang="en-US" dirty="0"/>
          </a:p>
          <a:p>
            <a:pPr lvl="1"/>
            <a:r>
              <a:rPr lang="en-US" dirty="0"/>
              <a:t>Devices</a:t>
            </a:r>
          </a:p>
          <a:p>
            <a:pPr lvl="2"/>
            <a:r>
              <a:rPr lang="en-US" dirty="0"/>
              <a:t>Keyboard</a:t>
            </a:r>
          </a:p>
          <a:p>
            <a:pPr lvl="2"/>
            <a:r>
              <a:rPr lang="en-US" dirty="0"/>
              <a:t>Display</a:t>
            </a:r>
          </a:p>
          <a:p>
            <a:pPr lvl="2"/>
            <a:r>
              <a:rPr lang="en-US" dirty="0"/>
              <a:t>Battery</a:t>
            </a:r>
          </a:p>
          <a:p>
            <a:pPr lvl="1"/>
            <a:r>
              <a:rPr lang="en-US" dirty="0"/>
              <a:t>And, yes, stored data on a disk</a:t>
            </a:r>
          </a:p>
          <a:p>
            <a:pPr marL="0" indent="0">
              <a:buNone/>
            </a:pPr>
            <a:r>
              <a:rPr lang="en-US" dirty="0"/>
              <a:t>*Not every file path leads to disk!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9800" y="2895600"/>
            <a:ext cx="2819400" cy="2819400"/>
            <a:chOff x="6019800" y="2895600"/>
            <a:chExt cx="2819400" cy="2819400"/>
          </a:xfrm>
        </p:grpSpPr>
        <p:sp>
          <p:nvSpPr>
            <p:cNvPr id="4" name="Right Brace 3"/>
            <p:cNvSpPr/>
            <p:nvPr/>
          </p:nvSpPr>
          <p:spPr>
            <a:xfrm>
              <a:off x="6019800" y="2895600"/>
              <a:ext cx="533400" cy="2819400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53200" y="3705135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These all live within the same namespace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579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Unix, everything lives within the root directory</a:t>
            </a:r>
          </a:p>
          <a:p>
            <a:pPr lvl="1"/>
            <a:r>
              <a:rPr lang="en-US" dirty="0"/>
              <a:t>/</a:t>
            </a:r>
          </a:p>
          <a:p>
            <a:pPr lvl="1"/>
            <a:r>
              <a:rPr lang="en-US" dirty="0"/>
              <a:t>/home/</a:t>
            </a:r>
            <a:r>
              <a:rPr lang="en-US" dirty="0" err="1"/>
              <a:t>backman</a:t>
            </a:r>
            <a:r>
              <a:rPr lang="en-US" dirty="0"/>
              <a:t>/</a:t>
            </a:r>
            <a:r>
              <a:rPr lang="en-US" dirty="0" err="1"/>
              <a:t>myFile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proc</a:t>
            </a:r>
            <a:r>
              <a:rPr lang="en-US" dirty="0"/>
              <a:t>/</a:t>
            </a:r>
            <a:r>
              <a:rPr lang="en-US" dirty="0" err="1"/>
              <a:t>cpuinfo</a:t>
            </a:r>
            <a:endParaRPr lang="en-US" dirty="0"/>
          </a:p>
          <a:p>
            <a:pPr lvl="1"/>
            <a:r>
              <a:rPr lang="en-US" dirty="0"/>
              <a:t>/media/cdrom0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mysql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Inheritance usually flows left-to-right</a:t>
            </a:r>
          </a:p>
          <a:p>
            <a:pPr marL="0" indent="0">
              <a:buNone/>
            </a:pPr>
            <a:r>
              <a:rPr lang="en-US" dirty="0"/>
              <a:t>When a path is supplied, the OS checks each segment with the user’s permissions to get a handle to the ultimate file (or be denied)</a:t>
            </a:r>
          </a:p>
        </p:txBody>
      </p:sp>
    </p:spTree>
    <p:extLst>
      <p:ext uri="{BB962C8B-B14F-4D97-AF65-F5344CB8AC3E}">
        <p14:creationId xmlns:p14="http://schemas.microsoft.com/office/powerpoint/2010/main" val="1149503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Called File Descriptors in Unix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981200"/>
            <a:ext cx="7086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unistd.h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...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open(“/home/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backman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myFile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”, O_WRONLY);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!= -1)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value = 42;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write(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&amp;value,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(value));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close(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err="1">
                <a:latin typeface="Consolas" pitchFamily="49" charset="0"/>
                <a:cs typeface="Consolas" pitchFamily="49" charset="0"/>
              </a:rPr>
              <a:t>fd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open(“/home/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backman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myFile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”, O_RDONLY);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!= -1)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value;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read(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&amp;value,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(value));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close(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9000" y="5410200"/>
            <a:ext cx="1709962" cy="12311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Access Modes</a:t>
            </a:r>
            <a:endParaRPr lang="en-US" sz="2000" dirty="0"/>
          </a:p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O_RDONLY</a:t>
            </a:r>
          </a:p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O_WRONLY</a:t>
            </a:r>
          </a:p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O_RDRW</a:t>
            </a:r>
          </a:p>
        </p:txBody>
      </p:sp>
    </p:spTree>
    <p:extLst>
      <p:ext uri="{BB962C8B-B14F-4D97-AF65-F5344CB8AC3E}">
        <p14:creationId xmlns:p14="http://schemas.microsoft.com/office/powerpoint/2010/main" val="2584359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763000" cy="3916363"/>
          </a:xfrm>
        </p:spPr>
        <p:txBody>
          <a:bodyPr lIns="0" tIns="0" rIns="0" bIns="0"/>
          <a:lstStyle/>
          <a:p>
            <a:pPr marL="0" indent="0">
              <a:buNone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open(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char*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pathName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flags)</a:t>
            </a:r>
          </a:p>
          <a:p>
            <a:pPr lvl="1"/>
            <a:r>
              <a:rPr lang="en-US" sz="2400" dirty="0" err="1">
                <a:latin typeface="Consolas" pitchFamily="49" charset="0"/>
                <a:cs typeface="Consolas" pitchFamily="49" charset="0"/>
              </a:rPr>
              <a:t>pathName</a:t>
            </a:r>
            <a:r>
              <a:rPr lang="en-US" sz="2400" dirty="0"/>
              <a:t>: name of the file to open</a:t>
            </a:r>
          </a:p>
          <a:p>
            <a:pPr lvl="1"/>
            <a:r>
              <a:rPr lang="en-US" sz="2400" dirty="0">
                <a:latin typeface="Consolas" pitchFamily="49" charset="0"/>
                <a:cs typeface="Consolas" pitchFamily="49" charset="0"/>
              </a:rPr>
              <a:t>flags</a:t>
            </a:r>
            <a:r>
              <a:rPr lang="en-US" sz="2400" dirty="0"/>
              <a:t>: one of O_RDONLY, O_WRONLY, or O_RDWR</a:t>
            </a:r>
          </a:p>
          <a:p>
            <a:pPr lvl="1"/>
            <a:r>
              <a:rPr lang="en-US" sz="2400" dirty="0"/>
              <a:t>Returns: a file descriptor (or -1 on error)</a:t>
            </a:r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close(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sz="2400" dirty="0" err="1">
                <a:latin typeface="Consolas" pitchFamily="49" charset="0"/>
                <a:cs typeface="Consolas" pitchFamily="49" charset="0"/>
              </a:rPr>
              <a:t>fd</a:t>
            </a:r>
            <a:r>
              <a:rPr lang="en-US" sz="2400" dirty="0"/>
              <a:t>: the file descriptor to close</a:t>
            </a:r>
          </a:p>
          <a:p>
            <a:pPr lvl="1"/>
            <a:r>
              <a:rPr lang="en-US" sz="2400" dirty="0"/>
              <a:t>Returns: 0 on success, -1 on error</a:t>
            </a:r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Opening/Closing Files</a:t>
            </a:r>
          </a:p>
        </p:txBody>
      </p:sp>
    </p:spTree>
    <p:extLst>
      <p:ext uri="{BB962C8B-B14F-4D97-AF65-F5344CB8AC3E}">
        <p14:creationId xmlns:p14="http://schemas.microsoft.com/office/powerpoint/2010/main" val="1938214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Errors w/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276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  // for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errno.h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  // for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 // for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strerror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 // for open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fcntl.h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  // for O_RDONLY</a:t>
            </a:r>
          </a:p>
          <a:p>
            <a:pPr marL="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char**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open(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[1], O_RDONLY);</a:t>
            </a:r>
          </a:p>
          <a:p>
            <a:pPr marL="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0)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("Error: %s\n",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strerror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("File successfully opened!\n");</a:t>
            </a:r>
          </a:p>
          <a:p>
            <a:pPr marL="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6705" y="4674267"/>
            <a:ext cx="6878495" cy="1919021"/>
            <a:chOff x="436705" y="4674267"/>
            <a:chExt cx="6878495" cy="1919021"/>
          </a:xfrm>
        </p:grpSpPr>
        <p:sp>
          <p:nvSpPr>
            <p:cNvPr id="4" name="TextBox 3"/>
            <p:cNvSpPr txBox="1"/>
            <p:nvPr/>
          </p:nvSpPr>
          <p:spPr>
            <a:xfrm>
              <a:off x="533400" y="5023628"/>
              <a:ext cx="6781800" cy="156966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/home/</a:t>
              </a:r>
              <a:r>
                <a:rPr lang="en-US" sz="1200" dirty="0" err="1"/>
                <a:t>backman</a:t>
              </a:r>
              <a:r>
                <a:rPr lang="en-US" sz="1200" dirty="0"/>
                <a:t> $ ./</a:t>
              </a:r>
              <a:r>
                <a:rPr lang="en-US" sz="1200" dirty="0" err="1"/>
                <a:t>openTest</a:t>
              </a:r>
              <a:r>
                <a:rPr lang="en-US" sz="1200" dirty="0"/>
                <a:t>    fileThatExists.txt</a:t>
              </a:r>
            </a:p>
            <a:p>
              <a:r>
                <a:rPr lang="en-US" sz="1200" dirty="0"/>
                <a:t>File successfully opened!</a:t>
              </a:r>
            </a:p>
            <a:p>
              <a:r>
                <a:rPr lang="en-US" sz="1200" dirty="0"/>
                <a:t>/home/</a:t>
              </a:r>
              <a:r>
                <a:rPr lang="en-US" sz="1200" dirty="0" err="1"/>
                <a:t>backman</a:t>
              </a:r>
              <a:r>
                <a:rPr lang="en-US" sz="1200" dirty="0"/>
                <a:t> $ ./</a:t>
              </a:r>
              <a:r>
                <a:rPr lang="en-US" sz="1200" dirty="0" err="1"/>
                <a:t>openTest</a:t>
              </a:r>
              <a:r>
                <a:rPr lang="en-US" sz="1200" dirty="0"/>
                <a:t>    fileThat_DOES_NOT_Exist.txt</a:t>
              </a:r>
            </a:p>
            <a:p>
              <a:r>
                <a:rPr lang="en-US" sz="1200" dirty="0"/>
                <a:t>Error: No such file or directory</a:t>
              </a:r>
            </a:p>
            <a:p>
              <a:r>
                <a:rPr lang="en-US" sz="1200" dirty="0"/>
                <a:t>/home/</a:t>
              </a:r>
              <a:r>
                <a:rPr lang="en-US" sz="1200" dirty="0" err="1"/>
                <a:t>backman</a:t>
              </a:r>
              <a:r>
                <a:rPr lang="en-US" sz="1200" dirty="0"/>
                <a:t> $ ./</a:t>
              </a:r>
              <a:r>
                <a:rPr lang="en-US" sz="1200" dirty="0" err="1"/>
                <a:t>openTest</a:t>
              </a:r>
              <a:r>
                <a:rPr lang="en-US" sz="1200" dirty="0"/>
                <a:t>    /</a:t>
              </a:r>
              <a:r>
                <a:rPr lang="en-US" sz="1200" dirty="0" err="1"/>
                <a:t>etc</a:t>
              </a:r>
              <a:r>
                <a:rPr lang="en-US" sz="1200" dirty="0"/>
                <a:t>/shadow</a:t>
              </a:r>
            </a:p>
            <a:p>
              <a:r>
                <a:rPr lang="en-US" sz="1200" dirty="0"/>
                <a:t>Error: Permission denied</a:t>
              </a:r>
            </a:p>
            <a:p>
              <a:r>
                <a:rPr lang="en-US" sz="1200" dirty="0"/>
                <a:t>/home/</a:t>
              </a:r>
              <a:r>
                <a:rPr lang="en-US" sz="1200" dirty="0" err="1"/>
                <a:t>backman</a:t>
              </a:r>
              <a:r>
                <a:rPr lang="en-US" sz="1200" dirty="0"/>
                <a:t> $ ./</a:t>
              </a:r>
              <a:r>
                <a:rPr lang="en-US" sz="1200" dirty="0" err="1"/>
                <a:t>openTest</a:t>
              </a:r>
              <a:endParaRPr lang="en-US" sz="1200" dirty="0"/>
            </a:p>
            <a:p>
              <a:r>
                <a:rPr lang="en-US" sz="1200" dirty="0"/>
                <a:t>Error: Bad address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36705" y="4674267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u="sng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53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991600" cy="5029200"/>
          </a:xfrm>
        </p:spPr>
        <p:txBody>
          <a:bodyPr lIns="0" tIns="0" rIns="0" bIns="0"/>
          <a:lstStyle/>
          <a:p>
            <a:pPr marL="0" indent="0">
              <a:buNone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read(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void*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count)</a:t>
            </a:r>
          </a:p>
          <a:p>
            <a:pPr lvl="1"/>
            <a:r>
              <a:rPr lang="en-US" sz="2400" dirty="0" err="1">
                <a:latin typeface="Consolas" pitchFamily="49" charset="0"/>
                <a:cs typeface="Consolas" pitchFamily="49" charset="0"/>
              </a:rPr>
              <a:t>fd</a:t>
            </a:r>
            <a:r>
              <a:rPr lang="en-US" sz="2400" dirty="0"/>
              <a:t>: the file descriptor to read from</a:t>
            </a:r>
          </a:p>
          <a:p>
            <a:pPr lvl="1"/>
            <a:r>
              <a:rPr lang="en-US" sz="2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2400" dirty="0"/>
              <a:t>: the location in memory to write to</a:t>
            </a:r>
          </a:p>
          <a:p>
            <a:pPr lvl="1"/>
            <a:r>
              <a:rPr lang="en-US" sz="2400" dirty="0"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400" dirty="0"/>
              <a:t>: the number of bytes to read</a:t>
            </a:r>
          </a:p>
          <a:p>
            <a:pPr lvl="1"/>
            <a:r>
              <a:rPr lang="en-US" sz="2400" dirty="0"/>
              <a:t>Returns: the actual number of bytes read</a:t>
            </a:r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write(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void*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count)</a:t>
            </a:r>
          </a:p>
          <a:p>
            <a:pPr lvl="1"/>
            <a:r>
              <a:rPr lang="en-US" sz="2400" dirty="0" err="1">
                <a:latin typeface="Consolas" pitchFamily="49" charset="0"/>
                <a:cs typeface="Consolas" pitchFamily="49" charset="0"/>
              </a:rPr>
              <a:t>fd</a:t>
            </a:r>
            <a:r>
              <a:rPr lang="en-US" sz="2400" dirty="0"/>
              <a:t>: the file descriptor to write to</a:t>
            </a:r>
          </a:p>
          <a:p>
            <a:pPr lvl="1"/>
            <a:r>
              <a:rPr lang="en-US" sz="2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2400" dirty="0"/>
              <a:t>: the location in memory to read from</a:t>
            </a:r>
          </a:p>
          <a:p>
            <a:pPr lvl="1"/>
            <a:r>
              <a:rPr lang="en-US" sz="2400" dirty="0"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400" dirty="0"/>
              <a:t>: the number of bytes to write</a:t>
            </a:r>
          </a:p>
          <a:p>
            <a:pPr lvl="1"/>
            <a:r>
              <a:rPr lang="en-US" sz="2400" dirty="0"/>
              <a:t>Returns: the actual number of bytes written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Reading/Writing Files</a:t>
            </a:r>
          </a:p>
        </p:txBody>
      </p:sp>
    </p:spTree>
    <p:extLst>
      <p:ext uri="{BB962C8B-B14F-4D97-AF65-F5344CB8AC3E}">
        <p14:creationId xmlns:p14="http://schemas.microsoft.com/office/powerpoint/2010/main" val="955618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Small non-negative integers allocated by selecting the lowest available number first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couple are set up for each process by default: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: standard input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stdin</a:t>
            </a:r>
            <a:r>
              <a:rPr lang="en-US" dirty="0"/>
              <a:t>) </a:t>
            </a:r>
            <a:r>
              <a:rPr lang="en-US" dirty="0">
                <a:latin typeface="Calibri"/>
                <a:cs typeface="Calibri"/>
              </a:rPr>
              <a:t>← Keyboard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latin typeface="Calibri"/>
                <a:cs typeface="Calibri"/>
              </a:rPr>
              <a:t>: standard output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stdout</a:t>
            </a:r>
            <a:r>
              <a:rPr lang="en-US" dirty="0">
                <a:latin typeface="Calibri"/>
                <a:cs typeface="Calibri"/>
              </a:rPr>
              <a:t>) → Display</a:t>
            </a: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latin typeface="Calibri"/>
                <a:cs typeface="Calibri"/>
              </a:rPr>
              <a:t>: standard error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stderr</a:t>
            </a:r>
            <a:r>
              <a:rPr lang="en-US" dirty="0">
                <a:latin typeface="Calibri"/>
                <a:cs typeface="Calibri"/>
              </a:rPr>
              <a:t>) </a:t>
            </a:r>
            <a:r>
              <a:rPr lang="en-US" dirty="0">
                <a:cs typeface="Calibri"/>
              </a:rPr>
              <a:t>→ Display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File descriptors are preserved across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execl</a:t>
            </a:r>
            <a:r>
              <a:rPr lang="en-US" dirty="0">
                <a:cs typeface="Calibri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1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Responsibilities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200400"/>
            <a:ext cx="914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4876800"/>
            <a:ext cx="914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531" y="3715435"/>
            <a:ext cx="141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006" y="5391835"/>
            <a:ext cx="3778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External Hardware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006" y="2039035"/>
            <a:ext cx="255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Applications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62644" y="3695700"/>
            <a:ext cx="18288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Management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410200" y="3695700"/>
            <a:ext cx="18288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Management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43300" y="2019301"/>
            <a:ext cx="1828800" cy="685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/bin/bash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324600" y="2019301"/>
            <a:ext cx="1828800" cy="685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Quake 3 Arena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419600" y="5372099"/>
            <a:ext cx="18288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Disk Drive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858000" y="5372099"/>
            <a:ext cx="18288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Interface</a:t>
            </a:r>
          </a:p>
        </p:txBody>
      </p:sp>
      <p:cxnSp>
        <p:nvCxnSpPr>
          <p:cNvPr id="19" name="Straight Arrow Connector 18"/>
          <p:cNvCxnSpPr>
            <a:stCxn id="14" idx="2"/>
            <a:endCxn id="12" idx="0"/>
          </p:cNvCxnSpPr>
          <p:nvPr/>
        </p:nvCxnSpPr>
        <p:spPr>
          <a:xfrm flipH="1">
            <a:off x="3677044" y="2705101"/>
            <a:ext cx="780656" cy="990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4591444" y="4038600"/>
            <a:ext cx="81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6" idx="0"/>
          </p:cNvCxnSpPr>
          <p:nvPr/>
        </p:nvCxnSpPr>
        <p:spPr>
          <a:xfrm flipH="1">
            <a:off x="5334000" y="4381500"/>
            <a:ext cx="990600" cy="990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13" idx="2"/>
          </p:cNvCxnSpPr>
          <p:nvPr/>
        </p:nvCxnSpPr>
        <p:spPr>
          <a:xfrm flipH="1" flipV="1">
            <a:off x="6324600" y="4381500"/>
            <a:ext cx="1447800" cy="990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13" idx="0"/>
          </p:cNvCxnSpPr>
          <p:nvPr/>
        </p:nvCxnSpPr>
        <p:spPr>
          <a:xfrm flipH="1">
            <a:off x="6324600" y="2705101"/>
            <a:ext cx="914400" cy="990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9890A0-95C3-4A9D-8AD5-03B79DFAD67A}"/>
              </a:ext>
            </a:extLst>
          </p:cNvPr>
          <p:cNvCxnSpPr/>
          <p:nvPr/>
        </p:nvCxnSpPr>
        <p:spPr>
          <a:xfrm flipH="1">
            <a:off x="5330911" y="4381500"/>
            <a:ext cx="990600" cy="99059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1295400"/>
            <a:ext cx="708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unistd.h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if (fork() == 0)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close(1);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open(“/home/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backman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myFile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”, O_WRONLY);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execl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(“/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usr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/bin/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whoami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”, “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whoami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”, NULL);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990600" y="3124200"/>
            <a:ext cx="3048000" cy="3048000"/>
            <a:chOff x="762000" y="3611053"/>
            <a:chExt cx="3048000" cy="3048000"/>
          </a:xfrm>
        </p:grpSpPr>
        <p:sp>
          <p:nvSpPr>
            <p:cNvPr id="5" name="Rectangle 4"/>
            <p:cNvSpPr/>
            <p:nvPr/>
          </p:nvSpPr>
          <p:spPr>
            <a:xfrm>
              <a:off x="762000" y="3915853"/>
              <a:ext cx="3048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File Descriptor Table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2000" y="4373053"/>
              <a:ext cx="3048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0: STDIN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" y="4830253"/>
              <a:ext cx="3048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1: STDOUT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2000" y="5287453"/>
              <a:ext cx="3048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2: STDERR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5744653"/>
              <a:ext cx="3048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3: &lt;empty&gt;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6201853"/>
              <a:ext cx="3048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4: &lt;empty&gt;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3611053"/>
              <a:ext cx="3048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Parent Process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05400" y="3124200"/>
            <a:ext cx="3048000" cy="3048000"/>
            <a:chOff x="4267200" y="3611053"/>
            <a:chExt cx="3048000" cy="3048000"/>
          </a:xfrm>
        </p:grpSpPr>
        <p:sp>
          <p:nvSpPr>
            <p:cNvPr id="12" name="Rectangle 11"/>
            <p:cNvSpPr/>
            <p:nvPr/>
          </p:nvSpPr>
          <p:spPr>
            <a:xfrm>
              <a:off x="4267200" y="3915853"/>
              <a:ext cx="3048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File Descriptor Table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67200" y="4373053"/>
              <a:ext cx="3048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0: STDIN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200" y="4830253"/>
              <a:ext cx="3048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rIns="0" rtlCol="0" anchor="ctr"/>
            <a:lstStyle/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1: STDOUT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67200" y="5287453"/>
              <a:ext cx="3048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2: STDERR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67200" y="5744653"/>
              <a:ext cx="3048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3: &lt;empty&gt;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67200" y="6201853"/>
              <a:ext cx="3048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4: &lt;empty&gt;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67200" y="3611053"/>
              <a:ext cx="3048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Child Process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5105400" y="4343400"/>
            <a:ext cx="3048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Ins="0" rtlCol="0" anchor="ctr"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1: &lt;empty&gt;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05400" y="4343400"/>
            <a:ext cx="3048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Ins="0" rtlCol="0" anchor="ctr"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1: /home/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backman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myFile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6172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output of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whoami</a:t>
            </a:r>
            <a:r>
              <a:rPr lang="en-US" sz="2400" dirty="0"/>
              <a:t> gets redirected to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/home/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backman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myFile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9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Redirection in 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backman@kay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:~$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whoami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&gt; /home/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backman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myFile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accomplishes the same as the previous slide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&gt; operator redirects STDOUT</a:t>
            </a:r>
          </a:p>
        </p:txBody>
      </p:sp>
    </p:spTree>
    <p:extLst>
      <p:ext uri="{BB962C8B-B14F-4D97-AF65-F5344CB8AC3E}">
        <p14:creationId xmlns:p14="http://schemas.microsoft.com/office/powerpoint/2010/main" val="1597747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581400" y="1706561"/>
            <a:ext cx="5410200" cy="388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Kernel address space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File Descriptor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0762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Entries actually point to a file context structure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733800" y="2316161"/>
            <a:ext cx="1066800" cy="2743200"/>
            <a:chOff x="3733800" y="3200400"/>
            <a:chExt cx="1066800" cy="2743200"/>
          </a:xfrm>
        </p:grpSpPr>
        <p:sp>
          <p:nvSpPr>
            <p:cNvPr id="5" name="Rectangle 4"/>
            <p:cNvSpPr/>
            <p:nvPr/>
          </p:nvSpPr>
          <p:spPr>
            <a:xfrm>
              <a:off x="3733800" y="3200400"/>
              <a:ext cx="10668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FD Table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3800" y="3657600"/>
              <a:ext cx="10668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33800" y="4114800"/>
              <a:ext cx="10668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33800" y="4572000"/>
              <a:ext cx="10668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33800" y="5029200"/>
              <a:ext cx="10668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33800" y="5486400"/>
              <a:ext cx="10668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70645" y="2965567"/>
            <a:ext cx="3048000" cy="457200"/>
            <a:chOff x="5638800" y="4378657"/>
            <a:chExt cx="3048000" cy="457200"/>
          </a:xfrm>
        </p:grpSpPr>
        <p:sp>
          <p:nvSpPr>
            <p:cNvPr id="15" name="Rectangle 14"/>
            <p:cNvSpPr/>
            <p:nvPr/>
          </p:nvSpPr>
          <p:spPr>
            <a:xfrm>
              <a:off x="5638800" y="4378657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latin typeface="Consolas" pitchFamily="49" charset="0"/>
                  <a:cs typeface="Consolas" pitchFamily="49" charset="0"/>
                </a:rPr>
                <a:t>ref</a:t>
              </a:r>
            </a:p>
            <a:p>
              <a:pPr algn="ctr"/>
              <a:r>
                <a:rPr lang="en-US" sz="1200" dirty="0">
                  <a:latin typeface="Consolas" pitchFamily="49" charset="0"/>
                  <a:cs typeface="Consolas" pitchFamily="49" charset="0"/>
                </a:rPr>
                <a:t>count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00800" y="4378657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latin typeface="Consolas" pitchFamily="49" charset="0"/>
                  <a:cs typeface="Consolas" pitchFamily="49" charset="0"/>
                </a:rPr>
                <a:t>access mode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62800" y="4378657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latin typeface="Consolas" pitchFamily="49" charset="0"/>
                  <a:cs typeface="Consolas" pitchFamily="49" charset="0"/>
                </a:rPr>
                <a:t>file offset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24800" y="4378657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>
                  <a:latin typeface="Consolas" pitchFamily="49" charset="0"/>
                  <a:cs typeface="Consolas" pitchFamily="49" charset="0"/>
                </a:rPr>
                <a:t>inode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 pointer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381000" y="1706561"/>
            <a:ext cx="2743200" cy="388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User address space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2500" y="2773362"/>
            <a:ext cx="13335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File descriptor</a:t>
            </a:r>
          </a:p>
        </p:txBody>
      </p:sp>
      <p:cxnSp>
        <p:nvCxnSpPr>
          <p:cNvPr id="29" name="Straight Arrow Connector 28"/>
          <p:cNvCxnSpPr>
            <a:stCxn id="22" idx="3"/>
            <a:endCxn id="8" idx="1"/>
          </p:cNvCxnSpPr>
          <p:nvPr/>
        </p:nvCxnSpPr>
        <p:spPr>
          <a:xfrm>
            <a:off x="2286000" y="2911862"/>
            <a:ext cx="1447800" cy="1004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  <a:endCxn id="15" idx="1"/>
          </p:cNvCxnSpPr>
          <p:nvPr/>
        </p:nvCxnSpPr>
        <p:spPr>
          <a:xfrm flipV="1">
            <a:off x="4800600" y="3194167"/>
            <a:ext cx="870045" cy="722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457200" y="5651900"/>
            <a:ext cx="8534400" cy="1053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Q: Why should the structure live in kernel space?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A: So users can’t give themselves elevated rights!</a:t>
            </a:r>
          </a:p>
        </p:txBody>
      </p:sp>
    </p:spTree>
    <p:extLst>
      <p:ext uri="{BB962C8B-B14F-4D97-AF65-F5344CB8AC3E}">
        <p14:creationId xmlns:p14="http://schemas.microsoft.com/office/powerpoint/2010/main" val="233518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/>
              <a:t>Another Example: </a:t>
            </a:r>
            <a:r>
              <a:rPr lang="en-US" sz="3200" dirty="0"/>
              <a:t>STDOUT &amp; STDERR to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2954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if (fork() == 0)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close(1);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close(2);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open(“/home/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backman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myFile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”, O_WRONLY);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open(“/home/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backman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myFile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”, O_WRONLY);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execl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(“/home/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backman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/primes”, “primes”, “300”, NULL);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81400" y="3352800"/>
            <a:ext cx="54102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Kernel address space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733800" y="3733800"/>
            <a:ext cx="1066800" cy="2743200"/>
            <a:chOff x="3733800" y="3200400"/>
            <a:chExt cx="1066800" cy="2743200"/>
          </a:xfrm>
        </p:grpSpPr>
        <p:sp>
          <p:nvSpPr>
            <p:cNvPr id="28" name="Rectangle 27"/>
            <p:cNvSpPr/>
            <p:nvPr/>
          </p:nvSpPr>
          <p:spPr>
            <a:xfrm>
              <a:off x="3733800" y="3200400"/>
              <a:ext cx="10668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FD Table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33800" y="3657600"/>
              <a:ext cx="10668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33800" y="4114800"/>
              <a:ext cx="10668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33800" y="4572000"/>
              <a:ext cx="10668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33800" y="5029200"/>
              <a:ext cx="10668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33800" y="5486400"/>
              <a:ext cx="10668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670645" y="4383206"/>
            <a:ext cx="3048000" cy="457200"/>
            <a:chOff x="5638800" y="4378657"/>
            <a:chExt cx="3048000" cy="457200"/>
          </a:xfrm>
        </p:grpSpPr>
        <p:sp>
          <p:nvSpPr>
            <p:cNvPr id="35" name="Rectangle 34"/>
            <p:cNvSpPr/>
            <p:nvPr/>
          </p:nvSpPr>
          <p:spPr>
            <a:xfrm>
              <a:off x="5638800" y="4378657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0800" y="4378657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latin typeface="Consolas" pitchFamily="49" charset="0"/>
                  <a:cs typeface="Consolas" pitchFamily="49" charset="0"/>
                </a:rPr>
                <a:t>WRONLY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162800" y="4378657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924800" y="4378657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>
                  <a:latin typeface="Consolas" pitchFamily="49" charset="0"/>
                  <a:cs typeface="Consolas" pitchFamily="49" charset="0"/>
                </a:rPr>
                <a:t>inode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 pointer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381000" y="3352800"/>
            <a:ext cx="27432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User address space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5800" y="4191001"/>
            <a:ext cx="1600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File descriptor 1</a:t>
            </a:r>
          </a:p>
        </p:txBody>
      </p:sp>
      <p:cxnSp>
        <p:nvCxnSpPr>
          <p:cNvPr id="41" name="Straight Arrow Connector 40"/>
          <p:cNvCxnSpPr>
            <a:stCxn id="43" idx="3"/>
            <a:endCxn id="31" idx="1"/>
          </p:cNvCxnSpPr>
          <p:nvPr/>
        </p:nvCxnSpPr>
        <p:spPr>
          <a:xfrm>
            <a:off x="2286000" y="4834404"/>
            <a:ext cx="1447800" cy="499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3"/>
            <a:endCxn id="35" idx="1"/>
          </p:cNvCxnSpPr>
          <p:nvPr/>
        </p:nvCxnSpPr>
        <p:spPr>
          <a:xfrm flipV="1">
            <a:off x="4800600" y="4611806"/>
            <a:ext cx="870045" cy="2649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5800" y="4695904"/>
            <a:ext cx="1600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File descriptor 2</a:t>
            </a:r>
          </a:p>
        </p:txBody>
      </p:sp>
      <p:cxnSp>
        <p:nvCxnSpPr>
          <p:cNvPr id="44" name="Straight Arrow Connector 43"/>
          <p:cNvCxnSpPr>
            <a:stCxn id="40" idx="3"/>
            <a:endCxn id="30" idx="1"/>
          </p:cNvCxnSpPr>
          <p:nvPr/>
        </p:nvCxnSpPr>
        <p:spPr>
          <a:xfrm>
            <a:off x="2286000" y="4329501"/>
            <a:ext cx="1447800" cy="547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5670645" y="5105400"/>
            <a:ext cx="3048000" cy="457200"/>
            <a:chOff x="5638800" y="4378657"/>
            <a:chExt cx="3048000" cy="457200"/>
          </a:xfrm>
        </p:grpSpPr>
        <p:sp>
          <p:nvSpPr>
            <p:cNvPr id="49" name="Rectangle 48"/>
            <p:cNvSpPr/>
            <p:nvPr/>
          </p:nvSpPr>
          <p:spPr>
            <a:xfrm>
              <a:off x="5638800" y="4378657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400800" y="4378657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latin typeface="Consolas" pitchFamily="49" charset="0"/>
                  <a:cs typeface="Consolas" pitchFamily="49" charset="0"/>
                </a:rPr>
                <a:t>WRONLY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62800" y="4378657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924800" y="4378657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>
                  <a:latin typeface="Consolas" pitchFamily="49" charset="0"/>
                  <a:cs typeface="Consolas" pitchFamily="49" charset="0"/>
                </a:rPr>
                <a:t>inode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 pointer</a:t>
              </a:r>
            </a:p>
          </p:txBody>
        </p:sp>
      </p:grpSp>
      <p:cxnSp>
        <p:nvCxnSpPr>
          <p:cNvPr id="53" name="Straight Arrow Connector 52"/>
          <p:cNvCxnSpPr>
            <a:stCxn id="31" idx="3"/>
            <a:endCxn id="49" idx="1"/>
          </p:cNvCxnSpPr>
          <p:nvPr/>
        </p:nvCxnSpPr>
        <p:spPr>
          <a:xfrm>
            <a:off x="4800600" y="5334000"/>
            <a:ext cx="8700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70645" y="3936833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itchFamily="49" charset="0"/>
                <a:cs typeface="Consolas" pitchFamily="49" charset="0"/>
              </a:rPr>
              <a:t>ref</a:t>
            </a:r>
          </a:p>
          <a:p>
            <a:pPr algn="ctr"/>
            <a:r>
              <a:rPr lang="en-US" sz="1200" dirty="0">
                <a:latin typeface="Consolas" pitchFamily="49" charset="0"/>
                <a:cs typeface="Consolas" pitchFamily="49" charset="0"/>
              </a:rPr>
              <a:t>count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194645" y="3936833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itchFamily="49" charset="0"/>
                <a:cs typeface="Consolas" pitchFamily="49" charset="0"/>
              </a:rPr>
              <a:t>file offset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5670645" y="4628098"/>
            <a:ext cx="2251292" cy="2229902"/>
            <a:chOff x="5670645" y="4628098"/>
            <a:chExt cx="2251292" cy="2229902"/>
          </a:xfrm>
        </p:grpSpPr>
        <p:sp>
          <p:nvSpPr>
            <p:cNvPr id="57" name="Explosion 1 56"/>
            <p:cNvSpPr/>
            <p:nvPr/>
          </p:nvSpPr>
          <p:spPr>
            <a:xfrm>
              <a:off x="5670645" y="5715000"/>
              <a:ext cx="1905000" cy="1143000"/>
            </a:xfrm>
            <a:prstGeom prst="irregularSeal1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It’s a fight!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6400800" y="4628098"/>
              <a:ext cx="1020987" cy="1194891"/>
            </a:xfrm>
            <a:custGeom>
              <a:avLst/>
              <a:gdLst>
                <a:gd name="connsiteX0" fmla="*/ 0 w 1020987"/>
                <a:gd name="connsiteY0" fmla="*/ 1194891 h 1194891"/>
                <a:gd name="connsiteX1" fmla="*/ 190734 w 1020987"/>
                <a:gd name="connsiteY1" fmla="*/ 218783 h 1194891"/>
                <a:gd name="connsiteX2" fmla="*/ 1020987 w 1020987"/>
                <a:gd name="connsiteY2" fmla="*/ 0 h 119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0987" h="1194891">
                  <a:moveTo>
                    <a:pt x="0" y="1194891"/>
                  </a:moveTo>
                  <a:cubicBezTo>
                    <a:pt x="10284" y="806411"/>
                    <a:pt x="20569" y="417932"/>
                    <a:pt x="190734" y="218783"/>
                  </a:cubicBezTo>
                  <a:cubicBezTo>
                    <a:pt x="360899" y="19634"/>
                    <a:pt x="690943" y="9817"/>
                    <a:pt x="1020987" y="0"/>
                  </a:cubicBezTo>
                </a:path>
              </a:pathLst>
            </a:custGeom>
            <a:noFill/>
            <a:ln w="635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7584471" y="5413472"/>
              <a:ext cx="337466" cy="1020987"/>
            </a:xfrm>
            <a:custGeom>
              <a:avLst/>
              <a:gdLst>
                <a:gd name="connsiteX0" fmla="*/ 0 w 337466"/>
                <a:gd name="connsiteY0" fmla="*/ 1020987 h 1020987"/>
                <a:gd name="connsiteX1" fmla="*/ 336589 w 337466"/>
                <a:gd name="connsiteY1" fmla="*/ 566592 h 1020987"/>
                <a:gd name="connsiteX2" fmla="*/ 78538 w 337466"/>
                <a:gd name="connsiteY2" fmla="*/ 0 h 102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7466" h="1020987">
                  <a:moveTo>
                    <a:pt x="0" y="1020987"/>
                  </a:moveTo>
                  <a:cubicBezTo>
                    <a:pt x="161749" y="878872"/>
                    <a:pt x="323499" y="736757"/>
                    <a:pt x="336589" y="566592"/>
                  </a:cubicBezTo>
                  <a:cubicBezTo>
                    <a:pt x="349679" y="396427"/>
                    <a:pt x="214108" y="198213"/>
                    <a:pt x="78538" y="0"/>
                  </a:cubicBezTo>
                </a:path>
              </a:pathLst>
            </a:custGeom>
            <a:noFill/>
            <a:ln w="635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307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/>
              <a:t>Point to the same structure instead!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954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if (fork() == 0)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close(1);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close(2);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open(“/home/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backman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myFile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”, O_WRONLY);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dup(1);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execl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(“/home/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backman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/primes”, “primes”, “300”, NULL);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81400" y="3352800"/>
            <a:ext cx="54102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Kernel address space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733800" y="3733800"/>
            <a:ext cx="1066800" cy="2743200"/>
            <a:chOff x="3733800" y="3200400"/>
            <a:chExt cx="1066800" cy="2743200"/>
          </a:xfrm>
        </p:grpSpPr>
        <p:sp>
          <p:nvSpPr>
            <p:cNvPr id="28" name="Rectangle 27"/>
            <p:cNvSpPr/>
            <p:nvPr/>
          </p:nvSpPr>
          <p:spPr>
            <a:xfrm>
              <a:off x="3733800" y="3200400"/>
              <a:ext cx="10668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FD Table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33800" y="3657600"/>
              <a:ext cx="10668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33800" y="4114800"/>
              <a:ext cx="10668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33800" y="4572000"/>
              <a:ext cx="10668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33800" y="5029200"/>
              <a:ext cx="10668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33800" y="5486400"/>
              <a:ext cx="10668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670645" y="4800600"/>
            <a:ext cx="3048000" cy="457200"/>
            <a:chOff x="5638800" y="4378657"/>
            <a:chExt cx="3048000" cy="457200"/>
          </a:xfrm>
        </p:grpSpPr>
        <p:sp>
          <p:nvSpPr>
            <p:cNvPr id="35" name="Rectangle 34"/>
            <p:cNvSpPr/>
            <p:nvPr/>
          </p:nvSpPr>
          <p:spPr>
            <a:xfrm>
              <a:off x="5638800" y="4378657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0800" y="4378657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latin typeface="Consolas" pitchFamily="49" charset="0"/>
                  <a:cs typeface="Consolas" pitchFamily="49" charset="0"/>
                </a:rPr>
                <a:t>WRONLY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162800" y="4378657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924800" y="4378657"/>
              <a:ext cx="7620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 err="1">
                  <a:latin typeface="Consolas" pitchFamily="49" charset="0"/>
                  <a:cs typeface="Consolas" pitchFamily="49" charset="0"/>
                </a:rPr>
                <a:t>inode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 pointer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381000" y="3352800"/>
            <a:ext cx="27432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User address space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5800" y="4191001"/>
            <a:ext cx="1600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File descriptor 1</a:t>
            </a:r>
          </a:p>
        </p:txBody>
      </p:sp>
      <p:cxnSp>
        <p:nvCxnSpPr>
          <p:cNvPr id="41" name="Straight Arrow Connector 40"/>
          <p:cNvCxnSpPr>
            <a:stCxn id="43" idx="3"/>
            <a:endCxn id="31" idx="1"/>
          </p:cNvCxnSpPr>
          <p:nvPr/>
        </p:nvCxnSpPr>
        <p:spPr>
          <a:xfrm>
            <a:off x="2286000" y="4834404"/>
            <a:ext cx="1447800" cy="499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3"/>
            <a:endCxn id="35" idx="1"/>
          </p:cNvCxnSpPr>
          <p:nvPr/>
        </p:nvCxnSpPr>
        <p:spPr>
          <a:xfrm>
            <a:off x="4800600" y="4876800"/>
            <a:ext cx="870045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5800" y="4695904"/>
            <a:ext cx="1600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File descriptor 2</a:t>
            </a:r>
          </a:p>
        </p:txBody>
      </p:sp>
      <p:cxnSp>
        <p:nvCxnSpPr>
          <p:cNvPr id="44" name="Straight Arrow Connector 43"/>
          <p:cNvCxnSpPr>
            <a:stCxn id="40" idx="3"/>
            <a:endCxn id="30" idx="1"/>
          </p:cNvCxnSpPr>
          <p:nvPr/>
        </p:nvCxnSpPr>
        <p:spPr>
          <a:xfrm>
            <a:off x="2286000" y="4329501"/>
            <a:ext cx="1447800" cy="547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1" idx="3"/>
          </p:cNvCxnSpPr>
          <p:nvPr/>
        </p:nvCxnSpPr>
        <p:spPr>
          <a:xfrm flipV="1">
            <a:off x="4800600" y="5105400"/>
            <a:ext cx="870045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70645" y="4354227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itchFamily="49" charset="0"/>
                <a:cs typeface="Consolas" pitchFamily="49" charset="0"/>
              </a:rPr>
              <a:t>ref</a:t>
            </a:r>
          </a:p>
          <a:p>
            <a:pPr algn="ctr"/>
            <a:r>
              <a:rPr lang="en-US" sz="1200" dirty="0">
                <a:latin typeface="Consolas" pitchFamily="49" charset="0"/>
                <a:cs typeface="Consolas" pitchFamily="49" charset="0"/>
              </a:rPr>
              <a:t>count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194645" y="4354227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latin typeface="Consolas" pitchFamily="49" charset="0"/>
                <a:cs typeface="Consolas" pitchFamily="49" charset="0"/>
              </a:rPr>
              <a:t>file offset</a:t>
            </a:r>
          </a:p>
        </p:txBody>
      </p:sp>
    </p:spTree>
    <p:extLst>
      <p:ext uri="{BB962C8B-B14F-4D97-AF65-F5344CB8AC3E}">
        <p14:creationId xmlns:p14="http://schemas.microsoft.com/office/powerpoint/2010/main" val="2801725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it in 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915400" cy="3687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backman@kay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:~$ prime 300 &gt;&amp; /home/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backman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myFile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accomplishes the same as the previous slide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&gt;&amp; redirects both STDOUT &amp; STDERR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&amp; has another meaning/use in the shell too</a:t>
            </a:r>
          </a:p>
          <a:p>
            <a:pPr lvl="1"/>
            <a:r>
              <a:rPr lang="en-US" dirty="0"/>
              <a:t>Parent process doesn’t wait on the child</a:t>
            </a:r>
          </a:p>
        </p:txBody>
      </p:sp>
    </p:spTree>
    <p:extLst>
      <p:ext uri="{BB962C8B-B14F-4D97-AF65-F5344CB8AC3E}">
        <p14:creationId xmlns:p14="http://schemas.microsoft.com/office/powerpoint/2010/main" val="27875382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Allow processes to communicate with each other as if writing to a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process writes to it, the other reads from it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pipe(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pipeFD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[2]); 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unistd.h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dirty="0" err="1">
                <a:latin typeface="Consolas" pitchFamily="49" charset="0"/>
                <a:cs typeface="Consolas" pitchFamily="49" charset="0"/>
              </a:rPr>
              <a:t>pipeFD</a:t>
            </a:r>
            <a:r>
              <a:rPr lang="en-US" dirty="0"/>
              <a:t>: a pointer to an array of two integers.  The file descriptors for input and output are written here</a:t>
            </a:r>
          </a:p>
          <a:p>
            <a:pPr lvl="1"/>
            <a:r>
              <a:rPr lang="en-US" dirty="0"/>
              <a:t>Return value: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on success,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/>
              <a:t> on failure</a:t>
            </a:r>
          </a:p>
        </p:txBody>
      </p:sp>
      <p:sp>
        <p:nvSpPr>
          <p:cNvPr id="5" name="Can 4"/>
          <p:cNvSpPr/>
          <p:nvPr/>
        </p:nvSpPr>
        <p:spPr>
          <a:xfrm rot="16200000">
            <a:off x="4152900" y="1181100"/>
            <a:ext cx="838200" cy="32004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4800" dirty="0"/>
              <a:t>Pipe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2438399"/>
            <a:ext cx="1219200" cy="6858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Sending Process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4200" y="2438398"/>
            <a:ext cx="1219200" cy="6858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Receiving Process</a:t>
            </a:r>
          </a:p>
        </p:txBody>
      </p:sp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2133600" y="27813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 flipV="1">
            <a:off x="6172200" y="2781299"/>
            <a:ext cx="7620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638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295400"/>
            <a:ext cx="7467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unistd.h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...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p[2];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pipe(p);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/* p[0] contains 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for the output of the pipe */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/* p[1] contains 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for the input  of the pipe */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if (fork() == 0)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/* We’ll have the child do the reading */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close(p[1]); /* doesn’t need the writing end */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read(p[0], ..........);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 else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/* We’ll have the parent do the writing */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close(p[0]); /* doesn’t need the reading end */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write(p[1], .........);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17053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 in 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pipe 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stdout</a:t>
            </a:r>
            <a:r>
              <a:rPr lang="en-US" dirty="0"/>
              <a:t> of one process to 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stdin</a:t>
            </a:r>
            <a:r>
              <a:rPr lang="en-US" dirty="0"/>
              <a:t> of another, you use the pipe | operator.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backman@kay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:~$ ls –l |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–l</a:t>
            </a:r>
          </a:p>
          <a:p>
            <a:pPr lvl="1"/>
            <a:r>
              <a:rPr lang="en-US" dirty="0">
                <a:cs typeface="Consolas" pitchFamily="49" charset="0"/>
              </a:rPr>
              <a:t>Takes the output of the command “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–l</a:t>
            </a:r>
            <a:r>
              <a:rPr lang="en-US" dirty="0">
                <a:cs typeface="Consolas" pitchFamily="49" charset="0"/>
              </a:rPr>
              <a:t>”</a:t>
            </a:r>
          </a:p>
          <a:p>
            <a:pPr lvl="1"/>
            <a:r>
              <a:rPr lang="en-US" dirty="0">
                <a:cs typeface="Consolas" pitchFamily="49" charset="0"/>
              </a:rPr>
              <a:t>Feeds it as the standard input to “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–l</a:t>
            </a:r>
            <a:r>
              <a:rPr lang="en-US" dirty="0">
                <a:cs typeface="Consolas" pitchFamily="49" charset="0"/>
              </a:rPr>
              <a:t>”</a:t>
            </a:r>
          </a:p>
          <a:p>
            <a:pPr lvl="1"/>
            <a:r>
              <a:rPr lang="en-US" dirty="0">
                <a:cs typeface="Consolas" pitchFamily="49" charset="0"/>
              </a:rPr>
              <a:t>There’s no need to stop at 1 pipe…</a:t>
            </a:r>
          </a:p>
          <a:p>
            <a:pPr lvl="1"/>
            <a:r>
              <a:rPr lang="en-US" dirty="0">
                <a:cs typeface="Consolas" pitchFamily="49" charset="0"/>
              </a:rPr>
              <a:t>You can chain together as many as you wish!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483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224" y="2816970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Reading for Tuesday</a:t>
            </a:r>
          </a:p>
          <a:p>
            <a:r>
              <a:rPr lang="en-US" sz="3200" dirty="0"/>
              <a:t>Sections 1.3.5 up to 1.4</a:t>
            </a:r>
          </a:p>
          <a:p>
            <a:r>
              <a:rPr lang="en-US" sz="3200" dirty="0"/>
              <a:t>	      (pages 20-33)</a:t>
            </a:r>
          </a:p>
        </p:txBody>
      </p:sp>
      <p:pic>
        <p:nvPicPr>
          <p:cNvPr id="1028" name="Picture 4" descr="http://media.wiley.com/product_data/coverImage300/03/EHEP0018/EHEP0018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59971"/>
            <a:ext cx="3886200" cy="488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07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Sixth-Edition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OS modes of execution</a:t>
            </a:r>
          </a:p>
          <a:p>
            <a:pPr lvl="1"/>
            <a:r>
              <a:rPr lang="en-US" b="1" u="sng" dirty="0"/>
              <a:t>Privileged mode</a:t>
            </a:r>
            <a:r>
              <a:rPr lang="en-US" dirty="0"/>
              <a:t>: for core OS functionality allocating memory, processor time, device access, etc.  Often referred to as the kernel.</a:t>
            </a:r>
          </a:p>
          <a:p>
            <a:pPr lvl="1"/>
            <a:r>
              <a:rPr lang="en-US" b="1" u="sng" dirty="0"/>
              <a:t>User mode</a:t>
            </a:r>
            <a:r>
              <a:rPr lang="en-US" dirty="0"/>
              <a:t>: for applications to guard them from corrupting other applications and the OS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Accessing kernel functionality</a:t>
            </a:r>
          </a:p>
          <a:p>
            <a:pPr lvl="1"/>
            <a:r>
              <a:rPr lang="en-US" dirty="0"/>
              <a:t>Interrupts: from external devices</a:t>
            </a:r>
          </a:p>
          <a:p>
            <a:pPr lvl="1"/>
            <a:r>
              <a:rPr lang="en-US" dirty="0"/>
              <a:t>Traps: from running applications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467600" y="4495800"/>
            <a:ext cx="1295400" cy="2274332"/>
            <a:chOff x="7467600" y="4495800"/>
            <a:chExt cx="1295400" cy="2274332"/>
          </a:xfrm>
        </p:grpSpPr>
        <p:sp>
          <p:nvSpPr>
            <p:cNvPr id="4" name="Rounded Rectangle 3"/>
            <p:cNvSpPr/>
            <p:nvPr/>
          </p:nvSpPr>
          <p:spPr>
            <a:xfrm>
              <a:off x="7467600" y="5383306"/>
              <a:ext cx="1295400" cy="6096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10660" y="4495800"/>
              <a:ext cx="120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Traps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10660" y="6400800"/>
              <a:ext cx="1209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Interrupts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8115300" y="48768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115300" y="60198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38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Invoking kernel functionality from user code</a:t>
            </a:r>
          </a:p>
          <a:p>
            <a:pPr lvl="1"/>
            <a:r>
              <a:rPr lang="en-US" dirty="0"/>
              <a:t>Traps </a:t>
            </a:r>
            <a:r>
              <a:rPr lang="en-US" sz="1800" dirty="0"/>
              <a:t>(an </a:t>
            </a:r>
            <a:r>
              <a:rPr lang="en-US" sz="1800" i="1" dirty="0"/>
              <a:t>unintended</a:t>
            </a:r>
            <a:r>
              <a:rPr lang="en-US" sz="1800" dirty="0"/>
              <a:t> request for kernel service)</a:t>
            </a:r>
          </a:p>
          <a:p>
            <a:pPr lvl="2"/>
            <a:r>
              <a:rPr lang="en-US" dirty="0"/>
              <a:t>Runtime errors: </a:t>
            </a:r>
            <a:r>
              <a:rPr lang="en-US" dirty="0" err="1"/>
              <a:t>seg</a:t>
            </a:r>
            <a:r>
              <a:rPr lang="en-US" dirty="0"/>
              <a:t> faults, divide-by-zero, etc.</a:t>
            </a:r>
          </a:p>
          <a:p>
            <a:pPr lvl="2"/>
            <a:r>
              <a:rPr lang="en-US" dirty="0"/>
              <a:t>OS responds with </a:t>
            </a:r>
            <a:r>
              <a:rPr lang="en-US" i="1" dirty="0"/>
              <a:t>signals</a:t>
            </a:r>
            <a:r>
              <a:rPr lang="en-US" dirty="0"/>
              <a:t> which user code can respond to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System Calls </a:t>
            </a:r>
            <a:r>
              <a:rPr lang="en-US" sz="1600" dirty="0"/>
              <a:t>(an </a:t>
            </a:r>
            <a:r>
              <a:rPr lang="en-US" sz="1600" i="1" dirty="0"/>
              <a:t>intentional</a:t>
            </a:r>
            <a:r>
              <a:rPr lang="en-US" sz="1600" dirty="0"/>
              <a:t> trap request for kernel service)</a:t>
            </a:r>
          </a:p>
          <a:p>
            <a:pPr lvl="2"/>
            <a:r>
              <a:rPr lang="en-US" dirty="0"/>
              <a:t>A </a:t>
            </a:r>
            <a:r>
              <a:rPr lang="en-US" sz="1300" dirty="0"/>
              <a:t>(small)</a:t>
            </a:r>
            <a:r>
              <a:rPr lang="en-US" dirty="0"/>
              <a:t> set of functions used to call kernel functionality</a:t>
            </a:r>
          </a:p>
          <a:p>
            <a:pPr lvl="3"/>
            <a:r>
              <a:rPr lang="en-US" dirty="0"/>
              <a:t>Requesting more memory</a:t>
            </a:r>
          </a:p>
          <a:p>
            <a:pPr lvl="3"/>
            <a:r>
              <a:rPr lang="en-US" dirty="0"/>
              <a:t>Writing/reading files</a:t>
            </a:r>
          </a:p>
          <a:p>
            <a:pPr lvl="2"/>
            <a:r>
              <a:rPr lang="en-US" dirty="0"/>
              <a:t>System calls trigger a trap to hand control to the kernel</a:t>
            </a:r>
          </a:p>
          <a:p>
            <a:pPr lvl="3"/>
            <a:r>
              <a:rPr lang="en-US" dirty="0"/>
              <a:t>Trap triggered via a special machine instruction</a:t>
            </a:r>
          </a:p>
        </p:txBody>
      </p:sp>
    </p:spTree>
    <p:extLst>
      <p:ext uri="{BB962C8B-B14F-4D97-AF65-F5344CB8AC3E}">
        <p14:creationId xmlns:p14="http://schemas.microsoft.com/office/powerpoint/2010/main" val="306992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Definition: An instance of an application, which may utilize multiple threads, with context info.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Provides abstractions for:</a:t>
            </a:r>
          </a:p>
          <a:p>
            <a:pPr lvl="1"/>
            <a:r>
              <a:rPr lang="en-US" dirty="0"/>
              <a:t>Memory: providing an address space</a:t>
            </a:r>
          </a:p>
          <a:p>
            <a:pPr lvl="1"/>
            <a:r>
              <a:rPr lang="en-US" dirty="0"/>
              <a:t>Processor: collection of runnable threads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Long ago, threads &amp; processes were synonymous</a:t>
            </a:r>
          </a:p>
        </p:txBody>
      </p:sp>
    </p:spTree>
    <p:extLst>
      <p:ext uri="{BB962C8B-B14F-4D97-AF65-F5344CB8AC3E}">
        <p14:creationId xmlns:p14="http://schemas.microsoft.com/office/powerpoint/2010/main" val="126134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Program to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Turning a program into a process requires: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Compile the code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Link the code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Save the resulting executable as a file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When we run the program, a process is created and the program (from the file) is mapped into its own new address space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 single thread of control begins executing the process</a:t>
            </a:r>
          </a:p>
        </p:txBody>
      </p:sp>
    </p:spTree>
    <p:extLst>
      <p:ext uri="{BB962C8B-B14F-4D97-AF65-F5344CB8AC3E}">
        <p14:creationId xmlns:p14="http://schemas.microsoft.com/office/powerpoint/2010/main" val="302032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Process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67818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Q: How is the address space organized?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dirty="0"/>
              <a:t>The address space has 5 regions: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/>
              <a:t>Text</a:t>
            </a:r>
            <a:r>
              <a:rPr lang="en-US" dirty="0"/>
              <a:t>: The code to be executed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/>
              <a:t>Data:</a:t>
            </a:r>
            <a:r>
              <a:rPr lang="en-US" dirty="0"/>
              <a:t> Initialized global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/>
              <a:t>BSS:</a:t>
            </a:r>
            <a:r>
              <a:rPr lang="en-US" dirty="0"/>
              <a:t> Uninitialized global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/>
              <a:t>Dynamic:</a:t>
            </a:r>
            <a:r>
              <a:rPr lang="en-US" dirty="0"/>
              <a:t> Heap allocated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/>
              <a:t>Stack:</a:t>
            </a:r>
            <a:r>
              <a:rPr lang="en-US" dirty="0"/>
              <a:t> Stack allocated data</a:t>
            </a:r>
          </a:p>
          <a:p>
            <a:pPr marL="0" indent="0">
              <a:buNone/>
            </a:pPr>
            <a:endParaRPr lang="en-US" sz="1000" b="1" dirty="0"/>
          </a:p>
          <a:p>
            <a:pPr marL="0" indent="0">
              <a:buNone/>
            </a:pPr>
            <a:r>
              <a:rPr lang="en-US" dirty="0"/>
              <a:t>The file contains Text, Data, and an amount of BSS data to allocate.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543800" y="1447800"/>
            <a:ext cx="1524000" cy="4724400"/>
            <a:chOff x="7239000" y="1447800"/>
            <a:chExt cx="1524000" cy="4724400"/>
          </a:xfrm>
        </p:grpSpPr>
        <p:sp>
          <p:nvSpPr>
            <p:cNvPr id="4" name="Rectangle 3"/>
            <p:cNvSpPr/>
            <p:nvPr/>
          </p:nvSpPr>
          <p:spPr>
            <a:xfrm>
              <a:off x="7239000" y="1447800"/>
              <a:ext cx="1524000" cy="472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239000" y="1447800"/>
              <a:ext cx="1524000" cy="1219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239000" y="5486400"/>
              <a:ext cx="1524000" cy="685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239000" y="5105400"/>
              <a:ext cx="15240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39000" y="4724400"/>
              <a:ext cx="15240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BSS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39000" y="4038600"/>
              <a:ext cx="1524000" cy="685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Dynamic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7980829" y="2667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7974105" y="35814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324600" y="3581400"/>
            <a:ext cx="1066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Breakpoint</a:t>
            </a:r>
          </a:p>
        </p:txBody>
      </p:sp>
      <p:cxnSp>
        <p:nvCxnSpPr>
          <p:cNvPr id="15" name="Curved Connector 14"/>
          <p:cNvCxnSpPr>
            <a:stCxn id="12" idx="2"/>
          </p:cNvCxnSpPr>
          <p:nvPr/>
        </p:nvCxnSpPr>
        <p:spPr>
          <a:xfrm rot="16200000" flipH="1">
            <a:off x="7110800" y="3605599"/>
            <a:ext cx="180201" cy="685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21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3496</Words>
  <Application>Microsoft Office PowerPoint</Application>
  <PresentationFormat>On-screen Show (4:3)</PresentationFormat>
  <Paragraphs>668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Consolas</vt:lpstr>
      <vt:lpstr>Office Theme</vt:lpstr>
      <vt:lpstr>Operating System Abstractions</vt:lpstr>
      <vt:lpstr>Functional View of an Operating System</vt:lpstr>
      <vt:lpstr>Importance of OS Components</vt:lpstr>
      <vt:lpstr>Division of Responsibilities</vt:lpstr>
      <vt:lpstr>Sixth-Edition Unix</vt:lpstr>
      <vt:lpstr>Traps</vt:lpstr>
      <vt:lpstr>Process Abstraction</vt:lpstr>
      <vt:lpstr>From Program to Process</vt:lpstr>
      <vt:lpstr>A Process in Memory</vt:lpstr>
      <vt:lpstr>Another Look at the Stack</vt:lpstr>
      <vt:lpstr>A Closer Look at the Stack</vt:lpstr>
      <vt:lpstr>Example 1: Sieve of Eratosthenes</vt:lpstr>
      <vt:lpstr>Example 2: Sieve of Eratosthenes</vt:lpstr>
      <vt:lpstr>Creating Processes</vt:lpstr>
      <vt:lpstr>Creating Processes</vt:lpstr>
      <vt:lpstr>Creating Processes</vt:lpstr>
      <vt:lpstr>Creating Processes</vt:lpstr>
      <vt:lpstr>Terminating a Process</vt:lpstr>
      <vt:lpstr>Waiting for Process Completion</vt:lpstr>
      <vt:lpstr>Waiting on a Child Processes</vt:lpstr>
      <vt:lpstr>Waiting on a Child Processes</vt:lpstr>
      <vt:lpstr>The Process Control Block (PCB)</vt:lpstr>
      <vt:lpstr>Exiting Processes</vt:lpstr>
      <vt:lpstr>Orphan Processes</vt:lpstr>
      <vt:lpstr>Loading Programs into Processes</vt:lpstr>
      <vt:lpstr>Replacing a Process with exec</vt:lpstr>
      <vt:lpstr>Replacing a Process with exec</vt:lpstr>
      <vt:lpstr>execl from &lt;unistd.h&gt;</vt:lpstr>
      <vt:lpstr>Something we see often in shells</vt:lpstr>
      <vt:lpstr>Example Code</vt:lpstr>
      <vt:lpstr>PowerPoint Presentation</vt:lpstr>
      <vt:lpstr>The File Abstraction</vt:lpstr>
      <vt:lpstr>The File Abstraction</vt:lpstr>
      <vt:lpstr>File Namespaces</vt:lpstr>
      <vt:lpstr>File Handles</vt:lpstr>
      <vt:lpstr>Opening/Closing Files</vt:lpstr>
      <vt:lpstr>Checking Errors w/ errno</vt:lpstr>
      <vt:lpstr>Reading/Writing Files</vt:lpstr>
      <vt:lpstr>File Descriptors</vt:lpstr>
      <vt:lpstr>Example</vt:lpstr>
      <vt:lpstr>Redirection in the Shell</vt:lpstr>
      <vt:lpstr>File Descriptor Table</vt:lpstr>
      <vt:lpstr>Another Example: STDOUT &amp; STDERR to file</vt:lpstr>
      <vt:lpstr>Point to the same structure instead!</vt:lpstr>
      <vt:lpstr>Doing it in the Shell</vt:lpstr>
      <vt:lpstr>Pipes</vt:lpstr>
      <vt:lpstr>Example</vt:lpstr>
      <vt:lpstr>Pipes in the Shell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Abstractions</dc:title>
  <dc:creator>Nathan Backman</dc:creator>
  <cp:lastModifiedBy>Nathan Backman</cp:lastModifiedBy>
  <cp:revision>66</cp:revision>
  <dcterms:created xsi:type="dcterms:W3CDTF">2006-08-16T00:00:00Z</dcterms:created>
  <dcterms:modified xsi:type="dcterms:W3CDTF">2021-09-07T16:39:04Z</dcterms:modified>
</cp:coreProperties>
</file>