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2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11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7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4381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1278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9065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66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8842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27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42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13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48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605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12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462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36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8BE5A-79B6-4F4A-A0B8-1DDCB511E80A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00ADCD5-2A1D-4D1A-A512-77C7135FD0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2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568C786-2C83-B79B-73DD-A33044E75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/>
              <a:t>1. </a:t>
            </a:r>
            <a:r>
              <a:rPr lang="ar-EG" b="1" dirty="0"/>
              <a:t>مقدمة عن النظام (</a:t>
            </a:r>
            <a:r>
              <a:rPr lang="en-US" b="1" dirty="0"/>
              <a:t>System Overview)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96D1C9-F275-11A3-89CB-1AB9BEB29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b="1" dirty="0"/>
              <a:t>1. </a:t>
            </a:r>
            <a:r>
              <a:rPr lang="ar-EG" b="1" dirty="0"/>
              <a:t>(</a:t>
            </a:r>
            <a:r>
              <a:rPr lang="en-US" b="1" dirty="0"/>
              <a:t>System Overview)</a:t>
            </a:r>
          </a:p>
          <a:p>
            <a:pPr>
              <a:buNone/>
            </a:pPr>
            <a:r>
              <a:rPr lang="ar-EG" dirty="0"/>
              <a:t>مشروع هو نظام إلكتروني لإدارة </a:t>
            </a:r>
            <a:r>
              <a:rPr lang="ar-EG" b="1" dirty="0"/>
              <a:t>حجوزات رحلات الطيران</a:t>
            </a:r>
            <a:r>
              <a:rPr lang="ar-EG" dirty="0"/>
              <a:t> للعملاء عبر الإنترنت.</a:t>
            </a:r>
            <a:r>
              <a:rPr lang="en-US" b="1" dirty="0"/>
              <a:t> SkyLine</a:t>
            </a:r>
            <a:br>
              <a:rPr lang="ar-EG" dirty="0"/>
            </a:br>
            <a:r>
              <a:rPr lang="ar-EG" dirty="0"/>
              <a:t>يسمح للمستخدم بالبحث عن الرحلات، مقارنة الأسعار، اختيار المقعد، إتمام الدفع، واستلام التذكرة إلكترونيًا.</a:t>
            </a:r>
            <a:br>
              <a:rPr lang="ar-EG" dirty="0"/>
            </a:br>
            <a:r>
              <a:rPr lang="ar-EG" dirty="0"/>
              <a:t>النظام يخدم ثلاثة أطراف رئيسيين:</a:t>
            </a:r>
          </a:p>
          <a:p>
            <a:r>
              <a:rPr lang="ar-EG" b="1" dirty="0"/>
              <a:t>العملاء (</a:t>
            </a:r>
            <a:r>
              <a:rPr lang="en-US" b="1" dirty="0"/>
              <a:t>Passengers / Users)</a:t>
            </a:r>
            <a:endParaRPr lang="en-US" dirty="0"/>
          </a:p>
          <a:p>
            <a:r>
              <a:rPr lang="ar-EG" b="1" dirty="0"/>
              <a:t>شركات الطيران (</a:t>
            </a:r>
            <a:r>
              <a:rPr lang="en-US" b="1" dirty="0"/>
              <a:t>Airlines)</a:t>
            </a:r>
            <a:endParaRPr lang="en-US" dirty="0"/>
          </a:p>
          <a:p>
            <a:r>
              <a:rPr lang="ar-EG" b="1" dirty="0"/>
              <a:t>الإدارة (</a:t>
            </a:r>
            <a:r>
              <a:rPr lang="en-US" b="1" dirty="0"/>
              <a:t>Admin Panel)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47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A7E30-E318-068A-5FA1-D17BCEB13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10-ERD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EA7CCD9-BD44-8B94-23E4-39FBAE0064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360" y="2160588"/>
            <a:ext cx="7977318" cy="3881437"/>
          </a:xfrm>
        </p:spPr>
      </p:pic>
    </p:spTree>
    <p:extLst>
      <p:ext uri="{BB962C8B-B14F-4D97-AF65-F5344CB8AC3E}">
        <p14:creationId xmlns:p14="http://schemas.microsoft.com/office/powerpoint/2010/main" val="293007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BEFC8-C3D8-5F7C-F6B5-6DE334B1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EG" b="1" dirty="0"/>
              <a:t>2</a:t>
            </a:r>
            <a:r>
              <a:rPr lang="en-US" b="1" dirty="0"/>
              <a:t>-System Goals)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46D8-A617-EA75-E6F7-162833F40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dirty="0"/>
              <a:t>تسهيل عملية البحث عن الرحلات وحجزها أونلاين.</a:t>
            </a:r>
          </a:p>
          <a:p>
            <a:r>
              <a:rPr lang="ar-EG" dirty="0"/>
              <a:t>ربط العملاء مباشرة بشركات الطيران.</a:t>
            </a:r>
          </a:p>
          <a:p>
            <a:r>
              <a:rPr lang="ar-EG" dirty="0"/>
              <a:t>إدارة بيانات الرحلات، الطيارات، والمطارات.</a:t>
            </a:r>
          </a:p>
          <a:p>
            <a:r>
              <a:rPr lang="ar-EG" dirty="0"/>
              <a:t>توفير نظام دفع إلكتروني آمن وسريع.</a:t>
            </a:r>
          </a:p>
          <a:p>
            <a:r>
              <a:rPr lang="ar-EG" dirty="0"/>
              <a:t>عرض تفاصيل الرحلات الدقيقة (توقيتات – توقفات – أسعار).</a:t>
            </a:r>
          </a:p>
          <a:p>
            <a:r>
              <a:rPr lang="ar-EG" dirty="0"/>
              <a:t>إصدار رقم حجز فريد (</a:t>
            </a:r>
            <a:r>
              <a:rPr lang="en-US" dirty="0"/>
              <a:t>PNR) </a:t>
            </a:r>
            <a:r>
              <a:rPr lang="ar-EG" dirty="0"/>
              <a:t>لكل عملية حجز.</a:t>
            </a:r>
            <a:endParaRPr lang="en-US" dirty="0"/>
          </a:p>
          <a:p>
            <a:r>
              <a:rPr lang="ar-EG" dirty="0"/>
              <a:t>نظام الولاء لتشجيع المستخدمين علي التعامل مع الموقع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880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FAFD-ED98-114E-6BAB-CCD01A14E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 3. </a:t>
            </a:r>
            <a:r>
              <a:rPr lang="ar-EG" b="1" dirty="0"/>
              <a:t>مكونات النظام (</a:t>
            </a:r>
            <a:br>
              <a:rPr lang="en-US" b="1" dirty="0"/>
            </a:br>
            <a:endParaRPr lang="en-US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C7B0C4-E998-7B18-A950-ED7657D76C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7002917"/>
              </p:ext>
            </p:extLst>
          </p:nvPr>
        </p:nvGraphicFramePr>
        <p:xfrm>
          <a:off x="600364" y="1098103"/>
          <a:ext cx="8529108" cy="7223760"/>
        </p:xfrm>
        <a:graphic>
          <a:graphicData uri="http://schemas.openxmlformats.org/drawingml/2006/table">
            <a:tbl>
              <a:tblPr/>
              <a:tblGrid>
                <a:gridCol w="8320828">
                  <a:extLst>
                    <a:ext uri="{9D8B030D-6E8A-4147-A177-3AD203B41FA5}">
                      <a16:colId xmlns:a16="http://schemas.microsoft.com/office/drawing/2014/main" val="286453419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1704592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23402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1-User Management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b="0" dirty="0"/>
                        <a:t>Identity Area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Account Controller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0" dirty="0"/>
                        <a:t>Profile Controller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0442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2-Flight</a:t>
                      </a:r>
                      <a:r>
                        <a:rPr lang="ar-EG" b="1" dirty="0"/>
                        <a:t> </a:t>
                      </a:r>
                      <a:r>
                        <a:rPr lang="en-US" b="1" dirty="0"/>
                        <a:t>Management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3167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r>
                        <a:rPr lang="en-US" dirty="0"/>
                        <a:t>Customer Area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Home Controller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Booking/Payment Controller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1474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3-Admin Dashboard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1" dirty="0"/>
                        <a:t>Admin Area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Flight Controller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Airline Controller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Airport Controller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4-Loyalty System 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q"/>
                        <a:tabLst/>
                        <a:defRPr/>
                      </a:pPr>
                      <a:r>
                        <a:rPr lang="en-US" b="0" dirty="0"/>
                        <a:t>Loyalty Area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0" dirty="0"/>
                        <a:t>Loyalty Controller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771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9196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2681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3418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6DAAA-C1EB-DD32-C42E-75A21AD0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4. </a:t>
            </a:r>
            <a:r>
              <a:rPr lang="ar-EG" b="1" dirty="0"/>
              <a:t>تحليل النظام (</a:t>
            </a:r>
            <a:r>
              <a:rPr lang="en-US" b="1" dirty="0"/>
              <a:t>System Analysis)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18BEA7-B13F-9A54-EFF3-B487E5C3A5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Customer &gt; </a:t>
            </a:r>
            <a:r>
              <a:rPr lang="ar-EG" dirty="0"/>
              <a:t>يبحث عن الرحلات ويحجزها</a:t>
            </a:r>
          </a:p>
          <a:p>
            <a:r>
              <a:rPr lang="en-US" b="1" dirty="0"/>
              <a:t>Admin &gt; </a:t>
            </a:r>
            <a:r>
              <a:rPr lang="ar-EG" dirty="0"/>
              <a:t>يدير النظام والرحلات</a:t>
            </a:r>
            <a:endParaRPr lang="en-US" dirty="0"/>
          </a:p>
          <a:p>
            <a:r>
              <a:rPr lang="en-US" b="1" dirty="0"/>
              <a:t>Airline Partner</a:t>
            </a:r>
            <a:r>
              <a:rPr lang="ar-EG" b="1" dirty="0"/>
              <a:t> </a:t>
            </a:r>
            <a:r>
              <a:rPr lang="en-US" b="1" dirty="0"/>
              <a:t>&gt; </a:t>
            </a:r>
            <a:r>
              <a:rPr lang="ar-EG" dirty="0"/>
              <a:t>تضيف وتحدث بيانات الرحلات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34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1CD0-6F0A-4172-54B2-96566976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5- Main Use Cases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76ED3-8CAB-296D-EA37-CC12C9A60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Search Flights:</a:t>
            </a:r>
            <a:r>
              <a:rPr lang="en-US" dirty="0"/>
              <a:t> </a:t>
            </a:r>
            <a:r>
              <a:rPr lang="ar-EG" dirty="0"/>
              <a:t>المستخدم يدخل المدينة والتاريخ ويشوف الرحلات المتاحة.</a:t>
            </a:r>
          </a:p>
          <a:p>
            <a:r>
              <a:rPr lang="en-US" b="1" dirty="0"/>
              <a:t>Book Flight:</a:t>
            </a:r>
            <a:r>
              <a:rPr lang="en-US" dirty="0"/>
              <a:t> </a:t>
            </a:r>
            <a:r>
              <a:rPr lang="ar-EG" dirty="0"/>
              <a:t>المستخدم يحجز رحلة ويدفع.</a:t>
            </a:r>
          </a:p>
          <a:p>
            <a:r>
              <a:rPr lang="en-US" b="1" dirty="0"/>
              <a:t>Cancel/Modify Booking:</a:t>
            </a:r>
            <a:r>
              <a:rPr lang="en-US" dirty="0"/>
              <a:t> </a:t>
            </a:r>
            <a:r>
              <a:rPr lang="ar-EG" dirty="0"/>
              <a:t>تعديل أو إلغاء الحجز.</a:t>
            </a:r>
          </a:p>
          <a:p>
            <a:r>
              <a:rPr lang="en-US" b="1" dirty="0"/>
              <a:t>View Booking History:</a:t>
            </a:r>
            <a:r>
              <a:rPr lang="en-US" dirty="0"/>
              <a:t> </a:t>
            </a:r>
            <a:r>
              <a:rPr lang="ar-EG" dirty="0"/>
              <a:t>المستخدم يشوف رحلاته السابقة.</a:t>
            </a:r>
          </a:p>
          <a:p>
            <a:r>
              <a:rPr lang="en-US" b="1" dirty="0"/>
              <a:t>Admin Tasks:</a:t>
            </a:r>
            <a:r>
              <a:rPr lang="en-US" dirty="0"/>
              <a:t> </a:t>
            </a:r>
            <a:r>
              <a:rPr lang="ar-EG" dirty="0"/>
              <a:t>إضافة/تعديل الرحلات والمطارات.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861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FCD7D-F91F-41C0-D5F3-C02AC1378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6-Use Cases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73EA769-59B0-F279-F140-EEEA502B04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980141"/>
              </p:ext>
            </p:extLst>
          </p:nvPr>
        </p:nvGraphicFramePr>
        <p:xfrm>
          <a:off x="677863" y="2683986"/>
          <a:ext cx="5836356" cy="3931920"/>
        </p:xfrm>
        <a:graphic>
          <a:graphicData uri="http://schemas.openxmlformats.org/drawingml/2006/table">
            <a:tbl>
              <a:tblPr/>
              <a:tblGrid>
                <a:gridCol w="2918178">
                  <a:extLst>
                    <a:ext uri="{9D8B030D-6E8A-4147-A177-3AD203B41FA5}">
                      <a16:colId xmlns:a16="http://schemas.microsoft.com/office/drawing/2014/main" val="357347831"/>
                    </a:ext>
                  </a:extLst>
                </a:gridCol>
                <a:gridCol w="2918178">
                  <a:extLst>
                    <a:ext uri="{9D8B030D-6E8A-4147-A177-3AD203B41FA5}">
                      <a16:colId xmlns:a16="http://schemas.microsoft.com/office/drawing/2014/main" val="38348026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820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Customer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Register, Login, Search Flight, View Flight Details, Book Flight, Make Payment, View Booking History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9958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Admin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 / Update / Delete Flights, Manage Airports, Manage Airlines, View Bookings, Generate Reports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671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Airline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 Flight Details, Manage Seats &amp; Prices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749690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033B49E-8F9A-AAF9-049A-82A9DDD426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863" y="2684463"/>
            <a:ext cx="8277601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28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8E70-850E-A72A-0DA1-E918FD06D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7-Data 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0793-11BC-9AC7-88DD-DB5DB5124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lvl="0"/>
            <a:r>
              <a:rPr lang="en-US" b="1" i="1" dirty="0"/>
              <a:t>User (</a:t>
            </a:r>
            <a:r>
              <a:rPr lang="en-US" b="1" i="1" dirty="0" err="1"/>
              <a:t>user_Id_PK</a:t>
            </a:r>
            <a:r>
              <a:rPr lang="en-US" b="1" i="1" dirty="0"/>
              <a:t>, Name, Email, Password, Status, City, Street, State, Gender, </a:t>
            </a:r>
            <a:r>
              <a:rPr lang="en-US" b="1" i="1" dirty="0" err="1"/>
              <a:t>PhoneNumber</a:t>
            </a:r>
            <a:r>
              <a:rPr lang="en-US" b="1" i="1" dirty="0"/>
              <a:t>, DOB, </a:t>
            </a:r>
            <a:r>
              <a:rPr lang="en-US" b="1" i="1" dirty="0" err="1"/>
              <a:t>UserName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Role (</a:t>
            </a:r>
            <a:r>
              <a:rPr lang="en-US" b="1" i="1" dirty="0" err="1"/>
              <a:t>Role_Id_PK</a:t>
            </a:r>
            <a:r>
              <a:rPr lang="en-US" b="1" i="1" dirty="0"/>
              <a:t>, </a:t>
            </a:r>
            <a:r>
              <a:rPr lang="en-US" b="1" i="1" dirty="0" err="1"/>
              <a:t>User_Id_FK</a:t>
            </a:r>
            <a:r>
              <a:rPr lang="en-US" b="1" i="1" dirty="0"/>
              <a:t>, Name)</a:t>
            </a:r>
          </a:p>
          <a:p>
            <a:pPr lvl="0"/>
            <a:r>
              <a:rPr lang="en-US" b="1" i="1" dirty="0" err="1"/>
              <a:t>LoyalitySystem</a:t>
            </a:r>
            <a:r>
              <a:rPr lang="en-US" b="1" i="1" dirty="0"/>
              <a:t> (</a:t>
            </a:r>
            <a:r>
              <a:rPr lang="en-US" b="1" i="1" dirty="0" err="1"/>
              <a:t>Loyality_Id_PK</a:t>
            </a:r>
            <a:r>
              <a:rPr lang="en-US" b="1" i="1" dirty="0"/>
              <a:t>, </a:t>
            </a:r>
            <a:r>
              <a:rPr lang="en-US" b="1" i="1" dirty="0" err="1"/>
              <a:t>User_Id_FK</a:t>
            </a:r>
            <a:r>
              <a:rPr lang="en-US" b="1" i="1" dirty="0"/>
              <a:t>, Points, </a:t>
            </a:r>
            <a:r>
              <a:rPr lang="en-US" b="1" i="1" dirty="0" err="1"/>
              <a:t>TierLevel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 err="1"/>
              <a:t>UserRole</a:t>
            </a:r>
            <a:r>
              <a:rPr lang="en-US" b="1" i="1" dirty="0"/>
              <a:t> ( </a:t>
            </a:r>
            <a:r>
              <a:rPr lang="en-US" b="1" i="1" dirty="0" err="1"/>
              <a:t>User_ID_FK</a:t>
            </a:r>
            <a:r>
              <a:rPr lang="en-US" b="1" i="1" dirty="0"/>
              <a:t>, </a:t>
            </a:r>
            <a:r>
              <a:rPr lang="en-US" b="1" i="1" dirty="0" err="1"/>
              <a:t>Role_ID_FK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City (</a:t>
            </a:r>
            <a:r>
              <a:rPr lang="en-US" b="1" i="1" dirty="0" err="1"/>
              <a:t>City_Id_Pk</a:t>
            </a:r>
            <a:r>
              <a:rPr lang="en-US" b="1" i="1" dirty="0"/>
              <a:t>, Name, Country, </a:t>
            </a:r>
            <a:r>
              <a:rPr lang="en-US" b="1" i="1" dirty="0" err="1"/>
              <a:t>TimeZone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AirPort (</a:t>
            </a:r>
            <a:r>
              <a:rPr lang="en-US" b="1" i="1" dirty="0" err="1"/>
              <a:t>AirPort_Id_PK</a:t>
            </a:r>
            <a:r>
              <a:rPr lang="en-US" b="1" i="1" dirty="0"/>
              <a:t>, </a:t>
            </a:r>
            <a:r>
              <a:rPr lang="en-US" b="1" i="1" dirty="0" err="1"/>
              <a:t>City_ID_FK</a:t>
            </a:r>
            <a:r>
              <a:rPr lang="en-US" b="1" i="1" dirty="0"/>
              <a:t>, Name, Code)</a:t>
            </a:r>
          </a:p>
          <a:p>
            <a:pPr lvl="0"/>
            <a:r>
              <a:rPr lang="en-US" b="1" i="1" dirty="0" err="1"/>
              <a:t>AirLine</a:t>
            </a:r>
            <a:r>
              <a:rPr lang="en-US" b="1" i="1" dirty="0"/>
              <a:t> (</a:t>
            </a:r>
            <a:r>
              <a:rPr lang="en-US" b="1" i="1" dirty="0" err="1"/>
              <a:t>AirLine_Id_PK</a:t>
            </a:r>
            <a:r>
              <a:rPr lang="en-US" b="1" i="1" dirty="0"/>
              <a:t>, Code, Logo, Name, Description)</a:t>
            </a:r>
          </a:p>
          <a:p>
            <a:pPr lvl="0"/>
            <a:r>
              <a:rPr lang="en-US" b="1" i="1" dirty="0"/>
              <a:t>Booking (</a:t>
            </a:r>
            <a:r>
              <a:rPr lang="en-US" b="1" i="1" dirty="0" err="1"/>
              <a:t>Booking_Id_PK</a:t>
            </a:r>
            <a:r>
              <a:rPr lang="en-US" b="1" i="1" dirty="0"/>
              <a:t>, </a:t>
            </a:r>
            <a:r>
              <a:rPr lang="en-US" b="1" i="1" dirty="0" err="1"/>
              <a:t>User_Id_FK</a:t>
            </a:r>
            <a:r>
              <a:rPr lang="en-US" b="1" i="1" dirty="0"/>
              <a:t>, Status, </a:t>
            </a:r>
            <a:r>
              <a:rPr lang="en-US" b="1" i="1" dirty="0" err="1"/>
              <a:t>TotalPrice</a:t>
            </a:r>
            <a:r>
              <a:rPr lang="en-US" b="1" i="1" dirty="0"/>
              <a:t>, </a:t>
            </a:r>
            <a:r>
              <a:rPr lang="en-US" b="1" i="1" dirty="0" err="1"/>
              <a:t>CreatedAt</a:t>
            </a:r>
            <a:r>
              <a:rPr lang="en-US" b="1" i="1" dirty="0"/>
              <a:t>, </a:t>
            </a:r>
            <a:r>
              <a:rPr lang="en-US" b="1" i="1" dirty="0" err="1"/>
              <a:t>pnr</a:t>
            </a:r>
            <a:r>
              <a:rPr lang="en-US" b="1" i="1" dirty="0"/>
              <a:t>) </a:t>
            </a:r>
          </a:p>
          <a:p>
            <a:pPr lvl="0"/>
            <a:r>
              <a:rPr lang="en-US" b="1" i="1" dirty="0"/>
              <a:t>Fare( </a:t>
            </a:r>
            <a:r>
              <a:rPr lang="en-US" b="1" i="1" dirty="0" err="1"/>
              <a:t>fare_id_PK</a:t>
            </a:r>
            <a:r>
              <a:rPr lang="en-US" b="1" i="1" dirty="0"/>
              <a:t>, </a:t>
            </a:r>
            <a:r>
              <a:rPr lang="en-US" b="1" i="1" dirty="0" err="1"/>
              <a:t>flight_id_FK</a:t>
            </a:r>
            <a:r>
              <a:rPr lang="en-US" b="1" i="1" dirty="0"/>
              <a:t>, </a:t>
            </a:r>
            <a:r>
              <a:rPr lang="en-US" b="1" i="1" dirty="0" err="1"/>
              <a:t>cabin_class</a:t>
            </a:r>
            <a:r>
              <a:rPr lang="en-US" b="1" i="1" dirty="0"/>
              <a:t>, price, currency)</a:t>
            </a:r>
          </a:p>
          <a:p>
            <a:pPr lvl="0"/>
            <a:r>
              <a:rPr lang="en-US" b="1" i="1" dirty="0"/>
              <a:t>Passenger ( </a:t>
            </a:r>
            <a:r>
              <a:rPr lang="en-US" b="1" i="1" dirty="0" err="1"/>
              <a:t>passenger_id</a:t>
            </a:r>
            <a:r>
              <a:rPr lang="en-US" b="1" i="1" dirty="0"/>
              <a:t>, </a:t>
            </a:r>
            <a:r>
              <a:rPr lang="en-US" b="1" i="1" dirty="0" err="1"/>
              <a:t>user_id</a:t>
            </a:r>
            <a:r>
              <a:rPr lang="en-US" b="1" i="1" dirty="0"/>
              <a:t> , </a:t>
            </a:r>
            <a:r>
              <a:rPr lang="en-US" b="1" i="1" dirty="0" err="1"/>
              <a:t>full_name</a:t>
            </a:r>
            <a:r>
              <a:rPr lang="en-US" b="1" i="1" dirty="0"/>
              <a:t>, </a:t>
            </a:r>
            <a:r>
              <a:rPr lang="en-US" b="1" i="1" dirty="0" err="1"/>
              <a:t>passport_no</a:t>
            </a:r>
            <a:r>
              <a:rPr lang="en-US" b="1" i="1" dirty="0"/>
              <a:t>, nationality, dob , </a:t>
            </a:r>
            <a:r>
              <a:rPr lang="en-US" b="1" i="1" dirty="0" err="1"/>
              <a:t>PassengerType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 err="1"/>
              <a:t>BookingPassenger</a:t>
            </a:r>
            <a:r>
              <a:rPr lang="en-US" b="1" i="1" dirty="0"/>
              <a:t> ( </a:t>
            </a:r>
            <a:r>
              <a:rPr lang="en-US" b="1" i="1" dirty="0" err="1"/>
              <a:t>id_PK</a:t>
            </a:r>
            <a:r>
              <a:rPr lang="en-US" b="1" i="1" dirty="0"/>
              <a:t> , booking_id_Fk, </a:t>
            </a:r>
            <a:r>
              <a:rPr lang="en-US" b="1" i="1" dirty="0" err="1"/>
              <a:t>passenger_id_Fk</a:t>
            </a:r>
            <a:r>
              <a:rPr lang="en-US" b="1" i="1" dirty="0"/>
              <a:t>, </a:t>
            </a:r>
            <a:r>
              <a:rPr lang="en-US" b="1" i="1" dirty="0" err="1"/>
              <a:t>fare_id</a:t>
            </a:r>
            <a:r>
              <a:rPr lang="en-US" b="1" i="1" dirty="0"/>
              <a:t>, </a:t>
            </a:r>
            <a:r>
              <a:rPr lang="en-US" b="1" i="1" dirty="0" err="1"/>
              <a:t>seat_num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Payment (</a:t>
            </a:r>
            <a:r>
              <a:rPr lang="en-US" b="1" i="1" dirty="0" err="1"/>
              <a:t>payment_id_PK</a:t>
            </a:r>
            <a:r>
              <a:rPr lang="en-US" b="1" i="1" dirty="0"/>
              <a:t>, </a:t>
            </a:r>
            <a:r>
              <a:rPr lang="en-US" b="1" i="1" dirty="0" err="1"/>
              <a:t>booking_id_FK</a:t>
            </a:r>
            <a:r>
              <a:rPr lang="en-US" b="1" i="1" dirty="0"/>
              <a:t>, amount, status, </a:t>
            </a:r>
            <a:r>
              <a:rPr lang="en-US" b="1" i="1" dirty="0" err="1"/>
              <a:t>payment_ref_number</a:t>
            </a:r>
            <a:r>
              <a:rPr lang="en-US" b="1" i="1" dirty="0"/>
              <a:t>, </a:t>
            </a:r>
            <a:r>
              <a:rPr lang="en-US" b="1" i="1" dirty="0" err="1"/>
              <a:t>created_Date</a:t>
            </a:r>
            <a:r>
              <a:rPr lang="en-US" b="1" i="1" dirty="0"/>
              <a:t>, </a:t>
            </a:r>
            <a:r>
              <a:rPr lang="en-US" b="1" i="1" dirty="0" err="1"/>
              <a:t>PaymentMethod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Flight (</a:t>
            </a:r>
            <a:r>
              <a:rPr lang="en-US" b="1" i="1" dirty="0" err="1"/>
              <a:t>Flight_Id_Pk</a:t>
            </a:r>
            <a:r>
              <a:rPr lang="en-US" b="1" i="1" dirty="0"/>
              <a:t>, </a:t>
            </a:r>
            <a:r>
              <a:rPr lang="en-US" b="1" i="1" dirty="0" err="1"/>
              <a:t>Flight_Code</a:t>
            </a:r>
            <a:r>
              <a:rPr lang="en-US" b="1" i="1" dirty="0"/>
              <a:t>, </a:t>
            </a:r>
            <a:r>
              <a:rPr lang="en-US" b="1" i="1" dirty="0" err="1"/>
              <a:t>Transate_flightCode</a:t>
            </a:r>
            <a:r>
              <a:rPr lang="en-US" b="1" i="1" dirty="0"/>
              <a:t> (Nullable), Duration, </a:t>
            </a:r>
            <a:r>
              <a:rPr lang="en-US" b="1" i="1" dirty="0" err="1"/>
              <a:t>Leaving_Time</a:t>
            </a:r>
            <a:r>
              <a:rPr lang="en-US" b="1" i="1" dirty="0"/>
              <a:t>, </a:t>
            </a:r>
            <a:r>
              <a:rPr lang="en-US" b="1" i="1" dirty="0" err="1"/>
              <a:t>Arriving_Time</a:t>
            </a:r>
            <a:r>
              <a:rPr lang="en-US" b="1" i="1" dirty="0"/>
              <a:t>, </a:t>
            </a:r>
            <a:r>
              <a:rPr lang="en-US" b="1" i="1" dirty="0" err="1"/>
              <a:t>Leaving_Airport_ID</a:t>
            </a:r>
            <a:r>
              <a:rPr lang="en-US" b="1" i="1" dirty="0"/>
              <a:t>, </a:t>
            </a:r>
            <a:r>
              <a:rPr lang="en-US" b="1" i="1" dirty="0" err="1"/>
              <a:t>Arrive_Airport_ID</a:t>
            </a:r>
            <a:r>
              <a:rPr lang="en-US" b="1" i="1" dirty="0"/>
              <a:t>, </a:t>
            </a:r>
            <a:r>
              <a:rPr lang="en-US" b="1" i="1" dirty="0" err="1"/>
              <a:t>AirLine_ID</a:t>
            </a:r>
            <a:r>
              <a:rPr lang="en-US" b="1" i="1" dirty="0"/>
              <a:t>, Price, </a:t>
            </a:r>
            <a:r>
              <a:rPr lang="en-US" b="1" i="1" dirty="0" err="1"/>
              <a:t>AvailableSeats</a:t>
            </a:r>
            <a:r>
              <a:rPr lang="en-US" b="1" i="1" dirty="0"/>
              <a:t>, </a:t>
            </a:r>
            <a:r>
              <a:rPr lang="en-US" b="1" i="1" dirty="0" err="1"/>
              <a:t>StopPoints</a:t>
            </a:r>
            <a:r>
              <a:rPr lang="en-US" b="1" i="1" dirty="0"/>
              <a:t>)</a:t>
            </a:r>
          </a:p>
          <a:p>
            <a:pPr lvl="0"/>
            <a:r>
              <a:rPr lang="en-US" b="1" i="1" dirty="0"/>
              <a:t>FlightSegment (</a:t>
            </a:r>
            <a:r>
              <a:rPr lang="en-US" b="1" i="1" dirty="0" err="1"/>
              <a:t>Segment_ID_Pk</a:t>
            </a:r>
            <a:r>
              <a:rPr lang="en-US" b="1" i="1" dirty="0"/>
              <a:t>, </a:t>
            </a:r>
            <a:r>
              <a:rPr lang="en-US" b="1" i="1" dirty="0" err="1"/>
              <a:t>Flight_ID_Fk</a:t>
            </a:r>
            <a:r>
              <a:rPr lang="en-US" b="1" i="1" dirty="0"/>
              <a:t>, </a:t>
            </a:r>
            <a:r>
              <a:rPr lang="en-US" b="1" i="1" dirty="0" err="1"/>
              <a:t>Segment_Order</a:t>
            </a:r>
            <a:r>
              <a:rPr lang="en-US" b="1" i="1" dirty="0"/>
              <a:t>, </a:t>
            </a:r>
            <a:r>
              <a:rPr lang="en-US" b="1" i="1" dirty="0" err="1"/>
              <a:t>Departure_Airport_ID_Fk</a:t>
            </a:r>
            <a:r>
              <a:rPr lang="en-US" b="1" i="1" dirty="0"/>
              <a:t>, </a:t>
            </a:r>
            <a:r>
              <a:rPr lang="en-US" b="1" i="1" dirty="0" err="1"/>
              <a:t>Arrival_Airport_ID_Fk</a:t>
            </a:r>
            <a:r>
              <a:rPr lang="en-US" b="1" i="1" dirty="0"/>
              <a:t>, </a:t>
            </a:r>
            <a:r>
              <a:rPr lang="en-US" b="1" i="1" dirty="0" err="1"/>
              <a:t>Departure_Time</a:t>
            </a:r>
            <a:r>
              <a:rPr lang="en-US" b="1" i="1" dirty="0"/>
              <a:t>, </a:t>
            </a:r>
            <a:r>
              <a:rPr lang="en-US" b="1" i="1" dirty="0" err="1"/>
              <a:t>Arrival_Time</a:t>
            </a:r>
            <a:r>
              <a:rPr lang="en-US" b="1" i="1" dirty="0"/>
              <a:t>, </a:t>
            </a:r>
            <a:r>
              <a:rPr lang="en-US" b="1" i="1" dirty="0" err="1"/>
              <a:t>Distance_KM</a:t>
            </a:r>
            <a:r>
              <a:rPr lang="en-US" b="1" i="1" dirty="0"/>
              <a:t>, </a:t>
            </a:r>
            <a:r>
              <a:rPr lang="en-US" b="1" i="1" dirty="0" err="1"/>
              <a:t>Duration_Min</a:t>
            </a:r>
            <a:r>
              <a:rPr lang="en-US" b="1" i="1" dirty="0"/>
              <a:t>, </a:t>
            </a:r>
            <a:r>
              <a:rPr lang="en-US" b="1" i="1" dirty="0" err="1"/>
              <a:t>Aircraft_Type</a:t>
            </a:r>
            <a:r>
              <a:rPr lang="en-US" b="1" i="1" dirty="0"/>
              <a:t>, </a:t>
            </a:r>
            <a:r>
              <a:rPr lang="en-US" b="1" i="1" dirty="0" err="1"/>
              <a:t>Layover_Duration_Min</a:t>
            </a:r>
            <a:r>
              <a:rPr lang="en-US" b="1" i="1" dirty="0"/>
              <a:t>, </a:t>
            </a:r>
            <a:r>
              <a:rPr lang="en-US" b="1" i="1" dirty="0" err="1"/>
              <a:t>Distance_From_Origin_KM</a:t>
            </a:r>
            <a:r>
              <a:rPr lang="en-US" b="1" i="1" dirty="0"/>
              <a:t>, </a:t>
            </a:r>
            <a:r>
              <a:rPr lang="en-US" b="1" i="1" dirty="0" err="1"/>
              <a:t>Distance_To_Destination_KM</a:t>
            </a:r>
            <a:r>
              <a:rPr lang="en-US" b="1" i="1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62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D8ED0-75E8-CC9A-2046-68D3C7BF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8- System 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4616-9195-EC83-D855-8925F40B6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r-EG" b="1" dirty="0"/>
              <a:t>العميل</a:t>
            </a:r>
            <a:r>
              <a:rPr lang="ar-EG" dirty="0"/>
              <a:t> يسجل أو يسجل دخول.</a:t>
            </a:r>
          </a:p>
          <a:p>
            <a:r>
              <a:rPr lang="ar-EG" dirty="0"/>
              <a:t>يدخل بيانات البحث (من مطار – إلى مطار – التاريخ).</a:t>
            </a:r>
          </a:p>
          <a:p>
            <a:r>
              <a:rPr lang="ar-EG" b="1" dirty="0"/>
              <a:t>النظام</a:t>
            </a:r>
            <a:r>
              <a:rPr lang="ar-EG" dirty="0"/>
              <a:t> يعرض الرحلات المناسبة من جدول </a:t>
            </a:r>
            <a:r>
              <a:rPr lang="en-US" dirty="0"/>
              <a:t>Flight.</a:t>
            </a:r>
          </a:p>
          <a:p>
            <a:r>
              <a:rPr lang="ar-EG" dirty="0"/>
              <a:t>العميل يختار رحلة → يراجع التفاصيل من </a:t>
            </a:r>
            <a:r>
              <a:rPr lang="en-US" b="1" dirty="0"/>
              <a:t>FlightSegment</a:t>
            </a:r>
            <a:r>
              <a:rPr lang="en-US" dirty="0"/>
              <a:t>.</a:t>
            </a:r>
          </a:p>
          <a:p>
            <a:r>
              <a:rPr lang="ar-EG" dirty="0"/>
              <a:t>يضيف بيانات المسافرين.</a:t>
            </a:r>
          </a:p>
          <a:p>
            <a:r>
              <a:rPr lang="ar-EG" dirty="0"/>
              <a:t>يختار وسيلة الدفع → يتم إنشاء </a:t>
            </a:r>
            <a:r>
              <a:rPr lang="en-US" b="1" dirty="0"/>
              <a:t>Booking</a:t>
            </a:r>
            <a:r>
              <a:rPr lang="en-US" dirty="0"/>
              <a:t> </a:t>
            </a:r>
            <a:r>
              <a:rPr lang="ar-EG" dirty="0"/>
              <a:t>و</a:t>
            </a:r>
            <a:r>
              <a:rPr lang="en-US" b="1" dirty="0"/>
              <a:t>Payment</a:t>
            </a:r>
            <a:r>
              <a:rPr lang="en-US" dirty="0"/>
              <a:t>.</a:t>
            </a:r>
          </a:p>
          <a:p>
            <a:r>
              <a:rPr lang="ar-EG" dirty="0"/>
              <a:t>النظام يصدر رقم </a:t>
            </a:r>
            <a:r>
              <a:rPr lang="en-US" b="1" dirty="0"/>
              <a:t>PNR</a:t>
            </a:r>
            <a:r>
              <a:rPr lang="en-US" dirty="0"/>
              <a:t> </a:t>
            </a:r>
            <a:r>
              <a:rPr lang="ar-EG" dirty="0"/>
              <a:t>ويعرض تأكيد الحجز.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610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D4CB4-EF60-B8A3-F7DE-308307A22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Loyalty System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C784659-894D-D10F-BF6D-97AE279978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312228"/>
              </p:ext>
            </p:extLst>
          </p:nvPr>
        </p:nvGraphicFramePr>
        <p:xfrm>
          <a:off x="838200" y="2501106"/>
          <a:ext cx="9163049" cy="3749040"/>
        </p:xfrm>
        <a:graphic>
          <a:graphicData uri="http://schemas.openxmlformats.org/drawingml/2006/table">
            <a:tbl>
              <a:tblPr/>
              <a:tblGrid>
                <a:gridCol w="9163049">
                  <a:extLst>
                    <a:ext uri="{9D8B030D-6E8A-4147-A177-3AD203B41FA5}">
                      <a16:colId xmlns:a16="http://schemas.microsoft.com/office/drawing/2014/main" val="2772570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i="1" dirty="0"/>
                        <a:t>Main Goal: -</a:t>
                      </a:r>
                    </a:p>
                    <a:p>
                      <a:endParaRPr lang="en-US" b="1" i="1" dirty="0"/>
                    </a:p>
                    <a:p>
                      <a:r>
                        <a:rPr lang="ar-EG" dirty="0"/>
                        <a:t>تحفيز العملاء على استخدام الموقع بشكل متكرر عن طريق منحهم </a:t>
                      </a:r>
                      <a:r>
                        <a:rPr lang="ar-EG" b="1" dirty="0"/>
                        <a:t>نقاط</a:t>
                      </a:r>
                      <a:r>
                        <a:rPr lang="en-US" dirty="0"/>
                        <a:t> </a:t>
                      </a:r>
                      <a:r>
                        <a:rPr lang="ar-EG" dirty="0"/>
                        <a:t>مقابل كل حجز</a:t>
                      </a:r>
                      <a:br>
                        <a:rPr lang="ar-EG" dirty="0"/>
                      </a:br>
                      <a:r>
                        <a:rPr lang="ar-EG" dirty="0"/>
                        <a:t>يقدروا بعدين يستخدموها للحصول على </a:t>
                      </a:r>
                      <a:r>
                        <a:rPr lang="ar-EG" b="1" dirty="0"/>
                        <a:t>خصومات أو ترقية المقاعد</a:t>
                      </a:r>
                      <a:r>
                        <a:rPr lang="ar-EG" dirty="0"/>
                        <a:t>.</a:t>
                      </a:r>
                    </a:p>
                    <a:p>
                      <a:pPr>
                        <a:buNone/>
                      </a:pPr>
                      <a:endParaRPr lang="ar-EG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789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Earn Points - First 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31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View Balance - Second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277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Redeem Points - Third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005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 Transactions History - Fourth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923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95035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799</Words>
  <Application>Microsoft Office PowerPoint</Application>
  <PresentationFormat>Widescreen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 1. مقدمة عن النظام (System Overview) </vt:lpstr>
      <vt:lpstr>2-System Goals) </vt:lpstr>
      <vt:lpstr> 3. مكونات النظام ( </vt:lpstr>
      <vt:lpstr>4. تحليل النظام (System Analysis) </vt:lpstr>
      <vt:lpstr>5- Main Use Cases </vt:lpstr>
      <vt:lpstr>6-Use Cases Diagram</vt:lpstr>
      <vt:lpstr>7-Data Base</vt:lpstr>
      <vt:lpstr>8- System Flow</vt:lpstr>
      <vt:lpstr>9. Loyalty System </vt:lpstr>
      <vt:lpstr>10-ERD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 .ashraf</dc:creator>
  <cp:lastModifiedBy>T .ashraf</cp:lastModifiedBy>
  <cp:revision>8</cp:revision>
  <dcterms:created xsi:type="dcterms:W3CDTF">2025-10-20T11:52:47Z</dcterms:created>
  <dcterms:modified xsi:type="dcterms:W3CDTF">2025-10-25T09:56:00Z</dcterms:modified>
</cp:coreProperties>
</file>