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511" r:id="rId3"/>
    <p:sldId id="513" r:id="rId4"/>
    <p:sldId id="510" r:id="rId6"/>
    <p:sldId id="514" r:id="rId7"/>
    <p:sldId id="566" r:id="rId8"/>
    <p:sldId id="516" r:id="rId9"/>
    <p:sldId id="465" r:id="rId10"/>
    <p:sldId id="466" r:id="rId11"/>
    <p:sldId id="484" r:id="rId12"/>
    <p:sldId id="485" r:id="rId13"/>
    <p:sldId id="517" r:id="rId14"/>
    <p:sldId id="518" r:id="rId15"/>
    <p:sldId id="487" r:id="rId16"/>
    <p:sldId id="519" r:id="rId17"/>
    <p:sldId id="488" r:id="rId18"/>
    <p:sldId id="492" r:id="rId19"/>
    <p:sldId id="493" r:id="rId20"/>
    <p:sldId id="494" r:id="rId21"/>
    <p:sldId id="495" r:id="rId22"/>
    <p:sldId id="496" r:id="rId23"/>
    <p:sldId id="725" r:id="rId24"/>
    <p:sldId id="726" r:id="rId25"/>
    <p:sldId id="727" r:id="rId26"/>
    <p:sldId id="728" r:id="rId27"/>
    <p:sldId id="729" r:id="rId28"/>
    <p:sldId id="730" r:id="rId29"/>
    <p:sldId id="732" r:id="rId30"/>
    <p:sldId id="734" r:id="rId31"/>
    <p:sldId id="325" r:id="rId32"/>
    <p:sldId id="326" r:id="rId33"/>
    <p:sldId id="327" r:id="rId34"/>
    <p:sldId id="328" r:id="rId35"/>
    <p:sldId id="329" r:id="rId36"/>
    <p:sldId id="330" r:id="rId37"/>
    <p:sldId id="332" r:id="rId38"/>
    <p:sldId id="333" r:id="rId39"/>
    <p:sldId id="334" r:id="rId40"/>
    <p:sldId id="337" r:id="rId41"/>
    <p:sldId id="338" r:id="rId42"/>
    <p:sldId id="339" r:id="rId43"/>
    <p:sldId id="340" r:id="rId44"/>
    <p:sldId id="341" r:id="rId45"/>
    <p:sldId id="342" r:id="rId46"/>
    <p:sldId id="343" r:id="rId47"/>
    <p:sldId id="346" r:id="rId48"/>
    <p:sldId id="347" r:id="rId49"/>
    <p:sldId id="348" r:id="rId50"/>
    <p:sldId id="349" r:id="rId51"/>
    <p:sldId id="350" r:id="rId52"/>
    <p:sldId id="352" r:id="rId53"/>
    <p:sldId id="523" r:id="rId54"/>
    <p:sldId id="525" r:id="rId55"/>
    <p:sldId id="526" r:id="rId56"/>
    <p:sldId id="527" r:id="rId57"/>
    <p:sldId id="528" r:id="rId58"/>
    <p:sldId id="529" r:id="rId59"/>
    <p:sldId id="530" r:id="rId60"/>
    <p:sldId id="572" r:id="rId61"/>
    <p:sldId id="573" r:id="rId62"/>
    <p:sldId id="531" r:id="rId63"/>
    <p:sldId id="532" r:id="rId64"/>
    <p:sldId id="533" r:id="rId65"/>
    <p:sldId id="567" r:id="rId66"/>
    <p:sldId id="534" r:id="rId67"/>
    <p:sldId id="535" r:id="rId68"/>
    <p:sldId id="536" r:id="rId69"/>
    <p:sldId id="537" r:id="rId70"/>
    <p:sldId id="538" r:id="rId71"/>
    <p:sldId id="539" r:id="rId72"/>
    <p:sldId id="542" r:id="rId73"/>
    <p:sldId id="569" r:id="rId74"/>
    <p:sldId id="543" r:id="rId75"/>
    <p:sldId id="544" r:id="rId76"/>
    <p:sldId id="545" r:id="rId77"/>
    <p:sldId id="552" r:id="rId78"/>
    <p:sldId id="571" r:id="rId79"/>
    <p:sldId id="553" r:id="rId80"/>
    <p:sldId id="554" r:id="rId81"/>
    <p:sldId id="555" r:id="rId82"/>
    <p:sldId id="556" r:id="rId83"/>
    <p:sldId id="557" r:id="rId84"/>
    <p:sldId id="558" r:id="rId85"/>
    <p:sldId id="559" r:id="rId86"/>
    <p:sldId id="560" r:id="rId87"/>
    <p:sldId id="561" r:id="rId88"/>
    <p:sldId id="562" r:id="rId89"/>
    <p:sldId id="563" r:id="rId90"/>
    <p:sldId id="564" r:id="rId91"/>
    <p:sldId id="574" r:id="rId92"/>
    <p:sldId id="709" r:id="rId93"/>
    <p:sldId id="710" r:id="rId94"/>
    <p:sldId id="711" r:id="rId95"/>
    <p:sldId id="712" r:id="rId96"/>
    <p:sldId id="713" r:id="rId97"/>
    <p:sldId id="714" r:id="rId98"/>
    <p:sldId id="715" r:id="rId99"/>
    <p:sldId id="716" r:id="rId100"/>
    <p:sldId id="717" r:id="rId101"/>
    <p:sldId id="718" r:id="rId102"/>
    <p:sldId id="719" r:id="rId103"/>
    <p:sldId id="584" r:id="rId104"/>
    <p:sldId id="585" r:id="rId105"/>
    <p:sldId id="586" r:id="rId106"/>
    <p:sldId id="587" r:id="rId107"/>
    <p:sldId id="703" r:id="rId108"/>
    <p:sldId id="704" r:id="rId109"/>
    <p:sldId id="588" r:id="rId110"/>
    <p:sldId id="589" r:id="rId111"/>
    <p:sldId id="590" r:id="rId112"/>
    <p:sldId id="605" r:id="rId113"/>
    <p:sldId id="613" r:id="rId114"/>
    <p:sldId id="614" r:id="rId115"/>
    <p:sldId id="615" r:id="rId116"/>
    <p:sldId id="616" r:id="rId117"/>
    <p:sldId id="617" r:id="rId118"/>
    <p:sldId id="606" r:id="rId119"/>
    <p:sldId id="607" r:id="rId120"/>
    <p:sldId id="608" r:id="rId121"/>
    <p:sldId id="609" r:id="rId122"/>
    <p:sldId id="610" r:id="rId123"/>
    <p:sldId id="611" r:id="rId124"/>
    <p:sldId id="612" r:id="rId125"/>
    <p:sldId id="387" r:id="rId126"/>
    <p:sldId id="688" r:id="rId127"/>
    <p:sldId id="689" r:id="rId128"/>
    <p:sldId id="618" r:id="rId129"/>
    <p:sldId id="619" r:id="rId130"/>
    <p:sldId id="620" r:id="rId131"/>
    <p:sldId id="621" r:id="rId132"/>
    <p:sldId id="622" r:id="rId133"/>
    <p:sldId id="623" r:id="rId134"/>
    <p:sldId id="624" r:id="rId135"/>
    <p:sldId id="705" r:id="rId136"/>
    <p:sldId id="706" r:id="rId137"/>
    <p:sldId id="693" r:id="rId138"/>
    <p:sldId id="625" r:id="rId139"/>
    <p:sldId id="626" r:id="rId140"/>
    <p:sldId id="629" r:id="rId141"/>
    <p:sldId id="630" r:id="rId142"/>
    <p:sldId id="631" r:id="rId143"/>
    <p:sldId id="632" r:id="rId144"/>
    <p:sldId id="633" r:id="rId145"/>
    <p:sldId id="634" r:id="rId146"/>
    <p:sldId id="636" r:id="rId147"/>
    <p:sldId id="638" r:id="rId148"/>
    <p:sldId id="639" r:id="rId149"/>
    <p:sldId id="642" r:id="rId150"/>
    <p:sldId id="644" r:id="rId151"/>
    <p:sldId id="646" r:id="rId152"/>
    <p:sldId id="707" r:id="rId153"/>
    <p:sldId id="647" r:id="rId154"/>
    <p:sldId id="649" r:id="rId155"/>
    <p:sldId id="651" r:id="rId156"/>
    <p:sldId id="652" r:id="rId157"/>
    <p:sldId id="696" r:id="rId158"/>
    <p:sldId id="654" r:id="rId159"/>
    <p:sldId id="699" r:id="rId160"/>
    <p:sldId id="655" r:id="rId161"/>
    <p:sldId id="700" r:id="rId162"/>
    <p:sldId id="656" r:id="rId163"/>
    <p:sldId id="657" r:id="rId164"/>
    <p:sldId id="658" r:id="rId165"/>
    <p:sldId id="659" r:id="rId166"/>
    <p:sldId id="660" r:id="rId167"/>
    <p:sldId id="663" r:id="rId168"/>
    <p:sldId id="664" r:id="rId169"/>
    <p:sldId id="665" r:id="rId170"/>
    <p:sldId id="666" r:id="rId171"/>
    <p:sldId id="667" r:id="rId172"/>
    <p:sldId id="668" r:id="rId173"/>
    <p:sldId id="669" r:id="rId174"/>
    <p:sldId id="670" r:id="rId175"/>
    <p:sldId id="671" r:id="rId176"/>
    <p:sldId id="672" r:id="rId177"/>
    <p:sldId id="673" r:id="rId178"/>
    <p:sldId id="674" r:id="rId179"/>
    <p:sldId id="676" r:id="rId180"/>
    <p:sldId id="677" r:id="rId181"/>
    <p:sldId id="679" r:id="rId182"/>
    <p:sldId id="681" r:id="rId183"/>
    <p:sldId id="682" r:id="rId184"/>
    <p:sldId id="683" r:id="rId185"/>
    <p:sldId id="684" r:id="rId186"/>
    <p:sldId id="685" r:id="rId187"/>
    <p:sldId id="687" r:id="rId18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0000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1" Type="http://schemas.openxmlformats.org/officeDocument/2006/relationships/tableStyles" Target="tableStyles.xml"/><Relationship Id="rId190" Type="http://schemas.openxmlformats.org/officeDocument/2006/relationships/viewProps" Target="viewProps.xml"/><Relationship Id="rId19" Type="http://schemas.openxmlformats.org/officeDocument/2006/relationships/slide" Target="slides/slide16.xml"/><Relationship Id="rId189" Type="http://schemas.openxmlformats.org/officeDocument/2006/relationships/presProps" Target="presProps.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973074D-2DAB-4032-9F19-082B702F71A3}"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itchFamily="34" charset="0"/>
              </a:defRPr>
            </a:lvl1pPr>
          </a:lstStyle>
          <a:p>
            <a:fld id="{B2E044C4-7C33-4CDC-84CB-E2F39549C208}"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55F8C5-FE19-4C12-8A64-ADD9208C80B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ln>
        </p:spPr>
        <p:txBody>
          <a:bodyPr/>
          <a:lstStyle/>
          <a:p>
            <a:fld id="{81373B4A-B0E7-432A-8648-B771B8B86217}" type="slidenum">
              <a:rPr lang="en-US" altLang="en-US"/>
            </a:fld>
            <a:endParaRPr lang="en-US" altLang="en-US"/>
          </a:p>
        </p:txBody>
      </p:sp>
      <p:sp>
        <p:nvSpPr>
          <p:cNvPr id="56323" name="Rectangle 2"/>
          <p:cNvSpPr>
            <a:spLocks noGrp="1" noRot="1" noChangeAspect="1" noChangeArrowheads="1" noTextEdit="1"/>
          </p:cNvSpPr>
          <p:nvPr>
            <p:ph type="sldImg"/>
          </p:nvPr>
        </p:nvSpPr>
        <p:spPr bwMode="auto">
          <a:noFill/>
          <a:ln>
            <a:solidFill>
              <a:srgbClr val="000000"/>
            </a:solidFill>
            <a:miter lim="800000"/>
          </a:ln>
        </p:spPr>
      </p:sp>
      <p:sp>
        <p:nvSpPr>
          <p:cNvPr id="56324"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ln>
        </p:spPr>
        <p:txBody>
          <a:bodyPr/>
          <a:lstStyle/>
          <a:p>
            <a:fld id="{36EA6659-3CC6-48FF-AC0A-ED527EFD623A}" type="slidenum">
              <a:rPr lang="en-US" altLang="en-US"/>
            </a:fld>
            <a:endParaRPr lang="en-US" altLang="en-US"/>
          </a:p>
        </p:txBody>
      </p:sp>
      <p:sp>
        <p:nvSpPr>
          <p:cNvPr id="58371" name="Rectangle 2"/>
          <p:cNvSpPr>
            <a:spLocks noGrp="1" noRot="1" noChangeAspect="1" noChangeArrowheads="1" noTextEdit="1"/>
          </p:cNvSpPr>
          <p:nvPr>
            <p:ph type="sldImg"/>
          </p:nvPr>
        </p:nvSpPr>
        <p:spPr bwMode="auto">
          <a:noFill/>
          <a:ln>
            <a:solidFill>
              <a:srgbClr val="000000"/>
            </a:solidFill>
            <a:miter lim="800000"/>
          </a:ln>
        </p:spPr>
      </p:sp>
      <p:sp>
        <p:nvSpPr>
          <p:cNvPr id="58372"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ln>
        </p:spPr>
        <p:txBody>
          <a:bodyPr/>
          <a:lstStyle/>
          <a:p>
            <a:fld id="{5C553FE2-D9E9-4B8C-A8EC-9BD129585F0C}" type="slidenum">
              <a:rPr lang="en-US" altLang="en-US"/>
            </a:fld>
            <a:endParaRPr lang="en-US" altLang="en-US"/>
          </a:p>
        </p:txBody>
      </p:sp>
      <p:sp>
        <p:nvSpPr>
          <p:cNvPr id="60419" name="Rectangle 2"/>
          <p:cNvSpPr>
            <a:spLocks noGrp="1" noRot="1" noChangeAspect="1" noChangeArrowheads="1" noTextEdit="1"/>
          </p:cNvSpPr>
          <p:nvPr>
            <p:ph type="sldImg"/>
          </p:nvPr>
        </p:nvSpPr>
        <p:spPr bwMode="auto">
          <a:noFill/>
          <a:ln>
            <a:solidFill>
              <a:srgbClr val="000000"/>
            </a:solidFill>
            <a:miter lim="800000"/>
          </a:ln>
        </p:spPr>
      </p:sp>
      <p:sp>
        <p:nvSpPr>
          <p:cNvPr id="60420"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ln>
        </p:spPr>
        <p:txBody>
          <a:bodyPr/>
          <a:lstStyle/>
          <a:p>
            <a:fld id="{82CE64CF-1002-4977-AC71-F7FB3ACBC7B7}" type="slidenum">
              <a:rPr lang="en-US" altLang="en-US"/>
            </a:fld>
            <a:endParaRPr lang="en-US" altLang="en-US"/>
          </a:p>
        </p:txBody>
      </p:sp>
      <p:sp>
        <p:nvSpPr>
          <p:cNvPr id="62467" name="Rectangle 2"/>
          <p:cNvSpPr>
            <a:spLocks noGrp="1" noRot="1" noChangeAspect="1" noChangeArrowheads="1" noTextEdit="1"/>
          </p:cNvSpPr>
          <p:nvPr>
            <p:ph type="sldImg"/>
          </p:nvPr>
        </p:nvSpPr>
        <p:spPr bwMode="auto">
          <a:noFill/>
          <a:ln>
            <a:solidFill>
              <a:srgbClr val="000000"/>
            </a:solidFill>
            <a:miter lim="800000"/>
          </a:ln>
        </p:spPr>
      </p:sp>
      <p:sp>
        <p:nvSpPr>
          <p:cNvPr id="62468"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ln>
        </p:spPr>
        <p:txBody>
          <a:bodyPr/>
          <a:lstStyle/>
          <a:p>
            <a:fld id="{E58204F1-C82A-45D0-8F81-4B278AEEF013}" type="slidenum">
              <a:rPr lang="en-US" altLang="en-US"/>
            </a:fld>
            <a:endParaRPr lang="en-US" altLang="en-US"/>
          </a:p>
        </p:txBody>
      </p:sp>
      <p:sp>
        <p:nvSpPr>
          <p:cNvPr id="64515" name="Rectangle 2"/>
          <p:cNvSpPr>
            <a:spLocks noGrp="1" noRot="1" noChangeAspect="1" noChangeArrowheads="1" noTextEdit="1"/>
          </p:cNvSpPr>
          <p:nvPr>
            <p:ph type="sldImg"/>
          </p:nvPr>
        </p:nvSpPr>
        <p:spPr bwMode="auto">
          <a:noFill/>
          <a:ln>
            <a:solidFill>
              <a:srgbClr val="000000"/>
            </a:solidFill>
            <a:miter lim="800000"/>
          </a:ln>
        </p:spPr>
      </p:sp>
      <p:sp>
        <p:nvSpPr>
          <p:cNvPr id="64516"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ln>
        </p:spPr>
        <p:txBody>
          <a:bodyPr/>
          <a:lstStyle/>
          <a:p>
            <a:fld id="{37F94D75-5038-4F24-92D9-8F293D2F0873}" type="slidenum">
              <a:rPr lang="en-US" altLang="en-US"/>
            </a:fld>
            <a:endParaRPr lang="en-US" altLang="en-US"/>
          </a:p>
        </p:txBody>
      </p:sp>
      <p:sp>
        <p:nvSpPr>
          <p:cNvPr id="73731" name="Rectangle 2"/>
          <p:cNvSpPr>
            <a:spLocks noGrp="1" noRot="1" noChangeAspect="1" noChangeArrowheads="1" noTextEdit="1"/>
          </p:cNvSpPr>
          <p:nvPr>
            <p:ph type="sldImg"/>
          </p:nvPr>
        </p:nvSpPr>
        <p:spPr bwMode="auto">
          <a:noFill/>
          <a:ln>
            <a:solidFill>
              <a:srgbClr val="000000"/>
            </a:solidFill>
            <a:miter lim="800000"/>
          </a:ln>
        </p:spPr>
      </p:sp>
      <p:sp>
        <p:nvSpPr>
          <p:cNvPr id="73732"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ln>
        </p:spPr>
      </p:sp>
      <p:sp>
        <p:nvSpPr>
          <p:cNvPr id="115715" name="Notes Placeholder 2"/>
          <p:cNvSpPr>
            <a:spLocks noGrp="1"/>
          </p:cNvSpPr>
          <p:nvPr>
            <p:ph type="body" idx="1"/>
          </p:nvPr>
        </p:nvSpPr>
        <p:spPr bwMode="auto">
          <a:noFill/>
        </p:spPr>
        <p:txBody>
          <a:bodyPr wrap="square" numCol="1" anchor="t" anchorCtr="0" compatLnSpc="1"/>
          <a:lstStyle/>
          <a:p>
            <a:endParaRPr lang="en-US" altLang="en-US"/>
          </a:p>
        </p:txBody>
      </p:sp>
      <p:sp>
        <p:nvSpPr>
          <p:cNvPr id="115716" name="Slide Number Placeholder 3"/>
          <p:cNvSpPr>
            <a:spLocks noGrp="1"/>
          </p:cNvSpPr>
          <p:nvPr>
            <p:ph type="sldNum" sz="quarter" idx="5"/>
          </p:nvPr>
        </p:nvSpPr>
        <p:spPr bwMode="auto">
          <a:noFill/>
          <a:ln>
            <a:miter lim="800000"/>
          </a:ln>
        </p:spPr>
        <p:txBody>
          <a:bodyPr/>
          <a:lstStyle/>
          <a:p>
            <a:fld id="{70AA63E4-46D3-406E-B3DB-DC8CFF4E3242}" type="slidenum">
              <a:rPr lang="en-US" altLang="en-US"/>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CDBFA1-2429-4E1F-BD5A-CCE263EAD30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A8CA7B1-E0AD-488E-A701-FCD547DB1A04}"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1F0679D-E241-474B-8D97-075175638538}"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ln>
            <a:miter lim="800000"/>
          </a:ln>
        </p:spPr>
        <p:txBody>
          <a:bodyPr/>
          <a:lstStyle/>
          <a:p>
            <a:fld id="{9F0EE1FF-9353-433C-B41F-58908184589F}" type="slidenum">
              <a:rPr lang="en-US" altLang="en-US"/>
            </a:fld>
            <a:endParaRPr lang="en-US" altLang="en-US"/>
          </a:p>
        </p:txBody>
      </p:sp>
      <p:sp>
        <p:nvSpPr>
          <p:cNvPr id="11267" name="Rectangle 2"/>
          <p:cNvSpPr>
            <a:spLocks noGrp="1" noRot="1" noChangeAspect="1" noChangeArrowheads="1" noTextEdit="1"/>
          </p:cNvSpPr>
          <p:nvPr>
            <p:ph type="sldImg"/>
          </p:nvPr>
        </p:nvSpPr>
        <p:spPr bwMode="auto">
          <a:noFill/>
          <a:ln>
            <a:solidFill>
              <a:srgbClr val="000000"/>
            </a:solidFill>
            <a:miter lim="800000"/>
          </a:ln>
        </p:spPr>
      </p:sp>
      <p:sp>
        <p:nvSpPr>
          <p:cNvPr id="11268"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08ADBAE-8999-4CC6-B29A-2EBA1E8A54EC}"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DAB9BEA-DC4F-4574-A245-FD741D6948CA}"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FBA6692-B9FA-4B8A-8302-04DA40EEF4DF}"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B14F6C5-F24F-483A-B29E-B9CEED70F4F7}"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5FBFAE6-3CA3-4715-B77D-331BAA96DB83}"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9A417F0-A86D-4C48-9C4C-BF1BA384B129}"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7D7A51E-DA73-48BD-9D60-103F2BD0A30B}"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884794D-5434-478E-95EE-239A45DC5185}"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D6B02F8-EE30-4DA0-A905-5B216ACC7403}"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B543BEB-4895-4829-A1F2-A95E8EDB403A}"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bwMode="auto">
          <a:noFill/>
          <a:ln>
            <a:miter lim="800000"/>
          </a:ln>
        </p:spPr>
        <p:txBody>
          <a:bodyPr/>
          <a:lstStyle/>
          <a:p>
            <a:fld id="{6B6B32CB-8A6E-42D5-810F-3A324431D8A6}" type="slidenum">
              <a:rPr lang="en-US" altLang="en-US"/>
            </a:fld>
            <a:endParaRPr lang="en-US" altLang="en-US"/>
          </a:p>
        </p:txBody>
      </p:sp>
      <p:sp>
        <p:nvSpPr>
          <p:cNvPr id="7171" name="Rectangle 2"/>
          <p:cNvSpPr>
            <a:spLocks noGrp="1" noRot="1" noChangeAspect="1" noChangeArrowheads="1" noTextEdit="1"/>
          </p:cNvSpPr>
          <p:nvPr>
            <p:ph type="sldImg"/>
          </p:nvPr>
        </p:nvSpPr>
        <p:spPr bwMode="auto">
          <a:noFill/>
          <a:ln>
            <a:solidFill>
              <a:srgbClr val="000000"/>
            </a:solidFill>
            <a:miter lim="800000"/>
          </a:ln>
        </p:spPr>
      </p:sp>
      <p:sp>
        <p:nvSpPr>
          <p:cNvPr id="7172"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6254B79-4DB0-4136-9867-776007BF47B0}"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D8E266E-32D8-4AF1-A359-C95D3A1CB238}"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CE036A1-03D3-4A05-994F-4F85E8D9C39D}"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2BE7427-4EBA-45F5-95C0-49CA41902CF0}"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85B97CE-0FD8-4541-870E-46ECDEAD0FC4}"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85E9041-A5C3-424B-B653-1D3CE80AD49A}"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DB02300-C3EF-4935-A5FE-615C5048A95B}"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87C8380-0A1D-4CE2-9C6A-321B6E6DC885}"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BDD0092-6E55-4D03-A497-790CED65A09A}"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A1A78C9-8229-489D-A345-2467327F229A}" type="slidenum">
              <a:rPr lang="en-US" altLang="en-US" sz="1200" b="0" smtClean="0">
                <a:latin typeface="Times New Roman" panose="02020603050405020304" pitchFamily="18" charset="0"/>
              </a:rPr>
            </a:fld>
            <a:endParaRPr lang="en-US" altLang="en-US" sz="1200" b="0" smtClean="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ln>
        </p:spPr>
        <p:txBody>
          <a:bodyPr/>
          <a:lstStyle/>
          <a:p>
            <a:fld id="{9088FA72-5DE8-4FA5-BEA6-080079B52CAD}" type="slidenum">
              <a:rPr lang="en-US" altLang="en-US"/>
            </a:fld>
            <a:endParaRPr lang="en-US" altLang="en-US"/>
          </a:p>
        </p:txBody>
      </p:sp>
      <p:sp>
        <p:nvSpPr>
          <p:cNvPr id="9219" name="Rectangle 2"/>
          <p:cNvSpPr>
            <a:spLocks noGrp="1" noRot="1" noChangeAspect="1" noChangeArrowheads="1" noTextEdit="1"/>
          </p:cNvSpPr>
          <p:nvPr>
            <p:ph type="sldImg"/>
          </p:nvPr>
        </p:nvSpPr>
        <p:spPr bwMode="auto">
          <a:noFill/>
          <a:ln>
            <a:solidFill>
              <a:srgbClr val="000000"/>
            </a:solidFill>
            <a:miter lim="800000"/>
          </a:ln>
        </p:spPr>
      </p:sp>
      <p:sp>
        <p:nvSpPr>
          <p:cNvPr id="9220"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ln>
        </p:spPr>
        <p:txBody>
          <a:bodyPr/>
          <a:lstStyle/>
          <a:p>
            <a:fld id="{C635BE13-993A-465E-BAD4-257A479F1528}" type="slidenum">
              <a:rPr lang="en-US" altLang="en-US"/>
            </a:fld>
            <a:endParaRPr lang="en-US" altLang="en-US"/>
          </a:p>
        </p:txBody>
      </p:sp>
      <p:sp>
        <p:nvSpPr>
          <p:cNvPr id="39939" name="Rectangle 2"/>
          <p:cNvSpPr>
            <a:spLocks noGrp="1" noRot="1" noChangeAspect="1" noChangeArrowheads="1" noTextEdit="1"/>
          </p:cNvSpPr>
          <p:nvPr>
            <p:ph type="sldImg"/>
          </p:nvPr>
        </p:nvSpPr>
        <p:spPr bwMode="auto">
          <a:noFill/>
          <a:ln>
            <a:solidFill>
              <a:srgbClr val="000000"/>
            </a:solidFill>
            <a:miter lim="800000"/>
          </a:ln>
        </p:spPr>
      </p:sp>
      <p:sp>
        <p:nvSpPr>
          <p:cNvPr id="39940"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ln>
        </p:spPr>
        <p:txBody>
          <a:bodyPr/>
          <a:lstStyle/>
          <a:p>
            <a:fld id="{7765E391-2C7A-4889-92FC-BA0051998BFB}" type="slidenum">
              <a:rPr lang="en-US" altLang="en-US"/>
            </a:fld>
            <a:endParaRPr lang="en-US" altLang="en-US"/>
          </a:p>
        </p:txBody>
      </p:sp>
      <p:sp>
        <p:nvSpPr>
          <p:cNvPr id="41987" name="Rectangle 2"/>
          <p:cNvSpPr>
            <a:spLocks noGrp="1" noRot="1" noChangeAspect="1" noChangeArrowheads="1" noTextEdit="1"/>
          </p:cNvSpPr>
          <p:nvPr>
            <p:ph type="sldImg"/>
          </p:nvPr>
        </p:nvSpPr>
        <p:spPr bwMode="auto">
          <a:noFill/>
          <a:ln>
            <a:solidFill>
              <a:srgbClr val="000000"/>
            </a:solidFill>
            <a:miter lim="800000"/>
          </a:ln>
        </p:spPr>
      </p:sp>
      <p:sp>
        <p:nvSpPr>
          <p:cNvPr id="41988"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ln>
        </p:spPr>
        <p:txBody>
          <a:bodyPr/>
          <a:lstStyle/>
          <a:p>
            <a:fld id="{35F6C7B6-08B3-4290-BB82-2696E49285CC}" type="slidenum">
              <a:rPr lang="en-US" altLang="en-US"/>
            </a:fld>
            <a:endParaRPr lang="en-US" altLang="en-US"/>
          </a:p>
        </p:txBody>
      </p:sp>
      <p:sp>
        <p:nvSpPr>
          <p:cNvPr id="46083" name="Rectangle 2"/>
          <p:cNvSpPr>
            <a:spLocks noGrp="1" noRot="1" noChangeAspect="1" noChangeArrowheads="1" noTextEdit="1"/>
          </p:cNvSpPr>
          <p:nvPr>
            <p:ph type="sldImg"/>
          </p:nvPr>
        </p:nvSpPr>
        <p:spPr bwMode="auto">
          <a:noFill/>
          <a:ln>
            <a:solidFill>
              <a:srgbClr val="000000"/>
            </a:solidFill>
            <a:miter lim="800000"/>
          </a:ln>
        </p:spPr>
      </p:sp>
      <p:sp>
        <p:nvSpPr>
          <p:cNvPr id="46084"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ln>
            <a:miter lim="800000"/>
          </a:ln>
        </p:spPr>
        <p:txBody>
          <a:bodyPr/>
          <a:lstStyle/>
          <a:p>
            <a:fld id="{14E2EED7-84B8-4D1C-B240-7213DD987CD5}" type="slidenum">
              <a:rPr lang="en-US" altLang="en-US"/>
            </a:fld>
            <a:endParaRPr lang="en-US" altLang="en-US"/>
          </a:p>
        </p:txBody>
      </p:sp>
      <p:sp>
        <p:nvSpPr>
          <p:cNvPr id="44035" name="Rectangle 2"/>
          <p:cNvSpPr>
            <a:spLocks noGrp="1" noRot="1" noChangeAspect="1" noChangeArrowheads="1" noTextEdit="1"/>
          </p:cNvSpPr>
          <p:nvPr>
            <p:ph type="sldImg"/>
          </p:nvPr>
        </p:nvSpPr>
        <p:spPr bwMode="auto">
          <a:noFill/>
          <a:ln>
            <a:solidFill>
              <a:srgbClr val="000000"/>
            </a:solidFill>
            <a:miter lim="800000"/>
          </a:ln>
        </p:spPr>
      </p:sp>
      <p:sp>
        <p:nvSpPr>
          <p:cNvPr id="44036"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ln>
        </p:spPr>
        <p:txBody>
          <a:bodyPr/>
          <a:lstStyle/>
          <a:p>
            <a:fld id="{07A83D85-A71B-4AD7-BFA3-568931EBA30E}" type="slidenum">
              <a:rPr lang="en-US" altLang="en-US"/>
            </a:fld>
            <a:endParaRPr lang="en-US" altLang="en-US"/>
          </a:p>
        </p:txBody>
      </p:sp>
      <p:sp>
        <p:nvSpPr>
          <p:cNvPr id="48131" name="Rectangle 2"/>
          <p:cNvSpPr>
            <a:spLocks noGrp="1" noRot="1" noChangeAspect="1" noChangeArrowheads="1" noTextEdit="1"/>
          </p:cNvSpPr>
          <p:nvPr>
            <p:ph type="sldImg"/>
          </p:nvPr>
        </p:nvSpPr>
        <p:spPr bwMode="auto">
          <a:noFill/>
          <a:ln>
            <a:solidFill>
              <a:srgbClr val="000000"/>
            </a:solidFill>
            <a:miter lim="800000"/>
          </a:ln>
        </p:spPr>
      </p:sp>
      <p:sp>
        <p:nvSpPr>
          <p:cNvPr id="48132" name="Rectangle 3"/>
          <p:cNvSpPr>
            <a:spLocks noGrp="1" noChangeArrowheads="1"/>
          </p:cNvSpPr>
          <p:nvPr>
            <p:ph type="body" idx="1"/>
          </p:nvPr>
        </p:nvSpPr>
        <p:spPr bwMode="auto">
          <a:noFill/>
        </p:spPr>
        <p:txBody>
          <a:bodyPr wrap="square" numCol="1" anchor="t" anchorCtr="0" compatLnSpc="1"/>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5F84EEA-7640-410E-8525-2340AA0EDAFF}"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BE046DA-2B96-4015-BB25-81E1F750F1E1}"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1B4EF474-6504-41E6-8B2F-54B7DD980D22}"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CE7B368-2D0F-4933-BE3F-B0E75EF47DA3}"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0B6CE408-F4AB-4E7F-BF67-2089AA1FA1A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32B2DD9-623D-4726-B698-F0BAED2641E3}"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7308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7F8B324B-89FA-4CAA-87E3-9CB79DF721C5}"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8649974-2133-4A4A-8D9C-052FA16C4C1F}"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CB04F9B-F72B-4965-8AC6-B40ED05783F7}" type="slidenum">
              <a:rPr lang="en-US" altLang="en-US"/>
            </a:fld>
            <a:endParaRPr lang="en-US"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DC7135F6-27B3-400C-A70D-B1578631FECE}"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8622A17-1026-470F-A55F-D51E188DA5FF}"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E331FDA7-D3CA-4CA8-9793-8CE115531EDB}"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B9B05D4-B8E2-4B80-8DF3-0F94A077A4F2}" type="slidenum">
              <a:rPr lang="en-US" altLang="en-US"/>
            </a:fld>
            <a:endParaRPr lang="en-US"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0DF859F1-A461-447D-8696-3C56D098213D}"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48FBE9E-A2D6-4742-A767-FEA6A78E85EA}"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B29C624-5000-4FA5-85B7-F8E9C3084181}"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D92BEFA-0EFA-4E12-9F78-ADEA81898A92}"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FF9E6D3-A49C-4729-BB0A-56EE530CF892}"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44F3F02F-C420-4178-A8F9-F11E30863E96}" type="slidenum">
              <a:rPr lang="en-US" altLang="en-US"/>
            </a:fld>
            <a:endParaRPr lang="en-US"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E9802CAC-C464-4E9B-917E-9BB767EDE856}"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C297B8-52D0-41C0-8FB8-55A3356F434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0868D6A6-8483-4079-8EA2-48984CC75ADF}"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CE8FA54-D886-4407-8E15-ECE27C18D9BE}"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ltLang="en-US" dirty="0"/>
              <a:t>Click to edit Master title style</a:t>
            </a:r>
            <a:endParaRPr lang="en-US" alt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6BCBBB0-68A5-4C3C-9C9A-AD59FBF05701}" type="datetime1">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fld id="{B7227BAC-AB92-40B5-A07A-491BFB740EDC}" type="slidenum">
              <a:rPr lang="en-US" altLang="en-US"/>
            </a:fld>
            <a:endParaRPr lang="en-US" altLang="en-US"/>
          </a:p>
        </p:txBody>
      </p:sp>
      <p:pic>
        <p:nvPicPr>
          <p:cNvPr id="7" name="Picture 6" descr="download.png"/>
          <p:cNvPicPr>
            <a:picLocks noChangeAspect="1"/>
          </p:cNvPicPr>
          <p:nvPr userDrawn="1"/>
        </p:nvPicPr>
        <p:blipFill>
          <a:blip r:embed="rId13"/>
          <a:srcRect/>
          <a:stretch>
            <a:fillRect/>
          </a:stretch>
        </p:blipFill>
        <p:spPr bwMode="auto">
          <a:xfrm>
            <a:off x="7772400" y="156913"/>
            <a:ext cx="1162050" cy="531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GI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jpe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2.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3.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5.GIF"/></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8.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9.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70.pn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71.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72.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3.wmf"/></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4.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75.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7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78.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80.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81.png"/></Relationships>
</file>

<file path=ppt/slides/_rels/slide15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83.wmf"/><Relationship Id="rId1" Type="http://schemas.openxmlformats.org/officeDocument/2006/relationships/image" Target="../media/image82.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8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5.wmf"/></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6.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7.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88.w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89.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90.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91.png"/></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92.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93.wmf"/></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94.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97.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wmf"/></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w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2.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jpe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458200" cy="1470025"/>
          </a:xfrm>
          <a:effectLst>
            <a:glow rad="228600">
              <a:schemeClr val="accent1">
                <a:satMod val="175000"/>
                <a:alpha val="40000"/>
              </a:schemeClr>
            </a:glow>
            <a:outerShdw blurRad="76200" dir="18900000" sy="23000" kx="-1200000" algn="bl" rotWithShape="0">
              <a:prstClr val="black">
                <a:alpha val="20000"/>
              </a:prstClr>
            </a:outerShdw>
          </a:effectLst>
        </p:spPr>
        <p:txBody>
          <a:bodyPr/>
          <a:lstStyle/>
          <a:p>
            <a:pPr marL="0" indent="0"/>
            <a:br>
              <a:rPr lang="en-US" altLang="en-US" sz="3200" b="1" dirty="0" smtClean="0">
                <a:solidFill>
                  <a:srgbClr val="CC0099"/>
                </a:solidFill>
                <a:cs typeface="Times New Roman" panose="02020603050405020304" pitchFamily="18" charset="0"/>
              </a:rPr>
            </a:br>
            <a:r>
              <a:rPr lang="en-US" altLang="en-US" sz="3200" b="1" dirty="0" smtClean="0">
                <a:solidFill>
                  <a:srgbClr val="CC0099"/>
                </a:solidFill>
                <a:cs typeface="Times New Roman" panose="02020603050405020304" pitchFamily="18" charset="0"/>
              </a:rPr>
              <a:t>18CSS202J- </a:t>
            </a:r>
            <a:r>
              <a:rPr lang="en-US" altLang="en-US" sz="3200" b="1" dirty="0">
                <a:solidFill>
                  <a:srgbClr val="CC0099"/>
                </a:solidFill>
                <a:cs typeface="Times New Roman" panose="02020603050405020304" pitchFamily="18" charset="0"/>
              </a:rPr>
              <a:t>COMPUTER COMMUNICATION </a:t>
            </a:r>
            <a:br>
              <a:rPr lang="en-US" altLang="en-US" sz="3200" b="1" dirty="0">
                <a:solidFill>
                  <a:srgbClr val="CC0099"/>
                </a:solidFill>
                <a:cs typeface="Times New Roman" panose="02020603050405020304" pitchFamily="18" charset="0"/>
              </a:rPr>
            </a:br>
            <a:br>
              <a:rPr lang="en-US" altLang="en-US" sz="3200" b="1" dirty="0" smtClean="0">
                <a:solidFill>
                  <a:srgbClr val="CC0099"/>
                </a:solidFill>
                <a:cs typeface="Times New Roman" panose="02020603050405020304" pitchFamily="18" charset="0"/>
              </a:rPr>
            </a:br>
            <a:r>
              <a:rPr lang="en-US" sz="3200" dirty="0" smtClean="0">
                <a:solidFill>
                  <a:srgbClr val="CC0099"/>
                </a:solidFill>
                <a:cs typeface="Times New Roman" panose="02020603050405020304" pitchFamily="18" charset="0"/>
              </a:rPr>
              <a:t>UNIT  3</a:t>
            </a:r>
            <a:br>
              <a:rPr lang="en-US" sz="3200" u="sng" dirty="0">
                <a:solidFill>
                  <a:srgbClr val="CC0099"/>
                </a:solidFill>
                <a:cs typeface="Times New Roman" panose="02020603050405020304" pitchFamily="18" charset="0"/>
              </a:rPr>
            </a:br>
            <a:endParaRPr lang="en-IN" sz="3200" dirty="0">
              <a:solidFill>
                <a:srgbClr val="CC009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bwMode="auto">
          <a:xfrm>
            <a:off x="457200" y="6356350"/>
            <a:ext cx="2133600" cy="365125"/>
          </a:xfrm>
          <a:noFill/>
          <a:ln>
            <a:miter lim="800000"/>
          </a:ln>
        </p:spPr>
        <p:txBody>
          <a:bodyPr/>
          <a:lstStyle/>
          <a:p>
            <a:pPr algn="l"/>
            <a:r>
              <a:rPr lang="en-US" altLang="en-US"/>
              <a:t>4.</a:t>
            </a:r>
            <a:fld id="{0F286BC6-1C3C-4449-ADE8-748441670765}" type="slidenum">
              <a:rPr lang="en-US" altLang="en-US"/>
            </a:fld>
            <a:endParaRPr lang="en-US" altLang="en-US"/>
          </a:p>
        </p:txBody>
      </p:sp>
      <p:sp>
        <p:nvSpPr>
          <p:cNvPr id="40963" name="Rectangle 2"/>
          <p:cNvSpPr>
            <a:spLocks noGrp="1" noChangeArrowheads="1"/>
          </p:cNvSpPr>
          <p:nvPr>
            <p:ph type="title"/>
          </p:nvPr>
        </p:nvSpPr>
        <p:spPr>
          <a:xfrm>
            <a:off x="685800" y="609600"/>
            <a:ext cx="7772400" cy="1143000"/>
          </a:xfrm>
        </p:spPr>
        <p:txBody>
          <a:bodyPr anchor="t"/>
          <a:lstStyle/>
          <a:p>
            <a:pPr eaLnBrk="1" hangingPunct="1"/>
            <a:r>
              <a:rPr lang="en-US" altLang="en-US" sz="3200" b="1" dirty="0"/>
              <a:t>Unipolar</a:t>
            </a:r>
            <a:endParaRPr lang="en-US" altLang="en-US" sz="3200" b="1" dirty="0"/>
          </a:p>
        </p:txBody>
      </p:sp>
      <p:sp>
        <p:nvSpPr>
          <p:cNvPr id="40964" name="Rectangle 3"/>
          <p:cNvSpPr>
            <a:spLocks noGrp="1" noChangeArrowheads="1"/>
          </p:cNvSpPr>
          <p:nvPr>
            <p:ph type="body" idx="1"/>
          </p:nvPr>
        </p:nvSpPr>
        <p:spPr>
          <a:xfrm>
            <a:off x="533400" y="1371600"/>
            <a:ext cx="7924800" cy="4114800"/>
          </a:xfrm>
        </p:spPr>
        <p:txBody>
          <a:bodyPr/>
          <a:lstStyle/>
          <a:p>
            <a:pPr algn="just" eaLnBrk="1" hangingPunct="1">
              <a:lnSpc>
                <a:spcPct val="150000"/>
              </a:lnSpc>
            </a:pPr>
            <a:r>
              <a:rPr lang="en-US" altLang="en-US" sz="2400" dirty="0">
                <a:latin typeface="+mj-lt"/>
              </a:rPr>
              <a:t>All signal levels are on one side of the time axis , either above or below.</a:t>
            </a:r>
            <a:endParaRPr lang="en-US" altLang="en-US" sz="2400" dirty="0">
              <a:latin typeface="+mj-lt"/>
            </a:endParaRPr>
          </a:p>
          <a:p>
            <a:pPr algn="just" eaLnBrk="1" hangingPunct="1">
              <a:lnSpc>
                <a:spcPct val="150000"/>
              </a:lnSpc>
            </a:pPr>
            <a:r>
              <a:rPr lang="en-US" altLang="en-US" sz="2400" dirty="0">
                <a:latin typeface="+mj-lt"/>
              </a:rPr>
              <a:t>+v define 1 and –v define 0.</a:t>
            </a:r>
            <a:endParaRPr lang="en-US" altLang="en-US" sz="2400" dirty="0">
              <a:latin typeface="+mj-lt"/>
            </a:endParaRPr>
          </a:p>
          <a:p>
            <a:pPr algn="just" eaLnBrk="1" hangingPunct="1">
              <a:lnSpc>
                <a:spcPct val="150000"/>
              </a:lnSpc>
            </a:pPr>
            <a:r>
              <a:rPr lang="en-US" altLang="en-US" sz="2400" dirty="0">
                <a:latin typeface="+mj-lt"/>
              </a:rPr>
              <a:t>NRZ - Non Return to Zero scheme is an example of this code. The signal level does not return to zero at a middle of the bit.</a:t>
            </a:r>
            <a:endParaRPr lang="en-US" altLang="en-US" sz="2400" dirty="0">
              <a:latin typeface="+mj-lt"/>
            </a:endParaRPr>
          </a:p>
          <a:p>
            <a:pPr algn="just" eaLnBrk="1" hangingPunct="1">
              <a:lnSpc>
                <a:spcPct val="150000"/>
              </a:lnSpc>
            </a:pPr>
            <a:r>
              <a:rPr lang="en-US" altLang="en-US" sz="2400" dirty="0">
                <a:latin typeface="+mj-lt"/>
              </a:rPr>
              <a:t>Scheme is prone to baseline wandering and DC components. It has no synchronization or any error detection. It is simple but costly in power consumption.</a:t>
            </a:r>
            <a:endParaRPr lang="en-US" altLang="en-US" sz="2400" dirty="0">
              <a:latin typeface="+mj-lt"/>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4"/>
          <p:cNvSpPr>
            <a:spLocks noGrp="1"/>
          </p:cNvSpPr>
          <p:nvPr>
            <p:ph type="sldNum" sz="quarter" idx="12"/>
          </p:nvPr>
        </p:nvSpPr>
        <p:spPr bwMode="auto">
          <a:noFill/>
          <a:ln>
            <a:miter lim="800000"/>
          </a:ln>
        </p:spPr>
        <p:txBody>
          <a:bodyPr/>
          <a:lstStyle/>
          <a:p>
            <a:fld id="{C34552BF-8B7E-4CD0-B665-9F6D808314D7}" type="slidenum">
              <a:rPr lang="en-US" altLang="en-US"/>
            </a:fld>
            <a:endParaRPr lang="en-US" altLang="en-US"/>
          </a:p>
        </p:txBody>
      </p:sp>
      <p:sp>
        <p:nvSpPr>
          <p:cNvPr id="2" name="Content Placeholder 1"/>
          <p:cNvSpPr>
            <a:spLocks noGrp="1"/>
          </p:cNvSpPr>
          <p:nvPr>
            <p:ph/>
          </p:nvPr>
        </p:nvSpPr>
        <p:spPr>
          <a:xfrm>
            <a:off x="533400" y="576943"/>
            <a:ext cx="7848600" cy="6357871"/>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Advantages Of FDM:</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FDM is used for analog signals.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FDM process is very simple and easy modulation.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Large number of signals can be sent through an FDM simultaneously.</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It does not require any synchronization between sender and receiver</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Disadvantages Of FDM:</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FDM technique is used only when low-speed channels are required.</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It suffers the problem of crosstalk.</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Large number of modulators are required.</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It requires a high bandwidth channel</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Applications Of FDM:</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cs typeface="Times New Roman" panose="02020603050405020304" pitchFamily="18" charset="0"/>
              </a:rPr>
              <a:t>FDM</a:t>
            </a:r>
            <a:r>
              <a:rPr lang="en-US" sz="1800" dirty="0">
                <a:solidFill>
                  <a:srgbClr val="000000"/>
                </a:solidFill>
                <a:latin typeface="Times New Roman" panose="02020603050405020304" pitchFamily="18" charset="0"/>
                <a:cs typeface="Times New Roman" panose="02020603050405020304" pitchFamily="18" charset="0"/>
              </a:rPr>
              <a:t> is mainly used in radio broadcasts and TV networks.</a:t>
            </a:r>
            <a:endParaRPr lang="en-US" sz="1800" dirty="0">
              <a:solidFill>
                <a:srgbClr val="000000"/>
              </a:solidFill>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used in FM and AM broadcasting. Each FM radio station has different frequencies, and they are multiplexed to form a composite signal. The multiplexed signal is transmitted in the air.</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Time Division Multiplexing</a:t>
            </a:r>
            <a:endParaRPr lang="en-US" dirty="0"/>
          </a:p>
        </p:txBody>
      </p:sp>
      <p:sp>
        <p:nvSpPr>
          <p:cNvPr id="4" name="Content Placeholder 3"/>
          <p:cNvSpPr>
            <a:spLocks noGrp="1"/>
          </p:cNvSpPr>
          <p:nvPr>
            <p:ph idx="1"/>
          </p:nvPr>
        </p:nvSpPr>
        <p:spPr/>
        <p:txBody>
          <a:bodyPr>
            <a:normAutofit/>
          </a:bodyPr>
          <a:lstStyle/>
          <a:p>
            <a:pPr algn="just">
              <a:lnSpc>
                <a:spcPct val="150000"/>
              </a:lnSpc>
            </a:pPr>
            <a:r>
              <a:rPr lang="en-US" sz="2400" dirty="0" smtClean="0">
                <a:latin typeface="+mj-lt"/>
              </a:rPr>
              <a:t>Time-division multiplexing (TDM) is a digital process that allows several connections to share the high bandwidth of a line Instead of sharing a portion of the bandwidth as in FDM, time is shared. </a:t>
            </a:r>
            <a:endParaRPr lang="en-US" sz="2400" dirty="0" smtClean="0">
              <a:latin typeface="+mj-lt"/>
            </a:endParaRPr>
          </a:p>
          <a:p>
            <a:pPr algn="just">
              <a:lnSpc>
                <a:spcPct val="150000"/>
              </a:lnSpc>
            </a:pPr>
            <a:r>
              <a:rPr lang="en-US" sz="2400" dirty="0" smtClean="0">
                <a:latin typeface="+mj-lt"/>
              </a:rPr>
              <a:t>Each connection occupies a portion of time in the link. </a:t>
            </a:r>
            <a:endParaRPr lang="en-US" sz="2400" dirty="0" smtClean="0">
              <a:latin typeface="+mj-l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Time Division Multiplexing</a:t>
            </a:r>
            <a:endParaRPr lang="en-US" dirty="0"/>
          </a:p>
        </p:txBody>
      </p:sp>
      <p:sp>
        <p:nvSpPr>
          <p:cNvPr id="4" name="Content Placeholder 3"/>
          <p:cNvSpPr>
            <a:spLocks noGrp="1"/>
          </p:cNvSpPr>
          <p:nvPr>
            <p:ph idx="1"/>
          </p:nvPr>
        </p:nvSpPr>
        <p:spPr/>
        <p:txBody>
          <a:bodyPr>
            <a:normAutofit fontScale="92500" lnSpcReduction="20000"/>
          </a:bodyPr>
          <a:lstStyle/>
          <a:p>
            <a:pPr algn="just">
              <a:lnSpc>
                <a:spcPct val="150000"/>
              </a:lnSpc>
            </a:pPr>
            <a:r>
              <a:rPr lang="en-US" sz="2400" dirty="0" smtClean="0">
                <a:latin typeface="+mj-lt"/>
              </a:rPr>
              <a:t>Note that the same link is used as in FDM; here, however, the link is shown sectioned by time rather than by frequency. In the figure, portions of signals 1,2,3, and 4 occupy the link sequentially.</a:t>
            </a:r>
            <a:endParaRPr lang="en-US" sz="2400" dirty="0" smtClean="0">
              <a:latin typeface="+mj-lt"/>
            </a:endParaRPr>
          </a:p>
          <a:p>
            <a:pPr algn="just">
              <a:lnSpc>
                <a:spcPct val="150000"/>
              </a:lnSpc>
            </a:pPr>
            <a:endParaRPr lang="en-IN" sz="2400" dirty="0" smtClean="0">
              <a:latin typeface="+mj-lt"/>
            </a:endParaRPr>
          </a:p>
          <a:p>
            <a:pPr algn="just">
              <a:lnSpc>
                <a:spcPct val="150000"/>
              </a:lnSpc>
            </a:pPr>
            <a:endParaRPr lang="en-IN" sz="2400" dirty="0" smtClean="0">
              <a:latin typeface="+mj-lt"/>
            </a:endParaRPr>
          </a:p>
          <a:p>
            <a:pPr algn="just">
              <a:lnSpc>
                <a:spcPct val="150000"/>
              </a:lnSpc>
            </a:pPr>
            <a:endParaRPr lang="en-US" sz="2400" b="1" dirty="0" smtClean="0">
              <a:latin typeface="+mj-lt"/>
            </a:endParaRPr>
          </a:p>
          <a:p>
            <a:pPr algn="just">
              <a:lnSpc>
                <a:spcPct val="150000"/>
              </a:lnSpc>
            </a:pPr>
            <a:endParaRPr lang="en-US" sz="2400" b="1" dirty="0" smtClean="0">
              <a:latin typeface="+mj-lt"/>
            </a:endParaRPr>
          </a:p>
          <a:p>
            <a:pPr algn="just">
              <a:lnSpc>
                <a:spcPct val="150000"/>
              </a:lnSpc>
            </a:pPr>
            <a:r>
              <a:rPr lang="en-US" sz="2400" b="1" dirty="0" smtClean="0">
                <a:latin typeface="+mj-lt"/>
              </a:rPr>
              <a:t>Types : synchronous and statistical. </a:t>
            </a:r>
            <a:endParaRPr lang="en-US" sz="2400" b="1" dirty="0">
              <a:latin typeface="+mj-lt"/>
            </a:endParaRPr>
          </a:p>
        </p:txBody>
      </p:sp>
      <p:pic>
        <p:nvPicPr>
          <p:cNvPr id="5" name="Picture 1"/>
          <p:cNvPicPr>
            <a:picLocks noChangeAspect="1" noChangeArrowheads="1"/>
          </p:cNvPicPr>
          <p:nvPr/>
        </p:nvPicPr>
        <p:blipFill>
          <a:blip r:embed="rId1" cstate="print"/>
          <a:stretch>
            <a:fillRect/>
          </a:stretch>
        </p:blipFill>
        <p:spPr bwMode="auto">
          <a:xfrm>
            <a:off x="1143000" y="3352800"/>
            <a:ext cx="6372974" cy="20532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commons/e/e0/Telephony_multiplexer_system.gif"/>
          <p:cNvPicPr>
            <a:picLocks noChangeAspect="1" noChangeArrowheads="1" noCrop="1"/>
          </p:cNvPicPr>
          <p:nvPr/>
        </p:nvPicPr>
        <p:blipFill>
          <a:blip r:embed="rId1" cstate="print"/>
          <a:srcRect/>
          <a:stretch>
            <a:fillRect/>
          </a:stretch>
        </p:blipFill>
        <p:spPr bwMode="auto">
          <a:xfrm>
            <a:off x="539552" y="2420888"/>
            <a:ext cx="7884368" cy="2352738"/>
          </a:xfrm>
          <a:prstGeom prst="rect">
            <a:avLst/>
          </a:prstGeom>
          <a:noFill/>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3"/>
          <p:cNvSpPr>
            <a:spLocks noGrp="1"/>
          </p:cNvSpPr>
          <p:nvPr>
            <p:ph type="sldNum" sz="quarter" idx="12"/>
          </p:nvPr>
        </p:nvSpPr>
        <p:spPr bwMode="auto">
          <a:noFill/>
          <a:ln>
            <a:miter lim="800000"/>
          </a:ln>
        </p:spPr>
        <p:txBody>
          <a:bodyPr/>
          <a:lstStyle/>
          <a:p>
            <a:fld id="{3760F3AB-791A-461D-9F24-B4CA50B53A36}" type="slidenum">
              <a:rPr lang="en-US" altLang="en-US"/>
            </a:fld>
            <a:endParaRPr lang="en-US" altLang="en-US"/>
          </a:p>
        </p:txBody>
      </p:sp>
      <p:sp>
        <p:nvSpPr>
          <p:cNvPr id="163843" name="Rectangle 2"/>
          <p:cNvSpPr>
            <a:spLocks noChangeArrowheads="1"/>
          </p:cNvSpPr>
          <p:nvPr/>
        </p:nvSpPr>
        <p:spPr bwMode="auto">
          <a:xfrm>
            <a:off x="381000" y="381000"/>
            <a:ext cx="12187238" cy="523875"/>
          </a:xfrm>
          <a:prstGeom prst="rect">
            <a:avLst/>
          </a:prstGeom>
          <a:noFill/>
          <a:ln w="9525">
            <a:noFill/>
            <a:miter lim="800000"/>
          </a:ln>
        </p:spPr>
        <p:txBody>
          <a:bodyPr wrap="none">
            <a:spAutoFit/>
          </a:bodyPr>
          <a:lstStyle/>
          <a:p>
            <a:pPr eaLnBrk="1" hangingPunct="1"/>
            <a:r>
              <a:rPr lang="en-US" altLang="en-US" sz="2800" b="1">
                <a:solidFill>
                  <a:srgbClr val="820288"/>
                </a:solidFill>
                <a:latin typeface="Calibri" pitchFamily="34" charset="0"/>
              </a:rPr>
              <a:t>Synchronous Time Division Multiplexing</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63844"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63845" name="Text Box 6"/>
          <p:cNvSpPr txBox="1">
            <a:spLocks noChangeArrowheads="1"/>
          </p:cNvSpPr>
          <p:nvPr/>
        </p:nvSpPr>
        <p:spPr bwMode="auto">
          <a:xfrm>
            <a:off x="762000" y="1513114"/>
            <a:ext cx="7772400" cy="4032250"/>
          </a:xfrm>
          <a:prstGeom prst="rect">
            <a:avLst/>
          </a:prstGeom>
          <a:noFill/>
          <a:ln w="9525">
            <a:noFill/>
            <a:miter lim="800000"/>
          </a:ln>
        </p:spPr>
        <p:txBody>
          <a:bodyPr>
            <a:spAutoFit/>
          </a:bodyPr>
          <a:lstStyle/>
          <a:p>
            <a:pPr algn="just" eaLnBrk="1" hangingPunct="1">
              <a:spcBef>
                <a:spcPct val="50000"/>
              </a:spcBef>
              <a:buFont typeface="Arial" panose="020B0604020202020204" pitchFamily="34" charset="0"/>
              <a:buChar char="•"/>
            </a:pPr>
            <a:r>
              <a:rPr lang="en-US" altLang="en-US" sz="3200" dirty="0">
                <a:latin typeface="Calibri" pitchFamily="34" charset="0"/>
              </a:rPr>
              <a:t>The original time division multiplexing.</a:t>
            </a:r>
            <a:endParaRPr lang="en-US" altLang="en-US" sz="3200" dirty="0">
              <a:latin typeface="Calibri" pitchFamily="34" charset="0"/>
            </a:endParaRPr>
          </a:p>
          <a:p>
            <a:pPr algn="just" eaLnBrk="1" hangingPunct="1">
              <a:spcBef>
                <a:spcPct val="50000"/>
              </a:spcBef>
              <a:buFont typeface="Arial" panose="020B0604020202020204" pitchFamily="34" charset="0"/>
              <a:buChar char="•"/>
            </a:pPr>
            <a:r>
              <a:rPr lang="en-US" altLang="en-US" sz="3200" dirty="0">
                <a:latin typeface="Calibri" pitchFamily="34" charset="0"/>
              </a:rPr>
              <a:t>The multiplexor accepts input from attached devices in a round-robin fashion and transmit the data in a never ending pattern.</a:t>
            </a:r>
            <a:endParaRPr lang="en-US" altLang="en-US" sz="3200" dirty="0">
              <a:latin typeface="Calibri" pitchFamily="34" charset="0"/>
            </a:endParaRPr>
          </a:p>
          <a:p>
            <a:pPr algn="just" eaLnBrk="1" hangingPunct="1">
              <a:spcBef>
                <a:spcPct val="50000"/>
              </a:spcBef>
              <a:buFont typeface="Arial" panose="020B0604020202020204" pitchFamily="34" charset="0"/>
              <a:buChar char="•"/>
            </a:pPr>
            <a:r>
              <a:rPr lang="en-US" altLang="en-US" sz="3200" dirty="0">
                <a:latin typeface="Calibri" pitchFamily="34" charset="0"/>
              </a:rPr>
              <a:t>T-1 and ISDN telephone lines are common examples of synchronous time division multiplexing.</a:t>
            </a:r>
            <a:endParaRPr lang="en-US" altLang="en-US" sz="3200" dirty="0">
              <a:latin typeface="Calibri"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7030A0"/>
                </a:solidFill>
              </a:rPr>
              <a:t>Synchronous TDM</a:t>
            </a:r>
            <a:endParaRPr lang="en-US" dirty="0"/>
          </a:p>
        </p:txBody>
      </p:sp>
      <p:sp>
        <p:nvSpPr>
          <p:cNvPr id="7" name="Content Placeholder 6"/>
          <p:cNvSpPr>
            <a:spLocks noGrp="1"/>
          </p:cNvSpPr>
          <p:nvPr>
            <p:ph idx="1"/>
          </p:nvPr>
        </p:nvSpPr>
        <p:spPr/>
        <p:txBody>
          <a:bodyPr>
            <a:normAutofit fontScale="85000" lnSpcReduction="20000"/>
          </a:bodyPr>
          <a:lstStyle/>
          <a:p>
            <a:pPr algn="just"/>
            <a:r>
              <a:rPr lang="en-US" dirty="0" smtClean="0"/>
              <a:t>In synchronous TDM, the data flow of each input connection is divided into units, where each input occupies one input time slot. </a:t>
            </a:r>
            <a:endParaRPr lang="en-US" dirty="0" smtClean="0"/>
          </a:p>
          <a:p>
            <a:pPr algn="just"/>
            <a:r>
              <a:rPr lang="en-US" dirty="0" smtClean="0"/>
              <a:t>A unit can be 1 bit, one character, or one block of data. Each input unit becomes one output unit and occupies one output time slot. </a:t>
            </a:r>
            <a:endParaRPr lang="en-US" dirty="0" smtClean="0"/>
          </a:p>
          <a:p>
            <a:pPr algn="just"/>
            <a:r>
              <a:rPr lang="en-US" dirty="0" smtClean="0"/>
              <a:t>However, the duration of an output time slot is n times shorter than the duration of an input time slot. If an input time slot is T s, the output time slot is Tin s, where n is the number of connections. </a:t>
            </a:r>
            <a:endParaRPr lang="en-US" dirty="0" smtClean="0"/>
          </a:p>
          <a:p>
            <a:pPr algn="just"/>
            <a:r>
              <a:rPr lang="en-US" dirty="0" smtClean="0"/>
              <a:t>In other words, a unit in the output connection has a shorter duration; it travels faster.</a:t>
            </a:r>
            <a:endParaRPr lang="en-US" dirty="0"/>
          </a:p>
        </p:txBody>
      </p:sp>
      <p:sp>
        <p:nvSpPr>
          <p:cNvPr id="183298" name="Slide Number Placeholder 3"/>
          <p:cNvSpPr>
            <a:spLocks noGrp="1"/>
          </p:cNvSpPr>
          <p:nvPr>
            <p:ph type="sldNum" sz="quarter" idx="12"/>
          </p:nvPr>
        </p:nvSpPr>
        <p:spPr bwMode="auto">
          <a:noFill/>
          <a:ln>
            <a:miter lim="800000"/>
          </a:ln>
        </p:spPr>
        <p:txBody>
          <a:bodyPr/>
          <a:lstStyle/>
          <a:p>
            <a:fld id="{55F3F382-B720-4500-B4DF-6E3CEE6FE958}" type="slidenum">
              <a:rPr lang="en-US" altLang="en-US"/>
            </a:fld>
            <a:endParaRPr lang="en-US" altLang="en-US"/>
          </a:p>
        </p:txBody>
      </p:sp>
      <p:sp>
        <p:nvSpPr>
          <p:cNvPr id="183299"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7030A0"/>
                </a:solidFill>
              </a:rPr>
              <a:t>Synchronous TDM</a:t>
            </a:r>
            <a:endParaRPr lang="en-US" dirty="0"/>
          </a:p>
        </p:txBody>
      </p:sp>
      <p:sp>
        <p:nvSpPr>
          <p:cNvPr id="5" name="Rectangle 4"/>
          <p:cNvSpPr/>
          <p:nvPr/>
        </p:nvSpPr>
        <p:spPr>
          <a:xfrm>
            <a:off x="2123728" y="5085184"/>
            <a:ext cx="4572000" cy="923330"/>
          </a:xfrm>
          <a:prstGeom prst="rect">
            <a:avLst/>
          </a:prstGeom>
        </p:spPr>
        <p:txBody>
          <a:bodyPr>
            <a:spAutoFit/>
          </a:bodyPr>
          <a:lstStyle/>
          <a:p>
            <a:pPr algn="ctr"/>
            <a:r>
              <a:rPr lang="en-US" b="1" dirty="0" smtClean="0"/>
              <a:t>In synchronous TDM, the data rate of the link is n times faster, and the unit duration is n times shorter. </a:t>
            </a:r>
            <a:endParaRPr lang="en-US" b="1"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1814" y="1427584"/>
            <a:ext cx="8487386" cy="3373016"/>
          </a:xfrm>
        </p:spPr>
      </p:pic>
      <p:sp>
        <p:nvSpPr>
          <p:cNvPr id="4" name="AutoShape 2" descr="MULTIPLEXING | Data Communication and Networ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4" descr="MULTIPLEXING | Data Communication and Networ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Number Placeholder 3"/>
          <p:cNvSpPr>
            <a:spLocks noGrp="1"/>
          </p:cNvSpPr>
          <p:nvPr>
            <p:ph type="sldNum" sz="quarter" idx="12"/>
          </p:nvPr>
        </p:nvSpPr>
        <p:spPr bwMode="auto">
          <a:noFill/>
          <a:ln>
            <a:miter lim="800000"/>
          </a:ln>
        </p:spPr>
        <p:txBody>
          <a:bodyPr/>
          <a:lstStyle/>
          <a:p>
            <a:fld id="{27407844-F19C-48CA-9635-B1D7B12BA017}" type="slidenum">
              <a:rPr lang="en-US" altLang="en-US"/>
            </a:fld>
            <a:endParaRPr lang="en-US" altLang="en-US"/>
          </a:p>
        </p:txBody>
      </p:sp>
      <p:sp>
        <p:nvSpPr>
          <p:cNvPr id="164867" name="Rectangle 2"/>
          <p:cNvSpPr>
            <a:spLocks noChangeArrowheads="1"/>
          </p:cNvSpPr>
          <p:nvPr/>
        </p:nvSpPr>
        <p:spPr bwMode="auto">
          <a:xfrm>
            <a:off x="381000" y="395288"/>
            <a:ext cx="6648450" cy="954087"/>
          </a:xfrm>
          <a:prstGeom prst="rect">
            <a:avLst/>
          </a:prstGeom>
          <a:noFill/>
          <a:ln w="9525">
            <a:noFill/>
            <a:miter lim="800000"/>
          </a:ln>
        </p:spPr>
        <p:txBody>
          <a:bodyPr wrap="none">
            <a:spAutoFit/>
          </a:bodyPr>
          <a:lstStyle/>
          <a:p>
            <a:pPr eaLnBrk="1" hangingPunct="1"/>
            <a:r>
              <a:rPr lang="en-US" altLang="en-US" sz="2800" b="1">
                <a:solidFill>
                  <a:srgbClr val="820288"/>
                </a:solidFill>
                <a:latin typeface="Calibri" pitchFamily="34" charset="0"/>
              </a:rPr>
              <a:t>Sample Output Stream generated by a </a:t>
            </a:r>
            <a:endParaRPr lang="en-US" altLang="en-US" sz="2800" b="1">
              <a:solidFill>
                <a:srgbClr val="820288"/>
              </a:solidFill>
              <a:latin typeface="Calibri" pitchFamily="34" charset="0"/>
            </a:endParaRPr>
          </a:p>
          <a:p>
            <a:pPr eaLnBrk="1" hangingPunct="1"/>
            <a:r>
              <a:rPr lang="en-US" altLang="en-US" sz="2800" b="1">
                <a:solidFill>
                  <a:srgbClr val="820288"/>
                </a:solidFill>
                <a:latin typeface="Calibri" pitchFamily="34" charset="0"/>
              </a:rPr>
              <a:t>Synchronous Time Division Multiplexing</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64868"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64869" name="Text Box 6"/>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pic>
        <p:nvPicPr>
          <p:cNvPr id="164870" name="Picture 7" descr="FIG5-02"/>
          <p:cNvPicPr>
            <a:picLocks noChangeAspect="1" noChangeArrowheads="1"/>
          </p:cNvPicPr>
          <p:nvPr/>
        </p:nvPicPr>
        <p:blipFill>
          <a:blip r:embed="rId1" cstate="print"/>
          <a:srcRect l="19688" t="5634"/>
          <a:stretch>
            <a:fillRect/>
          </a:stretch>
        </p:blipFill>
        <p:spPr bwMode="auto">
          <a:xfrm>
            <a:off x="609600" y="1752600"/>
            <a:ext cx="7975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3"/>
          <p:cNvSpPr>
            <a:spLocks noGrp="1"/>
          </p:cNvSpPr>
          <p:nvPr>
            <p:ph type="sldNum" sz="quarter" idx="12"/>
          </p:nvPr>
        </p:nvSpPr>
        <p:spPr bwMode="auto">
          <a:noFill/>
          <a:ln>
            <a:miter lim="800000"/>
          </a:ln>
        </p:spPr>
        <p:txBody>
          <a:bodyPr/>
          <a:lstStyle/>
          <a:p>
            <a:fld id="{958748FF-6D06-432E-ABC5-3433F17FE41A}" type="slidenum">
              <a:rPr lang="en-US" altLang="en-US"/>
            </a:fld>
            <a:endParaRPr lang="en-US" altLang="en-US"/>
          </a:p>
        </p:txBody>
      </p:sp>
      <p:sp>
        <p:nvSpPr>
          <p:cNvPr id="165891" name="Rectangle 2"/>
          <p:cNvSpPr>
            <a:spLocks noChangeArrowheads="1"/>
          </p:cNvSpPr>
          <p:nvPr/>
        </p:nvSpPr>
        <p:spPr bwMode="auto">
          <a:xfrm>
            <a:off x="381000" y="395288"/>
            <a:ext cx="12187238" cy="523875"/>
          </a:xfrm>
          <a:prstGeom prst="rect">
            <a:avLst/>
          </a:prstGeom>
          <a:noFill/>
          <a:ln w="9525">
            <a:noFill/>
            <a:miter lim="800000"/>
          </a:ln>
        </p:spPr>
        <p:txBody>
          <a:bodyPr wrap="none">
            <a:spAutoFit/>
          </a:bodyPr>
          <a:lstStyle/>
          <a:p>
            <a:pPr eaLnBrk="1" hangingPunct="1"/>
            <a:r>
              <a:rPr lang="en-US" altLang="en-US" sz="2800">
                <a:solidFill>
                  <a:srgbClr val="7030A0"/>
                </a:solidFill>
                <a:latin typeface="Calibri" pitchFamily="34" charset="0"/>
              </a:rPr>
              <a:t>Synchronous Time Division Multiplexing</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65892"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65893" name="Text Box 6"/>
          <p:cNvSpPr txBox="1">
            <a:spLocks noChangeArrowheads="1"/>
          </p:cNvSpPr>
          <p:nvPr/>
        </p:nvSpPr>
        <p:spPr bwMode="auto">
          <a:xfrm>
            <a:off x="488950" y="1376363"/>
            <a:ext cx="8502650" cy="4276725"/>
          </a:xfrm>
          <a:prstGeom prst="rect">
            <a:avLst/>
          </a:prstGeom>
          <a:noFill/>
          <a:ln w="9525">
            <a:noFill/>
            <a:miter lim="800000"/>
          </a:ln>
        </p:spPr>
        <p:txBody>
          <a:bodyPr>
            <a:spAutoFit/>
          </a:bodyPr>
          <a:lstStyle/>
          <a:p>
            <a:pPr algn="just" eaLnBrk="1" hangingPunct="1">
              <a:spcBef>
                <a:spcPct val="50000"/>
              </a:spcBef>
            </a:pPr>
            <a:r>
              <a:rPr lang="en-US" altLang="en-US" sz="3200">
                <a:latin typeface="Calibri" pitchFamily="34" charset="0"/>
              </a:rPr>
              <a:t>If one device generates data at a faster rate than other devices, then the multiplexor must either sample the incoming data stream from that device more often than it samples the other devices, or buffer the faster incoming stream.</a:t>
            </a:r>
            <a:endParaRPr lang="en-US" altLang="en-US" sz="3200">
              <a:latin typeface="Calibri" pitchFamily="34" charset="0"/>
            </a:endParaRPr>
          </a:p>
          <a:p>
            <a:pPr algn="just" eaLnBrk="1" hangingPunct="1">
              <a:spcBef>
                <a:spcPct val="50000"/>
              </a:spcBef>
            </a:pPr>
            <a:r>
              <a:rPr lang="en-US" altLang="en-US" sz="3200">
                <a:latin typeface="Calibri" pitchFamily="34" charset="0"/>
              </a:rPr>
              <a:t>If a device has nothing to transmit, the multiplexor must still insert a piece of data from that device into the multiplexed stream.</a:t>
            </a:r>
            <a:endParaRPr lang="en-US" altLang="en-US" sz="3200">
              <a:latin typeface="Calibri"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Number Placeholder 3"/>
          <p:cNvSpPr>
            <a:spLocks noGrp="1"/>
          </p:cNvSpPr>
          <p:nvPr>
            <p:ph type="sldNum" sz="quarter" idx="12"/>
          </p:nvPr>
        </p:nvSpPr>
        <p:spPr bwMode="auto">
          <a:noFill/>
          <a:ln>
            <a:miter lim="800000"/>
          </a:ln>
        </p:spPr>
        <p:txBody>
          <a:bodyPr/>
          <a:lstStyle/>
          <a:p>
            <a:fld id="{27CCF1D9-09AB-4A2D-AA66-014B4E547D3D}" type="slidenum">
              <a:rPr lang="en-US" altLang="en-US"/>
            </a:fld>
            <a:endParaRPr lang="en-US" altLang="en-US"/>
          </a:p>
        </p:txBody>
      </p:sp>
      <p:sp>
        <p:nvSpPr>
          <p:cNvPr id="166915" name="Rectangle 2"/>
          <p:cNvSpPr>
            <a:spLocks noChangeArrowheads="1"/>
          </p:cNvSpPr>
          <p:nvPr/>
        </p:nvSpPr>
        <p:spPr bwMode="auto">
          <a:xfrm>
            <a:off x="381000" y="395288"/>
            <a:ext cx="5724525" cy="584200"/>
          </a:xfrm>
          <a:prstGeom prst="rect">
            <a:avLst/>
          </a:prstGeom>
          <a:noFill/>
          <a:ln w="9525">
            <a:noFill/>
            <a:miter lim="800000"/>
          </a:ln>
        </p:spPr>
        <p:txBody>
          <a:bodyPr wrap="none">
            <a:spAutoFit/>
          </a:bodyPr>
          <a:lstStyle/>
          <a:p>
            <a:pPr eaLnBrk="1" hangingPunct="1"/>
            <a:r>
              <a:rPr lang="en-US" altLang="en-US" sz="2000" b="1">
                <a:solidFill>
                  <a:srgbClr val="820288"/>
                </a:solidFill>
                <a:latin typeface="Calibri" pitchFamily="34" charset="0"/>
              </a:rPr>
              <a:t>		</a:t>
            </a:r>
            <a:r>
              <a:rPr lang="en-US" altLang="en-US" sz="3200" b="1">
                <a:solidFill>
                  <a:srgbClr val="820288"/>
                </a:solidFill>
                <a:latin typeface="Calibri" pitchFamily="34" charset="0"/>
              </a:rPr>
              <a:t>Example	</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66916"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66917" name="Text Box 6"/>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pic>
        <p:nvPicPr>
          <p:cNvPr id="166918" name="Picture 7" descr="FIG5-03"/>
          <p:cNvPicPr>
            <a:picLocks noChangeAspect="1" noChangeArrowheads="1"/>
          </p:cNvPicPr>
          <p:nvPr/>
        </p:nvPicPr>
        <p:blipFill>
          <a:blip r:embed="rId1" cstate="print"/>
          <a:srcRect l="-2814" t="19717" r="2814" b="-19717"/>
          <a:stretch>
            <a:fillRect/>
          </a:stretch>
        </p:blipFill>
        <p:spPr bwMode="auto">
          <a:xfrm>
            <a:off x="323528" y="1628800"/>
            <a:ext cx="81280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300" y="2362200"/>
            <a:ext cx="8902700" cy="29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7" name="Text Box 5"/>
          <p:cNvSpPr txBox="1">
            <a:spLocks noChangeArrowheads="1"/>
          </p:cNvSpPr>
          <p:nvPr/>
        </p:nvSpPr>
        <p:spPr bwMode="auto">
          <a:xfrm>
            <a:off x="2757488" y="609600"/>
            <a:ext cx="34909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a:solidFill>
                  <a:schemeClr val="accent2"/>
                </a:solidFill>
              </a:rPr>
              <a:t>Unipolar Encoding</a:t>
            </a:r>
            <a:endParaRPr lang="en-US" altLang="en-US" sz="3200" b="1">
              <a:solidFill>
                <a:schemeClr val="accent2"/>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bwMode="auto">
          <a:noFill/>
          <a:ln>
            <a:miter lim="800000"/>
          </a:ln>
        </p:spPr>
        <p:txBody>
          <a:bodyPr/>
          <a:lstStyle/>
          <a:p>
            <a:fld id="{CF15C406-ECD6-4834-A11A-2E37AEFFD8E0}" type="slidenum">
              <a:rPr lang="en-US" altLang="en-US"/>
            </a:fld>
            <a:endParaRPr lang="en-US" altLang="en-US"/>
          </a:p>
        </p:txBody>
      </p:sp>
      <p:sp>
        <p:nvSpPr>
          <p:cNvPr id="181251" name="Rectangle 2"/>
          <p:cNvSpPr>
            <a:spLocks noChangeArrowheads="1"/>
          </p:cNvSpPr>
          <p:nvPr/>
        </p:nvSpPr>
        <p:spPr bwMode="auto">
          <a:xfrm>
            <a:off x="381000" y="395288"/>
            <a:ext cx="6678613" cy="1384300"/>
          </a:xfrm>
          <a:prstGeom prst="rect">
            <a:avLst/>
          </a:prstGeom>
          <a:noFill/>
          <a:ln w="9525">
            <a:noFill/>
            <a:miter lim="800000"/>
          </a:ln>
        </p:spPr>
        <p:txBody>
          <a:bodyPr wrap="none">
            <a:spAutoFit/>
          </a:bodyPr>
          <a:lstStyle/>
          <a:p>
            <a:pPr eaLnBrk="1" hangingPunct="1"/>
            <a:r>
              <a:rPr lang="en-US" altLang="en-US" sz="2800">
                <a:solidFill>
                  <a:srgbClr val="7030A0"/>
                </a:solidFill>
                <a:latin typeface="Calibri" pitchFamily="34" charset="0"/>
              </a:rPr>
              <a:t>Statistical Time Division Multiplexing</a:t>
            </a:r>
            <a:endParaRPr lang="en-US" altLang="en-US" sz="2800">
              <a:solidFill>
                <a:srgbClr val="7030A0"/>
              </a:solidFill>
              <a:latin typeface="Calibri" pitchFamily="34" charset="0"/>
            </a:endParaRPr>
          </a:p>
          <a:p>
            <a:pPr eaLnBrk="1" hangingPunct="1"/>
            <a:endParaRPr lang="en-US" altLang="en-US" sz="2800" b="1">
              <a:solidFill>
                <a:srgbClr val="820288"/>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81252"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81253" name="Text Box 4"/>
          <p:cNvSpPr txBox="1">
            <a:spLocks noChangeArrowheads="1"/>
          </p:cNvSpPr>
          <p:nvPr/>
        </p:nvSpPr>
        <p:spPr bwMode="auto">
          <a:xfrm>
            <a:off x="381000" y="1738313"/>
            <a:ext cx="8305800" cy="3540125"/>
          </a:xfrm>
          <a:prstGeom prst="rect">
            <a:avLst/>
          </a:prstGeom>
          <a:noFill/>
          <a:ln w="9525">
            <a:noFill/>
            <a:miter lim="800000"/>
          </a:ln>
        </p:spPr>
        <p:txBody>
          <a:bodyPr>
            <a:spAutoFit/>
          </a:bodyPr>
          <a:lstStyle/>
          <a:p>
            <a:pPr eaLnBrk="1" hangingPunct="1">
              <a:spcBef>
                <a:spcPct val="50000"/>
              </a:spcBef>
            </a:pPr>
            <a:r>
              <a:rPr lang="en-US" altLang="en-US" sz="3200">
                <a:latin typeface="Calibri" pitchFamily="34" charset="0"/>
              </a:rPr>
              <a:t>A statistical multiplexor does not require a line over as high a speed line as synchronous time division multiplexing since STDM does not assume all sources will transmit all of the time!</a:t>
            </a:r>
            <a:endParaRPr lang="en-US" altLang="en-US" sz="3200">
              <a:latin typeface="Calibri" pitchFamily="34" charset="0"/>
            </a:endParaRPr>
          </a:p>
          <a:p>
            <a:pPr eaLnBrk="1" hangingPunct="1">
              <a:spcBef>
                <a:spcPct val="50000"/>
              </a:spcBef>
            </a:pPr>
            <a:r>
              <a:rPr lang="en-US" altLang="en-US" sz="3200">
                <a:latin typeface="Calibri" pitchFamily="34" charset="0"/>
              </a:rPr>
              <a:t>Good for low bandwidth lines (used for LANs)</a:t>
            </a:r>
            <a:endParaRPr lang="en-US" altLang="en-US" sz="3200">
              <a:latin typeface="Calibri" pitchFamily="34" charset="0"/>
            </a:endParaRPr>
          </a:p>
          <a:p>
            <a:pPr eaLnBrk="1" hangingPunct="1">
              <a:spcBef>
                <a:spcPct val="50000"/>
              </a:spcBef>
            </a:pPr>
            <a:r>
              <a:rPr lang="en-US" altLang="en-US" sz="3200" i="1">
                <a:solidFill>
                  <a:srgbClr val="FF0066"/>
                </a:solidFill>
                <a:latin typeface="Calibri" pitchFamily="34" charset="0"/>
              </a:rPr>
              <a:t>Much more efficient use of bandwidth!</a:t>
            </a:r>
            <a:endParaRPr lang="en-US" altLang="en-US" sz="3200" i="1">
              <a:solidFill>
                <a:srgbClr val="FF0066"/>
              </a:solidFill>
              <a:latin typeface="Calibri"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3"/>
          <p:cNvSpPr>
            <a:spLocks noGrp="1"/>
          </p:cNvSpPr>
          <p:nvPr>
            <p:ph type="sldNum" sz="quarter" idx="12"/>
          </p:nvPr>
        </p:nvSpPr>
        <p:spPr bwMode="auto">
          <a:noFill/>
          <a:ln>
            <a:miter lim="800000"/>
          </a:ln>
        </p:spPr>
        <p:txBody>
          <a:bodyPr/>
          <a:lstStyle/>
          <a:p>
            <a:fld id="{C600596C-78BD-462D-BF2F-249F6E2B9939}" type="slidenum">
              <a:rPr lang="en-US" altLang="en-US"/>
            </a:fld>
            <a:endParaRPr lang="en-US" altLang="en-US"/>
          </a:p>
        </p:txBody>
      </p:sp>
      <p:sp>
        <p:nvSpPr>
          <p:cNvPr id="176131" name="Rectangle 2"/>
          <p:cNvSpPr>
            <a:spLocks noChangeArrowheads="1"/>
          </p:cNvSpPr>
          <p:nvPr/>
        </p:nvSpPr>
        <p:spPr bwMode="auto">
          <a:xfrm>
            <a:off x="381000" y="395288"/>
            <a:ext cx="11264900" cy="523875"/>
          </a:xfrm>
          <a:prstGeom prst="rect">
            <a:avLst/>
          </a:prstGeom>
          <a:noFill/>
          <a:ln w="9525">
            <a:noFill/>
            <a:miter lim="800000"/>
          </a:ln>
        </p:spPr>
        <p:txBody>
          <a:bodyPr wrap="none">
            <a:spAutoFit/>
          </a:bodyPr>
          <a:lstStyle/>
          <a:p>
            <a:pPr eaLnBrk="1" hangingPunct="1"/>
            <a:r>
              <a:rPr lang="en-US" altLang="en-US" sz="2800">
                <a:solidFill>
                  <a:srgbClr val="7030A0"/>
                </a:solidFill>
                <a:latin typeface="Calibri" pitchFamily="34" charset="0"/>
              </a:rPr>
              <a:t>Statistical Time Division Multiplexing</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76132"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76133" name="Text Box 6"/>
          <p:cNvSpPr txBox="1">
            <a:spLocks noChangeArrowheads="1"/>
          </p:cNvSpPr>
          <p:nvPr/>
        </p:nvSpPr>
        <p:spPr bwMode="auto">
          <a:xfrm>
            <a:off x="485775" y="1384300"/>
            <a:ext cx="7772400" cy="4524375"/>
          </a:xfrm>
          <a:prstGeom prst="rect">
            <a:avLst/>
          </a:prstGeom>
          <a:noFill/>
          <a:ln w="9525">
            <a:noFill/>
            <a:miter lim="800000"/>
          </a:ln>
        </p:spPr>
        <p:txBody>
          <a:bodyPr>
            <a:spAutoFit/>
          </a:bodyPr>
          <a:lstStyle/>
          <a:p>
            <a:pPr algn="just" eaLnBrk="1" hangingPunct="1">
              <a:spcBef>
                <a:spcPct val="50000"/>
              </a:spcBef>
            </a:pPr>
            <a:r>
              <a:rPr lang="en-US" altLang="en-US" sz="3200">
                <a:latin typeface="Calibri" pitchFamily="34" charset="0"/>
              </a:rPr>
              <a:t>A statistical multiplexor transmits only the data from active workstations (</a:t>
            </a:r>
            <a:r>
              <a:rPr lang="en-US" altLang="en-US" sz="3200" i="1">
                <a:latin typeface="Calibri" pitchFamily="34" charset="0"/>
              </a:rPr>
              <a:t>or why work when you don’t have to</a:t>
            </a:r>
            <a:r>
              <a:rPr lang="en-US" altLang="en-US" sz="3200">
                <a:latin typeface="Calibri" pitchFamily="34" charset="0"/>
              </a:rPr>
              <a:t>).</a:t>
            </a:r>
            <a:endParaRPr lang="en-US" altLang="en-US" sz="3200">
              <a:latin typeface="Calibri" pitchFamily="34" charset="0"/>
            </a:endParaRPr>
          </a:p>
          <a:p>
            <a:pPr algn="just" eaLnBrk="1" hangingPunct="1">
              <a:spcBef>
                <a:spcPct val="50000"/>
              </a:spcBef>
            </a:pPr>
            <a:r>
              <a:rPr lang="en-US" altLang="en-US" sz="3200">
                <a:latin typeface="Calibri" pitchFamily="34" charset="0"/>
              </a:rPr>
              <a:t>If a workstation is not active, no space is wasted on the multiplexed stream.</a:t>
            </a:r>
            <a:endParaRPr lang="en-US" altLang="en-US" sz="3200">
              <a:latin typeface="Calibri" pitchFamily="34" charset="0"/>
            </a:endParaRPr>
          </a:p>
          <a:p>
            <a:pPr algn="just" eaLnBrk="1" hangingPunct="1">
              <a:spcBef>
                <a:spcPct val="50000"/>
              </a:spcBef>
            </a:pPr>
            <a:r>
              <a:rPr lang="en-US" altLang="en-US" sz="3200">
                <a:latin typeface="Calibri" pitchFamily="34" charset="0"/>
              </a:rPr>
              <a:t>A statistical multiplexor accepts the incoming data streams and creates a frame containing only the data to be transmitted.</a:t>
            </a:r>
            <a:endParaRPr lang="en-US" altLang="en-US" sz="3200">
              <a:latin typeface="Calibri"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Number Placeholder 3"/>
          <p:cNvSpPr>
            <a:spLocks noGrp="1"/>
          </p:cNvSpPr>
          <p:nvPr>
            <p:ph type="sldNum" sz="quarter" idx="12"/>
          </p:nvPr>
        </p:nvSpPr>
        <p:spPr bwMode="auto">
          <a:noFill/>
          <a:ln>
            <a:miter lim="800000"/>
          </a:ln>
        </p:spPr>
        <p:txBody>
          <a:bodyPr/>
          <a:lstStyle/>
          <a:p>
            <a:fld id="{749D7E82-FE45-48FF-8FBE-BD7E54438537}" type="slidenum">
              <a:rPr lang="en-US" altLang="en-US"/>
            </a:fld>
            <a:endParaRPr lang="en-US" altLang="en-US"/>
          </a:p>
        </p:txBody>
      </p:sp>
      <p:sp>
        <p:nvSpPr>
          <p:cNvPr id="177155" name="Rectangle 2"/>
          <p:cNvSpPr>
            <a:spLocks noChangeArrowheads="1"/>
          </p:cNvSpPr>
          <p:nvPr/>
        </p:nvSpPr>
        <p:spPr bwMode="auto">
          <a:xfrm>
            <a:off x="381000" y="395288"/>
            <a:ext cx="6648450" cy="954087"/>
          </a:xfrm>
          <a:prstGeom prst="rect">
            <a:avLst/>
          </a:prstGeom>
          <a:noFill/>
          <a:ln w="9525">
            <a:noFill/>
            <a:miter lim="800000"/>
          </a:ln>
        </p:spPr>
        <p:txBody>
          <a:bodyPr wrap="none">
            <a:spAutoFit/>
          </a:bodyPr>
          <a:lstStyle/>
          <a:p>
            <a:pPr eaLnBrk="1" hangingPunct="1"/>
            <a:r>
              <a:rPr lang="en-US" altLang="en-US" sz="2800" b="1">
                <a:solidFill>
                  <a:srgbClr val="820288"/>
                </a:solidFill>
                <a:latin typeface="Calibri" pitchFamily="34" charset="0"/>
              </a:rPr>
              <a:t>	   </a:t>
            </a:r>
            <a:endParaRPr lang="en-US" altLang="en-US" sz="2800" b="1">
              <a:solidFill>
                <a:srgbClr val="820288"/>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77156"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77157" name="Text Box 6"/>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pic>
        <p:nvPicPr>
          <p:cNvPr id="177158" name="Picture 7" descr="FIG5-09"/>
          <p:cNvPicPr>
            <a:picLocks noChangeAspect="1" noChangeArrowheads="1"/>
          </p:cNvPicPr>
          <p:nvPr/>
        </p:nvPicPr>
        <p:blipFill>
          <a:blip r:embed="rId1" cstate="print"/>
          <a:srcRect t="19717" b="-2817"/>
          <a:stretch>
            <a:fillRect/>
          </a:stretch>
        </p:blipFill>
        <p:spPr bwMode="auto">
          <a:xfrm>
            <a:off x="723900" y="1676400"/>
            <a:ext cx="77724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3"/>
          <p:cNvSpPr>
            <a:spLocks noGrp="1"/>
          </p:cNvSpPr>
          <p:nvPr>
            <p:ph type="sldNum" sz="quarter" idx="12"/>
          </p:nvPr>
        </p:nvSpPr>
        <p:spPr bwMode="auto">
          <a:noFill/>
          <a:ln>
            <a:miter lim="800000"/>
          </a:ln>
        </p:spPr>
        <p:txBody>
          <a:bodyPr/>
          <a:lstStyle/>
          <a:p>
            <a:fld id="{6DE5B55E-A151-46B8-BB78-8C52401F1640}" type="slidenum">
              <a:rPr lang="en-US" altLang="en-US"/>
            </a:fld>
            <a:endParaRPr lang="en-US" altLang="en-US"/>
          </a:p>
        </p:txBody>
      </p:sp>
      <p:sp>
        <p:nvSpPr>
          <p:cNvPr id="178179" name="Rectangle 2"/>
          <p:cNvSpPr>
            <a:spLocks noChangeArrowheads="1"/>
          </p:cNvSpPr>
          <p:nvPr/>
        </p:nvSpPr>
        <p:spPr bwMode="auto">
          <a:xfrm>
            <a:off x="381000" y="395288"/>
            <a:ext cx="6648450" cy="954087"/>
          </a:xfrm>
          <a:prstGeom prst="rect">
            <a:avLst/>
          </a:prstGeom>
          <a:noFill/>
          <a:ln w="9525">
            <a:noFill/>
            <a:miter lim="800000"/>
          </a:ln>
        </p:spPr>
        <p:txBody>
          <a:bodyPr wrap="none">
            <a:spAutoFit/>
          </a:bodyPr>
          <a:lstStyle/>
          <a:p>
            <a:pPr eaLnBrk="1" hangingPunct="1"/>
            <a:r>
              <a:rPr lang="en-US" altLang="en-US" sz="2800" b="1">
                <a:solidFill>
                  <a:srgbClr val="820288"/>
                </a:solidFill>
                <a:latin typeface="Calibri" pitchFamily="34" charset="0"/>
              </a:rPr>
              <a:t>	   </a:t>
            </a:r>
            <a:endParaRPr lang="en-US" altLang="en-US" sz="2800" b="1">
              <a:solidFill>
                <a:srgbClr val="820288"/>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78180"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78181" name="Text Box 6"/>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sp>
        <p:nvSpPr>
          <p:cNvPr id="178182" name="Text Box 8"/>
          <p:cNvSpPr txBox="1">
            <a:spLocks noChangeArrowheads="1"/>
          </p:cNvSpPr>
          <p:nvPr/>
        </p:nvSpPr>
        <p:spPr bwMode="auto">
          <a:xfrm>
            <a:off x="685800" y="1447800"/>
            <a:ext cx="8153400" cy="1077913"/>
          </a:xfrm>
          <a:prstGeom prst="rect">
            <a:avLst/>
          </a:prstGeom>
          <a:noFill/>
          <a:ln w="9525">
            <a:noFill/>
            <a:miter lim="800000"/>
          </a:ln>
        </p:spPr>
        <p:txBody>
          <a:bodyPr>
            <a:spAutoFit/>
          </a:bodyPr>
          <a:lstStyle/>
          <a:p>
            <a:pPr eaLnBrk="1" hangingPunct="1">
              <a:spcBef>
                <a:spcPct val="50000"/>
              </a:spcBef>
            </a:pPr>
            <a:r>
              <a:rPr lang="en-US" altLang="en-US" sz="3200">
                <a:latin typeface="Calibri" pitchFamily="34" charset="0"/>
              </a:rPr>
              <a:t>To identify each piece of data, an address is included.</a:t>
            </a:r>
            <a:endParaRPr lang="en-US" altLang="en-US" sz="3200">
              <a:latin typeface="Calibri" pitchFamily="34" charset="0"/>
            </a:endParaRPr>
          </a:p>
        </p:txBody>
      </p:sp>
      <p:pic>
        <p:nvPicPr>
          <p:cNvPr id="178183" name="Picture 9" descr="FIG5-10"/>
          <p:cNvPicPr>
            <a:picLocks noChangeAspect="1" noChangeArrowheads="1"/>
          </p:cNvPicPr>
          <p:nvPr/>
        </p:nvPicPr>
        <p:blipFill>
          <a:blip r:embed="rId1" cstate="print"/>
          <a:srcRect t="39999"/>
          <a:stretch>
            <a:fillRect/>
          </a:stretch>
        </p:blipFill>
        <p:spPr bwMode="auto">
          <a:xfrm>
            <a:off x="685800" y="3886200"/>
            <a:ext cx="77724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Number Placeholder 3"/>
          <p:cNvSpPr>
            <a:spLocks noGrp="1"/>
          </p:cNvSpPr>
          <p:nvPr>
            <p:ph type="sldNum" sz="quarter" idx="12"/>
          </p:nvPr>
        </p:nvSpPr>
        <p:spPr bwMode="auto">
          <a:noFill/>
          <a:ln>
            <a:miter lim="800000"/>
          </a:ln>
        </p:spPr>
        <p:txBody>
          <a:bodyPr/>
          <a:lstStyle/>
          <a:p>
            <a:fld id="{C56C7DEE-F373-45F9-BE46-EDAE69079C5D}" type="slidenum">
              <a:rPr lang="en-US" altLang="en-US"/>
            </a:fld>
            <a:endParaRPr lang="en-US" altLang="en-US"/>
          </a:p>
        </p:txBody>
      </p:sp>
      <p:sp>
        <p:nvSpPr>
          <p:cNvPr id="179203" name="Rectangle 2"/>
          <p:cNvSpPr>
            <a:spLocks noChangeArrowheads="1"/>
          </p:cNvSpPr>
          <p:nvPr/>
        </p:nvSpPr>
        <p:spPr bwMode="auto">
          <a:xfrm>
            <a:off x="381000" y="395288"/>
            <a:ext cx="6648450" cy="954087"/>
          </a:xfrm>
          <a:prstGeom prst="rect">
            <a:avLst/>
          </a:prstGeom>
          <a:noFill/>
          <a:ln w="9525">
            <a:noFill/>
            <a:miter lim="800000"/>
          </a:ln>
        </p:spPr>
        <p:txBody>
          <a:bodyPr wrap="none">
            <a:spAutoFit/>
          </a:bodyPr>
          <a:lstStyle/>
          <a:p>
            <a:pPr eaLnBrk="1" hangingPunct="1"/>
            <a:r>
              <a:rPr lang="en-US" altLang="en-US" sz="2800" b="1">
                <a:solidFill>
                  <a:srgbClr val="820288"/>
                </a:solidFill>
                <a:latin typeface="Calibri" pitchFamily="34" charset="0"/>
              </a:rPr>
              <a:t>	   </a:t>
            </a:r>
            <a:endParaRPr lang="en-US" altLang="en-US" sz="2800" b="1">
              <a:solidFill>
                <a:srgbClr val="820288"/>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79204"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79205" name="Text Box 6"/>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sp>
        <p:nvSpPr>
          <p:cNvPr id="179206" name="Text Box 7"/>
          <p:cNvSpPr txBox="1">
            <a:spLocks noChangeArrowheads="1"/>
          </p:cNvSpPr>
          <p:nvPr/>
        </p:nvSpPr>
        <p:spPr bwMode="auto">
          <a:xfrm>
            <a:off x="1447800" y="1447800"/>
            <a:ext cx="7315200" cy="954088"/>
          </a:xfrm>
          <a:prstGeom prst="rect">
            <a:avLst/>
          </a:prstGeom>
          <a:noFill/>
          <a:ln w="9525">
            <a:noFill/>
            <a:miter lim="800000"/>
          </a:ln>
        </p:spPr>
        <p:txBody>
          <a:bodyPr>
            <a:spAutoFit/>
          </a:bodyPr>
          <a:lstStyle/>
          <a:p>
            <a:pPr eaLnBrk="1" hangingPunct="1">
              <a:spcBef>
                <a:spcPct val="50000"/>
              </a:spcBef>
            </a:pPr>
            <a:r>
              <a:rPr lang="en-US" altLang="en-US" sz="2800">
                <a:latin typeface="Calibri" pitchFamily="34" charset="0"/>
              </a:rPr>
              <a:t>If the data is of variable size, a length is also included.</a:t>
            </a:r>
            <a:endParaRPr lang="en-US" altLang="en-US" sz="2800">
              <a:latin typeface="Calibri" pitchFamily="34" charset="0"/>
            </a:endParaRPr>
          </a:p>
        </p:txBody>
      </p:sp>
      <p:pic>
        <p:nvPicPr>
          <p:cNvPr id="179207" name="Picture 9" descr="FIG5-11"/>
          <p:cNvPicPr>
            <a:picLocks noChangeAspect="1" noChangeArrowheads="1"/>
          </p:cNvPicPr>
          <p:nvPr/>
        </p:nvPicPr>
        <p:blipFill>
          <a:blip r:embed="rId1" cstate="print"/>
          <a:srcRect t="39999"/>
          <a:stretch>
            <a:fillRect/>
          </a:stretch>
        </p:blipFill>
        <p:spPr bwMode="auto">
          <a:xfrm>
            <a:off x="990600" y="3886200"/>
            <a:ext cx="73914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Number Placeholder 3"/>
          <p:cNvSpPr>
            <a:spLocks noGrp="1"/>
          </p:cNvSpPr>
          <p:nvPr>
            <p:ph type="sldNum" sz="quarter" idx="12"/>
          </p:nvPr>
        </p:nvSpPr>
        <p:spPr bwMode="auto">
          <a:noFill/>
          <a:ln>
            <a:miter lim="800000"/>
          </a:ln>
        </p:spPr>
        <p:txBody>
          <a:bodyPr/>
          <a:lstStyle/>
          <a:p>
            <a:fld id="{96575CF5-224F-4363-9E63-5CC25171B71D}" type="slidenum">
              <a:rPr lang="en-US" altLang="en-US"/>
            </a:fld>
            <a:endParaRPr lang="en-US" altLang="en-US"/>
          </a:p>
        </p:txBody>
      </p:sp>
      <p:sp>
        <p:nvSpPr>
          <p:cNvPr id="180227" name="Rectangle 2"/>
          <p:cNvSpPr>
            <a:spLocks noChangeArrowheads="1"/>
          </p:cNvSpPr>
          <p:nvPr/>
        </p:nvSpPr>
        <p:spPr bwMode="auto">
          <a:xfrm>
            <a:off x="381000" y="395288"/>
            <a:ext cx="6648450" cy="954087"/>
          </a:xfrm>
          <a:prstGeom prst="rect">
            <a:avLst/>
          </a:prstGeom>
          <a:noFill/>
          <a:ln w="9525">
            <a:noFill/>
            <a:miter lim="800000"/>
          </a:ln>
        </p:spPr>
        <p:txBody>
          <a:bodyPr wrap="none">
            <a:spAutoFit/>
          </a:bodyPr>
          <a:lstStyle/>
          <a:p>
            <a:pPr eaLnBrk="1" hangingPunct="1"/>
            <a:r>
              <a:rPr lang="en-US" altLang="en-US" sz="2800" b="1">
                <a:solidFill>
                  <a:srgbClr val="820288"/>
                </a:solidFill>
                <a:latin typeface="Calibri" pitchFamily="34" charset="0"/>
              </a:rPr>
              <a:t>	   </a:t>
            </a:r>
            <a:endParaRPr lang="en-US" altLang="en-US" sz="2800" b="1">
              <a:solidFill>
                <a:srgbClr val="820288"/>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80228"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80229" name="Text Box 6"/>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sp>
        <p:nvSpPr>
          <p:cNvPr id="180230" name="Text Box 7"/>
          <p:cNvSpPr txBox="1">
            <a:spLocks noChangeArrowheads="1"/>
          </p:cNvSpPr>
          <p:nvPr/>
        </p:nvSpPr>
        <p:spPr bwMode="auto">
          <a:xfrm>
            <a:off x="1447800" y="1295400"/>
            <a:ext cx="7467600" cy="954088"/>
          </a:xfrm>
          <a:prstGeom prst="rect">
            <a:avLst/>
          </a:prstGeom>
          <a:noFill/>
          <a:ln w="9525">
            <a:noFill/>
            <a:miter lim="800000"/>
          </a:ln>
        </p:spPr>
        <p:txBody>
          <a:bodyPr>
            <a:spAutoFit/>
          </a:bodyPr>
          <a:lstStyle/>
          <a:p>
            <a:pPr eaLnBrk="1" hangingPunct="1">
              <a:spcBef>
                <a:spcPct val="50000"/>
              </a:spcBef>
            </a:pPr>
            <a:r>
              <a:rPr lang="en-US" altLang="en-US" sz="2800">
                <a:latin typeface="Calibri" pitchFamily="34" charset="0"/>
              </a:rPr>
              <a:t>More precisely, the transmitted frame contains a collection of data groups</a:t>
            </a:r>
            <a:r>
              <a:rPr lang="en-US" altLang="en-US">
                <a:latin typeface="Calibri" pitchFamily="34" charset="0"/>
              </a:rPr>
              <a:t>.</a:t>
            </a:r>
            <a:endParaRPr lang="en-US" altLang="en-US">
              <a:latin typeface="Calibri" pitchFamily="34" charset="0"/>
            </a:endParaRPr>
          </a:p>
        </p:txBody>
      </p:sp>
      <p:pic>
        <p:nvPicPr>
          <p:cNvPr id="180231" name="Picture 9" descr="FIG5-12"/>
          <p:cNvPicPr>
            <a:picLocks noChangeAspect="1" noChangeArrowheads="1"/>
          </p:cNvPicPr>
          <p:nvPr/>
        </p:nvPicPr>
        <p:blipFill>
          <a:blip r:embed="rId1" cstate="print"/>
          <a:srcRect t="33871"/>
          <a:stretch>
            <a:fillRect/>
          </a:stretch>
        </p:blipFill>
        <p:spPr bwMode="auto">
          <a:xfrm>
            <a:off x="685800" y="3733800"/>
            <a:ext cx="77724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l Round Experts: Difference Between Synchronous TDM and Statistical TDM"/>
          <p:cNvPicPr>
            <a:picLocks noChangeAspect="1" noChangeArrowheads="1"/>
          </p:cNvPicPr>
          <p:nvPr/>
        </p:nvPicPr>
        <p:blipFill>
          <a:blip r:embed="rId1" cstate="print"/>
          <a:srcRect/>
          <a:stretch>
            <a:fillRect/>
          </a:stretch>
        </p:blipFill>
        <p:spPr bwMode="auto">
          <a:xfrm>
            <a:off x="1403648" y="548680"/>
            <a:ext cx="6743700" cy="5353051"/>
          </a:xfrm>
          <a:prstGeom prst="rect">
            <a:avLst/>
          </a:prstGeom>
          <a:noFill/>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Problems</a:t>
            </a:r>
            <a:endParaRPr lang="en-US" dirty="0"/>
          </a:p>
        </p:txBody>
      </p:sp>
      <p:sp>
        <p:nvSpPr>
          <p:cNvPr id="9" name="Content Placeholder 8"/>
          <p:cNvSpPr>
            <a:spLocks noGrp="1"/>
          </p:cNvSpPr>
          <p:nvPr>
            <p:ph idx="1"/>
          </p:nvPr>
        </p:nvSpPr>
        <p:spPr/>
        <p:txBody>
          <a:bodyPr/>
          <a:lstStyle/>
          <a:p>
            <a:r>
              <a:rPr lang="en-US" dirty="0"/>
              <a:t>S</a:t>
            </a:r>
            <a:r>
              <a:rPr lang="en-US" dirty="0" smtClean="0"/>
              <a:t>ynchronous TDM with a data stream for each input and one data stream for the output. The unit of data is 1 bit. Find (a) the input bit duration, (b) the output bit duration, (c) the output bit rate, and (d) the output frame rate.</a:t>
            </a:r>
            <a:endParaRPr lang="en-US" dirty="0"/>
          </a:p>
        </p:txBody>
      </p:sp>
      <p:sp>
        <p:nvSpPr>
          <p:cNvPr id="185346" name="Slide Number Placeholder 3"/>
          <p:cNvSpPr>
            <a:spLocks noGrp="1"/>
          </p:cNvSpPr>
          <p:nvPr>
            <p:ph type="sldNum" sz="quarter" idx="12"/>
          </p:nvPr>
        </p:nvSpPr>
        <p:spPr bwMode="auto">
          <a:noFill/>
          <a:ln>
            <a:miter lim="800000"/>
          </a:ln>
        </p:spPr>
        <p:txBody>
          <a:bodyPr/>
          <a:lstStyle/>
          <a:p>
            <a:fld id="{CCDF1208-3E14-463F-9A4A-0B6B1697A24E}" type="slidenum">
              <a:rPr lang="en-US" altLang="en-US"/>
            </a:fld>
            <a:endParaRPr lang="en-US" altLang="en-US"/>
          </a:p>
        </p:txBody>
      </p:sp>
      <p:sp>
        <p:nvSpPr>
          <p:cNvPr id="185347" name="Rectangle 2"/>
          <p:cNvSpPr>
            <a:spLocks noChangeArrowheads="1"/>
          </p:cNvSpPr>
          <p:nvPr/>
        </p:nvSpPr>
        <p:spPr bwMode="auto">
          <a:xfrm>
            <a:off x="381000" y="395288"/>
            <a:ext cx="6648450" cy="954087"/>
          </a:xfrm>
          <a:prstGeom prst="rect">
            <a:avLst/>
          </a:prstGeom>
          <a:noFill/>
          <a:ln w="9525">
            <a:noFill/>
            <a:miter lim="800000"/>
          </a:ln>
        </p:spPr>
        <p:txBody>
          <a:bodyPr wrap="none">
            <a:spAutoFit/>
          </a:bodyPr>
          <a:lstStyle/>
          <a:p>
            <a:pPr eaLnBrk="1" hangingPunct="1"/>
            <a:r>
              <a:rPr lang="en-US" altLang="en-US" sz="2800" b="1">
                <a:solidFill>
                  <a:srgbClr val="820288"/>
                </a:solidFill>
                <a:latin typeface="Calibri" pitchFamily="34" charset="0"/>
              </a:rPr>
              <a:t>	   </a:t>
            </a:r>
            <a:endParaRPr lang="en-US" altLang="en-US" sz="2800" b="1">
              <a:solidFill>
                <a:srgbClr val="820288"/>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85348"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85349" name="Text Box 6"/>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pic>
        <p:nvPicPr>
          <p:cNvPr id="36866" name="Picture 2"/>
          <p:cNvPicPr>
            <a:picLocks noChangeAspect="1" noChangeArrowheads="1"/>
          </p:cNvPicPr>
          <p:nvPr/>
        </p:nvPicPr>
        <p:blipFill>
          <a:blip r:embed="rId1" cstate="print"/>
          <a:srcRect/>
          <a:stretch>
            <a:fillRect/>
          </a:stretch>
        </p:blipFill>
        <p:spPr bwMode="auto">
          <a:xfrm>
            <a:off x="827584" y="4149080"/>
            <a:ext cx="7667625"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Solution</a:t>
            </a:r>
            <a:endParaRPr lang="en-US" dirty="0"/>
          </a:p>
        </p:txBody>
      </p:sp>
      <p:sp>
        <p:nvSpPr>
          <p:cNvPr id="9" name="Content Placeholder 8"/>
          <p:cNvSpPr>
            <a:spLocks noGrp="1"/>
          </p:cNvSpPr>
          <p:nvPr>
            <p:ph idx="1"/>
          </p:nvPr>
        </p:nvSpPr>
        <p:spPr/>
        <p:txBody>
          <a:bodyPr>
            <a:normAutofit fontScale="77500" lnSpcReduction="20000"/>
          </a:bodyPr>
          <a:lstStyle/>
          <a:p>
            <a:pPr algn="just"/>
            <a:r>
              <a:rPr lang="en-US" dirty="0" smtClean="0"/>
              <a:t>A. The input bit duration is the inverse of the bit rate: 1/1 Mbps = 1 </a:t>
            </a:r>
            <a:r>
              <a:rPr lang="en-US" dirty="0" err="1" smtClean="0"/>
              <a:t>lls</a:t>
            </a:r>
            <a:r>
              <a:rPr lang="en-US" dirty="0" smtClean="0"/>
              <a:t>. </a:t>
            </a:r>
            <a:endParaRPr lang="en-US" dirty="0" smtClean="0"/>
          </a:p>
          <a:p>
            <a:pPr algn="just"/>
            <a:r>
              <a:rPr lang="en-US" dirty="0" smtClean="0"/>
              <a:t>b. The output bit duration is one-fourth of the input bit duration, or 1/411s. </a:t>
            </a:r>
            <a:endParaRPr lang="en-US" dirty="0" smtClean="0"/>
          </a:p>
          <a:p>
            <a:pPr algn="just"/>
            <a:r>
              <a:rPr lang="en-US" dirty="0" smtClean="0"/>
              <a:t>c. The output bit rate is the inverse of the output bit duration or 1/4 </a:t>
            </a:r>
            <a:r>
              <a:rPr lang="en-US" dirty="0" err="1" smtClean="0"/>
              <a:t>lls</a:t>
            </a:r>
            <a:r>
              <a:rPr lang="en-US" dirty="0" smtClean="0"/>
              <a:t>, or 4 Mbps. This can also be deduced from the fact that the output rate is 4 times as fast as any input rate; so the output rate =4 x 1 Mbps =4 Mbps. </a:t>
            </a:r>
            <a:endParaRPr lang="en-US" dirty="0" smtClean="0"/>
          </a:p>
          <a:p>
            <a:pPr algn="just"/>
            <a:r>
              <a:rPr lang="en-US" dirty="0" smtClean="0"/>
              <a:t>d. The frame rate is always the same as any input rate. So the frame rate is 1,000,000 frames per second. Because we are sending 4 bits in each frame, we can verify the result of the previous question by multiplying the frame rate by the number of bits per frame.</a:t>
            </a:r>
            <a:endParaRPr lang="en-US" dirty="0"/>
          </a:p>
        </p:txBody>
      </p:sp>
      <p:sp>
        <p:nvSpPr>
          <p:cNvPr id="185346" name="Slide Number Placeholder 3"/>
          <p:cNvSpPr>
            <a:spLocks noGrp="1"/>
          </p:cNvSpPr>
          <p:nvPr>
            <p:ph type="sldNum" sz="quarter" idx="12"/>
          </p:nvPr>
        </p:nvSpPr>
        <p:spPr bwMode="auto">
          <a:noFill/>
          <a:ln>
            <a:miter lim="800000"/>
          </a:ln>
        </p:spPr>
        <p:txBody>
          <a:bodyPr/>
          <a:lstStyle/>
          <a:p>
            <a:fld id="{CCDF1208-3E14-463F-9A4A-0B6B1697A24E}" type="slidenum">
              <a:rPr lang="en-US" altLang="en-US"/>
            </a:fld>
            <a:endParaRPr lang="en-US" altLang="en-US"/>
          </a:p>
        </p:txBody>
      </p:sp>
      <p:sp>
        <p:nvSpPr>
          <p:cNvPr id="185347" name="Rectangle 2"/>
          <p:cNvSpPr>
            <a:spLocks noChangeArrowheads="1"/>
          </p:cNvSpPr>
          <p:nvPr/>
        </p:nvSpPr>
        <p:spPr bwMode="auto">
          <a:xfrm>
            <a:off x="381000" y="395288"/>
            <a:ext cx="6648450" cy="954087"/>
          </a:xfrm>
          <a:prstGeom prst="rect">
            <a:avLst/>
          </a:prstGeom>
          <a:noFill/>
          <a:ln w="9525">
            <a:noFill/>
            <a:miter lim="800000"/>
          </a:ln>
        </p:spPr>
        <p:txBody>
          <a:bodyPr wrap="none">
            <a:spAutoFit/>
          </a:bodyPr>
          <a:lstStyle/>
          <a:p>
            <a:pPr eaLnBrk="1" hangingPunct="1"/>
            <a:r>
              <a:rPr lang="en-US" altLang="en-US" sz="2800" b="1">
                <a:solidFill>
                  <a:srgbClr val="820288"/>
                </a:solidFill>
                <a:latin typeface="Calibri" pitchFamily="34" charset="0"/>
              </a:rPr>
              <a:t>	   </a:t>
            </a:r>
            <a:endParaRPr lang="en-US" altLang="en-US" sz="2800" b="1">
              <a:solidFill>
                <a:srgbClr val="820288"/>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85348"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85349" name="Text Box 6"/>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bwMode="auto">
          <a:noFill/>
          <a:ln>
            <a:miter lim="800000"/>
          </a:ln>
        </p:spPr>
        <p:txBody>
          <a:bodyPr/>
          <a:lstStyle/>
          <a:p>
            <a:fld id="{B94B9D04-D0DE-43E3-B8F4-2CE59B6FC01F}" type="slidenum">
              <a:rPr lang="en-US" altLang="en-US"/>
            </a:fld>
            <a:endParaRPr lang="en-US" altLang="en-US"/>
          </a:p>
        </p:txBody>
      </p:sp>
      <p:sp>
        <p:nvSpPr>
          <p:cNvPr id="182275" name="Rectangle 2"/>
          <p:cNvSpPr>
            <a:spLocks noChangeArrowheads="1"/>
          </p:cNvSpPr>
          <p:nvPr/>
        </p:nvSpPr>
        <p:spPr bwMode="auto">
          <a:xfrm>
            <a:off x="0" y="395288"/>
            <a:ext cx="6553200" cy="1077912"/>
          </a:xfrm>
          <a:prstGeom prst="rect">
            <a:avLst/>
          </a:prstGeom>
          <a:noFill/>
          <a:ln w="9525">
            <a:noFill/>
            <a:miter lim="800000"/>
          </a:ln>
        </p:spPr>
        <p:txBody>
          <a:bodyPr>
            <a:spAutoFit/>
          </a:bodyPr>
          <a:lstStyle/>
          <a:p>
            <a:pPr algn="ctr" eaLnBrk="1" hangingPunct="1"/>
            <a:r>
              <a:rPr lang="en-US" altLang="en-US" sz="3200">
                <a:solidFill>
                  <a:srgbClr val="7030A0"/>
                </a:solidFill>
                <a:latin typeface="Calibri" pitchFamily="34" charset="0"/>
              </a:rPr>
              <a:t>Wavelength Division Multiplexing     (WDM)</a:t>
            </a:r>
            <a:r>
              <a:rPr lang="en-US" altLang="en-US" sz="3200" b="1">
                <a:solidFill>
                  <a:srgbClr val="7030A0"/>
                </a:solidFill>
                <a:latin typeface="Calibri" pitchFamily="34" charset="0"/>
              </a:rPr>
              <a:t>	</a:t>
            </a:r>
            <a:r>
              <a:rPr lang="en-US" altLang="en-US" sz="2000" b="1">
                <a:solidFill>
                  <a:srgbClr val="7030A0"/>
                </a:solidFill>
                <a:latin typeface="Calibri" pitchFamily="34" charset="0"/>
              </a:rPr>
              <a:t>			          </a:t>
            </a:r>
            <a:r>
              <a:rPr lang="en-US" altLang="en-US" sz="2800" b="1">
                <a:solidFill>
                  <a:srgbClr val="7030A0"/>
                </a:solidFill>
                <a:latin typeface="Calibri" pitchFamily="34" charset="0"/>
              </a:rPr>
              <a:t>	</a:t>
            </a:r>
            <a:endParaRPr lang="en-US" altLang="en-US" sz="2800" b="1">
              <a:solidFill>
                <a:srgbClr val="7030A0"/>
              </a:solidFill>
              <a:latin typeface="Calibri" pitchFamily="34" charset="0"/>
            </a:endParaRPr>
          </a:p>
        </p:txBody>
      </p:sp>
      <p:sp>
        <p:nvSpPr>
          <p:cNvPr id="182276"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82277" name="Text Box 6"/>
          <p:cNvSpPr txBox="1">
            <a:spLocks noChangeArrowheads="1"/>
          </p:cNvSpPr>
          <p:nvPr/>
        </p:nvSpPr>
        <p:spPr bwMode="auto">
          <a:xfrm>
            <a:off x="762000" y="1905000"/>
            <a:ext cx="7770440" cy="1600438"/>
          </a:xfrm>
          <a:prstGeom prst="rect">
            <a:avLst/>
          </a:prstGeom>
          <a:noFill/>
          <a:ln w="9525">
            <a:noFill/>
            <a:miter lim="800000"/>
          </a:ln>
        </p:spPr>
        <p:txBody>
          <a:bodyPr wrap="square">
            <a:spAutoFit/>
          </a:bodyPr>
          <a:lstStyle/>
          <a:p>
            <a:pPr eaLnBrk="1" hangingPunct="1">
              <a:spcBef>
                <a:spcPct val="50000"/>
              </a:spcBef>
              <a:buFont typeface="Arial" panose="020B0604020202020204" pitchFamily="34" charset="0"/>
              <a:buChar char="•"/>
            </a:pPr>
            <a:r>
              <a:rPr lang="en-US" altLang="en-US" sz="2800" dirty="0">
                <a:latin typeface="Calibri" pitchFamily="34" charset="0"/>
              </a:rPr>
              <a:t>Give each message a different wavelength (frequency</a:t>
            </a:r>
            <a:r>
              <a:rPr lang="en-US" altLang="en-US" sz="2800" dirty="0" smtClean="0">
                <a:latin typeface="Calibri" pitchFamily="34" charset="0"/>
              </a:rPr>
              <a:t>).</a:t>
            </a:r>
            <a:endParaRPr lang="en-US" altLang="en-US" sz="2800" dirty="0" smtClean="0">
              <a:latin typeface="Calibri" pitchFamily="34" charset="0"/>
            </a:endParaRPr>
          </a:p>
          <a:p>
            <a:pPr eaLnBrk="1" hangingPunct="1">
              <a:spcBef>
                <a:spcPct val="50000"/>
              </a:spcBef>
              <a:buFont typeface="Arial" panose="020B0604020202020204" pitchFamily="34" charset="0"/>
              <a:buChar char="•"/>
            </a:pPr>
            <a:r>
              <a:rPr lang="en-US" altLang="en-US" sz="2800" dirty="0" smtClean="0">
                <a:latin typeface="Calibri" pitchFamily="34" charset="0"/>
              </a:rPr>
              <a:t>Easy </a:t>
            </a:r>
            <a:r>
              <a:rPr lang="en-US" altLang="en-US" sz="2800" dirty="0">
                <a:latin typeface="Calibri" pitchFamily="34" charset="0"/>
              </a:rPr>
              <a:t>to do with fiber optics and optical sources</a:t>
            </a:r>
            <a:endParaRPr lang="en-US" altLang="en-US" sz="2800" dirty="0">
              <a:latin typeface="Calibri" pitchFamily="34" charset="0"/>
            </a:endParaRPr>
          </a:p>
        </p:txBody>
      </p:sp>
      <p:pic>
        <p:nvPicPr>
          <p:cNvPr id="6145" name="Picture 1"/>
          <p:cNvPicPr>
            <a:picLocks noChangeAspect="1" noChangeArrowheads="1"/>
          </p:cNvPicPr>
          <p:nvPr/>
        </p:nvPicPr>
        <p:blipFill>
          <a:blip r:embed="rId1" cstate="print"/>
          <a:srcRect/>
          <a:stretch>
            <a:fillRect/>
          </a:stretch>
        </p:blipFill>
        <p:spPr bwMode="auto">
          <a:xfrm>
            <a:off x="1259632" y="3861048"/>
            <a:ext cx="6356350" cy="204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9"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8600" y="1905000"/>
            <a:ext cx="8793163" cy="322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1" name="Text Box 5"/>
          <p:cNvSpPr txBox="1">
            <a:spLocks noChangeArrowheads="1"/>
          </p:cNvSpPr>
          <p:nvPr/>
        </p:nvSpPr>
        <p:spPr bwMode="auto">
          <a:xfrm>
            <a:off x="2362200" y="715963"/>
            <a:ext cx="44624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a:solidFill>
                  <a:schemeClr val="accent2"/>
                </a:solidFill>
              </a:rPr>
              <a:t>Types of Polar Encoding</a:t>
            </a:r>
            <a:endParaRPr lang="en-US" altLang="en-US" sz="3200" b="1">
              <a:solidFill>
                <a:schemeClr val="accent2"/>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Categories of WDM</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Course </a:t>
            </a:r>
            <a:r>
              <a:rPr lang="en-US" b="1" dirty="0"/>
              <a:t>WDM (CWDM)</a:t>
            </a:r>
            <a:r>
              <a:rPr lang="en-US" dirty="0"/>
              <a:t> : CWDM generally operates with 8 channels where the spacing between the channels is 20 nm (nanometers) apart. It consumes less energy than DWDM and is less expensive. However, the capacity of the links, as well as the distance supported, is lesser</a:t>
            </a:r>
            <a:r>
              <a:rPr lang="en-US" dirty="0" smtClean="0"/>
              <a:t>.</a:t>
            </a:r>
            <a:endParaRPr lang="en-US" dirty="0" smtClean="0"/>
          </a:p>
          <a:p>
            <a:pPr algn="just">
              <a:buNone/>
            </a:pPr>
            <a:endParaRPr lang="en-US" dirty="0"/>
          </a:p>
          <a:p>
            <a:pPr algn="just"/>
            <a:r>
              <a:rPr lang="en-US" b="1" dirty="0"/>
              <a:t>Dense WDM (DWDM)</a:t>
            </a:r>
            <a:r>
              <a:rPr lang="en-US" dirty="0"/>
              <a:t> : In DWDM, the number of multiplexed channels much larger than CWDM. It is either 40 at 100GHz spacing or 80 with 50GHz spacing. Due to this, they can transmit the huge quantity of data through a single fiber link. DWDM is generally applied in core networks of telecommunications and cable networks. It is also used in cloud data centers for their </a:t>
            </a:r>
            <a:r>
              <a:rPr lang="en-US" dirty="0" err="1"/>
              <a:t>IaaS</a:t>
            </a:r>
            <a:r>
              <a:rPr lang="en-US" dirty="0"/>
              <a:t> services.</a:t>
            </a:r>
            <a:endParaRPr lang="en-US" dirty="0"/>
          </a:p>
          <a:p>
            <a:pPr algn="just"/>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Number Placeholder 3"/>
          <p:cNvSpPr>
            <a:spLocks noGrp="1"/>
          </p:cNvSpPr>
          <p:nvPr>
            <p:ph type="sldNum" sz="quarter" idx="12"/>
          </p:nvPr>
        </p:nvSpPr>
        <p:spPr bwMode="auto">
          <a:noFill/>
          <a:ln>
            <a:miter lim="800000"/>
          </a:ln>
        </p:spPr>
        <p:txBody>
          <a:bodyPr/>
          <a:lstStyle/>
          <a:p>
            <a:fld id="{55F3F382-B720-4500-B4DF-6E3CEE6FE958}" type="slidenum">
              <a:rPr lang="en-US" altLang="en-US"/>
            </a:fld>
            <a:endParaRPr lang="en-US" altLang="en-US"/>
          </a:p>
        </p:txBody>
      </p:sp>
      <p:sp>
        <p:nvSpPr>
          <p:cNvPr id="183299"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83300" name="Text Box 4"/>
          <p:cNvSpPr txBox="1">
            <a:spLocks noChangeArrowheads="1"/>
          </p:cNvSpPr>
          <p:nvPr/>
        </p:nvSpPr>
        <p:spPr bwMode="auto">
          <a:xfrm>
            <a:off x="228600" y="228600"/>
            <a:ext cx="8229600" cy="7232650"/>
          </a:xfrm>
          <a:prstGeom prst="rect">
            <a:avLst/>
          </a:prstGeom>
          <a:noFill/>
          <a:ln w="9525">
            <a:noFill/>
            <a:miter lim="800000"/>
          </a:ln>
        </p:spPr>
        <p:txBody>
          <a:bodyPr>
            <a:spAutoFit/>
          </a:bodyPr>
          <a:lstStyle/>
          <a:p>
            <a:pPr defTabSz="0" eaLnBrk="1" hangingPunct="1"/>
            <a:r>
              <a:rPr lang="en-US" altLang="en-US" sz="3600" dirty="0">
                <a:solidFill>
                  <a:srgbClr val="7030A0"/>
                </a:solidFill>
                <a:latin typeface="Calibri" pitchFamily="34" charset="0"/>
              </a:rPr>
              <a:t>Dense Wavelength Division </a:t>
            </a:r>
            <a:endParaRPr lang="en-US" altLang="en-US" sz="3600" dirty="0">
              <a:solidFill>
                <a:srgbClr val="7030A0"/>
              </a:solidFill>
              <a:latin typeface="Calibri" pitchFamily="34" charset="0"/>
            </a:endParaRPr>
          </a:p>
          <a:p>
            <a:pPr defTabSz="0" eaLnBrk="1" hangingPunct="1"/>
            <a:r>
              <a:rPr lang="en-US" altLang="en-US" sz="3600" dirty="0">
                <a:solidFill>
                  <a:srgbClr val="7030A0"/>
                </a:solidFill>
                <a:latin typeface="Calibri" pitchFamily="34" charset="0"/>
              </a:rPr>
              <a:t>Multiplexing (DWDM)</a:t>
            </a:r>
            <a:endParaRPr lang="en-US" altLang="en-US" sz="3600" dirty="0">
              <a:solidFill>
                <a:srgbClr val="7030A0"/>
              </a:solidFill>
              <a:latin typeface="Calibri" pitchFamily="34" charset="0"/>
            </a:endParaRPr>
          </a:p>
          <a:p>
            <a:pPr defTabSz="0" eaLnBrk="1" hangingPunct="1">
              <a:spcBef>
                <a:spcPct val="50000"/>
              </a:spcBef>
              <a:buFont typeface="Arial" panose="020B0604020202020204" pitchFamily="34" charset="0"/>
              <a:buChar char="•"/>
            </a:pPr>
            <a:r>
              <a:rPr lang="en-US" altLang="en-US" sz="2800" dirty="0">
                <a:latin typeface="Calibri" pitchFamily="34" charset="0"/>
              </a:rPr>
              <a:t>Dense wavelength division multiplexing is often called just wavelength division multiplexing </a:t>
            </a:r>
            <a:endParaRPr lang="en-US" altLang="en-US" sz="2800" dirty="0">
              <a:latin typeface="Calibri" pitchFamily="34" charset="0"/>
            </a:endParaRPr>
          </a:p>
          <a:p>
            <a:pPr defTabSz="0" eaLnBrk="1" hangingPunct="1">
              <a:spcBef>
                <a:spcPct val="50000"/>
              </a:spcBef>
              <a:buFont typeface="Arial" panose="020B0604020202020204" pitchFamily="34" charset="0"/>
              <a:buChar char="•"/>
            </a:pPr>
            <a:r>
              <a:rPr lang="en-US" altLang="en-US" sz="2800" dirty="0">
                <a:latin typeface="Calibri" pitchFamily="34" charset="0"/>
              </a:rPr>
              <a:t>Dense wavelength division multiplexing multiplexes multiple data streams onto a single fiber optic line.</a:t>
            </a:r>
            <a:endParaRPr lang="en-US" altLang="en-US" sz="2800" dirty="0">
              <a:latin typeface="Calibri" pitchFamily="34" charset="0"/>
            </a:endParaRPr>
          </a:p>
          <a:p>
            <a:pPr defTabSz="0" eaLnBrk="1" hangingPunct="1">
              <a:spcBef>
                <a:spcPct val="50000"/>
              </a:spcBef>
              <a:buFont typeface="Arial" panose="020B0604020202020204" pitchFamily="34" charset="0"/>
              <a:buChar char="•"/>
            </a:pPr>
            <a:r>
              <a:rPr lang="en-US" altLang="en-US" sz="2800" dirty="0">
                <a:latin typeface="Calibri" pitchFamily="34" charset="0"/>
              </a:rPr>
              <a:t>Different wavelength lasers (called lambdas) transmit the multiple signals.</a:t>
            </a:r>
            <a:endParaRPr lang="en-US" altLang="en-US" sz="2800" dirty="0">
              <a:latin typeface="Calibri" pitchFamily="34" charset="0"/>
            </a:endParaRPr>
          </a:p>
          <a:p>
            <a:pPr defTabSz="0" eaLnBrk="1" hangingPunct="1">
              <a:spcBef>
                <a:spcPct val="50000"/>
              </a:spcBef>
              <a:buFont typeface="Arial" panose="020B0604020202020204" pitchFamily="34" charset="0"/>
              <a:buChar char="•"/>
            </a:pPr>
            <a:r>
              <a:rPr lang="en-US" altLang="en-US" sz="2800" dirty="0">
                <a:latin typeface="Calibri" pitchFamily="34" charset="0"/>
              </a:rPr>
              <a:t>Each signal carried on the fiber can be transmitted at a different rate from the other signals.</a:t>
            </a:r>
            <a:endParaRPr lang="en-US" altLang="en-US" sz="2800" dirty="0">
              <a:latin typeface="Calibri" pitchFamily="34" charset="0"/>
            </a:endParaRPr>
          </a:p>
          <a:p>
            <a:pPr defTabSz="0" eaLnBrk="1" hangingPunct="1">
              <a:spcBef>
                <a:spcPct val="50000"/>
              </a:spcBef>
              <a:buFont typeface="Arial" panose="020B0604020202020204" pitchFamily="34" charset="0"/>
              <a:buChar char="•"/>
            </a:pPr>
            <a:r>
              <a:rPr lang="en-US" altLang="en-US" sz="2800" dirty="0">
                <a:latin typeface="Calibri" pitchFamily="34" charset="0"/>
              </a:rPr>
              <a:t>Dense wavelength division multiplexing combines many (30, 40, 50, 60, more?) onto one fiber.</a:t>
            </a:r>
            <a:endParaRPr lang="en-US" altLang="en-US" sz="2800" dirty="0">
              <a:latin typeface="Calibri" pitchFamily="34" charset="0"/>
            </a:endParaRPr>
          </a:p>
          <a:p>
            <a:pPr defTabSz="0" eaLnBrk="1" hangingPunct="1">
              <a:spcBef>
                <a:spcPct val="50000"/>
              </a:spcBef>
            </a:pPr>
            <a:endParaRPr lang="en-US" altLang="en-US" sz="2800" dirty="0">
              <a:latin typeface="Calibri"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3"/>
          <p:cNvSpPr>
            <a:spLocks noGrp="1"/>
          </p:cNvSpPr>
          <p:nvPr>
            <p:ph type="sldNum" sz="quarter" idx="12"/>
          </p:nvPr>
        </p:nvSpPr>
        <p:spPr bwMode="auto">
          <a:noFill/>
          <a:ln>
            <a:miter lim="800000"/>
          </a:ln>
        </p:spPr>
        <p:txBody>
          <a:bodyPr/>
          <a:lstStyle/>
          <a:p>
            <a:fld id="{B1529DF0-31B5-4306-A0DA-583EC5E4819B}" type="slidenum">
              <a:rPr lang="en-US" altLang="en-US"/>
            </a:fld>
            <a:endParaRPr lang="en-US" altLang="en-US"/>
          </a:p>
        </p:txBody>
      </p:sp>
      <p:sp>
        <p:nvSpPr>
          <p:cNvPr id="184323" name="Rectangle 2"/>
          <p:cNvSpPr>
            <a:spLocks noChangeArrowheads="1"/>
          </p:cNvSpPr>
          <p:nvPr/>
        </p:nvSpPr>
        <p:spPr bwMode="auto">
          <a:xfrm>
            <a:off x="381000" y="395288"/>
            <a:ext cx="6648450" cy="954087"/>
          </a:xfrm>
          <a:prstGeom prst="rect">
            <a:avLst/>
          </a:prstGeom>
          <a:noFill/>
          <a:ln w="9525">
            <a:noFill/>
            <a:miter lim="800000"/>
          </a:ln>
        </p:spPr>
        <p:txBody>
          <a:bodyPr wrap="none">
            <a:spAutoFit/>
          </a:bodyPr>
          <a:lstStyle/>
          <a:p>
            <a:pPr eaLnBrk="1" hangingPunct="1"/>
            <a:r>
              <a:rPr lang="en-US" altLang="en-US" sz="2800" b="1">
                <a:solidFill>
                  <a:srgbClr val="820288"/>
                </a:solidFill>
                <a:latin typeface="Calibri" pitchFamily="34" charset="0"/>
              </a:rPr>
              <a:t>	   Data Signals Transmitted </a:t>
            </a:r>
            <a:endParaRPr lang="en-US" altLang="en-US" sz="2800" b="1">
              <a:solidFill>
                <a:srgbClr val="820288"/>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endParaRPr lang="en-US" altLang="en-US" sz="2800" b="1">
              <a:solidFill>
                <a:srgbClr val="A703AF"/>
              </a:solidFill>
              <a:latin typeface="Calibri" pitchFamily="34" charset="0"/>
            </a:endParaRPr>
          </a:p>
        </p:txBody>
      </p:sp>
      <p:sp>
        <p:nvSpPr>
          <p:cNvPr id="184324"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84325" name="Text Box 6"/>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pic>
        <p:nvPicPr>
          <p:cNvPr id="184326" name="Picture 7" descr="FIG5-13"/>
          <p:cNvPicPr>
            <a:picLocks noChangeAspect="1" noChangeArrowheads="1"/>
          </p:cNvPicPr>
          <p:nvPr/>
        </p:nvPicPr>
        <p:blipFill>
          <a:blip r:embed="rId1" cstate="print"/>
          <a:srcRect t="19717"/>
          <a:stretch>
            <a:fillRect/>
          </a:stretch>
        </p:blipFill>
        <p:spPr bwMode="auto">
          <a:xfrm>
            <a:off x="323528" y="1628800"/>
            <a:ext cx="81280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Number Placeholder 3"/>
          <p:cNvSpPr>
            <a:spLocks noGrp="1"/>
          </p:cNvSpPr>
          <p:nvPr>
            <p:ph type="sldNum" sz="quarter" idx="12"/>
          </p:nvPr>
        </p:nvSpPr>
        <p:spPr bwMode="auto">
          <a:noFill/>
          <a:ln>
            <a:miter lim="800000"/>
          </a:ln>
        </p:spPr>
        <p:txBody>
          <a:bodyPr/>
          <a:lstStyle/>
          <a:p>
            <a:fld id="{EFBA4BAF-F3C5-4307-A4C2-68478C7A7066}" type="slidenum">
              <a:rPr lang="en-US" altLang="en-US"/>
            </a:fld>
            <a:endParaRPr lang="en-US" altLang="en-US"/>
          </a:p>
        </p:txBody>
      </p:sp>
      <p:sp>
        <p:nvSpPr>
          <p:cNvPr id="189443" name="Rectangle 2"/>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89444" name="Text Box 3"/>
          <p:cNvSpPr txBox="1">
            <a:spLocks noChangeArrowheads="1"/>
          </p:cNvSpPr>
          <p:nvPr/>
        </p:nvSpPr>
        <p:spPr bwMode="auto">
          <a:xfrm>
            <a:off x="762000" y="1905000"/>
            <a:ext cx="7772400" cy="457200"/>
          </a:xfrm>
          <a:prstGeom prst="rect">
            <a:avLst/>
          </a:prstGeom>
          <a:noFill/>
          <a:ln w="9525">
            <a:noFill/>
            <a:miter lim="800000"/>
          </a:ln>
        </p:spPr>
        <p:txBody>
          <a:bodyPr>
            <a:spAutoFit/>
          </a:bodyPr>
          <a:lstStyle/>
          <a:p>
            <a:pPr eaLnBrk="1" hangingPunct="1">
              <a:spcBef>
                <a:spcPct val="50000"/>
              </a:spcBef>
            </a:pPr>
            <a:endParaRPr lang="en-US" altLang="en-US">
              <a:latin typeface="Calibri" pitchFamily="34" charset="0"/>
            </a:endParaRPr>
          </a:p>
        </p:txBody>
      </p:sp>
      <p:pic>
        <p:nvPicPr>
          <p:cNvPr id="189445" name="Picture 4" descr="Tbl05-03"/>
          <p:cNvPicPr>
            <a:picLocks noChangeAspect="1" noChangeArrowheads="1"/>
          </p:cNvPicPr>
          <p:nvPr/>
        </p:nvPicPr>
        <p:blipFill>
          <a:blip r:embed="rId1"/>
          <a:srcRect t="3751"/>
          <a:stretch>
            <a:fillRect/>
          </a:stretch>
        </p:blipFill>
        <p:spPr bwMode="auto">
          <a:xfrm>
            <a:off x="508000" y="609600"/>
            <a:ext cx="8126413"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447238D1-8652-423F-B748-7109626B932F}" type="slidenum">
              <a:rPr lang="en-US" altLang="en-US" sz="2000" smtClean="0">
                <a:solidFill>
                  <a:schemeClr val="bg2"/>
                </a:solidFill>
              </a:rPr>
            </a:fld>
            <a:endParaRPr lang="en-US" altLang="en-US" sz="2000" smtClean="0">
              <a:solidFill>
                <a:schemeClr val="bg2"/>
              </a:solidFill>
            </a:endParaRPr>
          </a:p>
        </p:txBody>
      </p:sp>
      <p:sp>
        <p:nvSpPr>
          <p:cNvPr id="3076" name="Rectangle 1027"/>
          <p:cNvSpPr>
            <a:spLocks noChangeArrowheads="1"/>
          </p:cNvSpPr>
          <p:nvPr/>
        </p:nvSpPr>
        <p:spPr bwMode="auto">
          <a:xfrm>
            <a:off x="1143000" y="2514600"/>
            <a:ext cx="6858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en-US" altLang="en-US" sz="2000" dirty="0">
              <a:solidFill>
                <a:schemeClr val="tx2"/>
              </a:solidFill>
            </a:endParaRPr>
          </a:p>
          <a:p>
            <a:pPr algn="ctr"/>
            <a:r>
              <a:rPr lang="en-US" altLang="en-US" sz="4400" dirty="0"/>
              <a:t>Transmission Media</a:t>
            </a:r>
            <a:endParaRPr lang="en-US" altLang="en-US" sz="44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5"/>
            <a:ext cx="7886700" cy="576263"/>
          </a:xfrm>
        </p:spPr>
        <p:txBody>
          <a:bodyPr rtlCol="0">
            <a:noAutofit/>
          </a:bodyPr>
          <a:lstStyle/>
          <a:p>
            <a:pPr fontAlgn="auto">
              <a:spcAft>
                <a:spcPts val="0"/>
              </a:spcAft>
              <a:defRPr/>
            </a:pPr>
            <a:r>
              <a:rPr lang="en-US" sz="2900" b="1" spc="-3" dirty="0">
                <a:solidFill>
                  <a:prstClr val="black"/>
                </a:solidFill>
                <a:cs typeface="Times New Roman" panose="02020603050405020304" pitchFamily="18" charset="0"/>
              </a:rPr>
              <a:t>Transmission</a:t>
            </a:r>
            <a:r>
              <a:rPr lang="en-US" sz="2900" b="1" spc="-3" dirty="0">
                <a:solidFill>
                  <a:prstClr val="black"/>
                </a:solidFill>
                <a:latin typeface="Times New Roman" panose="02020603050405020304" pitchFamily="18" charset="0"/>
                <a:cs typeface="Times New Roman" panose="02020603050405020304" pitchFamily="18" charset="0"/>
              </a:rPr>
              <a:t> Media</a:t>
            </a:r>
            <a:br>
              <a:rPr lang="en-US" sz="2900" dirty="0">
                <a:solidFill>
                  <a:prstClr val="black"/>
                </a:solidFill>
                <a:latin typeface="Times New Roman" panose="02020603050405020304" pitchFamily="18" charset="0"/>
                <a:cs typeface="Times New Roman" panose="02020603050405020304" pitchFamily="18" charset="0"/>
              </a:rPr>
            </a:br>
            <a:endParaRPr lang="en-US" sz="2900" dirty="0">
              <a:latin typeface="Times New Roman" panose="02020603050405020304" pitchFamily="18" charset="0"/>
              <a:cs typeface="Times New Roman" panose="02020603050405020304" pitchFamily="18" charset="0"/>
            </a:endParaRPr>
          </a:p>
        </p:txBody>
      </p:sp>
      <p:sp>
        <p:nvSpPr>
          <p:cNvPr id="197635" name="Content Placeholder 3"/>
          <p:cNvSpPr>
            <a:spLocks noGrp="1"/>
          </p:cNvSpPr>
          <p:nvPr>
            <p:ph idx="1"/>
          </p:nvPr>
        </p:nvSpPr>
        <p:spPr>
          <a:xfrm>
            <a:off x="301625" y="698500"/>
            <a:ext cx="8561388" cy="5794375"/>
          </a:xfrm>
        </p:spPr>
        <p:txBody>
          <a:bodyPr/>
          <a:lstStyle/>
          <a:p>
            <a:pPr marL="351155" algn="just" defTabSz="311150">
              <a:lnSpc>
                <a:spcPct val="104000"/>
              </a:lnSpc>
              <a:buFont typeface="Wingdings" panose="05000000000000000000" pitchFamily="2" charset="2"/>
              <a:buChar char="à"/>
              <a:tabLst>
                <a:tab pos="163195" algn="l"/>
              </a:tabLst>
            </a:pPr>
            <a:r>
              <a:rPr lang="en-US" altLang="en-US" sz="2000" dirty="0">
                <a:latin typeface="+mj-lt"/>
                <a:cs typeface="Times New Roman" panose="02020603050405020304" pitchFamily="18" charset="0"/>
                <a:sym typeface="Wingdings" panose="05000000000000000000" pitchFamily="2" charset="2"/>
              </a:rPr>
              <a:t>The physical path between transmitter and receiver is called transmission medium. It is a pathway that carries information from sender to receiver.</a:t>
            </a:r>
            <a:endParaRPr lang="en-US" altLang="en-US" sz="2000" dirty="0">
              <a:latin typeface="+mj-lt"/>
              <a:cs typeface="Times New Roman" panose="02020603050405020304" pitchFamily="18" charset="0"/>
              <a:sym typeface="Wingdings" panose="05000000000000000000" pitchFamily="2" charset="2"/>
            </a:endParaRPr>
          </a:p>
          <a:p>
            <a:pPr marL="351155" algn="just" defTabSz="311150">
              <a:lnSpc>
                <a:spcPct val="104000"/>
              </a:lnSpc>
              <a:buFont typeface="Wingdings" panose="05000000000000000000" pitchFamily="2" charset="2"/>
              <a:buChar char="à"/>
              <a:tabLst>
                <a:tab pos="163195" algn="l"/>
              </a:tabLst>
            </a:pPr>
            <a:r>
              <a:rPr lang="en-US" sz="2000" dirty="0">
                <a:latin typeface="+mj-lt"/>
                <a:cs typeface="Times New Roman" panose="02020603050405020304" pitchFamily="18" charset="0"/>
              </a:rPr>
              <a:t>In One type of transmission medium , transmission occurs through a solid medium, such as copper twisted pair, copper coaxial cable, and optical fiber</a:t>
            </a:r>
            <a:endParaRPr lang="en-US" sz="2000" dirty="0">
              <a:latin typeface="+mj-lt"/>
              <a:cs typeface="Times New Roman" panose="02020603050405020304" pitchFamily="18" charset="0"/>
            </a:endParaRPr>
          </a:p>
          <a:p>
            <a:pPr marL="351155" algn="just" defTabSz="311150">
              <a:lnSpc>
                <a:spcPct val="104000"/>
              </a:lnSpc>
              <a:buFont typeface="Wingdings" panose="05000000000000000000" pitchFamily="2" charset="2"/>
              <a:buChar char="à"/>
              <a:tabLst>
                <a:tab pos="163195" algn="l"/>
              </a:tabLst>
            </a:pPr>
            <a:r>
              <a:rPr lang="en-US" sz="2000" dirty="0">
                <a:latin typeface="+mj-lt"/>
                <a:cs typeface="Times New Roman" panose="02020603050405020304" pitchFamily="18" charset="0"/>
              </a:rPr>
              <a:t>For second type of transmission medium , transmission occurs wireless through the atmosphere, outer space, or water.</a:t>
            </a:r>
            <a:endParaRPr lang="en-US" sz="2000" dirty="0">
              <a:latin typeface="+mj-lt"/>
              <a:cs typeface="Times New Roman" panose="02020603050405020304" pitchFamily="18" charset="0"/>
            </a:endParaRPr>
          </a:p>
          <a:p>
            <a:pPr marL="351155" algn="just" defTabSz="311150">
              <a:lnSpc>
                <a:spcPct val="104000"/>
              </a:lnSpc>
              <a:buFont typeface="Wingdings" panose="05000000000000000000" pitchFamily="2" charset="2"/>
              <a:buChar char="à"/>
              <a:tabLst>
                <a:tab pos="163195" algn="l"/>
              </a:tabLst>
            </a:pPr>
            <a:r>
              <a:rPr lang="en-US" altLang="en-US" sz="2000" dirty="0">
                <a:latin typeface="+mj-lt"/>
                <a:cs typeface="Times New Roman" panose="02020603050405020304" pitchFamily="18" charset="0"/>
                <a:sym typeface="Wingdings" panose="05000000000000000000" pitchFamily="2" charset="2"/>
              </a:rPr>
              <a:t>It is located below the physical layer and are directly controlled by the physical layer.</a:t>
            </a:r>
            <a:endParaRPr lang="en-US" altLang="en-US" sz="2000" dirty="0">
              <a:latin typeface="+mj-lt"/>
              <a:cs typeface="Times New Roman" panose="02020603050405020304" pitchFamily="18" charset="0"/>
              <a:sym typeface="Wingdings" panose="05000000000000000000" pitchFamily="2" charset="2"/>
            </a:endParaRPr>
          </a:p>
          <a:p>
            <a:pPr marL="351155" algn="just" defTabSz="311150">
              <a:lnSpc>
                <a:spcPct val="104000"/>
              </a:lnSpc>
              <a:buFont typeface="Wingdings" panose="05000000000000000000" pitchFamily="2" charset="2"/>
              <a:buChar char="à"/>
              <a:tabLst>
                <a:tab pos="163195" algn="l"/>
              </a:tabLst>
            </a:pPr>
            <a:r>
              <a:rPr lang="en-US" altLang="en-US" sz="2000" dirty="0">
                <a:solidFill>
                  <a:srgbClr val="000000"/>
                </a:solidFill>
                <a:latin typeface="+mj-lt"/>
                <a:cs typeface="Times New Roman" panose="02020603050405020304" pitchFamily="18" charset="0"/>
              </a:rPr>
              <a:t>Data is transmitted normally in electrical or electromagnetic signals.</a:t>
            </a:r>
            <a:endParaRPr lang="en-US" altLang="en-US" sz="2000" dirty="0">
              <a:solidFill>
                <a:srgbClr val="000000"/>
              </a:solidFill>
              <a:latin typeface="+mj-lt"/>
              <a:cs typeface="Times New Roman" panose="02020603050405020304" pitchFamily="18" charset="0"/>
            </a:endParaRPr>
          </a:p>
          <a:p>
            <a:pPr marL="351155" algn="just" defTabSz="311150">
              <a:lnSpc>
                <a:spcPct val="104000"/>
              </a:lnSpc>
              <a:buFont typeface="Wingdings" panose="05000000000000000000" pitchFamily="2" charset="2"/>
              <a:buChar char="à"/>
              <a:tabLst>
                <a:tab pos="163195" algn="l"/>
              </a:tabLst>
            </a:pPr>
            <a:r>
              <a:rPr lang="en-US" altLang="en-US" sz="2000" dirty="0">
                <a:solidFill>
                  <a:srgbClr val="000000"/>
                </a:solidFill>
                <a:latin typeface="+mj-lt"/>
                <a:cs typeface="Times New Roman" panose="02020603050405020304" pitchFamily="18" charset="0"/>
              </a:rPr>
              <a:t>Signals are transmitted in the form of electromagnetic energy.</a:t>
            </a:r>
            <a:endParaRPr lang="en-US" altLang="en-US" sz="2000" dirty="0">
              <a:solidFill>
                <a:srgbClr val="000000"/>
              </a:solidFill>
              <a:latin typeface="+mj-lt"/>
              <a:cs typeface="Times New Roman" panose="02020603050405020304" pitchFamily="18" charset="0"/>
            </a:endParaRPr>
          </a:p>
          <a:p>
            <a:pPr marL="351155" algn="just" defTabSz="311150">
              <a:lnSpc>
                <a:spcPct val="104000"/>
              </a:lnSpc>
              <a:buFont typeface="Wingdings" panose="05000000000000000000" pitchFamily="2" charset="2"/>
              <a:buChar char="à"/>
              <a:tabLst>
                <a:tab pos="163195" algn="l"/>
              </a:tabLst>
            </a:pPr>
            <a:endParaRPr lang="en-US" altLang="en-US" sz="2000" dirty="0">
              <a:solidFill>
                <a:srgbClr val="000000"/>
              </a:solidFill>
              <a:latin typeface="+mj-lt"/>
              <a:cs typeface="Times New Roman" panose="02020603050405020304" pitchFamily="18" charset="0"/>
            </a:endParaRPr>
          </a:p>
          <a:p>
            <a:pPr marL="351155" algn="just" defTabSz="311150">
              <a:lnSpc>
                <a:spcPct val="104000"/>
              </a:lnSpc>
              <a:buFont typeface="Wingdings" panose="05000000000000000000" pitchFamily="2" charset="2"/>
              <a:buChar char="à"/>
              <a:tabLst>
                <a:tab pos="163195" algn="l"/>
              </a:tabLst>
            </a:pPr>
            <a:endParaRPr lang="en-US" altLang="en-US" sz="2000" dirty="0">
              <a:latin typeface="+mj-lt"/>
              <a:cs typeface="Times New Roman" panose="02020603050405020304" pitchFamily="18" charset="0"/>
              <a:sym typeface="Wingdings" panose="05000000000000000000" pitchFamily="2" charset="2"/>
            </a:endParaRPr>
          </a:p>
          <a:p>
            <a:pPr marL="351155" algn="just" defTabSz="311150">
              <a:lnSpc>
                <a:spcPct val="104000"/>
              </a:lnSpc>
              <a:buFont typeface="Wingdings" panose="05000000000000000000" pitchFamily="2" charset="2"/>
              <a:buChar char="à"/>
              <a:tabLst>
                <a:tab pos="163195" algn="l"/>
              </a:tabLst>
            </a:pPr>
            <a:endParaRPr lang="en-US" altLang="en-US" sz="2000" dirty="0">
              <a:latin typeface="+mj-lt"/>
              <a:cs typeface="Times New Roman" panose="02020603050405020304" pitchFamily="18" charset="0"/>
              <a:sym typeface="Wingdings" panose="05000000000000000000" pitchFamily="2" charset="2"/>
            </a:endParaRPr>
          </a:p>
          <a:p>
            <a:pPr marL="351155" algn="just" defTabSz="311150">
              <a:lnSpc>
                <a:spcPct val="104000"/>
              </a:lnSpc>
              <a:buFont typeface="Wingdings" panose="05000000000000000000" pitchFamily="2" charset="2"/>
              <a:buChar char="à"/>
              <a:tabLst>
                <a:tab pos="163195" algn="l"/>
              </a:tabLst>
            </a:pPr>
            <a:endParaRPr lang="en-US" altLang="en-US" sz="2000" dirty="0">
              <a:latin typeface="+mj-lt"/>
              <a:cs typeface="Times New Roman" panose="02020603050405020304" pitchFamily="18" charset="0"/>
              <a:sym typeface="Wingdings" panose="05000000000000000000" pitchFamily="2" charset="2"/>
            </a:endParaRPr>
          </a:p>
          <a:p>
            <a:pPr marL="8255" indent="0" algn="just" defTabSz="311150">
              <a:lnSpc>
                <a:spcPct val="104000"/>
              </a:lnSpc>
              <a:buNone/>
              <a:tabLst>
                <a:tab pos="163195" algn="l"/>
              </a:tabLst>
            </a:pPr>
            <a:r>
              <a:rPr lang="en-US" altLang="en-US" sz="2000" dirty="0">
                <a:latin typeface="+mj-lt"/>
                <a:cs typeface="Times New Roman" panose="02020603050405020304" pitchFamily="18" charset="0"/>
                <a:sym typeface="Wingdings" panose="05000000000000000000" pitchFamily="2" charset="2"/>
              </a:rPr>
              <a:t> </a:t>
            </a:r>
            <a:endParaRPr lang="en-US" altLang="en-US" sz="2000" dirty="0">
              <a:latin typeface="+mj-lt"/>
              <a:cs typeface="Times New Roman" panose="02020603050405020304" pitchFamily="18" charset="0"/>
              <a:sym typeface="Wingdings" panose="05000000000000000000" pitchFamily="2" charset="2"/>
            </a:endParaRPr>
          </a:p>
          <a:p>
            <a:pPr marL="8255" indent="0" algn="just" defTabSz="311150">
              <a:lnSpc>
                <a:spcPct val="104000"/>
              </a:lnSpc>
              <a:buNone/>
              <a:tabLst>
                <a:tab pos="163195" algn="l"/>
              </a:tabLst>
            </a:pPr>
            <a:endParaRPr lang="en-US" altLang="en-US" sz="2000" dirty="0">
              <a:latin typeface="+mj-lt"/>
              <a:cs typeface="Times New Roman" panose="02020603050405020304" pitchFamily="18" charset="0"/>
            </a:endParaRPr>
          </a:p>
        </p:txBody>
      </p:sp>
      <p:pic>
        <p:nvPicPr>
          <p:cNvPr id="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3886" y="4800600"/>
            <a:ext cx="670147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783FCBB7-458F-472A-B65D-0716FDD6BEE4}" type="slidenum">
              <a:rPr lang="en-US" altLang="en-US" sz="2000" smtClean="0">
                <a:solidFill>
                  <a:schemeClr val="bg2"/>
                </a:solidFill>
              </a:rPr>
            </a:fld>
            <a:endParaRPr lang="en-US" altLang="en-US" sz="2000" smtClean="0">
              <a:solidFill>
                <a:schemeClr val="bg2"/>
              </a:solidFill>
            </a:endParaRPr>
          </a:p>
        </p:txBody>
      </p:sp>
      <p:sp>
        <p:nvSpPr>
          <p:cNvPr id="4099"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4100"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4101" name="Text Box 4"/>
          <p:cNvSpPr txBox="1">
            <a:spLocks noChangeArrowheads="1"/>
          </p:cNvSpPr>
          <p:nvPr/>
        </p:nvSpPr>
        <p:spPr bwMode="auto">
          <a:xfrm>
            <a:off x="304800" y="762000"/>
            <a:ext cx="45129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Transmission </a:t>
            </a:r>
            <a:r>
              <a:rPr lang="en-US" altLang="en-US" sz="2000" i="1" dirty="0">
                <a:latin typeface="Times New Roman" panose="02020603050405020304" pitchFamily="18" charset="0"/>
              </a:rPr>
              <a:t>medium and physical layer</a:t>
            </a:r>
            <a:endParaRPr lang="en-US" altLang="en-US" sz="2000" i="1" dirty="0">
              <a:latin typeface="Times New Roman" panose="02020603050405020304" pitchFamily="18" charset="0"/>
            </a:endParaRPr>
          </a:p>
        </p:txBody>
      </p:sp>
      <p:sp>
        <p:nvSpPr>
          <p:cNvPr id="4102"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410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738" y="2584450"/>
            <a:ext cx="872966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B31D7B7E-7790-4C0C-8EF9-7960E3FEC821}" type="slidenum">
              <a:rPr lang="en-US" altLang="en-US" sz="2000" smtClean="0">
                <a:solidFill>
                  <a:schemeClr val="bg2"/>
                </a:solidFill>
              </a:rPr>
            </a:fld>
            <a:endParaRPr lang="en-US" altLang="en-US" sz="2000" smtClean="0">
              <a:solidFill>
                <a:schemeClr val="bg2"/>
              </a:solidFill>
            </a:endParaRPr>
          </a:p>
        </p:txBody>
      </p:sp>
      <p:sp>
        <p:nvSpPr>
          <p:cNvPr id="5123"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5124"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5125" name="Text Box 4"/>
          <p:cNvSpPr txBox="1">
            <a:spLocks noChangeArrowheads="1"/>
          </p:cNvSpPr>
          <p:nvPr/>
        </p:nvSpPr>
        <p:spPr bwMode="auto">
          <a:xfrm>
            <a:off x="304800" y="762000"/>
            <a:ext cx="3361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Classes </a:t>
            </a:r>
            <a:r>
              <a:rPr lang="en-US" altLang="en-US" sz="2000" i="1" dirty="0">
                <a:latin typeface="Times New Roman" panose="02020603050405020304" pitchFamily="18" charset="0"/>
              </a:rPr>
              <a:t>of transmission media</a:t>
            </a:r>
            <a:endParaRPr lang="en-US" altLang="en-US" sz="2000" i="1" dirty="0">
              <a:latin typeface="Times New Roman" panose="02020603050405020304" pitchFamily="18" charset="0"/>
            </a:endParaRPr>
          </a:p>
        </p:txBody>
      </p:sp>
      <p:sp>
        <p:nvSpPr>
          <p:cNvPr id="5126"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512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2100263"/>
            <a:ext cx="7715250"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3429000" y="406400"/>
            <a:ext cx="2339102" cy="461665"/>
          </a:xfrm>
          <a:prstGeom prst="rect">
            <a:avLst/>
          </a:prstGeom>
          <a:noFill/>
          <a:ln w="9525">
            <a:noFill/>
            <a:miter lim="800000"/>
          </a:ln>
          <a:effectLst/>
        </p:spPr>
        <p:txBody>
          <a:bodyPr wrap="none">
            <a:spAutoFit/>
          </a:bodyPr>
          <a:lstStyle/>
          <a:p>
            <a:pPr>
              <a:defRPr/>
            </a:pPr>
            <a:r>
              <a:rPr lang="en-US" sz="2400" b="1" dirty="0" smtClean="0">
                <a:effectLst>
                  <a:outerShdw blurRad="38100" dist="38100" dir="2700000" algn="tl">
                    <a:srgbClr val="C0C0C0"/>
                  </a:outerShdw>
                </a:effectLst>
                <a:latin typeface="+mj-lt"/>
              </a:rPr>
              <a:t>GUIDED </a:t>
            </a:r>
            <a:r>
              <a:rPr lang="en-US" sz="2400" b="1" dirty="0">
                <a:effectLst>
                  <a:outerShdw blurRad="38100" dist="38100" dir="2700000" algn="tl">
                    <a:srgbClr val="C0C0C0"/>
                  </a:outerShdw>
                </a:effectLst>
                <a:latin typeface="+mj-lt"/>
              </a:rPr>
              <a:t>MEDIA</a:t>
            </a:r>
            <a:endParaRPr lang="en-US" sz="2400" b="1" dirty="0">
              <a:effectLst>
                <a:outerShdw blurRad="38100" dist="38100" dir="2700000" algn="tl">
                  <a:srgbClr val="C0C0C0"/>
                </a:outerShdw>
              </a:effectLst>
              <a:latin typeface="+mj-lt"/>
            </a:endParaRPr>
          </a:p>
        </p:txBody>
      </p:sp>
      <p:sp>
        <p:nvSpPr>
          <p:cNvPr id="6149" name="Text Box 4"/>
          <p:cNvSpPr txBox="1">
            <a:spLocks noChangeArrowheads="1"/>
          </p:cNvSpPr>
          <p:nvPr/>
        </p:nvSpPr>
        <p:spPr bwMode="auto">
          <a:xfrm>
            <a:off x="8229600" y="6400800"/>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600">
              <a:latin typeface="+mj-lt"/>
            </a:endParaRPr>
          </a:p>
        </p:txBody>
      </p:sp>
      <p:sp>
        <p:nvSpPr>
          <p:cNvPr id="565253" name="Rectangle 5"/>
          <p:cNvSpPr>
            <a:spLocks noChangeArrowheads="1"/>
          </p:cNvSpPr>
          <p:nvPr/>
        </p:nvSpPr>
        <p:spPr bwMode="auto">
          <a:xfrm>
            <a:off x="152400" y="1305629"/>
            <a:ext cx="8705850" cy="1200329"/>
          </a:xfrm>
          <a:prstGeom prst="rect">
            <a:avLst/>
          </a:prstGeom>
          <a:noFill/>
          <a:ln w="9525">
            <a:noFill/>
            <a:miter lim="800000"/>
          </a:ln>
          <a:effectLst/>
        </p:spPr>
        <p:txBody>
          <a:bodyPr wrap="square" anchor="ctr">
            <a:spAutoFit/>
          </a:bodyPr>
          <a:lstStyle/>
          <a:p>
            <a:pPr algn="just" eaLnBrk="1" hangingPunct="1">
              <a:defRPr/>
            </a:pPr>
            <a:r>
              <a:rPr lang="en-US" sz="2400" i="1" dirty="0">
                <a:effectLst>
                  <a:outerShdw blurRad="38100" dist="38100" dir="2700000" algn="tl">
                    <a:srgbClr val="C0C0C0"/>
                  </a:outerShdw>
                </a:effectLst>
                <a:latin typeface="+mj-lt"/>
              </a:rPr>
              <a:t>Guided media, which are those that provide a conduit from one device to another, include twisted-pair cable, coaxial cable, and fiber-optic cable.</a:t>
            </a:r>
            <a:endParaRPr lang="en-US" sz="2400" i="1" dirty="0">
              <a:effectLst>
                <a:outerShdw blurRad="38100" dist="38100" dir="2700000" algn="tl">
                  <a:srgbClr val="C0C0C0"/>
                </a:outerShdw>
              </a:effectLst>
              <a:latin typeface="+mj-lt"/>
            </a:endParaRPr>
          </a:p>
        </p:txBody>
      </p:sp>
      <p:sp>
        <p:nvSpPr>
          <p:cNvPr id="6151" name="Rectangle 29"/>
          <p:cNvSpPr>
            <a:spLocks noChangeArrowheads="1"/>
          </p:cNvSpPr>
          <p:nvPr/>
        </p:nvSpPr>
        <p:spPr bwMode="auto">
          <a:xfrm>
            <a:off x="152400" y="3357563"/>
            <a:ext cx="87058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pPr>
            <a:r>
              <a:rPr lang="en-US" altLang="en-US" sz="2000" dirty="0">
                <a:solidFill>
                  <a:srgbClr val="0033CC"/>
                </a:solidFill>
                <a:latin typeface="+mj-lt"/>
              </a:rPr>
              <a:t>Twisted-Pair Cable</a:t>
            </a:r>
            <a:br>
              <a:rPr lang="fr-FR" altLang="en-US" sz="2000" dirty="0">
                <a:solidFill>
                  <a:srgbClr val="0033CC"/>
                </a:solidFill>
                <a:latin typeface="+mj-lt"/>
              </a:rPr>
            </a:br>
            <a:r>
              <a:rPr lang="fr-FR" altLang="en-US" sz="2000" dirty="0">
                <a:solidFill>
                  <a:srgbClr val="0033CC"/>
                </a:solidFill>
                <a:latin typeface="+mj-lt"/>
              </a:rPr>
              <a:t>Coaxial </a:t>
            </a:r>
            <a:r>
              <a:rPr lang="fr-FR" altLang="en-US" sz="2000" dirty="0" err="1">
                <a:solidFill>
                  <a:srgbClr val="0033CC"/>
                </a:solidFill>
                <a:latin typeface="+mj-lt"/>
              </a:rPr>
              <a:t>Cable</a:t>
            </a:r>
            <a:br>
              <a:rPr lang="fr-FR" altLang="en-US" sz="2000" dirty="0">
                <a:solidFill>
                  <a:srgbClr val="0033CC"/>
                </a:solidFill>
                <a:latin typeface="+mj-lt"/>
              </a:rPr>
            </a:br>
            <a:r>
              <a:rPr lang="fr-FR" altLang="en-US" sz="2000" dirty="0" err="1">
                <a:solidFill>
                  <a:srgbClr val="0033CC"/>
                </a:solidFill>
                <a:latin typeface="+mj-lt"/>
              </a:rPr>
              <a:t>Fiber-Optic</a:t>
            </a:r>
            <a:r>
              <a:rPr lang="fr-FR" altLang="en-US" sz="2000" dirty="0">
                <a:solidFill>
                  <a:srgbClr val="0033CC"/>
                </a:solidFill>
                <a:latin typeface="+mj-lt"/>
              </a:rPr>
              <a:t> </a:t>
            </a:r>
            <a:r>
              <a:rPr lang="fr-FR" altLang="en-US" sz="2000" dirty="0" err="1">
                <a:solidFill>
                  <a:srgbClr val="0033CC"/>
                </a:solidFill>
                <a:latin typeface="+mj-lt"/>
              </a:rPr>
              <a:t>Cable</a:t>
            </a:r>
            <a:endParaRPr lang="fr-FR" altLang="en-US" sz="2000" dirty="0">
              <a:solidFill>
                <a:srgbClr val="0033CC"/>
              </a:solidFill>
              <a:latin typeface="+mj-lt"/>
            </a:endParaRPr>
          </a:p>
          <a:p>
            <a:pPr>
              <a:buClr>
                <a:schemeClr val="tx1"/>
              </a:buClr>
              <a:buSzPct val="117000"/>
              <a:buFont typeface="Wingdings" panose="05000000000000000000" pitchFamily="2" charset="2"/>
              <a:buNone/>
            </a:pPr>
            <a:endParaRPr lang="fr-FR" altLang="en-US" sz="2000" dirty="0">
              <a:solidFill>
                <a:srgbClr val="0033CC"/>
              </a:solidFill>
              <a:latin typeface="+mj-lt"/>
            </a:endParaRPr>
          </a:p>
          <a:p>
            <a:pPr algn="just">
              <a:buClr>
                <a:schemeClr val="tx1"/>
              </a:buClr>
              <a:buSzPct val="117000"/>
              <a:buFont typeface="Wingdings" panose="05000000000000000000" pitchFamily="2" charset="2"/>
              <a:buChar char="v"/>
            </a:pPr>
            <a:r>
              <a:rPr lang="en-IN" altLang="en-US" sz="2000" dirty="0">
                <a:latin typeface="+mj-lt"/>
              </a:rPr>
              <a:t>Twisted-pair and coaxial cable use metallic (copper) conductors that accept and transport signals in the form of electric current. </a:t>
            </a:r>
            <a:endParaRPr lang="en-IN" altLang="en-US" sz="2000" dirty="0">
              <a:latin typeface="+mj-lt"/>
            </a:endParaRPr>
          </a:p>
          <a:p>
            <a:pPr algn="just">
              <a:buClr>
                <a:schemeClr val="tx1"/>
              </a:buClr>
              <a:buSzPct val="117000"/>
              <a:buFont typeface="Wingdings" panose="05000000000000000000" pitchFamily="2" charset="2"/>
              <a:buChar char="v"/>
            </a:pPr>
            <a:r>
              <a:rPr lang="en-IN" altLang="en-US" sz="2000" dirty="0">
                <a:latin typeface="+mj-lt"/>
              </a:rPr>
              <a:t>Optical </a:t>
            </a:r>
            <a:r>
              <a:rPr lang="en-IN" altLang="en-US" sz="2000" dirty="0" err="1">
                <a:latin typeface="+mj-lt"/>
              </a:rPr>
              <a:t>fiber</a:t>
            </a:r>
            <a:r>
              <a:rPr lang="en-IN" altLang="en-US" sz="2000" dirty="0">
                <a:latin typeface="+mj-lt"/>
              </a:rPr>
              <a:t> is a cable that accepts and transports signals in the form of light.</a:t>
            </a:r>
            <a:endParaRPr lang="en-US" altLang="en-US" sz="2000" dirty="0">
              <a:latin typeface="+mj-lt"/>
            </a:endParaRPr>
          </a:p>
        </p:txBody>
      </p:sp>
      <p:sp>
        <p:nvSpPr>
          <p:cNvPr id="565278" name="Text Box 30"/>
          <p:cNvSpPr txBox="1">
            <a:spLocks noChangeArrowheads="1"/>
          </p:cNvSpPr>
          <p:nvPr/>
        </p:nvSpPr>
        <p:spPr bwMode="auto">
          <a:xfrm>
            <a:off x="519947" y="2857500"/>
            <a:ext cx="4154406" cy="461665"/>
          </a:xfrm>
          <a:prstGeom prst="rect">
            <a:avLst/>
          </a:prstGeom>
          <a:noFill/>
          <a:ln w="76200" algn="ctr">
            <a:noFill/>
            <a:miter lim="800000"/>
          </a:ln>
          <a:effectLst/>
        </p:spPr>
        <p:txBody>
          <a:bodyPr wrap="none">
            <a:spAutoFit/>
          </a:bodyPr>
          <a:lstStyle/>
          <a:p>
            <a:pPr algn="ctr">
              <a:defRPr/>
            </a:pPr>
            <a:r>
              <a:rPr lang="en-US" sz="2400" i="1" u="sng" dirty="0">
                <a:solidFill>
                  <a:schemeClr val="hlink"/>
                </a:solidFill>
                <a:effectLst>
                  <a:outerShdw blurRad="38100" dist="38100" dir="2700000" algn="tl">
                    <a:srgbClr val="C0C0C0"/>
                  </a:outerShdw>
                </a:effectLst>
                <a:latin typeface="+mj-lt"/>
              </a:rPr>
              <a:t>Topics discussed in this section:</a:t>
            </a:r>
            <a:endParaRPr lang="en-US" sz="2400" i="1" u="sng" dirty="0">
              <a:solidFill>
                <a:schemeClr val="hlink"/>
              </a:solidFill>
              <a:effectLst>
                <a:outerShdw blurRad="38100" dist="38100" dir="2700000" algn="tl">
                  <a:srgbClr val="C0C0C0"/>
                </a:outerShdw>
              </a:effectLst>
              <a:latin typeface="+mj-lt"/>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1E622E04-A3AE-470D-A3B2-7118D170250A}" type="slidenum">
              <a:rPr lang="en-US" altLang="en-US" sz="2000" smtClean="0">
                <a:solidFill>
                  <a:schemeClr val="bg2"/>
                </a:solidFill>
              </a:rPr>
            </a:fld>
            <a:endParaRPr lang="en-US" altLang="en-US" sz="2000" smtClean="0">
              <a:solidFill>
                <a:schemeClr val="bg2"/>
              </a:solidFill>
            </a:endParaRPr>
          </a:p>
        </p:txBody>
      </p:sp>
      <p:sp>
        <p:nvSpPr>
          <p:cNvPr id="7171"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7172"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7173" name="Text Box 4"/>
          <p:cNvSpPr txBox="1">
            <a:spLocks noChangeArrowheads="1"/>
          </p:cNvSpPr>
          <p:nvPr/>
        </p:nvSpPr>
        <p:spPr bwMode="auto">
          <a:xfrm>
            <a:off x="304800" y="762000"/>
            <a:ext cx="2116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Twisted-pair </a:t>
            </a:r>
            <a:r>
              <a:rPr lang="en-US" altLang="en-US" sz="2000" i="1" dirty="0">
                <a:latin typeface="Times New Roman" panose="02020603050405020304" pitchFamily="18" charset="0"/>
              </a:rPr>
              <a:t>cable</a:t>
            </a:r>
            <a:endParaRPr lang="en-US" altLang="en-US" sz="2000" i="1" dirty="0">
              <a:latin typeface="Times New Roman" panose="02020603050405020304" pitchFamily="18" charset="0"/>
            </a:endParaRPr>
          </a:p>
        </p:txBody>
      </p:sp>
      <p:sp>
        <p:nvSpPr>
          <p:cNvPr id="7174"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8"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6606" y="2057400"/>
            <a:ext cx="7494588" cy="271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bwMode="auto">
          <a:xfrm>
            <a:off x="457200" y="6356350"/>
            <a:ext cx="2133600" cy="365125"/>
          </a:xfrm>
          <a:noFill/>
          <a:ln>
            <a:miter lim="800000"/>
          </a:ln>
        </p:spPr>
        <p:txBody>
          <a:bodyPr/>
          <a:lstStyle/>
          <a:p>
            <a:pPr algn="l"/>
            <a:r>
              <a:rPr lang="en-US" altLang="en-US">
                <a:latin typeface="+mj-lt"/>
              </a:rPr>
              <a:t>4.</a:t>
            </a:r>
            <a:fld id="{3B68B5A8-34FE-49D8-868D-A89000537E20}" type="slidenum">
              <a:rPr lang="en-US" altLang="en-US">
                <a:latin typeface="+mj-lt"/>
              </a:rPr>
            </a:fld>
            <a:endParaRPr lang="en-US" altLang="en-US">
              <a:latin typeface="+mj-lt"/>
            </a:endParaRPr>
          </a:p>
        </p:txBody>
      </p:sp>
      <p:sp>
        <p:nvSpPr>
          <p:cNvPr id="45059" name="Rectangle 2"/>
          <p:cNvSpPr>
            <a:spLocks noGrp="1" noChangeArrowheads="1"/>
          </p:cNvSpPr>
          <p:nvPr>
            <p:ph type="title"/>
          </p:nvPr>
        </p:nvSpPr>
        <p:spPr>
          <a:xfrm>
            <a:off x="685800" y="609600"/>
            <a:ext cx="7772400" cy="1143000"/>
          </a:xfrm>
        </p:spPr>
        <p:txBody>
          <a:bodyPr anchor="t"/>
          <a:lstStyle/>
          <a:p>
            <a:pPr eaLnBrk="1" hangingPunct="1"/>
            <a:r>
              <a:rPr lang="en-US" altLang="en-US" sz="3600" b="1" dirty="0"/>
              <a:t>Polar - NRZ</a:t>
            </a:r>
            <a:endParaRPr lang="en-US" altLang="en-US" sz="3600" b="1" dirty="0"/>
          </a:p>
        </p:txBody>
      </p:sp>
      <p:sp>
        <p:nvSpPr>
          <p:cNvPr id="45060" name="Rectangle 3"/>
          <p:cNvSpPr>
            <a:spLocks noGrp="1" noChangeArrowheads="1"/>
          </p:cNvSpPr>
          <p:nvPr>
            <p:ph type="body" idx="1"/>
          </p:nvPr>
        </p:nvSpPr>
        <p:spPr>
          <a:xfrm>
            <a:off x="381000" y="1371600"/>
            <a:ext cx="8382000" cy="5029200"/>
          </a:xfrm>
        </p:spPr>
        <p:txBody>
          <a:bodyPr/>
          <a:lstStyle/>
          <a:p>
            <a:pPr algn="just" eaLnBrk="1" hangingPunct="1">
              <a:lnSpc>
                <a:spcPct val="150000"/>
              </a:lnSpc>
            </a:pPr>
            <a:r>
              <a:rPr lang="en-US" altLang="en-US" sz="2400" dirty="0">
                <a:latin typeface="+mj-lt"/>
              </a:rPr>
              <a:t>The voltages are on both sides of the time axis.</a:t>
            </a:r>
            <a:endParaRPr lang="en-US" altLang="en-US" sz="2400" dirty="0">
              <a:latin typeface="+mj-lt"/>
            </a:endParaRPr>
          </a:p>
          <a:p>
            <a:pPr algn="just" eaLnBrk="1" hangingPunct="1">
              <a:lnSpc>
                <a:spcPct val="150000"/>
              </a:lnSpc>
            </a:pPr>
            <a:r>
              <a:rPr lang="en-US" altLang="en-US" sz="2400" dirty="0">
                <a:latin typeface="+mj-lt"/>
              </a:rPr>
              <a:t>Polar NRZ scheme can be implemented with two voltages. E.g. +V for 0 and -V for 1.</a:t>
            </a:r>
            <a:endParaRPr lang="en-US" altLang="en-US" sz="2400" dirty="0">
              <a:latin typeface="+mj-lt"/>
            </a:endParaRPr>
          </a:p>
          <a:p>
            <a:pPr algn="just" eaLnBrk="1" hangingPunct="1">
              <a:lnSpc>
                <a:spcPct val="150000"/>
              </a:lnSpc>
            </a:pPr>
            <a:r>
              <a:rPr lang="en-US" altLang="en-US" sz="2400" dirty="0">
                <a:latin typeface="+mj-lt"/>
              </a:rPr>
              <a:t>There are two versions: </a:t>
            </a:r>
            <a:endParaRPr lang="en-US" altLang="en-US" sz="2400" dirty="0">
              <a:latin typeface="+mj-lt"/>
            </a:endParaRPr>
          </a:p>
          <a:p>
            <a:pPr lvl="1" algn="just" eaLnBrk="1" hangingPunct="1">
              <a:lnSpc>
                <a:spcPct val="150000"/>
              </a:lnSpc>
            </a:pPr>
            <a:r>
              <a:rPr lang="en-US" altLang="en-US" sz="2400" dirty="0">
                <a:latin typeface="+mj-lt"/>
              </a:rPr>
              <a:t>NZR - Level (NRZ-L) - positive voltage for one symbol and negative for the other</a:t>
            </a:r>
            <a:endParaRPr lang="en-US" altLang="en-US" sz="2400" dirty="0">
              <a:latin typeface="+mj-lt"/>
            </a:endParaRPr>
          </a:p>
          <a:p>
            <a:pPr lvl="1" algn="just" eaLnBrk="1" hangingPunct="1">
              <a:lnSpc>
                <a:spcPct val="150000"/>
              </a:lnSpc>
            </a:pPr>
            <a:r>
              <a:rPr lang="en-US" altLang="en-US" sz="2400" dirty="0">
                <a:latin typeface="+mj-lt"/>
              </a:rPr>
              <a:t>NRZ - Inversion (NRZ-I) - the change or lack of change in polarity determines the value of a symbol. E.g. a “1” symbol inverts the polarity a “0” does not. </a:t>
            </a:r>
            <a:endParaRPr lang="en-US" altLang="en-US" sz="2400" dirty="0">
              <a:latin typeface="+mj-lt"/>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en-US" i="1" smtClean="0">
                <a:latin typeface="Times New Roman" panose="02020603050405020304" pitchFamily="18" charset="0"/>
              </a:rPr>
              <a:t>Twisted-pair cable</a:t>
            </a:r>
            <a:br>
              <a:rPr lang="en-US" altLang="en-US" i="1" smtClean="0">
                <a:latin typeface="Times New Roman" panose="02020603050405020304" pitchFamily="18" charset="0"/>
              </a:rPr>
            </a:br>
            <a:endParaRPr lang="en-IN" altLang="en-US" smtClean="0"/>
          </a:p>
        </p:txBody>
      </p:sp>
      <p:sp>
        <p:nvSpPr>
          <p:cNvPr id="8195"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r>
              <a:rPr lang="en-IN" altLang="en-US" sz="2600" smtClean="0"/>
              <a:t>A twisted pair consists of two conductors (normally copper), each with its own plastic insulation, twisted together.</a:t>
            </a:r>
            <a:endParaRPr lang="en-IN" altLang="en-US" sz="2600" smtClean="0"/>
          </a:p>
          <a:p>
            <a:pPr algn="just" eaLnBrk="1" hangingPunct="1"/>
            <a:r>
              <a:rPr lang="en-IN" altLang="en-US" sz="2600" smtClean="0"/>
              <a:t>One of the wires is used to carry </a:t>
            </a:r>
            <a:r>
              <a:rPr lang="en-IN" altLang="en-US" sz="2600" b="1" smtClean="0">
                <a:solidFill>
                  <a:srgbClr val="FF0000"/>
                </a:solidFill>
              </a:rPr>
              <a:t>signals</a:t>
            </a:r>
            <a:r>
              <a:rPr lang="en-IN" altLang="en-US" sz="2600" smtClean="0"/>
              <a:t> to the receiver, and the other is used only as a </a:t>
            </a:r>
            <a:r>
              <a:rPr lang="en-IN" altLang="en-US" sz="2600" b="1" smtClean="0">
                <a:solidFill>
                  <a:srgbClr val="FF0000"/>
                </a:solidFill>
              </a:rPr>
              <a:t>ground reference. </a:t>
            </a:r>
            <a:endParaRPr lang="en-IN" altLang="en-US" sz="2600" b="1" smtClean="0">
              <a:solidFill>
                <a:srgbClr val="FF0000"/>
              </a:solidFill>
            </a:endParaRPr>
          </a:p>
          <a:p>
            <a:pPr algn="just" eaLnBrk="1" hangingPunct="1"/>
            <a:r>
              <a:rPr lang="en-IN" altLang="en-US" sz="2600" smtClean="0"/>
              <a:t>The receiver uses the difference between the two.</a:t>
            </a:r>
            <a:endParaRPr lang="en-IN" altLang="en-US" sz="2600" smtClean="0"/>
          </a:p>
          <a:p>
            <a:pPr algn="just" eaLnBrk="1" hangingPunct="1"/>
            <a:r>
              <a:rPr lang="en-IN" altLang="en-US" sz="2600" smtClean="0"/>
              <a:t>In addition to the signal sent by the sender on one of the wires, </a:t>
            </a:r>
            <a:r>
              <a:rPr lang="en-IN" altLang="en-US" sz="2600" b="1" smtClean="0">
                <a:solidFill>
                  <a:srgbClr val="FF0000"/>
                </a:solidFill>
              </a:rPr>
              <a:t>interference (noise) and crosstalk </a:t>
            </a:r>
            <a:r>
              <a:rPr lang="en-IN" altLang="en-US" sz="2600" smtClean="0"/>
              <a:t>may affect both wires and create unwanted signals.</a:t>
            </a:r>
            <a:endParaRPr lang="en-IN" altLang="en-US" sz="2600" smtClean="0"/>
          </a:p>
        </p:txBody>
      </p:sp>
      <p:sp>
        <p:nvSpPr>
          <p:cNvPr id="819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D03EEF05-A167-49D8-A109-E92F89D2C559}"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en-US" i="1" smtClean="0">
                <a:latin typeface="Times New Roman" panose="02020603050405020304" pitchFamily="18" charset="0"/>
              </a:rPr>
              <a:t>Twisted-pair cable</a:t>
            </a:r>
            <a:br>
              <a:rPr lang="en-US" altLang="en-US" i="1" smtClean="0">
                <a:latin typeface="Times New Roman" panose="02020603050405020304" pitchFamily="18" charset="0"/>
              </a:rPr>
            </a:br>
            <a:endParaRPr lang="en-IN" altLang="en-US" smtClean="0"/>
          </a:p>
        </p:txBody>
      </p:sp>
      <p:sp>
        <p:nvSpPr>
          <p:cNvPr id="9219" name="Content Placeholder 2"/>
          <p:cNvSpPr>
            <a:spLocks noGrp="1"/>
          </p:cNvSpPr>
          <p:nvPr>
            <p:ph idx="1"/>
          </p:nvPr>
        </p:nvSpPr>
        <p:spPr bwMode="auto">
          <a:xfrm>
            <a:off x="500063" y="17859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r>
              <a:rPr lang="en-IN" altLang="en-US" sz="2600" b="1" smtClean="0"/>
              <a:t>If the two wires are parallel</a:t>
            </a:r>
            <a:r>
              <a:rPr lang="en-IN" altLang="en-US" sz="2600" smtClean="0"/>
              <a:t>, the effect of these unwanted signals is not the same in both wires because they are at different locations relative to the noise or crosstalk sources</a:t>
            </a:r>
            <a:endParaRPr lang="en-IN" altLang="en-US" sz="2600" smtClean="0"/>
          </a:p>
          <a:p>
            <a:pPr algn="just" eaLnBrk="1" hangingPunct="1"/>
            <a:r>
              <a:rPr lang="en-IN" altLang="en-US" sz="2600" smtClean="0"/>
              <a:t>(e,g., one is closer and the other is farther). This results in a difference at the receiver.</a:t>
            </a:r>
            <a:endParaRPr lang="en-IN" altLang="en-US" sz="2600" smtClean="0"/>
          </a:p>
          <a:p>
            <a:pPr algn="just" eaLnBrk="1" hangingPunct="1"/>
            <a:r>
              <a:rPr lang="en-IN" altLang="en-US" sz="2600" b="1" smtClean="0"/>
              <a:t>By twisting the pairs</a:t>
            </a:r>
            <a:r>
              <a:rPr lang="en-IN" altLang="en-US" sz="2600" smtClean="0"/>
              <a:t>, a balance is maintained. </a:t>
            </a:r>
            <a:endParaRPr lang="en-IN" altLang="en-US" sz="2600" smtClean="0"/>
          </a:p>
          <a:p>
            <a:pPr algn="just" eaLnBrk="1" hangingPunct="1"/>
            <a:r>
              <a:rPr lang="en-IN" altLang="en-US" sz="2600" smtClean="0"/>
              <a:t>For example, suppose in one twist, one wire is closer to the noise source and the other is farther; in the next twist, the reverse is true.</a:t>
            </a:r>
            <a:endParaRPr lang="en-IN" altLang="en-US" sz="260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en-US" i="1" smtClean="0">
                <a:latin typeface="Times New Roman" panose="02020603050405020304" pitchFamily="18" charset="0"/>
              </a:rPr>
              <a:t>Twisted-pair cable</a:t>
            </a:r>
            <a:br>
              <a:rPr lang="en-US" altLang="en-US" i="1" smtClean="0">
                <a:latin typeface="Times New Roman" panose="02020603050405020304" pitchFamily="18" charset="0"/>
              </a:rPr>
            </a:br>
            <a:endParaRPr lang="en-IN" altLang="en-US" smtClean="0"/>
          </a:p>
        </p:txBody>
      </p:sp>
      <p:sp>
        <p:nvSpPr>
          <p:cNvPr id="1024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r>
              <a:rPr lang="en-IN" altLang="en-US" sz="2600" smtClean="0"/>
              <a:t>Twisting makes it probable that both wires are equally affected by external influences (noise or crosstalk). </a:t>
            </a:r>
            <a:endParaRPr lang="en-IN" altLang="en-US" sz="2600" smtClean="0"/>
          </a:p>
          <a:p>
            <a:pPr algn="just" eaLnBrk="1" hangingPunct="1"/>
            <a:r>
              <a:rPr lang="en-IN" altLang="en-US" sz="2600" smtClean="0"/>
              <a:t>This means that the receiver, which calculates the difference between the two, receives no unwanted signals. The unwanted signals are mostly canceled out.</a:t>
            </a:r>
            <a:endParaRPr lang="en-IN" altLang="en-US" sz="2600" smtClean="0"/>
          </a:p>
          <a:p>
            <a:pPr algn="just" eaLnBrk="1" hangingPunct="1"/>
            <a:r>
              <a:rPr lang="en-IN" altLang="en-US" sz="2600" smtClean="0"/>
              <a:t>From the above discussion, it is clear that the number of twists per unit of length (e.g., inch) has some effect on the quality of the cable.</a:t>
            </a:r>
            <a:endParaRPr lang="en-IN" altLang="en-US" sz="2600" smtClean="0"/>
          </a:p>
          <a:p>
            <a:pPr algn="just" eaLnBrk="1" hangingPunct="1"/>
            <a:endParaRPr lang="en-IN" altLang="en-US" sz="2600" smtClean="0"/>
          </a:p>
        </p:txBody>
      </p:sp>
      <p:sp>
        <p:nvSpPr>
          <p:cNvPr id="1024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9D09B5D4-2810-465E-ACB2-3DFF63685B46}"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3" y="1373188"/>
            <a:ext cx="8459787" cy="403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3"/>
          <p:cNvSpPr>
            <a:spLocks noChangeArrowheads="1"/>
          </p:cNvSpPr>
          <p:nvPr/>
        </p:nvSpPr>
        <p:spPr bwMode="auto">
          <a:xfrm>
            <a:off x="1579563" y="346075"/>
            <a:ext cx="575945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3200" b="1">
                <a:solidFill>
                  <a:srgbClr val="00279F"/>
                </a:solidFill>
              </a:rPr>
              <a:t>Effect of Noise on Parallel Lines</a:t>
            </a:r>
            <a:endParaRPr lang="en-US" altLang="en-US" sz="3200" b="1">
              <a:solidFill>
                <a:srgbClr val="00279F"/>
              </a:solidFill>
            </a:endParaRP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6213" y="1335088"/>
            <a:ext cx="87661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3"/>
          <p:cNvSpPr>
            <a:spLocks noChangeArrowheads="1"/>
          </p:cNvSpPr>
          <p:nvPr/>
        </p:nvSpPr>
        <p:spPr bwMode="auto">
          <a:xfrm>
            <a:off x="1731963" y="193675"/>
            <a:ext cx="508317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3200" b="1">
                <a:solidFill>
                  <a:srgbClr val="00279F"/>
                </a:solidFill>
              </a:rPr>
              <a:t>Noise on Twisted-Pair Lines</a:t>
            </a:r>
            <a:endParaRPr lang="en-US" altLang="en-US" sz="3200" b="1">
              <a:solidFill>
                <a:srgbClr val="00279F"/>
              </a:solidFill>
            </a:endParaRP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a:xfrm>
            <a:off x="628650" y="130175"/>
            <a:ext cx="7886700" cy="728663"/>
          </a:xfrm>
        </p:spPr>
        <p:txBody>
          <a:bodyPr/>
          <a:lstStyle/>
          <a:p>
            <a:r>
              <a:rPr lang="en-US" altLang="en-US" sz="2800" b="1" dirty="0">
                <a:latin typeface="Times New Roman" panose="02020603050405020304" pitchFamily="18" charset="0"/>
                <a:cs typeface="Times New Roman" panose="02020603050405020304" pitchFamily="18" charset="0"/>
              </a:rPr>
              <a:t>Unshielded Twisted Pair (UTP)</a:t>
            </a:r>
            <a:endParaRPr lang="en-US" altLang="en-US" sz="2800" b="1" dirty="0">
              <a:latin typeface="Times New Roman" panose="02020603050405020304" pitchFamily="18" charset="0"/>
              <a:cs typeface="Times New Roman" panose="02020603050405020304" pitchFamily="18" charset="0"/>
            </a:endParaRPr>
          </a:p>
        </p:txBody>
      </p:sp>
      <p:sp>
        <p:nvSpPr>
          <p:cNvPr id="200707" name="Content Placeholder 2"/>
          <p:cNvSpPr>
            <a:spLocks noGrp="1"/>
          </p:cNvSpPr>
          <p:nvPr>
            <p:ph idx="1"/>
          </p:nvPr>
        </p:nvSpPr>
        <p:spPr>
          <a:xfrm>
            <a:off x="322263" y="858838"/>
            <a:ext cx="8437562" cy="5624512"/>
          </a:xfrm>
        </p:spPr>
        <p:txBody>
          <a:bodyPr/>
          <a:lstStyle/>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Ordinary telephone wire</a:t>
            </a: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Cheapest</a:t>
            </a: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Easiest to install</a:t>
            </a: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Suffers from external EM interference</a:t>
            </a:r>
            <a:endParaRPr lang="en-US" altLang="en-US" sz="2000" dirty="0">
              <a:latin typeface="Times New Roman" panose="02020603050405020304" pitchFamily="18" charset="0"/>
              <a:cs typeface="Times New Roman" panose="02020603050405020304" pitchFamily="18" charset="0"/>
            </a:endParaRPr>
          </a:p>
          <a:p>
            <a:pPr marL="0" indent="0" algn="just">
              <a:spcBef>
                <a:spcPts val="550"/>
              </a:spcBef>
              <a:buNone/>
            </a:pPr>
            <a:r>
              <a:rPr lang="en-US" altLang="en-US" sz="2000" b="1" dirty="0">
                <a:solidFill>
                  <a:srgbClr val="000000"/>
                </a:solidFill>
                <a:latin typeface="Times New Roman" panose="02020603050405020304" pitchFamily="18" charset="0"/>
                <a:cs typeface="Times New Roman" panose="02020603050405020304" pitchFamily="18" charset="0"/>
              </a:rPr>
              <a:t>Advantages of UTP:</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631825" lvl="1" indent="-155575" algn="just">
              <a:spcBef>
                <a:spcPts val="625"/>
              </a:spcBef>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Affordable</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631825" lvl="1" indent="-155575" algn="just">
              <a:spcBef>
                <a:spcPts val="575"/>
              </a:spcBef>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Most compatible cabling</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631825" lvl="1" indent="-155575" algn="just">
              <a:spcBef>
                <a:spcPts val="575"/>
              </a:spcBef>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Major networking system</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algn="just">
              <a:spcBef>
                <a:spcPts val="550"/>
              </a:spcBef>
              <a:buNone/>
            </a:pPr>
            <a:r>
              <a:rPr lang="en-US" altLang="en-US" sz="2000" b="1" dirty="0">
                <a:solidFill>
                  <a:srgbClr val="000000"/>
                </a:solidFill>
                <a:latin typeface="Times New Roman" panose="02020603050405020304" pitchFamily="18" charset="0"/>
                <a:cs typeface="Times New Roman" panose="02020603050405020304" pitchFamily="18" charset="0"/>
              </a:rPr>
              <a:t>Disadvantages of UTP:</a:t>
            </a:r>
            <a:endParaRPr lang="en-US" altLang="en-US" sz="2000" dirty="0">
              <a:solidFill>
                <a:srgbClr val="000000"/>
              </a:solidFill>
              <a:latin typeface="Times New Roman" panose="02020603050405020304" pitchFamily="18" charset="0"/>
              <a:cs typeface="Times New Roman" panose="02020603050405020304" pitchFamily="18" charset="0"/>
            </a:endParaRPr>
          </a:p>
          <a:p>
            <a:pPr algn="just">
              <a:spcBef>
                <a:spcPts val="615"/>
              </a:spcBef>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Suffers from external Electromagnetic interference</a:t>
            </a:r>
            <a:endParaRPr lang="en-US" altLang="en-US" sz="20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55575" y="4795838"/>
            <a:ext cx="7170738" cy="1323439"/>
          </a:xfrm>
          <a:prstGeom prst="rect">
            <a:avLst/>
          </a:prstGeom>
        </p:spPr>
        <p:txBody>
          <a:bodyPr>
            <a:spAutoFit/>
          </a:bodyPr>
          <a:lstStyle/>
          <a:p>
            <a:pPr eaLnBrk="1" fontAlgn="auto" hangingPunct="1">
              <a:spcBef>
                <a:spcPts val="0"/>
              </a:spcBef>
              <a:spcAft>
                <a:spcPts val="0"/>
              </a:spcAft>
              <a:defRPr/>
            </a:pPr>
            <a:r>
              <a:rPr lang="en-US" sz="2000" b="1" dirty="0">
                <a:latin typeface="Times New Roman" panose="02020603050405020304" pitchFamily="18" charset="0"/>
                <a:cs typeface="Times New Roman" panose="02020603050405020304" pitchFamily="18" charset="0"/>
              </a:rPr>
              <a:t>Applications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eaLnBrk="1" fontAlgn="auto" hangingPunct="1">
              <a:spcBef>
                <a:spcPts val="0"/>
              </a:spcBef>
              <a:spcAft>
                <a:spcPts val="0"/>
              </a:spcAft>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Telephone lines connecting subscribers to the central office</a:t>
            </a:r>
            <a:endParaRPr lang="en-US" altLang="en-US" sz="2000" dirty="0">
              <a:latin typeface="Times New Roman" panose="02020603050405020304" pitchFamily="18" charset="0"/>
              <a:cs typeface="Times New Roman" panose="02020603050405020304" pitchFamily="18" charset="0"/>
            </a:endParaRPr>
          </a:p>
          <a:p>
            <a:pPr marL="342900" indent="-342900" eaLnBrk="1" fontAlgn="auto" hangingPunct="1">
              <a:spcBef>
                <a:spcPts val="0"/>
              </a:spcBef>
              <a:spcAft>
                <a:spcPts val="0"/>
              </a:spcAft>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DSL lines</a:t>
            </a:r>
            <a:endParaRPr lang="en-US" altLang="en-US" sz="2000" dirty="0">
              <a:latin typeface="Times New Roman" panose="02020603050405020304" pitchFamily="18" charset="0"/>
              <a:cs typeface="Times New Roman" panose="02020603050405020304" pitchFamily="18" charset="0"/>
            </a:endParaRPr>
          </a:p>
          <a:p>
            <a:pPr marL="342900" indent="-342900" eaLnBrk="1" fontAlgn="auto" hangingPunct="1">
              <a:spcBef>
                <a:spcPts val="0"/>
              </a:spcBef>
              <a:spcAft>
                <a:spcPts val="0"/>
              </a:spcAft>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LAN – 10Base-T and 100Base-T</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2E4ECDBE-B530-40F0-A0E2-341BDCE23E57}" type="slidenum">
              <a:rPr lang="en-US" altLang="en-US" sz="2000" smtClean="0">
                <a:solidFill>
                  <a:schemeClr val="bg2"/>
                </a:solidFill>
              </a:rPr>
            </a:fld>
            <a:endParaRPr lang="en-US" altLang="en-US" sz="2000" smtClean="0">
              <a:solidFill>
                <a:schemeClr val="bg2"/>
              </a:solidFill>
            </a:endParaRPr>
          </a:p>
        </p:txBody>
      </p:sp>
      <p:sp>
        <p:nvSpPr>
          <p:cNvPr id="11267"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11268"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11269" name="Text Box 4"/>
          <p:cNvSpPr txBox="1">
            <a:spLocks noChangeArrowheads="1"/>
          </p:cNvSpPr>
          <p:nvPr/>
        </p:nvSpPr>
        <p:spPr bwMode="auto">
          <a:xfrm>
            <a:off x="304800" y="762000"/>
            <a:ext cx="2368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UTP </a:t>
            </a:r>
            <a:r>
              <a:rPr lang="en-US" altLang="en-US" sz="2000" i="1" dirty="0">
                <a:latin typeface="Times New Roman" panose="02020603050405020304" pitchFamily="18" charset="0"/>
              </a:rPr>
              <a:t>and STP cables</a:t>
            </a:r>
            <a:endParaRPr lang="en-US" altLang="en-US" sz="2000" i="1" dirty="0">
              <a:latin typeface="Times New Roman" panose="02020603050405020304" pitchFamily="18" charset="0"/>
            </a:endParaRPr>
          </a:p>
        </p:txBody>
      </p:sp>
      <p:sp>
        <p:nvSpPr>
          <p:cNvPr id="11270"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1127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8138" y="2112963"/>
            <a:ext cx="8501062"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bwMode="auto">
          <a:xfrm>
            <a:off x="-304800" y="5334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IN" altLang="en-US" sz="2800" b="1" i="1" dirty="0" smtClean="0"/>
              <a:t>Unshielded Versus Shielded Twisted-Pair Cable</a:t>
            </a:r>
            <a:endParaRPr lang="en-IN" altLang="en-US" sz="2800" b="1" dirty="0" smtClean="0"/>
          </a:p>
        </p:txBody>
      </p:sp>
      <p:sp>
        <p:nvSpPr>
          <p:cNvPr id="12291" name="Content Placeholder 3"/>
          <p:cNvSpPr>
            <a:spLocks noGrp="1"/>
          </p:cNvSpPr>
          <p:nvPr>
            <p:ph idx="1"/>
          </p:nvPr>
        </p:nvSpPr>
        <p:spPr bwMode="auto">
          <a:xfrm>
            <a:off x="457200" y="129540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lnSpc>
                <a:spcPct val="150000"/>
              </a:lnSpc>
            </a:pPr>
            <a:r>
              <a:rPr lang="en-IN" altLang="en-US" sz="2000" dirty="0" smtClean="0">
                <a:latin typeface="+mj-lt"/>
              </a:rPr>
              <a:t>The most common twisted-pair cable used in communications is referred to as unshielded twisted-pair (UTP). </a:t>
            </a:r>
            <a:endParaRPr lang="en-IN" altLang="en-US" sz="2000" dirty="0" smtClean="0">
              <a:latin typeface="+mj-lt"/>
            </a:endParaRPr>
          </a:p>
          <a:p>
            <a:pPr algn="just" eaLnBrk="1" hangingPunct="1">
              <a:lnSpc>
                <a:spcPct val="150000"/>
              </a:lnSpc>
            </a:pPr>
            <a:r>
              <a:rPr lang="en-IN" altLang="en-US" sz="2000" dirty="0" smtClean="0">
                <a:latin typeface="+mj-lt"/>
              </a:rPr>
              <a:t>IBM has also produced a version of twisted-pair cable for its use called shielded twisted-pair (STP). </a:t>
            </a:r>
            <a:endParaRPr lang="en-IN" altLang="en-US" sz="2000" dirty="0" smtClean="0">
              <a:latin typeface="+mj-lt"/>
            </a:endParaRPr>
          </a:p>
          <a:p>
            <a:pPr algn="just" eaLnBrk="1" hangingPunct="1">
              <a:lnSpc>
                <a:spcPct val="150000"/>
              </a:lnSpc>
            </a:pPr>
            <a:r>
              <a:rPr lang="en-IN" altLang="en-US" sz="2000" dirty="0" smtClean="0">
                <a:latin typeface="+mj-lt"/>
              </a:rPr>
              <a:t>STP cable has a </a:t>
            </a:r>
            <a:r>
              <a:rPr lang="en-IN" altLang="en-US" sz="2000" dirty="0" smtClean="0">
                <a:solidFill>
                  <a:srgbClr val="FF0000"/>
                </a:solidFill>
                <a:latin typeface="+mj-lt"/>
              </a:rPr>
              <a:t>metal foil or braided mesh </a:t>
            </a:r>
            <a:r>
              <a:rPr lang="en-IN" altLang="en-US" sz="2000" dirty="0" smtClean="0">
                <a:latin typeface="+mj-lt"/>
              </a:rPr>
              <a:t>covering that encases each pair of insulated conductors.</a:t>
            </a:r>
            <a:endParaRPr lang="en-IN" altLang="en-US" sz="2000" dirty="0" smtClean="0">
              <a:latin typeface="+mj-lt"/>
            </a:endParaRPr>
          </a:p>
          <a:p>
            <a:pPr algn="just" eaLnBrk="1" hangingPunct="1">
              <a:lnSpc>
                <a:spcPct val="150000"/>
              </a:lnSpc>
            </a:pPr>
            <a:r>
              <a:rPr lang="en-IN" altLang="en-US" sz="2000" dirty="0">
                <a:latin typeface="+mj-lt"/>
              </a:rPr>
              <a:t>Although metal casing </a:t>
            </a:r>
            <a:r>
              <a:rPr lang="en-IN" altLang="en-US" sz="2000" dirty="0">
                <a:solidFill>
                  <a:srgbClr val="FF0000"/>
                </a:solidFill>
                <a:latin typeface="+mj-lt"/>
              </a:rPr>
              <a:t>improves the quality of cable </a:t>
            </a:r>
            <a:r>
              <a:rPr lang="en-IN" altLang="en-US" sz="2000" dirty="0">
                <a:latin typeface="+mj-lt"/>
              </a:rPr>
              <a:t>by preventing the penetration of noise or crosstalk, it is </a:t>
            </a:r>
            <a:r>
              <a:rPr lang="en-IN" altLang="en-US" sz="2000" dirty="0">
                <a:solidFill>
                  <a:srgbClr val="FF0000"/>
                </a:solidFill>
                <a:latin typeface="+mj-lt"/>
              </a:rPr>
              <a:t>bulkier and more expensive</a:t>
            </a:r>
            <a:r>
              <a:rPr lang="en-IN" altLang="en-US" sz="2000" dirty="0">
                <a:latin typeface="+mj-lt"/>
              </a:rPr>
              <a:t>. </a:t>
            </a:r>
            <a:endParaRPr lang="en-IN" altLang="en-US" sz="2000" dirty="0">
              <a:latin typeface="+mj-lt"/>
            </a:endParaRPr>
          </a:p>
          <a:p>
            <a:pPr algn="just" eaLnBrk="1" hangingPunct="1">
              <a:lnSpc>
                <a:spcPct val="150000"/>
              </a:lnSpc>
            </a:pPr>
            <a:r>
              <a:rPr lang="en-IN" altLang="en-US" sz="2000" dirty="0">
                <a:latin typeface="+mj-lt"/>
              </a:rPr>
              <a:t>Our discussion focuses primarily on UTP because STP is seldom used outside of IBM.</a:t>
            </a:r>
            <a:endParaRPr lang="en-IN" altLang="en-US" sz="2000" dirty="0">
              <a:latin typeface="+mj-lt"/>
            </a:endParaRPr>
          </a:p>
          <a:p>
            <a:pPr algn="just" eaLnBrk="1" hangingPunct="1">
              <a:lnSpc>
                <a:spcPct val="150000"/>
              </a:lnSpc>
            </a:pPr>
            <a:endParaRPr lang="en-IN" altLang="en-US" sz="2000" dirty="0" smtClean="0">
              <a:latin typeface="+mj-lt"/>
            </a:endParaRPr>
          </a:p>
          <a:p>
            <a:pPr algn="just" eaLnBrk="1" hangingPunct="1">
              <a:lnSpc>
                <a:spcPct val="150000"/>
              </a:lnSpc>
            </a:pPr>
            <a:endParaRPr lang="en-IN" altLang="en-US" sz="2000" dirty="0" smtClean="0">
              <a:latin typeface="+mj-lt"/>
            </a:endParaRPr>
          </a:p>
        </p:txBody>
      </p:sp>
      <p:sp>
        <p:nvSpPr>
          <p:cNvPr id="1229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latin typeface="+mj-lt"/>
              </a:rPr>
              <a:t>7.</a:t>
            </a:r>
            <a:fld id="{BBE1C31F-8420-4064-9694-B99F440AC895}" type="slidenum">
              <a:rPr lang="en-US" altLang="en-US" sz="2000" smtClean="0">
                <a:solidFill>
                  <a:schemeClr val="bg2"/>
                </a:solidFill>
                <a:latin typeface="+mj-lt"/>
              </a:rPr>
            </a:fld>
            <a:endParaRPr lang="en-US" altLang="en-US" sz="2000" smtClean="0">
              <a:solidFill>
                <a:schemeClr val="bg2"/>
              </a:solidFill>
              <a:latin typeface="+mj-lt"/>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IN" altLang="en-US" sz="6000" i="1" smtClean="0">
                <a:solidFill>
                  <a:schemeClr val="tx1"/>
                </a:solidFill>
              </a:rPr>
              <a:t>Performance</a:t>
            </a:r>
            <a:br>
              <a:rPr lang="en-IN" altLang="en-US" sz="6000" i="1" smtClean="0">
                <a:solidFill>
                  <a:schemeClr val="tx1"/>
                </a:solidFill>
              </a:rPr>
            </a:br>
            <a:endParaRPr lang="en-IN" altLang="en-US" smtClean="0"/>
          </a:p>
        </p:txBody>
      </p:sp>
      <p:sp>
        <p:nvSpPr>
          <p:cNvPr id="15363"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lnSpc>
                <a:spcPct val="150000"/>
              </a:lnSpc>
            </a:pPr>
            <a:r>
              <a:rPr lang="en-IN" altLang="en-US" sz="2400" dirty="0" smtClean="0">
                <a:latin typeface="+mj-lt"/>
              </a:rPr>
              <a:t>One way to measure the performance of twisted-pair cable is to compare </a:t>
            </a:r>
            <a:r>
              <a:rPr lang="en-IN" altLang="en-US" sz="2400" b="1" dirty="0" smtClean="0">
                <a:latin typeface="+mj-lt"/>
              </a:rPr>
              <a:t>attenuation versus frequency and distance. </a:t>
            </a:r>
            <a:endParaRPr lang="en-IN" altLang="en-US" sz="2400" b="1" dirty="0" smtClean="0">
              <a:latin typeface="+mj-lt"/>
            </a:endParaRPr>
          </a:p>
          <a:p>
            <a:pPr algn="just" eaLnBrk="1" hangingPunct="1">
              <a:lnSpc>
                <a:spcPct val="150000"/>
              </a:lnSpc>
            </a:pPr>
            <a:r>
              <a:rPr lang="en-IN" altLang="en-US" sz="2400" dirty="0" smtClean="0">
                <a:latin typeface="+mj-lt"/>
              </a:rPr>
              <a:t>A twisted-pair cable can pass a wide range of frequencies.</a:t>
            </a:r>
            <a:endParaRPr lang="en-IN" altLang="en-US" sz="2400" dirty="0" smtClean="0">
              <a:latin typeface="+mj-lt"/>
            </a:endParaRPr>
          </a:p>
          <a:p>
            <a:pPr algn="just" eaLnBrk="1" hangingPunct="1">
              <a:lnSpc>
                <a:spcPct val="150000"/>
              </a:lnSpc>
            </a:pPr>
            <a:r>
              <a:rPr lang="en-IN" altLang="en-US" sz="2400" dirty="0" smtClean="0">
                <a:latin typeface="+mj-lt"/>
              </a:rPr>
              <a:t>However, </a:t>
            </a:r>
            <a:r>
              <a:rPr lang="en-IN" altLang="en-US" sz="2400" dirty="0" smtClean="0">
                <a:latin typeface="+mj-lt"/>
              </a:rPr>
              <a:t>the below figure shows </a:t>
            </a:r>
            <a:r>
              <a:rPr lang="en-IN" altLang="en-US" sz="2400" dirty="0" smtClean="0">
                <a:latin typeface="+mj-lt"/>
              </a:rPr>
              <a:t>that with increasing frequency, the attenuation, measured in decibels per </a:t>
            </a:r>
            <a:r>
              <a:rPr lang="en-IN" altLang="en-US" sz="2400" dirty="0" err="1" smtClean="0">
                <a:latin typeface="+mj-lt"/>
              </a:rPr>
              <a:t>kilometer</a:t>
            </a:r>
            <a:r>
              <a:rPr lang="en-IN" altLang="en-US" sz="2400" dirty="0" smtClean="0">
                <a:latin typeface="+mj-lt"/>
              </a:rPr>
              <a:t> (dB/km), sharply increases with frequencies above 100 kHz. </a:t>
            </a:r>
            <a:endParaRPr lang="en-IN" altLang="en-US" sz="2400" dirty="0" smtClean="0">
              <a:latin typeface="+mj-lt"/>
            </a:endParaRPr>
          </a:p>
          <a:p>
            <a:pPr algn="just" eaLnBrk="1" hangingPunct="1">
              <a:lnSpc>
                <a:spcPct val="150000"/>
              </a:lnSpc>
            </a:pPr>
            <a:r>
              <a:rPr lang="en-IN" altLang="en-US" sz="2400" dirty="0" smtClean="0">
                <a:latin typeface="+mj-lt"/>
              </a:rPr>
              <a:t>Note that </a:t>
            </a:r>
            <a:r>
              <a:rPr lang="en-IN" altLang="en-US" sz="2400" i="1" dirty="0" smtClean="0">
                <a:latin typeface="+mj-lt"/>
              </a:rPr>
              <a:t>gauge is a measure of the thickness of the wire.</a:t>
            </a:r>
            <a:endParaRPr lang="en-IN" altLang="en-US" sz="2400" dirty="0" smtClean="0">
              <a:latin typeface="+mj-lt"/>
            </a:endParaRPr>
          </a:p>
        </p:txBody>
      </p:sp>
      <p:sp>
        <p:nvSpPr>
          <p:cNvPr id="1536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2221F463-0FE9-44AF-8C0D-77F7852F6F9A}"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C4700FBA-EE16-4F37-AA88-5CF825F35910}" type="slidenum">
              <a:rPr lang="en-US" altLang="en-US" sz="2000" smtClean="0">
                <a:solidFill>
                  <a:schemeClr val="bg2"/>
                </a:solidFill>
              </a:rPr>
            </a:fld>
            <a:endParaRPr lang="en-US" altLang="en-US" sz="2000" smtClean="0">
              <a:solidFill>
                <a:schemeClr val="bg2"/>
              </a:solidFill>
            </a:endParaRPr>
          </a:p>
        </p:txBody>
      </p:sp>
      <p:sp>
        <p:nvSpPr>
          <p:cNvPr id="16387"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16388"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16389" name="Text Box 4"/>
          <p:cNvSpPr txBox="1">
            <a:spLocks noChangeArrowheads="1"/>
          </p:cNvSpPr>
          <p:nvPr/>
        </p:nvSpPr>
        <p:spPr bwMode="auto">
          <a:xfrm>
            <a:off x="304800" y="762000"/>
            <a:ext cx="20907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UTP </a:t>
            </a:r>
            <a:r>
              <a:rPr lang="en-US" altLang="en-US" sz="2000" i="1" dirty="0">
                <a:latin typeface="Times New Roman" panose="02020603050405020304" pitchFamily="18" charset="0"/>
              </a:rPr>
              <a:t>performance</a:t>
            </a:r>
            <a:endParaRPr lang="en-US" altLang="en-US" sz="2000" i="1" dirty="0">
              <a:latin typeface="Times New Roman" panose="02020603050405020304" pitchFamily="18" charset="0"/>
            </a:endParaRPr>
          </a:p>
        </p:txBody>
      </p:sp>
      <p:sp>
        <p:nvSpPr>
          <p:cNvPr id="16390"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1639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1676400"/>
            <a:ext cx="612457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2"/>
          </p:nvPr>
        </p:nvSpPr>
        <p:spPr bwMode="auto">
          <a:xfrm>
            <a:off x="457200" y="6356350"/>
            <a:ext cx="2133600" cy="365125"/>
          </a:xfrm>
          <a:noFill/>
          <a:ln>
            <a:miter lim="800000"/>
          </a:ln>
        </p:spPr>
        <p:txBody>
          <a:bodyPr/>
          <a:lstStyle/>
          <a:p>
            <a:pPr algn="l"/>
            <a:r>
              <a:rPr lang="en-US" altLang="en-US"/>
              <a:t>4.</a:t>
            </a:r>
            <a:fld id="{04E70978-4255-4556-8468-B9D7B1891B97}" type="slidenum">
              <a:rPr lang="en-US" altLang="en-US"/>
            </a:fld>
            <a:endParaRPr lang="en-US" altLang="en-US"/>
          </a:p>
        </p:txBody>
      </p:sp>
      <p:sp>
        <p:nvSpPr>
          <p:cNvPr id="43011" name="Line 2"/>
          <p:cNvSpPr>
            <a:spLocks noChangeShapeType="1"/>
          </p:cNvSpPr>
          <p:nvPr/>
        </p:nvSpPr>
        <p:spPr bwMode="auto">
          <a:xfrm>
            <a:off x="152400" y="762000"/>
            <a:ext cx="8763000" cy="0"/>
          </a:xfrm>
          <a:prstGeom prst="line">
            <a:avLst/>
          </a:prstGeom>
          <a:noFill/>
          <a:ln w="76200">
            <a:solidFill>
              <a:schemeClr val="hlink"/>
            </a:solidFill>
            <a:round/>
          </a:ln>
        </p:spPr>
        <p:txBody>
          <a:bodyPr/>
          <a:lstStyle/>
          <a:p>
            <a:endParaRPr lang="en-US"/>
          </a:p>
        </p:txBody>
      </p:sp>
      <p:sp>
        <p:nvSpPr>
          <p:cNvPr id="43012" name="Line 3"/>
          <p:cNvSpPr>
            <a:spLocks noChangeShapeType="1"/>
          </p:cNvSpPr>
          <p:nvPr/>
        </p:nvSpPr>
        <p:spPr bwMode="auto">
          <a:xfrm>
            <a:off x="152400" y="1371600"/>
            <a:ext cx="8763000" cy="0"/>
          </a:xfrm>
          <a:prstGeom prst="line">
            <a:avLst/>
          </a:prstGeom>
          <a:noFill/>
          <a:ln w="19050">
            <a:solidFill>
              <a:schemeClr val="hlink"/>
            </a:solidFill>
            <a:round/>
          </a:ln>
        </p:spPr>
        <p:txBody>
          <a:bodyPr/>
          <a:lstStyle/>
          <a:p>
            <a:endParaRPr lang="en-US"/>
          </a:p>
        </p:txBody>
      </p:sp>
      <p:sp>
        <p:nvSpPr>
          <p:cNvPr id="43013" name="Text Box 4"/>
          <p:cNvSpPr txBox="1">
            <a:spLocks noChangeArrowheads="1"/>
          </p:cNvSpPr>
          <p:nvPr/>
        </p:nvSpPr>
        <p:spPr bwMode="auto">
          <a:xfrm>
            <a:off x="304800" y="762000"/>
            <a:ext cx="2398862" cy="369332"/>
          </a:xfrm>
          <a:prstGeom prst="rect">
            <a:avLst/>
          </a:prstGeom>
          <a:noFill/>
          <a:ln w="9525">
            <a:noFill/>
            <a:miter lim="800000"/>
          </a:ln>
        </p:spPr>
        <p:txBody>
          <a:bodyPr wrap="none">
            <a:spAutoFit/>
          </a:bodyPr>
          <a:lstStyle/>
          <a:p>
            <a:pPr eaLnBrk="1" hangingPunct="1"/>
            <a:r>
              <a:rPr lang="en-US" altLang="en-US" b="1" i="1" dirty="0" smtClean="0">
                <a:latin typeface="+mj-lt"/>
              </a:rPr>
              <a:t>Unipolar </a:t>
            </a:r>
            <a:r>
              <a:rPr lang="en-US" altLang="en-US" b="1" i="1" dirty="0">
                <a:latin typeface="+mj-lt"/>
              </a:rPr>
              <a:t>NRZ scheme</a:t>
            </a:r>
            <a:endParaRPr lang="en-US" altLang="en-US" b="1" i="1" dirty="0">
              <a:latin typeface="+mj-lt"/>
            </a:endParaRPr>
          </a:p>
        </p:txBody>
      </p:sp>
      <p:sp>
        <p:nvSpPr>
          <p:cNvPr id="43014" name="Line 5"/>
          <p:cNvSpPr>
            <a:spLocks noChangeShapeType="1"/>
          </p:cNvSpPr>
          <p:nvPr/>
        </p:nvSpPr>
        <p:spPr bwMode="auto">
          <a:xfrm>
            <a:off x="152400" y="6248400"/>
            <a:ext cx="8763000" cy="0"/>
          </a:xfrm>
          <a:prstGeom prst="line">
            <a:avLst/>
          </a:prstGeom>
          <a:noFill/>
          <a:ln w="76200">
            <a:solidFill>
              <a:schemeClr val="hlink"/>
            </a:solidFill>
            <a:round/>
          </a:ln>
        </p:spPr>
        <p:txBody>
          <a:bodyPr/>
          <a:lstStyle/>
          <a:p>
            <a:endParaRPr lang="en-US"/>
          </a:p>
        </p:txBody>
      </p:sp>
      <p:pic>
        <p:nvPicPr>
          <p:cNvPr id="43015" name="Picture 6"/>
          <p:cNvPicPr>
            <a:picLocks noChangeAspect="1" noChangeArrowheads="1"/>
          </p:cNvPicPr>
          <p:nvPr/>
        </p:nvPicPr>
        <p:blipFill>
          <a:blip r:embed="rId1"/>
          <a:srcRect/>
          <a:stretch>
            <a:fillRect/>
          </a:stretch>
        </p:blipFill>
        <p:spPr bwMode="auto">
          <a:xfrm>
            <a:off x="630238" y="2614613"/>
            <a:ext cx="7294562" cy="1881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F8F6F015-51F7-4036-BF0C-EF0D8D12B09C}" type="slidenum">
              <a:rPr lang="en-US" altLang="en-US" sz="2000" smtClean="0">
                <a:solidFill>
                  <a:schemeClr val="bg2"/>
                </a:solidFill>
              </a:rPr>
            </a:fld>
            <a:endParaRPr lang="en-US" altLang="en-US" sz="2000" smtClean="0">
              <a:solidFill>
                <a:schemeClr val="bg2"/>
              </a:solidFill>
            </a:endParaRPr>
          </a:p>
        </p:txBody>
      </p:sp>
      <p:sp>
        <p:nvSpPr>
          <p:cNvPr id="17411"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17412"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17413" name="Text Box 4"/>
          <p:cNvSpPr txBox="1">
            <a:spLocks noChangeArrowheads="1"/>
          </p:cNvSpPr>
          <p:nvPr/>
        </p:nvSpPr>
        <p:spPr bwMode="auto">
          <a:xfrm>
            <a:off x="304800" y="762000"/>
            <a:ext cx="17926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UTP </a:t>
            </a:r>
            <a:r>
              <a:rPr lang="en-US" altLang="en-US" sz="2000" i="1" dirty="0">
                <a:latin typeface="Times New Roman" panose="02020603050405020304" pitchFamily="18" charset="0"/>
              </a:rPr>
              <a:t>connector</a:t>
            </a:r>
            <a:endParaRPr lang="en-US" altLang="en-US" sz="2000" i="1" dirty="0">
              <a:latin typeface="Times New Roman" panose="02020603050405020304" pitchFamily="18" charset="0"/>
            </a:endParaRPr>
          </a:p>
        </p:txBody>
      </p:sp>
      <p:sp>
        <p:nvSpPr>
          <p:cNvPr id="17414"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1741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9238" y="2244725"/>
            <a:ext cx="648176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IN" altLang="en-US" smtClean="0"/>
              <a:t>Applications</a:t>
            </a:r>
            <a:br>
              <a:rPr lang="en-IN" altLang="en-US" smtClean="0"/>
            </a:br>
            <a:endParaRPr lang="en-IN" altLang="en-US" smtClean="0"/>
          </a:p>
        </p:txBody>
      </p:sp>
      <p:sp>
        <p:nvSpPr>
          <p:cNvPr id="18435"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lnSpc>
                <a:spcPct val="150000"/>
              </a:lnSpc>
            </a:pPr>
            <a:r>
              <a:rPr lang="en-IN" altLang="en-US" sz="2400" dirty="0" smtClean="0">
                <a:latin typeface="+mj-lt"/>
              </a:rPr>
              <a:t>Twisted-pair cables are used in telephone lines to provide voice and data channels. </a:t>
            </a:r>
            <a:endParaRPr lang="en-IN" altLang="en-US" sz="2400" dirty="0" smtClean="0">
              <a:latin typeface="+mj-lt"/>
            </a:endParaRPr>
          </a:p>
          <a:p>
            <a:pPr algn="just" eaLnBrk="1" hangingPunct="1">
              <a:lnSpc>
                <a:spcPct val="150000"/>
              </a:lnSpc>
            </a:pPr>
            <a:r>
              <a:rPr lang="en-IN" altLang="en-US" sz="2400" dirty="0" smtClean="0">
                <a:latin typeface="+mj-lt"/>
              </a:rPr>
              <a:t>The </a:t>
            </a:r>
            <a:r>
              <a:rPr lang="en-IN" altLang="en-US" sz="2400" b="1" dirty="0" smtClean="0">
                <a:latin typeface="+mj-lt"/>
              </a:rPr>
              <a:t>local loop-the line that connects subscribers to the central telephone office-</a:t>
            </a:r>
            <a:r>
              <a:rPr lang="en-IN" altLang="en-US" sz="2400" dirty="0" smtClean="0">
                <a:latin typeface="+mj-lt"/>
              </a:rPr>
              <a:t>--commonly consists of unshielded twisted-pair cables. </a:t>
            </a:r>
            <a:endParaRPr lang="en-IN" altLang="en-US" sz="2400" dirty="0" smtClean="0">
              <a:latin typeface="+mj-lt"/>
            </a:endParaRPr>
          </a:p>
          <a:p>
            <a:pPr algn="just" eaLnBrk="1" hangingPunct="1">
              <a:lnSpc>
                <a:spcPct val="150000"/>
              </a:lnSpc>
            </a:pPr>
            <a:r>
              <a:rPr lang="en-IN" altLang="en-US" sz="2400" dirty="0" smtClean="0">
                <a:latin typeface="+mj-lt"/>
              </a:rPr>
              <a:t>The </a:t>
            </a:r>
            <a:r>
              <a:rPr lang="en-IN" altLang="en-US" sz="2400" b="1" dirty="0" smtClean="0">
                <a:latin typeface="+mj-lt"/>
              </a:rPr>
              <a:t>DSL lines </a:t>
            </a:r>
            <a:r>
              <a:rPr lang="en-IN" altLang="en-US" sz="2400" dirty="0" smtClean="0">
                <a:latin typeface="+mj-lt"/>
              </a:rPr>
              <a:t>that are used by the telephone companies to provide high-data-rate connections also use the high-bandwidth capability of unshielded twisted-pair cables.</a:t>
            </a:r>
            <a:endParaRPr lang="en-IN" altLang="en-US" sz="2400" dirty="0" smtClean="0">
              <a:latin typeface="+mj-lt"/>
            </a:endParaRPr>
          </a:p>
        </p:txBody>
      </p:sp>
      <p:sp>
        <p:nvSpPr>
          <p:cNvPr id="1843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B0E0CB0E-0C85-44A0-AADF-BCA4229DD91F}"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IN" altLang="en-US" b="1" smtClean="0">
                <a:solidFill>
                  <a:schemeClr val="tx1"/>
                </a:solidFill>
              </a:rPr>
              <a:t>Coaxial Cable</a:t>
            </a:r>
            <a:br>
              <a:rPr lang="en-IN" altLang="en-US" b="1" smtClean="0">
                <a:solidFill>
                  <a:schemeClr val="tx1"/>
                </a:solidFill>
              </a:rPr>
            </a:br>
            <a:endParaRPr lang="en-IN" altLang="en-US" smtClean="0"/>
          </a:p>
        </p:txBody>
      </p:sp>
      <p:sp>
        <p:nvSpPr>
          <p:cNvPr id="19459" name="Content Placeholder 5"/>
          <p:cNvSpPr>
            <a:spLocks noGrp="1"/>
          </p:cNvSpPr>
          <p:nvPr>
            <p:ph idx="1"/>
          </p:nvPr>
        </p:nvSpPr>
        <p:spPr bwMode="auto">
          <a:xfrm>
            <a:off x="457200" y="1219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lnSpc>
                <a:spcPct val="150000"/>
              </a:lnSpc>
            </a:pPr>
            <a:r>
              <a:rPr lang="en-IN" altLang="en-US" sz="2000" dirty="0" smtClean="0">
                <a:latin typeface="+mj-lt"/>
              </a:rPr>
              <a:t>Coaxial cable (or </a:t>
            </a:r>
            <a:r>
              <a:rPr lang="en-IN" altLang="en-US" sz="2000" i="1" dirty="0" smtClean="0">
                <a:latin typeface="+mj-lt"/>
              </a:rPr>
              <a:t>coax) carries signals of higher frequency ranges than those in </a:t>
            </a:r>
            <a:r>
              <a:rPr lang="en-IN" altLang="en-US" sz="2000" i="1" dirty="0" err="1" smtClean="0">
                <a:latin typeface="+mj-lt"/>
              </a:rPr>
              <a:t>twistedpair</a:t>
            </a:r>
            <a:r>
              <a:rPr lang="en-IN" altLang="en-US" sz="2000" i="1" dirty="0" smtClean="0">
                <a:latin typeface="+mj-lt"/>
              </a:rPr>
              <a:t> </a:t>
            </a:r>
            <a:r>
              <a:rPr lang="en-IN" altLang="en-US" sz="2000" dirty="0" smtClean="0">
                <a:latin typeface="+mj-lt"/>
              </a:rPr>
              <a:t>cable, in part because the two media are constructed quite differently.</a:t>
            </a:r>
            <a:endParaRPr lang="en-IN" altLang="en-US" sz="2000" dirty="0" smtClean="0">
              <a:latin typeface="+mj-lt"/>
            </a:endParaRPr>
          </a:p>
          <a:p>
            <a:pPr algn="just" eaLnBrk="1" hangingPunct="1">
              <a:lnSpc>
                <a:spcPct val="150000"/>
              </a:lnSpc>
            </a:pPr>
            <a:r>
              <a:rPr lang="en-IN" altLang="en-US" sz="2000" dirty="0" smtClean="0">
                <a:latin typeface="+mj-lt"/>
              </a:rPr>
              <a:t>Instead of having two wires, coax has a central core conductor of solid or stranded wire (usually copper) enclosed in an insulating sheath, which is, in turn, encased in an outer conductor of metal foil, braid, or a combination of the two. </a:t>
            </a:r>
            <a:endParaRPr lang="en-IN" altLang="en-US" sz="2000" dirty="0" smtClean="0">
              <a:latin typeface="+mj-lt"/>
            </a:endParaRPr>
          </a:p>
          <a:p>
            <a:pPr algn="just" eaLnBrk="1" hangingPunct="1">
              <a:lnSpc>
                <a:spcPct val="150000"/>
              </a:lnSpc>
            </a:pPr>
            <a:r>
              <a:rPr lang="en-GB" altLang="en-US" sz="2000" dirty="0">
                <a:latin typeface="+mj-lt"/>
              </a:rPr>
              <a:t>The outer metallic wrapping serves both as a shield against noise and as the second conductor, which completes the circuit.</a:t>
            </a:r>
            <a:endParaRPr lang="en-GB" altLang="en-US" sz="2000" dirty="0">
              <a:latin typeface="+mj-lt"/>
            </a:endParaRPr>
          </a:p>
          <a:p>
            <a:pPr algn="just" eaLnBrk="1" hangingPunct="1">
              <a:lnSpc>
                <a:spcPct val="150000"/>
              </a:lnSpc>
            </a:pPr>
            <a:r>
              <a:rPr lang="en-GB" altLang="en-US" sz="2000" dirty="0">
                <a:latin typeface="+mj-lt"/>
              </a:rPr>
              <a:t>This outer conductor is also enclosed in an insulating sheath, and the whole cable is protected by a plastic cover</a:t>
            </a:r>
            <a:endParaRPr lang="en-GB" altLang="en-US" sz="2000" dirty="0">
              <a:latin typeface="+mj-lt"/>
            </a:endParaRPr>
          </a:p>
          <a:p>
            <a:pPr algn="just" eaLnBrk="1" hangingPunct="1">
              <a:lnSpc>
                <a:spcPct val="150000"/>
              </a:lnSpc>
            </a:pPr>
            <a:endParaRPr lang="en-IN" altLang="en-US" sz="2000" dirty="0" smtClean="0">
              <a:latin typeface="+mj-lt"/>
            </a:endParaRPr>
          </a:p>
        </p:txBody>
      </p:sp>
      <p:sp>
        <p:nvSpPr>
          <p:cNvPr id="1946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A2092980-5867-4963-A651-2F12E55C2F8F}"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24507769-D5C2-48E5-84D4-46FDD4CB55C1}" type="slidenum">
              <a:rPr lang="en-US" altLang="en-US" sz="2000" smtClean="0">
                <a:solidFill>
                  <a:schemeClr val="bg2"/>
                </a:solidFill>
              </a:rPr>
            </a:fld>
            <a:endParaRPr lang="en-US" altLang="en-US" sz="2000" smtClean="0">
              <a:solidFill>
                <a:schemeClr val="bg2"/>
              </a:solidFill>
            </a:endParaRPr>
          </a:p>
        </p:txBody>
      </p:sp>
      <p:sp>
        <p:nvSpPr>
          <p:cNvPr id="20483"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20484"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20485" name="Text Box 4"/>
          <p:cNvSpPr txBox="1">
            <a:spLocks noChangeArrowheads="1"/>
          </p:cNvSpPr>
          <p:nvPr/>
        </p:nvSpPr>
        <p:spPr bwMode="auto">
          <a:xfrm>
            <a:off x="304800" y="762000"/>
            <a:ext cx="16289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Coaxial </a:t>
            </a:r>
            <a:r>
              <a:rPr lang="en-US" altLang="en-US" sz="2000" i="1" dirty="0">
                <a:latin typeface="Times New Roman" panose="02020603050405020304" pitchFamily="18" charset="0"/>
              </a:rPr>
              <a:t>cable</a:t>
            </a:r>
            <a:endParaRPr lang="en-US" altLang="en-US" sz="2000" i="1" dirty="0">
              <a:latin typeface="Times New Roman" panose="02020603050405020304" pitchFamily="18" charset="0"/>
            </a:endParaRPr>
          </a:p>
        </p:txBody>
      </p:sp>
      <p:sp>
        <p:nvSpPr>
          <p:cNvPr id="20486"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2048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538" y="1905000"/>
            <a:ext cx="8145462"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IN" altLang="en-US" i="1" smtClean="0">
                <a:solidFill>
                  <a:schemeClr val="tx1"/>
                </a:solidFill>
              </a:rPr>
              <a:t>Coaxial Cable Standards</a:t>
            </a:r>
            <a:br>
              <a:rPr lang="en-IN" altLang="en-US" i="1" smtClean="0">
                <a:solidFill>
                  <a:schemeClr val="tx1"/>
                </a:solidFill>
              </a:rPr>
            </a:br>
            <a:endParaRPr lang="en-IN" altLang="en-US" smtClean="0"/>
          </a:p>
        </p:txBody>
      </p:sp>
      <p:sp>
        <p:nvSpPr>
          <p:cNvPr id="22531" name="Content Placeholder 2"/>
          <p:cNvSpPr>
            <a:spLocks noGrp="1"/>
          </p:cNvSpPr>
          <p:nvPr>
            <p:ph idx="1"/>
          </p:nvPr>
        </p:nvSpPr>
        <p:spPr bwMode="auto">
          <a:xfrm>
            <a:off x="457200" y="990601"/>
            <a:ext cx="8229600" cy="342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lnSpc>
                <a:spcPct val="150000"/>
              </a:lnSpc>
            </a:pPr>
            <a:r>
              <a:rPr lang="en-IN" altLang="en-US" sz="2000" dirty="0" smtClean="0">
                <a:latin typeface="+mj-lt"/>
              </a:rPr>
              <a:t>Coaxial cables are categorized by their radio government (RG) ratings.</a:t>
            </a:r>
            <a:endParaRPr lang="en-IN" altLang="en-US" sz="2000" dirty="0" smtClean="0">
              <a:latin typeface="+mj-lt"/>
            </a:endParaRPr>
          </a:p>
          <a:p>
            <a:pPr algn="just" eaLnBrk="1" hangingPunct="1">
              <a:lnSpc>
                <a:spcPct val="150000"/>
              </a:lnSpc>
            </a:pPr>
            <a:r>
              <a:rPr lang="en-IN" altLang="en-US" sz="2000" dirty="0" smtClean="0">
                <a:latin typeface="+mj-lt"/>
              </a:rPr>
              <a:t>Each RG number denotes a unique set of physical specifications, including the </a:t>
            </a:r>
            <a:r>
              <a:rPr lang="en-IN" altLang="en-US" sz="2000" i="1" dirty="0" smtClean="0">
                <a:latin typeface="+mj-lt"/>
              </a:rPr>
              <a:t>wire gauge of the inner conductor, the thickness and type of the inner insulator, the construction of the shield, and the size and type of the outer casing</a:t>
            </a:r>
            <a:r>
              <a:rPr lang="en-IN" altLang="en-US" sz="2000" dirty="0" smtClean="0">
                <a:latin typeface="+mj-lt"/>
              </a:rPr>
              <a:t>.</a:t>
            </a:r>
            <a:endParaRPr lang="en-IN" altLang="en-US" sz="2000" dirty="0" smtClean="0">
              <a:latin typeface="+mj-lt"/>
            </a:endParaRPr>
          </a:p>
          <a:p>
            <a:pPr algn="just" eaLnBrk="1" hangingPunct="1">
              <a:lnSpc>
                <a:spcPct val="150000"/>
              </a:lnSpc>
            </a:pPr>
            <a:r>
              <a:rPr lang="en-IN" altLang="en-US" sz="2000" dirty="0" smtClean="0">
                <a:latin typeface="+mj-lt"/>
              </a:rPr>
              <a:t>Each cable defined by an RG rating is adapted for a specialized function, as shown in following Table</a:t>
            </a:r>
            <a:endParaRPr lang="en-IN" altLang="en-US" sz="2000" dirty="0" smtClean="0">
              <a:latin typeface="+mj-lt"/>
            </a:endParaRPr>
          </a:p>
        </p:txBody>
      </p:sp>
      <p:sp>
        <p:nvSpPr>
          <p:cNvPr id="2253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FA5CFB8C-E623-4F5D-B2A4-B4990B9F9710}" type="slidenum">
              <a:rPr lang="en-US" altLang="en-US" sz="2000" smtClean="0">
                <a:solidFill>
                  <a:schemeClr val="bg2"/>
                </a:solidFill>
              </a:rPr>
            </a:fld>
            <a:endParaRPr lang="en-US" altLang="en-US" sz="2000" smtClean="0">
              <a:solidFill>
                <a:schemeClr val="bg2"/>
              </a:solidFill>
            </a:endParaRPr>
          </a:p>
        </p:txBody>
      </p:sp>
      <p:sp>
        <p:nvSpPr>
          <p:cNvPr id="5" name="Text Box 2"/>
          <p:cNvSpPr txBox="1">
            <a:spLocks noChangeArrowheads="1"/>
          </p:cNvSpPr>
          <p:nvPr/>
        </p:nvSpPr>
        <p:spPr bwMode="auto">
          <a:xfrm>
            <a:off x="1760538" y="4343400"/>
            <a:ext cx="446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7.2  </a:t>
            </a:r>
            <a:r>
              <a:rPr lang="en-US" altLang="en-US" sz="2000" i="1">
                <a:latin typeface="Times New Roman" panose="02020603050405020304" pitchFamily="18" charset="0"/>
              </a:rPr>
              <a:t>Categories of coaxial cables</a:t>
            </a:r>
            <a:endParaRPr lang="en-US" altLang="en-US" sz="2000" i="1">
              <a:latin typeface="Times New Roman" panose="02020603050405020304" pitchFamily="18" charset="0"/>
            </a:endParaRPr>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4013" y="4830763"/>
            <a:ext cx="5894387"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IN" altLang="en-US" i="1" smtClean="0">
                <a:solidFill>
                  <a:schemeClr val="tx1"/>
                </a:solidFill>
              </a:rPr>
              <a:t>Coaxial Cable Connectors</a:t>
            </a:r>
            <a:br>
              <a:rPr lang="en-IN" altLang="en-US" i="1" smtClean="0">
                <a:solidFill>
                  <a:schemeClr val="tx1"/>
                </a:solidFill>
              </a:rPr>
            </a:br>
            <a:endParaRPr lang="en-IN" altLang="en-US" smtClean="0"/>
          </a:p>
        </p:txBody>
      </p:sp>
      <p:sp>
        <p:nvSpPr>
          <p:cNvPr id="24579"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r>
              <a:rPr lang="en-IN" altLang="en-US" sz="2400" dirty="0" smtClean="0">
                <a:latin typeface="+mj-lt"/>
              </a:rPr>
              <a:t>To connect coaxial cable to devices, we need coaxial connectors. </a:t>
            </a:r>
            <a:endParaRPr lang="en-IN" altLang="en-US" sz="2400" dirty="0" smtClean="0">
              <a:latin typeface="+mj-lt"/>
            </a:endParaRPr>
          </a:p>
          <a:p>
            <a:pPr algn="just" eaLnBrk="1" hangingPunct="1"/>
            <a:r>
              <a:rPr lang="en-IN" altLang="en-US" sz="2400" dirty="0" smtClean="0">
                <a:latin typeface="+mj-lt"/>
              </a:rPr>
              <a:t>The most common type of connector used today is the </a:t>
            </a:r>
            <a:r>
              <a:rPr lang="en-IN" altLang="en-US" sz="2400" dirty="0" err="1" smtClean="0">
                <a:solidFill>
                  <a:srgbClr val="FF0000"/>
                </a:solidFill>
                <a:latin typeface="+mj-lt"/>
              </a:rPr>
              <a:t>Bayone</a:t>
            </a:r>
            <a:r>
              <a:rPr lang="en-IN" altLang="en-US" sz="2400" dirty="0" smtClean="0">
                <a:solidFill>
                  <a:srgbClr val="FF0000"/>
                </a:solidFill>
                <a:latin typeface="+mj-lt"/>
              </a:rPr>
              <a:t>-Neill-</a:t>
            </a:r>
            <a:r>
              <a:rPr lang="en-IN" altLang="en-US" sz="2400" dirty="0" err="1" smtClean="0">
                <a:solidFill>
                  <a:srgbClr val="FF0000"/>
                </a:solidFill>
                <a:latin typeface="+mj-lt"/>
              </a:rPr>
              <a:t>Concelman</a:t>
            </a:r>
            <a:r>
              <a:rPr lang="en-IN" altLang="en-US" sz="2400" dirty="0" smtClean="0">
                <a:solidFill>
                  <a:srgbClr val="FF0000"/>
                </a:solidFill>
                <a:latin typeface="+mj-lt"/>
              </a:rPr>
              <a:t> (BNC) connector</a:t>
            </a:r>
            <a:r>
              <a:rPr lang="en-IN" altLang="en-US" sz="2400" dirty="0" smtClean="0">
                <a:latin typeface="+mj-lt"/>
              </a:rPr>
              <a:t>.</a:t>
            </a:r>
            <a:endParaRPr lang="en-IN" altLang="en-US" sz="2400" dirty="0" smtClean="0">
              <a:latin typeface="+mj-lt"/>
            </a:endParaRPr>
          </a:p>
          <a:p>
            <a:pPr algn="just" eaLnBrk="1" hangingPunct="1"/>
            <a:r>
              <a:rPr lang="en-IN" altLang="en-US" sz="2400" dirty="0" smtClean="0">
                <a:latin typeface="+mj-lt"/>
              </a:rPr>
              <a:t>The BNC connector is used to connect the </a:t>
            </a:r>
            <a:r>
              <a:rPr lang="en-IN" altLang="en-US" sz="2400" dirty="0" smtClean="0">
                <a:solidFill>
                  <a:srgbClr val="FF0000"/>
                </a:solidFill>
                <a:latin typeface="+mj-lt"/>
              </a:rPr>
              <a:t>end of the cable to a device, such as a TV set. </a:t>
            </a:r>
            <a:endParaRPr lang="en-IN" altLang="en-US" sz="2400" dirty="0" smtClean="0">
              <a:solidFill>
                <a:srgbClr val="FF0000"/>
              </a:solidFill>
              <a:latin typeface="+mj-lt"/>
            </a:endParaRPr>
          </a:p>
          <a:p>
            <a:pPr algn="just" eaLnBrk="1" hangingPunct="1"/>
            <a:r>
              <a:rPr lang="en-IN" altLang="en-US" sz="2400" dirty="0" smtClean="0">
                <a:latin typeface="+mj-lt"/>
              </a:rPr>
              <a:t>The BNC T connector is used in Ethernet networks to branch out to a connection to a computer or other device. </a:t>
            </a:r>
            <a:endParaRPr lang="en-IN" altLang="en-US" sz="2400" dirty="0" smtClean="0">
              <a:latin typeface="+mj-lt"/>
            </a:endParaRPr>
          </a:p>
          <a:p>
            <a:pPr algn="just" eaLnBrk="1" hangingPunct="1"/>
            <a:r>
              <a:rPr lang="en-IN" altLang="en-US" sz="2400" dirty="0" smtClean="0">
                <a:latin typeface="+mj-lt"/>
              </a:rPr>
              <a:t>The </a:t>
            </a:r>
            <a:r>
              <a:rPr lang="en-IN" altLang="en-US" sz="2400" dirty="0" smtClean="0">
                <a:solidFill>
                  <a:srgbClr val="FF0000"/>
                </a:solidFill>
                <a:latin typeface="+mj-lt"/>
              </a:rPr>
              <a:t>BNC terminator </a:t>
            </a:r>
            <a:r>
              <a:rPr lang="en-IN" altLang="en-US" sz="2400" dirty="0" smtClean="0">
                <a:latin typeface="+mj-lt"/>
              </a:rPr>
              <a:t>is used at the end of the cable to prevent the reflection of the signal.</a:t>
            </a:r>
            <a:endParaRPr lang="en-IN" altLang="en-US" sz="2400" dirty="0" smtClean="0">
              <a:latin typeface="+mj-lt"/>
            </a:endParaRPr>
          </a:p>
        </p:txBody>
      </p:sp>
      <p:sp>
        <p:nvSpPr>
          <p:cNvPr id="2458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31FDF7DF-34E9-4F0C-99CB-2F36C5240FD8}"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64EDC9D0-A517-47F4-B87B-82FE65D942F7}" type="slidenum">
              <a:rPr lang="en-US" altLang="en-US" sz="2000" smtClean="0">
                <a:solidFill>
                  <a:schemeClr val="bg2"/>
                </a:solidFill>
              </a:rPr>
            </a:fld>
            <a:endParaRPr lang="en-US" altLang="en-US" sz="2000" smtClean="0">
              <a:solidFill>
                <a:schemeClr val="bg2"/>
              </a:solidFill>
            </a:endParaRPr>
          </a:p>
        </p:txBody>
      </p:sp>
      <p:sp>
        <p:nvSpPr>
          <p:cNvPr id="25603"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25604"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25605" name="Text Box 4"/>
          <p:cNvSpPr txBox="1">
            <a:spLocks noChangeArrowheads="1"/>
          </p:cNvSpPr>
          <p:nvPr/>
        </p:nvSpPr>
        <p:spPr bwMode="auto">
          <a:xfrm>
            <a:off x="304800" y="762000"/>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BNC </a:t>
            </a:r>
            <a:r>
              <a:rPr lang="en-US" altLang="en-US" sz="2000" i="1" dirty="0">
                <a:latin typeface="Times New Roman" panose="02020603050405020304" pitchFamily="18" charset="0"/>
              </a:rPr>
              <a:t>connectors</a:t>
            </a:r>
            <a:endParaRPr lang="en-US" altLang="en-US" sz="2000" i="1" dirty="0">
              <a:latin typeface="Times New Roman" panose="02020603050405020304" pitchFamily="18" charset="0"/>
            </a:endParaRPr>
          </a:p>
        </p:txBody>
      </p:sp>
      <p:sp>
        <p:nvSpPr>
          <p:cNvPr id="25606"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2560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2725738"/>
            <a:ext cx="792480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IN" altLang="en-US" smtClean="0"/>
              <a:t>Applications</a:t>
            </a:r>
            <a:br>
              <a:rPr lang="en-IN" altLang="en-US" smtClean="0"/>
            </a:br>
            <a:endParaRPr lang="en-IN" altLang="en-US" smtClean="0"/>
          </a:p>
        </p:txBody>
      </p:sp>
      <p:sp>
        <p:nvSpPr>
          <p:cNvPr id="28675" name="Content Placeholder 3"/>
          <p:cNvSpPr>
            <a:spLocks noGrp="1"/>
          </p:cNvSpPr>
          <p:nvPr>
            <p:ph idx="1"/>
          </p:nvPr>
        </p:nvSpPr>
        <p:spPr bwMode="auto">
          <a:xfrm>
            <a:off x="381000" y="9144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lnSpc>
                <a:spcPct val="150000"/>
              </a:lnSpc>
            </a:pPr>
            <a:r>
              <a:rPr lang="en-IN" altLang="en-US" sz="1800" dirty="0" smtClean="0">
                <a:latin typeface="+mj-lt"/>
              </a:rPr>
              <a:t>Coaxial cable was widely used in </a:t>
            </a:r>
            <a:r>
              <a:rPr lang="en-IN" altLang="en-US" sz="1800" dirty="0" smtClean="0">
                <a:solidFill>
                  <a:srgbClr val="FF0000"/>
                </a:solidFill>
                <a:latin typeface="+mj-lt"/>
              </a:rPr>
              <a:t>analog telephone networks</a:t>
            </a:r>
            <a:r>
              <a:rPr lang="en-IN" altLang="en-US" sz="1800" dirty="0" smtClean="0">
                <a:latin typeface="+mj-lt"/>
              </a:rPr>
              <a:t> where a single coaxial network could carry </a:t>
            </a:r>
            <a:r>
              <a:rPr lang="en-IN" altLang="en-US" sz="1800" dirty="0" smtClean="0">
                <a:solidFill>
                  <a:srgbClr val="FF0000"/>
                </a:solidFill>
                <a:latin typeface="+mj-lt"/>
              </a:rPr>
              <a:t>10,000 voice signals</a:t>
            </a:r>
            <a:r>
              <a:rPr lang="en-IN" altLang="en-US" sz="1800" dirty="0" smtClean="0">
                <a:latin typeface="+mj-lt"/>
              </a:rPr>
              <a:t>. </a:t>
            </a:r>
            <a:endParaRPr lang="en-IN" altLang="en-US" sz="1800" dirty="0" smtClean="0">
              <a:latin typeface="+mj-lt"/>
            </a:endParaRPr>
          </a:p>
          <a:p>
            <a:pPr algn="just" eaLnBrk="1" hangingPunct="1">
              <a:lnSpc>
                <a:spcPct val="150000"/>
              </a:lnSpc>
            </a:pPr>
            <a:r>
              <a:rPr lang="en-IN" altLang="en-US" sz="1800" dirty="0" smtClean="0">
                <a:latin typeface="+mj-lt"/>
              </a:rPr>
              <a:t>Later it was used in digital telephone networks where a single coaxial cable could carry digital data up to </a:t>
            </a:r>
            <a:r>
              <a:rPr lang="en-IN" altLang="en-US" sz="1800" dirty="0" smtClean="0">
                <a:solidFill>
                  <a:srgbClr val="FF0000"/>
                </a:solidFill>
                <a:latin typeface="+mj-lt"/>
              </a:rPr>
              <a:t>600 Mbps</a:t>
            </a:r>
            <a:r>
              <a:rPr lang="en-IN" altLang="en-US" sz="1800" dirty="0" smtClean="0">
                <a:latin typeface="+mj-lt"/>
              </a:rPr>
              <a:t>. </a:t>
            </a:r>
            <a:endParaRPr lang="en-IN" altLang="en-US" sz="1800" dirty="0" smtClean="0">
              <a:latin typeface="+mj-lt"/>
            </a:endParaRPr>
          </a:p>
          <a:p>
            <a:pPr algn="just" eaLnBrk="1" hangingPunct="1">
              <a:lnSpc>
                <a:spcPct val="150000"/>
              </a:lnSpc>
            </a:pPr>
            <a:r>
              <a:rPr lang="en-IN" altLang="en-US" sz="1800" dirty="0" smtClean="0">
                <a:latin typeface="+mj-lt"/>
              </a:rPr>
              <a:t>However, coaxial cable in telephone networks has largely been </a:t>
            </a:r>
            <a:r>
              <a:rPr lang="en-IN" altLang="en-US" sz="1800" dirty="0" smtClean="0">
                <a:solidFill>
                  <a:srgbClr val="FF0000"/>
                </a:solidFill>
                <a:latin typeface="+mj-lt"/>
              </a:rPr>
              <a:t>replaced</a:t>
            </a:r>
            <a:r>
              <a:rPr lang="en-IN" altLang="en-US" sz="1800" dirty="0" smtClean="0">
                <a:latin typeface="+mj-lt"/>
              </a:rPr>
              <a:t> today with </a:t>
            </a:r>
            <a:r>
              <a:rPr lang="en-IN" altLang="en-US" sz="1800" dirty="0" err="1" smtClean="0">
                <a:latin typeface="+mj-lt"/>
              </a:rPr>
              <a:t>fiber</a:t>
            </a:r>
            <a:r>
              <a:rPr lang="en-IN" altLang="en-US" sz="1800" dirty="0" smtClean="0">
                <a:latin typeface="+mj-lt"/>
              </a:rPr>
              <a:t>-optic cable.</a:t>
            </a:r>
            <a:endParaRPr lang="en-IN" altLang="en-US" sz="1800" dirty="0" smtClean="0">
              <a:latin typeface="+mj-lt"/>
            </a:endParaRPr>
          </a:p>
          <a:p>
            <a:pPr algn="just" eaLnBrk="1" hangingPunct="1">
              <a:lnSpc>
                <a:spcPct val="150000"/>
              </a:lnSpc>
            </a:pPr>
            <a:r>
              <a:rPr lang="en-GB" altLang="en-US" sz="1800" dirty="0">
                <a:latin typeface="+mj-lt"/>
              </a:rPr>
              <a:t>Cable TV networks also use coaxial cables. In the traditional cable TV network, the entire network used coaxial cable. </a:t>
            </a:r>
            <a:endParaRPr lang="en-GB" altLang="en-US" sz="1800" dirty="0">
              <a:latin typeface="+mj-lt"/>
            </a:endParaRPr>
          </a:p>
          <a:p>
            <a:pPr algn="just" eaLnBrk="1" hangingPunct="1">
              <a:lnSpc>
                <a:spcPct val="150000"/>
              </a:lnSpc>
            </a:pPr>
            <a:r>
              <a:rPr lang="en-GB" altLang="en-US" sz="1800" dirty="0">
                <a:latin typeface="+mj-lt"/>
              </a:rPr>
              <a:t>Later, however, cable TV providers replaced most of the media with </a:t>
            </a:r>
            <a:r>
              <a:rPr lang="en-GB" altLang="en-US" sz="1800" dirty="0" err="1">
                <a:latin typeface="+mj-lt"/>
              </a:rPr>
              <a:t>fiber</a:t>
            </a:r>
            <a:r>
              <a:rPr lang="en-GB" altLang="en-US" sz="1800" dirty="0">
                <a:latin typeface="+mj-lt"/>
              </a:rPr>
              <a:t>-optic cable; </a:t>
            </a:r>
            <a:endParaRPr lang="en-GB" altLang="en-US" sz="1800" dirty="0">
              <a:latin typeface="+mj-lt"/>
            </a:endParaRPr>
          </a:p>
          <a:p>
            <a:pPr algn="just" eaLnBrk="1" hangingPunct="1">
              <a:lnSpc>
                <a:spcPct val="150000"/>
              </a:lnSpc>
            </a:pPr>
            <a:r>
              <a:rPr lang="en-GB" altLang="en-US" sz="1800" dirty="0">
                <a:latin typeface="+mj-lt"/>
              </a:rPr>
              <a:t>Hybrid networks use coaxial cable only at the network boundaries, near the consumer premises. </a:t>
            </a:r>
            <a:endParaRPr lang="en-GB" altLang="en-US" sz="1800" dirty="0">
              <a:latin typeface="+mj-lt"/>
            </a:endParaRPr>
          </a:p>
          <a:p>
            <a:pPr algn="just" eaLnBrk="1" hangingPunct="1">
              <a:lnSpc>
                <a:spcPct val="150000"/>
              </a:lnSpc>
            </a:pPr>
            <a:r>
              <a:rPr lang="en-GB" altLang="en-US" sz="1800" dirty="0">
                <a:latin typeface="+mj-lt"/>
              </a:rPr>
              <a:t>Cable TV uses RG-59 coaxial cable.</a:t>
            </a:r>
            <a:endParaRPr lang="en-GB" altLang="en-US" sz="1800" dirty="0">
              <a:latin typeface="+mj-lt"/>
            </a:endParaRPr>
          </a:p>
          <a:p>
            <a:pPr algn="just" eaLnBrk="1" hangingPunct="1">
              <a:lnSpc>
                <a:spcPct val="150000"/>
              </a:lnSpc>
            </a:pPr>
            <a:endParaRPr lang="en-GB" altLang="en-US" sz="1800" dirty="0">
              <a:latin typeface="+mj-lt"/>
            </a:endParaRPr>
          </a:p>
          <a:p>
            <a:pPr algn="just" eaLnBrk="1" hangingPunct="1">
              <a:lnSpc>
                <a:spcPct val="150000"/>
              </a:lnSpc>
            </a:pPr>
            <a:endParaRPr lang="en-IN" altLang="en-US" sz="1800" dirty="0" smtClean="0">
              <a:latin typeface="+mj-lt"/>
            </a:endParaRPr>
          </a:p>
        </p:txBody>
      </p:sp>
      <p:sp>
        <p:nvSpPr>
          <p:cNvPr id="2867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DA898FF4-C88E-4240-ABED-26744B6DF1FE}"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IN" altLang="en-US" smtClean="0"/>
              <a:t>Applications</a:t>
            </a:r>
            <a:br>
              <a:rPr lang="en-IN" altLang="en-US" smtClean="0"/>
            </a:br>
            <a:endParaRPr lang="en-IN" altLang="en-US" smtClean="0"/>
          </a:p>
        </p:txBody>
      </p:sp>
      <p:sp>
        <p:nvSpPr>
          <p:cNvPr id="3072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lnSpc>
                <a:spcPct val="150000"/>
              </a:lnSpc>
            </a:pPr>
            <a:r>
              <a:rPr lang="en-IN" altLang="en-US" sz="2000" dirty="0" smtClean="0">
                <a:latin typeface="+mj-lt"/>
              </a:rPr>
              <a:t>Another common application of coaxial cable is in traditional Ethernet LANs Because of its high bandwidth, and consequently high data rate, coaxial</a:t>
            </a:r>
            <a:endParaRPr lang="en-IN" altLang="en-US" sz="2000" dirty="0" smtClean="0">
              <a:latin typeface="+mj-lt"/>
            </a:endParaRPr>
          </a:p>
          <a:p>
            <a:pPr algn="just" eaLnBrk="1" hangingPunct="1">
              <a:lnSpc>
                <a:spcPct val="150000"/>
              </a:lnSpc>
            </a:pPr>
            <a:r>
              <a:rPr lang="en-IN" altLang="en-US" sz="2000" dirty="0" smtClean="0">
                <a:latin typeface="+mj-lt"/>
              </a:rPr>
              <a:t>cable was chosen for digital transmission in early Ethernet LANs. </a:t>
            </a:r>
            <a:endParaRPr lang="en-IN" altLang="en-US" sz="2000" dirty="0" smtClean="0">
              <a:latin typeface="+mj-lt"/>
            </a:endParaRPr>
          </a:p>
          <a:p>
            <a:pPr algn="just" eaLnBrk="1" hangingPunct="1">
              <a:lnSpc>
                <a:spcPct val="150000"/>
              </a:lnSpc>
            </a:pPr>
            <a:r>
              <a:rPr lang="en-IN" altLang="en-US" sz="2000" dirty="0">
                <a:latin typeface="+mj-lt"/>
              </a:rPr>
              <a:t>The 10Base-2, or Thin Ethernet, uses RG-58 coaxial cable with BNC connectors to transmit data at 10 Mbps with a range of 185 m. </a:t>
            </a:r>
            <a:endParaRPr lang="en-IN" altLang="en-US" sz="2000" dirty="0">
              <a:latin typeface="+mj-lt"/>
            </a:endParaRPr>
          </a:p>
          <a:p>
            <a:pPr algn="just" eaLnBrk="1" hangingPunct="1">
              <a:lnSpc>
                <a:spcPct val="150000"/>
              </a:lnSpc>
            </a:pPr>
            <a:r>
              <a:rPr lang="en-IN" altLang="en-US" sz="2000" dirty="0">
                <a:latin typeface="+mj-lt"/>
              </a:rPr>
              <a:t>The lOBase5, or Thick Ethernet, uses RG-11 (thick coaxial cable) to transmit 10 Mbps with a range of 5000 m. </a:t>
            </a:r>
            <a:endParaRPr lang="en-IN" altLang="en-US" sz="2000" dirty="0">
              <a:latin typeface="+mj-lt"/>
            </a:endParaRPr>
          </a:p>
          <a:p>
            <a:pPr algn="just" eaLnBrk="1" hangingPunct="1">
              <a:lnSpc>
                <a:spcPct val="150000"/>
              </a:lnSpc>
            </a:pPr>
            <a:r>
              <a:rPr lang="en-IN" altLang="en-US" sz="2000" dirty="0">
                <a:latin typeface="+mj-lt"/>
              </a:rPr>
              <a:t>Thick Ethernet has specialized connectors.</a:t>
            </a:r>
            <a:endParaRPr lang="en-IN" altLang="en-US" sz="2000" dirty="0">
              <a:latin typeface="+mj-lt"/>
            </a:endParaRPr>
          </a:p>
          <a:p>
            <a:pPr algn="just" eaLnBrk="1" hangingPunct="1">
              <a:lnSpc>
                <a:spcPct val="150000"/>
              </a:lnSpc>
            </a:pPr>
            <a:endParaRPr lang="en-IN" altLang="en-US" sz="2000" dirty="0" smtClean="0">
              <a:latin typeface="+mj-lt"/>
            </a:endParaRPr>
          </a:p>
          <a:p>
            <a:pPr algn="just" eaLnBrk="1" hangingPunct="1">
              <a:lnSpc>
                <a:spcPct val="150000"/>
              </a:lnSpc>
            </a:pPr>
            <a:endParaRPr lang="en-IN" altLang="en-US" sz="2000" dirty="0" smtClean="0">
              <a:latin typeface="+mj-lt"/>
            </a:endParaRPr>
          </a:p>
          <a:p>
            <a:pPr algn="just" eaLnBrk="1" hangingPunct="1">
              <a:lnSpc>
                <a:spcPct val="150000"/>
              </a:lnSpc>
            </a:pPr>
            <a:endParaRPr lang="en-IN" altLang="en-US" sz="2000" dirty="0" smtClean="0">
              <a:latin typeface="+mj-lt"/>
            </a:endParaRPr>
          </a:p>
        </p:txBody>
      </p:sp>
      <p:sp>
        <p:nvSpPr>
          <p:cNvPr id="307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6BD72C15-190A-463C-9C1B-E02EA9748816}"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dirty="0" err="1" smtClean="0"/>
              <a:t>Fiber</a:t>
            </a:r>
            <a:r>
              <a:rPr lang="en-IN" altLang="en-US" dirty="0" smtClean="0"/>
              <a:t>-Optic Cable</a:t>
            </a:r>
            <a:endParaRPr lang="en-IN" altLang="en-US" dirty="0" smtClean="0"/>
          </a:p>
        </p:txBody>
      </p:sp>
      <p:sp>
        <p:nvSpPr>
          <p:cNvPr id="32771" name="Content Placeholder 2"/>
          <p:cNvSpPr>
            <a:spLocks noGrp="1"/>
          </p:cNvSpPr>
          <p:nvPr>
            <p:ph idx="1"/>
          </p:nvPr>
        </p:nvSpPr>
        <p:spPr bwMode="auto">
          <a:xfrm>
            <a:off x="533400" y="11430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000" dirty="0" smtClean="0">
                <a:latin typeface="+mj-lt"/>
              </a:rPr>
              <a:t>A </a:t>
            </a:r>
            <a:r>
              <a:rPr lang="en-IN" altLang="en-US" sz="2000" dirty="0" err="1" smtClean="0">
                <a:latin typeface="+mj-lt"/>
              </a:rPr>
              <a:t>fiber</a:t>
            </a:r>
            <a:r>
              <a:rPr lang="en-IN" altLang="en-US" sz="2000" dirty="0" smtClean="0">
                <a:latin typeface="+mj-lt"/>
              </a:rPr>
              <a:t>-optic cable is made of glass or plastic and transmits signals in the form of light.</a:t>
            </a:r>
            <a:endParaRPr lang="en-IN" altLang="en-US" sz="2000" dirty="0" smtClean="0">
              <a:latin typeface="+mj-lt"/>
            </a:endParaRPr>
          </a:p>
          <a:p>
            <a:pPr algn="just">
              <a:lnSpc>
                <a:spcPct val="150000"/>
              </a:lnSpc>
            </a:pPr>
            <a:r>
              <a:rPr lang="en-IN" altLang="en-US" sz="2000" dirty="0" smtClean="0">
                <a:latin typeface="+mj-lt"/>
              </a:rPr>
              <a:t>To understand optical </a:t>
            </a:r>
            <a:r>
              <a:rPr lang="en-IN" altLang="en-US" sz="2000" dirty="0" err="1" smtClean="0">
                <a:latin typeface="+mj-lt"/>
              </a:rPr>
              <a:t>fiber</a:t>
            </a:r>
            <a:r>
              <a:rPr lang="en-IN" altLang="en-US" sz="2000" dirty="0" smtClean="0">
                <a:latin typeface="+mj-lt"/>
              </a:rPr>
              <a:t>, we first need to explore several aspects of the nature of light.</a:t>
            </a:r>
            <a:endParaRPr lang="en-IN" altLang="en-US" sz="2000" dirty="0" smtClean="0">
              <a:latin typeface="+mj-lt"/>
            </a:endParaRPr>
          </a:p>
          <a:p>
            <a:pPr algn="just">
              <a:lnSpc>
                <a:spcPct val="150000"/>
              </a:lnSpc>
            </a:pPr>
            <a:r>
              <a:rPr lang="en-IN" altLang="en-US" sz="2000" dirty="0" smtClean="0">
                <a:latin typeface="+mj-lt"/>
              </a:rPr>
              <a:t>Light travels in a straight line as long as it is moving through a single uniform substance.</a:t>
            </a:r>
            <a:endParaRPr lang="en-IN" altLang="en-US" sz="2000" dirty="0" smtClean="0">
              <a:latin typeface="+mj-lt"/>
            </a:endParaRPr>
          </a:p>
          <a:p>
            <a:pPr algn="just">
              <a:lnSpc>
                <a:spcPct val="150000"/>
              </a:lnSpc>
            </a:pPr>
            <a:r>
              <a:rPr lang="en-IN" altLang="en-US" sz="2000" dirty="0" smtClean="0">
                <a:latin typeface="+mj-lt"/>
              </a:rPr>
              <a:t>If a ray of light traveling through one substance suddenly enters another substance (of a different density), the ray changes direction. </a:t>
            </a:r>
            <a:endParaRPr lang="en-IN" altLang="en-US" sz="2000" dirty="0" smtClean="0">
              <a:latin typeface="+mj-lt"/>
            </a:endParaRPr>
          </a:p>
          <a:p>
            <a:pPr algn="just">
              <a:lnSpc>
                <a:spcPct val="150000"/>
              </a:lnSpc>
            </a:pPr>
            <a:r>
              <a:rPr lang="en-IN" altLang="en-US" sz="2000" dirty="0" smtClean="0">
                <a:latin typeface="+mj-lt"/>
              </a:rPr>
              <a:t>The following figure shows how a ray of light changes direction when going from a more dense to a less dense substance.</a:t>
            </a:r>
            <a:endParaRPr lang="en-IN" altLang="en-US" sz="2000" dirty="0" smtClean="0">
              <a:latin typeface="+mj-lt"/>
            </a:endParaRPr>
          </a:p>
        </p:txBody>
      </p:sp>
      <p:sp>
        <p:nvSpPr>
          <p:cNvPr id="3277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AF4C2718-1DB0-40A7-B0BB-6FAA832C3465}"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2"/>
          </p:nvPr>
        </p:nvSpPr>
        <p:spPr bwMode="auto">
          <a:xfrm>
            <a:off x="457200" y="6356350"/>
            <a:ext cx="2133600" cy="365125"/>
          </a:xfrm>
          <a:noFill/>
          <a:ln>
            <a:miter lim="800000"/>
          </a:ln>
        </p:spPr>
        <p:txBody>
          <a:bodyPr/>
          <a:lstStyle/>
          <a:p>
            <a:pPr algn="l"/>
            <a:r>
              <a:rPr lang="en-US" altLang="en-US"/>
              <a:t>4.</a:t>
            </a:r>
            <a:fld id="{478340F6-D587-45FF-8269-4F458C2062EB}" type="slidenum">
              <a:rPr lang="en-US" altLang="en-US"/>
            </a:fld>
            <a:endParaRPr lang="en-US" altLang="en-US"/>
          </a:p>
        </p:txBody>
      </p:sp>
      <p:sp>
        <p:nvSpPr>
          <p:cNvPr id="47107" name="Line 2"/>
          <p:cNvSpPr>
            <a:spLocks noChangeShapeType="1"/>
          </p:cNvSpPr>
          <p:nvPr/>
        </p:nvSpPr>
        <p:spPr bwMode="auto">
          <a:xfrm>
            <a:off x="228600" y="762000"/>
            <a:ext cx="8763000" cy="0"/>
          </a:xfrm>
          <a:prstGeom prst="line">
            <a:avLst/>
          </a:prstGeom>
          <a:noFill/>
          <a:ln w="76200">
            <a:solidFill>
              <a:schemeClr val="hlink"/>
            </a:solidFill>
            <a:round/>
          </a:ln>
        </p:spPr>
        <p:txBody>
          <a:bodyPr/>
          <a:lstStyle/>
          <a:p>
            <a:endParaRPr lang="en-US"/>
          </a:p>
        </p:txBody>
      </p:sp>
      <p:sp>
        <p:nvSpPr>
          <p:cNvPr id="47108" name="Line 3"/>
          <p:cNvSpPr>
            <a:spLocks noChangeShapeType="1"/>
          </p:cNvSpPr>
          <p:nvPr/>
        </p:nvSpPr>
        <p:spPr bwMode="auto">
          <a:xfrm>
            <a:off x="152400" y="1371600"/>
            <a:ext cx="8763000" cy="0"/>
          </a:xfrm>
          <a:prstGeom prst="line">
            <a:avLst/>
          </a:prstGeom>
          <a:noFill/>
          <a:ln w="19050">
            <a:solidFill>
              <a:schemeClr val="hlink"/>
            </a:solidFill>
            <a:round/>
          </a:ln>
        </p:spPr>
        <p:txBody>
          <a:bodyPr/>
          <a:lstStyle/>
          <a:p>
            <a:endParaRPr lang="en-US"/>
          </a:p>
        </p:txBody>
      </p:sp>
      <p:sp>
        <p:nvSpPr>
          <p:cNvPr id="47109" name="Text Box 4"/>
          <p:cNvSpPr txBox="1">
            <a:spLocks noChangeArrowheads="1"/>
          </p:cNvSpPr>
          <p:nvPr/>
        </p:nvSpPr>
        <p:spPr bwMode="auto">
          <a:xfrm>
            <a:off x="304800" y="762000"/>
            <a:ext cx="3889847" cy="461665"/>
          </a:xfrm>
          <a:prstGeom prst="rect">
            <a:avLst/>
          </a:prstGeom>
          <a:noFill/>
          <a:ln w="9525">
            <a:noFill/>
            <a:miter lim="800000"/>
          </a:ln>
        </p:spPr>
        <p:txBody>
          <a:bodyPr wrap="none">
            <a:spAutoFit/>
          </a:bodyPr>
          <a:lstStyle/>
          <a:p>
            <a:pPr eaLnBrk="1" hangingPunct="1"/>
            <a:r>
              <a:rPr lang="en-US" altLang="en-US" sz="2400" b="1" dirty="0" smtClean="0">
                <a:solidFill>
                  <a:schemeClr val="folHlink"/>
                </a:solidFill>
              </a:rPr>
              <a:t>  </a:t>
            </a:r>
            <a:r>
              <a:rPr lang="en-US" altLang="en-US" b="1" i="1" dirty="0"/>
              <a:t>Polar NRZ-L and NRZ-I schemes</a:t>
            </a:r>
            <a:endParaRPr lang="en-US" altLang="en-US" b="1" i="1" dirty="0"/>
          </a:p>
        </p:txBody>
      </p:sp>
      <p:sp>
        <p:nvSpPr>
          <p:cNvPr id="47110" name="Line 5"/>
          <p:cNvSpPr>
            <a:spLocks noChangeShapeType="1"/>
          </p:cNvSpPr>
          <p:nvPr/>
        </p:nvSpPr>
        <p:spPr bwMode="auto">
          <a:xfrm>
            <a:off x="152400" y="6248400"/>
            <a:ext cx="8763000" cy="0"/>
          </a:xfrm>
          <a:prstGeom prst="line">
            <a:avLst/>
          </a:prstGeom>
          <a:noFill/>
          <a:ln w="76200">
            <a:solidFill>
              <a:schemeClr val="hlink"/>
            </a:solidFill>
            <a:round/>
          </a:ln>
        </p:spPr>
        <p:txBody>
          <a:bodyPr/>
          <a:lstStyle/>
          <a:p>
            <a:endParaRPr lang="en-US"/>
          </a:p>
        </p:txBody>
      </p:sp>
      <p:pic>
        <p:nvPicPr>
          <p:cNvPr id="47111" name="Picture 6"/>
          <p:cNvPicPr>
            <a:picLocks noChangeAspect="1" noChangeArrowheads="1"/>
          </p:cNvPicPr>
          <p:nvPr/>
        </p:nvPicPr>
        <p:blipFill>
          <a:blip r:embed="rId1"/>
          <a:srcRect/>
          <a:stretch>
            <a:fillRect/>
          </a:stretch>
        </p:blipFill>
        <p:spPr bwMode="auto">
          <a:xfrm>
            <a:off x="125413" y="2133600"/>
            <a:ext cx="8866187" cy="276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58A1463C-E76B-416D-AA70-B4FE1FA9DDB0}" type="slidenum">
              <a:rPr lang="en-US" altLang="en-US" sz="2000" smtClean="0">
                <a:solidFill>
                  <a:schemeClr val="bg2"/>
                </a:solidFill>
              </a:rPr>
            </a:fld>
            <a:endParaRPr lang="en-US" altLang="en-US" sz="2000" smtClean="0">
              <a:solidFill>
                <a:schemeClr val="bg2"/>
              </a:solidFill>
            </a:endParaRPr>
          </a:p>
        </p:txBody>
      </p:sp>
      <p:sp>
        <p:nvSpPr>
          <p:cNvPr id="36867"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36868"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36869" name="Text Box 4"/>
          <p:cNvSpPr txBox="1">
            <a:spLocks noChangeArrowheads="1"/>
          </p:cNvSpPr>
          <p:nvPr/>
        </p:nvSpPr>
        <p:spPr bwMode="auto">
          <a:xfrm>
            <a:off x="304800" y="762000"/>
            <a:ext cx="15135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Optical </a:t>
            </a:r>
            <a:r>
              <a:rPr lang="en-US" altLang="en-US" sz="2000" i="1" dirty="0">
                <a:latin typeface="Times New Roman" panose="02020603050405020304" pitchFamily="18" charset="0"/>
              </a:rPr>
              <a:t>fiber</a:t>
            </a:r>
            <a:endParaRPr lang="en-US" altLang="en-US" sz="2000" i="1" dirty="0">
              <a:latin typeface="Times New Roman" panose="02020603050405020304" pitchFamily="18" charset="0"/>
            </a:endParaRPr>
          </a:p>
        </p:txBody>
      </p:sp>
      <p:sp>
        <p:nvSpPr>
          <p:cNvPr id="36870"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3687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825" y="2987675"/>
            <a:ext cx="83089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F6F651DC-D7C0-4193-87E9-A3034A215834}" type="slidenum">
              <a:rPr lang="en-US" altLang="en-US" sz="2000" smtClean="0">
                <a:solidFill>
                  <a:schemeClr val="bg2"/>
                </a:solidFill>
              </a:rPr>
            </a:fld>
            <a:endParaRPr lang="en-US" altLang="en-US" sz="2000" smtClean="0">
              <a:solidFill>
                <a:schemeClr val="bg2"/>
              </a:solidFill>
            </a:endParaRPr>
          </a:p>
        </p:txBody>
      </p:sp>
      <p:sp>
        <p:nvSpPr>
          <p:cNvPr id="33795"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33796"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33797" name="Text Box 4"/>
          <p:cNvSpPr txBox="1">
            <a:spLocks noChangeArrowheads="1"/>
          </p:cNvSpPr>
          <p:nvPr/>
        </p:nvSpPr>
        <p:spPr bwMode="auto">
          <a:xfrm>
            <a:off x="304800" y="762000"/>
            <a:ext cx="4048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Fiber </a:t>
            </a:r>
            <a:r>
              <a:rPr lang="en-US" altLang="en-US" sz="2400" dirty="0">
                <a:solidFill>
                  <a:schemeClr val="folHlink"/>
                </a:solidFill>
                <a:latin typeface="Times New Roman" panose="02020603050405020304" pitchFamily="18" charset="0"/>
              </a:rPr>
              <a:t>optics: </a:t>
            </a:r>
            <a:r>
              <a:rPr lang="en-US" altLang="en-US" sz="2000" i="1" dirty="0">
                <a:latin typeface="Times New Roman" panose="02020603050405020304" pitchFamily="18" charset="0"/>
              </a:rPr>
              <a:t>Bending of light ray</a:t>
            </a:r>
            <a:endParaRPr lang="en-US" altLang="en-US" sz="2000" i="1" dirty="0">
              <a:latin typeface="Times New Roman" panose="02020603050405020304" pitchFamily="18" charset="0"/>
            </a:endParaRPr>
          </a:p>
        </p:txBody>
      </p:sp>
      <p:sp>
        <p:nvSpPr>
          <p:cNvPr id="33798"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3379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3550" y="1524000"/>
            <a:ext cx="807085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7283" y="3810000"/>
            <a:ext cx="2794680"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altLang="en-US" dirty="0" err="1"/>
              <a:t>Fiber</a:t>
            </a:r>
            <a:r>
              <a:rPr lang="en-IN" altLang="en-US" dirty="0"/>
              <a:t>-Optic Cable</a:t>
            </a:r>
            <a:endParaRPr lang="en-IN" dirty="0"/>
          </a:p>
        </p:txBody>
      </p:sp>
      <p:sp>
        <p:nvSpPr>
          <p:cNvPr id="35843"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7FCE491A-9C51-4649-A0D8-E4BA35CBEFE4}" type="slidenum">
              <a:rPr lang="en-US" altLang="en-US" sz="2000" smtClean="0">
                <a:solidFill>
                  <a:schemeClr val="bg2"/>
                </a:solidFill>
              </a:rPr>
            </a:fld>
            <a:endParaRPr lang="en-US" altLang="en-US" sz="2000" smtClean="0">
              <a:solidFill>
                <a:schemeClr val="bg2"/>
              </a:solidFill>
            </a:endParaRPr>
          </a:p>
        </p:txBody>
      </p:sp>
      <p:sp>
        <p:nvSpPr>
          <p:cNvPr id="35842" name="Content Placeholder 3"/>
          <p:cNvSpPr>
            <a:spLocks noGrp="1"/>
          </p:cNvSpPr>
          <p:nvPr>
            <p:ph idx="4294967295"/>
          </p:nvPr>
        </p:nvSpPr>
        <p:spPr bwMode="auto">
          <a:xfrm>
            <a:off x="457200" y="655638"/>
            <a:ext cx="83820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1800" dirty="0" smtClean="0">
                <a:latin typeface="+mj-lt"/>
              </a:rPr>
              <a:t>If the angle of incidence I (the angle the ray makes with the line perpendicular to the interface between the two substances) is less than the critical angle, the ray refracts and moves closer to the surface. </a:t>
            </a:r>
            <a:endParaRPr lang="en-IN" altLang="en-US" sz="1800" dirty="0" smtClean="0">
              <a:latin typeface="+mj-lt"/>
            </a:endParaRPr>
          </a:p>
          <a:p>
            <a:pPr algn="just">
              <a:lnSpc>
                <a:spcPct val="150000"/>
              </a:lnSpc>
            </a:pPr>
            <a:r>
              <a:rPr lang="en-IN" altLang="en-US" sz="1800" dirty="0" smtClean="0">
                <a:latin typeface="+mj-lt"/>
              </a:rPr>
              <a:t>If the angle of incidence is equal to the critical angle, the light bends along the interface. </a:t>
            </a:r>
            <a:endParaRPr lang="en-IN" altLang="en-US" sz="1800" dirty="0" smtClean="0">
              <a:latin typeface="+mj-lt"/>
            </a:endParaRPr>
          </a:p>
          <a:p>
            <a:pPr algn="just">
              <a:lnSpc>
                <a:spcPct val="150000"/>
              </a:lnSpc>
            </a:pPr>
            <a:r>
              <a:rPr lang="en-IN" altLang="en-US" sz="1800" dirty="0" smtClean="0">
                <a:latin typeface="+mj-lt"/>
              </a:rPr>
              <a:t>If the angle is greater than the critical angle, the ray reflects (makes a turn) and travels again in the denser substance.</a:t>
            </a:r>
            <a:endParaRPr lang="en-IN" altLang="en-US" sz="1800" dirty="0" smtClean="0">
              <a:latin typeface="+mj-lt"/>
            </a:endParaRPr>
          </a:p>
          <a:p>
            <a:pPr algn="just">
              <a:lnSpc>
                <a:spcPct val="150000"/>
              </a:lnSpc>
            </a:pPr>
            <a:r>
              <a:rPr lang="en-IN" altLang="en-US" sz="1800" dirty="0" smtClean="0">
                <a:latin typeface="+mj-lt"/>
              </a:rPr>
              <a:t>Note that the critical angle is a property of the substance, and its value differs from one substance to another.</a:t>
            </a:r>
            <a:endParaRPr lang="en-IN" altLang="en-US" sz="1800" dirty="0" smtClean="0">
              <a:latin typeface="+mj-lt"/>
            </a:endParaRPr>
          </a:p>
          <a:p>
            <a:pPr algn="just">
              <a:lnSpc>
                <a:spcPct val="150000"/>
              </a:lnSpc>
            </a:pPr>
            <a:r>
              <a:rPr lang="en-IN" altLang="en-US" sz="1800" dirty="0" smtClean="0">
                <a:latin typeface="+mj-lt"/>
              </a:rPr>
              <a:t>Optical </a:t>
            </a:r>
            <a:r>
              <a:rPr lang="en-IN" altLang="en-US" sz="1800" dirty="0" err="1" smtClean="0">
                <a:latin typeface="+mj-lt"/>
              </a:rPr>
              <a:t>fibers</a:t>
            </a:r>
            <a:r>
              <a:rPr lang="en-IN" altLang="en-US" sz="1800" dirty="0" smtClean="0">
                <a:latin typeface="+mj-lt"/>
              </a:rPr>
              <a:t> use </a:t>
            </a:r>
            <a:r>
              <a:rPr lang="en-IN" altLang="en-US" sz="1800" dirty="0" smtClean="0">
                <a:solidFill>
                  <a:srgbClr val="FF0000"/>
                </a:solidFill>
                <a:latin typeface="+mj-lt"/>
              </a:rPr>
              <a:t>reflection</a:t>
            </a:r>
            <a:r>
              <a:rPr lang="en-IN" altLang="en-US" sz="1800" dirty="0" smtClean="0">
                <a:latin typeface="+mj-lt"/>
              </a:rPr>
              <a:t> to guide light through a channel.</a:t>
            </a:r>
            <a:endParaRPr lang="en-IN" altLang="en-US" sz="1800" dirty="0" smtClean="0">
              <a:latin typeface="+mj-lt"/>
            </a:endParaRPr>
          </a:p>
          <a:p>
            <a:pPr algn="just">
              <a:lnSpc>
                <a:spcPct val="150000"/>
              </a:lnSpc>
            </a:pPr>
            <a:r>
              <a:rPr lang="en-IN" altLang="en-US" sz="1800" dirty="0" smtClean="0">
                <a:latin typeface="+mj-lt"/>
              </a:rPr>
              <a:t> A glass or plastic core is surrounded by a cladding of less dense glass or plastic. The difference in density of the two materials must be such that a beam of light moving through the core is reflected off the cladding instead of being refracted into it.</a:t>
            </a:r>
            <a:endParaRPr lang="en-IN" altLang="en-US" sz="1800" dirty="0" smtClean="0">
              <a:latin typeface="+mj-lt"/>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DE562E28-8131-4982-86AE-EAAF8F8F6CBA}" type="slidenum">
              <a:rPr lang="en-US" altLang="en-US" sz="2000" smtClean="0">
                <a:solidFill>
                  <a:schemeClr val="bg2"/>
                </a:solidFill>
              </a:rPr>
            </a:fld>
            <a:endParaRPr lang="en-US" altLang="en-US" sz="2000" smtClean="0">
              <a:solidFill>
                <a:schemeClr val="bg2"/>
              </a:solidFill>
            </a:endParaRPr>
          </a:p>
        </p:txBody>
      </p:sp>
      <p:sp>
        <p:nvSpPr>
          <p:cNvPr id="37891"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37892"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37893" name="Text Box 4"/>
          <p:cNvSpPr txBox="1">
            <a:spLocks noChangeArrowheads="1"/>
          </p:cNvSpPr>
          <p:nvPr/>
        </p:nvSpPr>
        <p:spPr bwMode="auto">
          <a:xfrm>
            <a:off x="304800" y="762000"/>
            <a:ext cx="2226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Propagation </a:t>
            </a:r>
            <a:r>
              <a:rPr lang="en-US" altLang="en-US" sz="2000" i="1" dirty="0">
                <a:latin typeface="Times New Roman" panose="02020603050405020304" pitchFamily="18" charset="0"/>
              </a:rPr>
              <a:t>modes</a:t>
            </a:r>
            <a:endParaRPr lang="en-US" altLang="en-US" sz="2000" i="1" dirty="0">
              <a:latin typeface="Times New Roman" panose="02020603050405020304" pitchFamily="18" charset="0"/>
            </a:endParaRPr>
          </a:p>
        </p:txBody>
      </p:sp>
      <p:sp>
        <p:nvSpPr>
          <p:cNvPr id="37894"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3789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9300" y="2133600"/>
            <a:ext cx="76327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mtClean="0"/>
              <a:t>Multimode – Step index</a:t>
            </a:r>
            <a:endParaRPr lang="en-IN" altLang="en-US" smtClean="0"/>
          </a:p>
        </p:txBody>
      </p:sp>
      <p:sp>
        <p:nvSpPr>
          <p:cNvPr id="38915" name="Content Placeholder 3"/>
          <p:cNvSpPr>
            <a:spLocks noGrp="1"/>
          </p:cNvSpPr>
          <p:nvPr>
            <p:ph idx="1"/>
          </p:nvPr>
        </p:nvSpPr>
        <p:spPr bwMode="auto">
          <a:xfrm>
            <a:off x="457200" y="12954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000" dirty="0" smtClean="0">
                <a:latin typeface="+mj-lt"/>
              </a:rPr>
              <a:t>Multimode is so named because multiple beams from a light source move through the core in different paths. How these beams move within the cable depends on the structure </a:t>
            </a:r>
            <a:r>
              <a:rPr lang="en-IN" altLang="en-US" sz="2000" dirty="0" err="1" smtClean="0">
                <a:latin typeface="+mj-lt"/>
              </a:rPr>
              <a:t>ofthe</a:t>
            </a:r>
            <a:r>
              <a:rPr lang="en-IN" altLang="en-US" sz="2000" dirty="0" smtClean="0">
                <a:latin typeface="+mj-lt"/>
              </a:rPr>
              <a:t> core, as shown in Figure 7.13.</a:t>
            </a:r>
            <a:endParaRPr lang="en-IN" altLang="en-US" sz="2000" dirty="0" smtClean="0">
              <a:latin typeface="+mj-lt"/>
            </a:endParaRPr>
          </a:p>
          <a:p>
            <a:pPr algn="just">
              <a:lnSpc>
                <a:spcPct val="150000"/>
              </a:lnSpc>
            </a:pPr>
            <a:r>
              <a:rPr lang="en-IN" altLang="en-US" sz="2000" dirty="0" smtClean="0">
                <a:latin typeface="+mj-lt"/>
              </a:rPr>
              <a:t>In multimode step-index </a:t>
            </a:r>
            <a:r>
              <a:rPr lang="en-IN" altLang="en-US" sz="2000" dirty="0" err="1" smtClean="0">
                <a:latin typeface="+mj-lt"/>
              </a:rPr>
              <a:t>fiber</a:t>
            </a:r>
            <a:r>
              <a:rPr lang="en-IN" altLang="en-US" sz="2000" dirty="0" smtClean="0">
                <a:latin typeface="+mj-lt"/>
              </a:rPr>
              <a:t>, </a:t>
            </a:r>
            <a:r>
              <a:rPr lang="en-IN" altLang="en-US" sz="2000" dirty="0" smtClean="0">
                <a:solidFill>
                  <a:srgbClr val="FF0000"/>
                </a:solidFill>
                <a:latin typeface="+mj-lt"/>
              </a:rPr>
              <a:t>the density of the core remains constant from the </a:t>
            </a:r>
            <a:r>
              <a:rPr lang="en-IN" altLang="en-US" sz="2000" dirty="0" err="1" smtClean="0">
                <a:solidFill>
                  <a:srgbClr val="FF0000"/>
                </a:solidFill>
                <a:latin typeface="+mj-lt"/>
              </a:rPr>
              <a:t>center</a:t>
            </a:r>
            <a:r>
              <a:rPr lang="en-IN" altLang="en-US" sz="2000" dirty="0" smtClean="0">
                <a:solidFill>
                  <a:srgbClr val="FF0000"/>
                </a:solidFill>
                <a:latin typeface="+mj-lt"/>
              </a:rPr>
              <a:t> to the edges. </a:t>
            </a:r>
            <a:r>
              <a:rPr lang="en-IN" altLang="en-US" sz="2000" dirty="0" smtClean="0">
                <a:latin typeface="+mj-lt"/>
              </a:rPr>
              <a:t>A beam of light moves through this constant density in a straight line until it reaches the interface of the core and the cladding. At the interface, there is an abrupt change due to a lower density; this alters the angle of the beam's motion. </a:t>
            </a:r>
            <a:endParaRPr lang="en-IN" altLang="en-US" sz="2000" dirty="0" smtClean="0">
              <a:latin typeface="+mj-lt"/>
            </a:endParaRPr>
          </a:p>
          <a:p>
            <a:pPr algn="just">
              <a:lnSpc>
                <a:spcPct val="150000"/>
              </a:lnSpc>
            </a:pPr>
            <a:r>
              <a:rPr lang="en-IN" altLang="en-US" sz="2000" dirty="0" smtClean="0">
                <a:latin typeface="+mj-lt"/>
              </a:rPr>
              <a:t>The </a:t>
            </a:r>
            <a:r>
              <a:rPr lang="en-IN" altLang="en-US" sz="2000" dirty="0" smtClean="0">
                <a:solidFill>
                  <a:srgbClr val="FF0000"/>
                </a:solidFill>
                <a:latin typeface="+mj-lt"/>
              </a:rPr>
              <a:t>term step index refers to the suddenness of this change</a:t>
            </a:r>
            <a:r>
              <a:rPr lang="en-IN" altLang="en-US" sz="2000" dirty="0" smtClean="0">
                <a:latin typeface="+mj-lt"/>
              </a:rPr>
              <a:t>, which contributes to the distortion of the signal as it passes through the </a:t>
            </a:r>
            <a:r>
              <a:rPr lang="en-IN" altLang="en-US" sz="2000" dirty="0" err="1" smtClean="0">
                <a:latin typeface="+mj-lt"/>
              </a:rPr>
              <a:t>fiber</a:t>
            </a:r>
            <a:endParaRPr lang="en-IN" altLang="en-US" sz="2000" dirty="0" smtClean="0">
              <a:latin typeface="+mj-lt"/>
            </a:endParaRPr>
          </a:p>
        </p:txBody>
      </p:sp>
      <p:sp>
        <p:nvSpPr>
          <p:cNvPr id="3891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580BD710-CD14-4511-A716-7E9FBF11BD4F}"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0563" y="1870075"/>
            <a:ext cx="758507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3"/>
          <p:cNvSpPr>
            <a:spLocks noChangeArrowheads="1"/>
          </p:cNvSpPr>
          <p:nvPr/>
        </p:nvSpPr>
        <p:spPr bwMode="auto">
          <a:xfrm>
            <a:off x="2646363" y="650875"/>
            <a:ext cx="435613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3200" b="1" dirty="0">
                <a:solidFill>
                  <a:srgbClr val="00279F"/>
                </a:solidFill>
                <a:latin typeface="+mj-lt"/>
              </a:rPr>
              <a:t>Multimode Step-Index</a:t>
            </a:r>
            <a:endParaRPr lang="en-US" altLang="en-US" sz="3200" b="1" dirty="0">
              <a:solidFill>
                <a:srgbClr val="00279F"/>
              </a:solidFill>
              <a:latin typeface="+mj-lt"/>
            </a:endParaRP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mtClean="0"/>
              <a:t>Multimode – Graded Index </a:t>
            </a:r>
            <a:endParaRPr lang="en-IN" altLang="en-US" smtClean="0"/>
          </a:p>
        </p:txBody>
      </p:sp>
      <p:sp>
        <p:nvSpPr>
          <p:cNvPr id="4096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200" dirty="0" smtClean="0">
                <a:latin typeface="+mj-lt"/>
              </a:rPr>
              <a:t>A second type of </a:t>
            </a:r>
            <a:r>
              <a:rPr lang="en-IN" altLang="en-US" sz="2200" dirty="0" err="1" smtClean="0">
                <a:latin typeface="+mj-lt"/>
              </a:rPr>
              <a:t>fiber</a:t>
            </a:r>
            <a:r>
              <a:rPr lang="en-IN" altLang="en-US" sz="2200" dirty="0" smtClean="0">
                <a:latin typeface="+mj-lt"/>
              </a:rPr>
              <a:t>, called </a:t>
            </a:r>
            <a:r>
              <a:rPr lang="en-IN" altLang="en-US" sz="2200" b="1" dirty="0" smtClean="0">
                <a:latin typeface="+mj-lt"/>
              </a:rPr>
              <a:t>multimode graded-index </a:t>
            </a:r>
            <a:r>
              <a:rPr lang="en-IN" altLang="en-US" sz="2200" b="1" dirty="0" err="1" smtClean="0">
                <a:latin typeface="+mj-lt"/>
              </a:rPr>
              <a:t>fiber</a:t>
            </a:r>
            <a:r>
              <a:rPr lang="en-IN" altLang="en-US" sz="2200" b="1" dirty="0" smtClean="0">
                <a:latin typeface="+mj-lt"/>
              </a:rPr>
              <a:t>, </a:t>
            </a:r>
            <a:r>
              <a:rPr lang="en-IN" altLang="en-US" sz="2200" dirty="0" smtClean="0">
                <a:latin typeface="+mj-lt"/>
              </a:rPr>
              <a:t>decreases this distortion of the signal through the cable. The word index here refers to the index of refraction.</a:t>
            </a:r>
            <a:endParaRPr lang="en-IN" altLang="en-US" sz="2200" dirty="0" smtClean="0">
              <a:latin typeface="+mj-lt"/>
            </a:endParaRPr>
          </a:p>
          <a:p>
            <a:pPr algn="just">
              <a:lnSpc>
                <a:spcPct val="150000"/>
              </a:lnSpc>
            </a:pPr>
            <a:r>
              <a:rPr lang="en-IN" altLang="en-US" sz="2200" dirty="0" smtClean="0">
                <a:latin typeface="+mj-lt"/>
              </a:rPr>
              <a:t>As we saw above, the index of refraction is related to density. A graded-index </a:t>
            </a:r>
            <a:r>
              <a:rPr lang="en-IN" altLang="en-US" sz="2200" dirty="0" err="1" smtClean="0">
                <a:latin typeface="+mj-lt"/>
              </a:rPr>
              <a:t>fiber</a:t>
            </a:r>
            <a:r>
              <a:rPr lang="en-IN" altLang="en-US" sz="2200" dirty="0" smtClean="0">
                <a:latin typeface="+mj-lt"/>
              </a:rPr>
              <a:t>, therefore, is one with varying densities. Density is highest at the </a:t>
            </a:r>
            <a:r>
              <a:rPr lang="en-IN" altLang="en-US" sz="2200" dirty="0" err="1" smtClean="0">
                <a:latin typeface="+mj-lt"/>
              </a:rPr>
              <a:t>center</a:t>
            </a:r>
            <a:r>
              <a:rPr lang="en-IN" altLang="en-US" sz="2200" dirty="0" smtClean="0">
                <a:latin typeface="+mj-lt"/>
              </a:rPr>
              <a:t> of the core and decreases gradually to its lowest at the edge.</a:t>
            </a:r>
            <a:endParaRPr lang="en-IN" altLang="en-US" sz="2200" dirty="0" smtClean="0">
              <a:latin typeface="+mj-lt"/>
            </a:endParaRPr>
          </a:p>
          <a:p>
            <a:pPr algn="just">
              <a:lnSpc>
                <a:spcPct val="150000"/>
              </a:lnSpc>
            </a:pPr>
            <a:endParaRPr lang="en-IN" altLang="en-US" sz="2200" dirty="0" smtClean="0">
              <a:latin typeface="+mj-lt"/>
            </a:endParaRPr>
          </a:p>
        </p:txBody>
      </p:sp>
      <p:sp>
        <p:nvSpPr>
          <p:cNvPr id="4096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22B7E045-DE44-4C8D-ABF3-6305D6449410}"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0800" y="2362200"/>
            <a:ext cx="6502400"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3"/>
          <p:cNvSpPr>
            <a:spLocks noChangeArrowheads="1"/>
          </p:cNvSpPr>
          <p:nvPr/>
        </p:nvSpPr>
        <p:spPr bwMode="auto">
          <a:xfrm>
            <a:off x="2112963" y="1108075"/>
            <a:ext cx="4914231"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3200" b="1" dirty="0">
                <a:solidFill>
                  <a:srgbClr val="00279F"/>
                </a:solidFill>
                <a:latin typeface="+mj-lt"/>
              </a:rPr>
              <a:t>Multimode Graded-Index</a:t>
            </a:r>
            <a:endParaRPr lang="en-US" altLang="en-US" sz="3200" b="1" dirty="0">
              <a:solidFill>
                <a:srgbClr val="00279F"/>
              </a:solidFill>
              <a:latin typeface="+mj-lt"/>
            </a:endParaRP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xfrm>
            <a:off x="285750" y="142875"/>
            <a:ext cx="7543800" cy="428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mtClean="0"/>
              <a:t>Single-Mode</a:t>
            </a:r>
            <a:endParaRPr lang="en-IN" altLang="en-US" smtClean="0"/>
          </a:p>
        </p:txBody>
      </p:sp>
      <p:sp>
        <p:nvSpPr>
          <p:cNvPr id="41987" name="Content Placeholder 2"/>
          <p:cNvSpPr>
            <a:spLocks noGrp="1"/>
          </p:cNvSpPr>
          <p:nvPr>
            <p:ph idx="1"/>
          </p:nvPr>
        </p:nvSpPr>
        <p:spPr bwMode="auto">
          <a:xfrm>
            <a:off x="0" y="1000125"/>
            <a:ext cx="8858250" cy="5500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200" dirty="0" smtClean="0">
                <a:latin typeface="+mj-lt"/>
              </a:rPr>
              <a:t>Single-mode uses step-index </a:t>
            </a:r>
            <a:r>
              <a:rPr lang="en-IN" altLang="en-US" sz="2200" dirty="0" err="1" smtClean="0">
                <a:latin typeface="+mj-lt"/>
              </a:rPr>
              <a:t>fiber</a:t>
            </a:r>
            <a:r>
              <a:rPr lang="en-IN" altLang="en-US" sz="2200" dirty="0" smtClean="0">
                <a:latin typeface="+mj-lt"/>
              </a:rPr>
              <a:t> and a highly focused source of light that limits beams to a small range of angles, all close to the horizontal. </a:t>
            </a:r>
            <a:endParaRPr lang="en-IN" altLang="en-US" sz="2200" dirty="0" smtClean="0">
              <a:latin typeface="+mj-lt"/>
            </a:endParaRPr>
          </a:p>
          <a:p>
            <a:pPr algn="just">
              <a:lnSpc>
                <a:spcPct val="150000"/>
              </a:lnSpc>
            </a:pPr>
            <a:r>
              <a:rPr lang="en-IN" altLang="en-US" sz="2200" dirty="0" smtClean="0">
                <a:latin typeface="+mj-lt"/>
              </a:rPr>
              <a:t>The </a:t>
            </a:r>
            <a:r>
              <a:rPr lang="en-IN" altLang="en-US" sz="2200" dirty="0" err="1" smtClean="0">
                <a:latin typeface="+mj-lt"/>
              </a:rPr>
              <a:t>singlemode</a:t>
            </a:r>
            <a:r>
              <a:rPr lang="en-IN" altLang="en-US" sz="2200" dirty="0" smtClean="0">
                <a:latin typeface="+mj-lt"/>
              </a:rPr>
              <a:t> </a:t>
            </a:r>
            <a:r>
              <a:rPr lang="en-IN" altLang="en-US" sz="2200" dirty="0" err="1" smtClean="0">
                <a:latin typeface="+mj-lt"/>
              </a:rPr>
              <a:t>fiber</a:t>
            </a:r>
            <a:r>
              <a:rPr lang="en-IN" altLang="en-US" sz="2200" dirty="0" smtClean="0">
                <a:latin typeface="+mj-lt"/>
              </a:rPr>
              <a:t> itself is manufactured with a much smaller diameter than that of multimode </a:t>
            </a:r>
            <a:r>
              <a:rPr lang="en-IN" altLang="en-US" sz="2200" dirty="0" err="1" smtClean="0">
                <a:latin typeface="+mj-lt"/>
              </a:rPr>
              <a:t>fiber</a:t>
            </a:r>
            <a:r>
              <a:rPr lang="en-IN" altLang="en-US" sz="2200" dirty="0" smtClean="0">
                <a:latin typeface="+mj-lt"/>
              </a:rPr>
              <a:t>, and with substantially lower density (index of refraction). </a:t>
            </a:r>
            <a:endParaRPr lang="en-IN" altLang="en-US" sz="2200" dirty="0" smtClean="0">
              <a:latin typeface="+mj-lt"/>
            </a:endParaRPr>
          </a:p>
          <a:p>
            <a:pPr algn="just">
              <a:lnSpc>
                <a:spcPct val="150000"/>
              </a:lnSpc>
            </a:pPr>
            <a:r>
              <a:rPr lang="en-IN" altLang="en-US" sz="2200" dirty="0" smtClean="0">
                <a:latin typeface="+mj-lt"/>
              </a:rPr>
              <a:t>The decrease in density results in a critical angle that is </a:t>
            </a:r>
            <a:r>
              <a:rPr lang="en-IN" altLang="en-US" sz="2200" dirty="0" smtClean="0">
                <a:solidFill>
                  <a:srgbClr val="FF0000"/>
                </a:solidFill>
                <a:latin typeface="+mj-lt"/>
              </a:rPr>
              <a:t>close enough to 90° to make the propagation of beams almost horizontal.</a:t>
            </a:r>
            <a:endParaRPr lang="en-IN" altLang="en-US" sz="2200" dirty="0" smtClean="0">
              <a:solidFill>
                <a:srgbClr val="FF0000"/>
              </a:solidFill>
              <a:latin typeface="+mj-lt"/>
            </a:endParaRPr>
          </a:p>
          <a:p>
            <a:pPr algn="just">
              <a:lnSpc>
                <a:spcPct val="150000"/>
              </a:lnSpc>
            </a:pPr>
            <a:r>
              <a:rPr lang="en-IN" altLang="en-US" sz="2200" dirty="0" smtClean="0">
                <a:latin typeface="+mj-lt"/>
              </a:rPr>
              <a:t> In this case, propagation of different beams is almost identical, and delays are negligible. All the beams arrive at the </a:t>
            </a:r>
            <a:r>
              <a:rPr lang="en-IN" altLang="en-US" sz="2200" b="1" dirty="0" smtClean="0">
                <a:latin typeface="+mj-lt"/>
              </a:rPr>
              <a:t>destination "together" and can be recombined with little distortion to the signal</a:t>
            </a:r>
            <a:endParaRPr lang="en-IN" altLang="en-US" sz="2200" b="1" dirty="0" smtClean="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8500" y="1689100"/>
            <a:ext cx="7581900" cy="38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3"/>
          <p:cNvSpPr>
            <a:spLocks noChangeArrowheads="1"/>
          </p:cNvSpPr>
          <p:nvPr/>
        </p:nvSpPr>
        <p:spPr bwMode="auto">
          <a:xfrm>
            <a:off x="3408363" y="650875"/>
            <a:ext cx="2460996"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3200" b="1" dirty="0">
                <a:solidFill>
                  <a:srgbClr val="00279F"/>
                </a:solidFill>
                <a:latin typeface="+mj-lt"/>
              </a:rPr>
              <a:t>Single Mode</a:t>
            </a:r>
            <a:endParaRPr lang="en-US" altLang="en-US" sz="3200" b="1" dirty="0">
              <a:solidFill>
                <a:srgbClr val="00279F"/>
              </a:solidFill>
              <a:latin typeface="+mj-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2"/>
          </p:nvPr>
        </p:nvSpPr>
        <p:spPr bwMode="auto">
          <a:xfrm>
            <a:off x="457200" y="6356350"/>
            <a:ext cx="2133600" cy="365125"/>
          </a:xfrm>
          <a:noFill/>
          <a:ln>
            <a:miter lim="800000"/>
          </a:ln>
        </p:spPr>
        <p:txBody>
          <a:bodyPr/>
          <a:lstStyle/>
          <a:p>
            <a:pPr algn="l"/>
            <a:r>
              <a:rPr lang="en-US" altLang="en-US" sz="1100">
                <a:latin typeface="+mj-lt"/>
              </a:rPr>
              <a:t>4.</a:t>
            </a:r>
            <a:fld id="{10B18BFC-B86F-479D-A28F-D8AE49F2F099}" type="slidenum">
              <a:rPr lang="en-US" altLang="en-US" sz="1100">
                <a:latin typeface="+mj-lt"/>
              </a:rPr>
            </a:fld>
            <a:endParaRPr lang="en-US" altLang="en-US" sz="1100">
              <a:latin typeface="+mj-lt"/>
            </a:endParaRPr>
          </a:p>
        </p:txBody>
      </p:sp>
      <p:sp>
        <p:nvSpPr>
          <p:cNvPr id="55299" name="Rectangle 7"/>
          <p:cNvSpPr>
            <a:spLocks noChangeArrowheads="1"/>
          </p:cNvSpPr>
          <p:nvPr/>
        </p:nvSpPr>
        <p:spPr bwMode="gray">
          <a:xfrm>
            <a:off x="711200" y="0"/>
            <a:ext cx="31750" cy="1052513"/>
          </a:xfrm>
          <a:prstGeom prst="rect">
            <a:avLst/>
          </a:prstGeom>
          <a:solidFill>
            <a:schemeClr val="bg2"/>
          </a:solidFill>
          <a:ln w="9525">
            <a:noFill/>
            <a:miter lim="800000"/>
          </a:ln>
        </p:spPr>
        <p:txBody>
          <a:bodyPr wrap="none" anchor="ctr"/>
          <a:lstStyle/>
          <a:p>
            <a:pPr algn="ctr" eaLnBrk="1" hangingPunct="1"/>
            <a:endParaRPr kumimoji="1" lang="en-US" altLang="en-US" sz="2000">
              <a:latin typeface="+mj-lt"/>
            </a:endParaRPr>
          </a:p>
        </p:txBody>
      </p:sp>
      <p:sp>
        <p:nvSpPr>
          <p:cNvPr id="553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ln>
        </p:spPr>
        <p:txBody>
          <a:bodyPr wrap="none" anchor="ctr"/>
          <a:lstStyle/>
          <a:p>
            <a:pPr algn="ctr" eaLnBrk="1" hangingPunct="1"/>
            <a:endParaRPr kumimoji="1" lang="en-US" altLang="en-US" sz="2000">
              <a:latin typeface="+mj-lt"/>
            </a:endParaRPr>
          </a:p>
        </p:txBody>
      </p:sp>
      <p:sp>
        <p:nvSpPr>
          <p:cNvPr id="55301" name="Rectangle 9"/>
          <p:cNvSpPr>
            <a:spLocks noChangeArrowheads="1"/>
          </p:cNvSpPr>
          <p:nvPr/>
        </p:nvSpPr>
        <p:spPr bwMode="auto">
          <a:xfrm>
            <a:off x="228600" y="1143000"/>
            <a:ext cx="8686800" cy="830997"/>
          </a:xfrm>
          <a:prstGeom prst="rect">
            <a:avLst/>
          </a:prstGeom>
          <a:noFill/>
          <a:ln w="9525">
            <a:noFill/>
            <a:miter lim="800000"/>
          </a:ln>
        </p:spPr>
        <p:txBody>
          <a:bodyPr>
            <a:spAutoFit/>
          </a:bodyPr>
          <a:lstStyle/>
          <a:p>
            <a:pPr algn="just" eaLnBrk="1" hangingPunct="1"/>
            <a:r>
              <a:rPr lang="en-US" altLang="en-US" sz="2400" b="1" i="1">
                <a:latin typeface="+mj-lt"/>
              </a:rPr>
              <a:t>A system is using NRZ-I to transfer 10-Mbps data. What are the average signal rate and minimum bandwidth?</a:t>
            </a:r>
            <a:endParaRPr lang="en-US" altLang="en-US" sz="2400" b="1" i="1">
              <a:latin typeface="+mj-lt"/>
            </a:endParaRPr>
          </a:p>
        </p:txBody>
      </p:sp>
      <p:sp>
        <p:nvSpPr>
          <p:cNvPr id="55302" name="Rectangle 10"/>
          <p:cNvSpPr>
            <a:spLocks noChangeArrowheads="1"/>
          </p:cNvSpPr>
          <p:nvPr/>
        </p:nvSpPr>
        <p:spPr bwMode="auto">
          <a:xfrm>
            <a:off x="231228" y="2209800"/>
            <a:ext cx="8686800" cy="3046988"/>
          </a:xfrm>
          <a:prstGeom prst="rect">
            <a:avLst/>
          </a:prstGeom>
          <a:noFill/>
          <a:ln w="9525">
            <a:noFill/>
            <a:miter lim="800000"/>
          </a:ln>
        </p:spPr>
        <p:txBody>
          <a:bodyPr>
            <a:spAutoFit/>
          </a:bodyPr>
          <a:lstStyle/>
          <a:p>
            <a:pPr algn="just" eaLnBrk="1" hangingPunct="1"/>
            <a:r>
              <a:rPr lang="en-US" altLang="en-US" sz="2400" b="1" i="1" dirty="0" smtClean="0">
                <a:solidFill>
                  <a:schemeClr val="hlink"/>
                </a:solidFill>
                <a:latin typeface="+mj-lt"/>
              </a:rPr>
              <a:t>Solution</a:t>
            </a:r>
            <a:endParaRPr lang="en-US" altLang="en-US" sz="2400" b="1" i="1" dirty="0" smtClean="0">
              <a:solidFill>
                <a:schemeClr val="hlink"/>
              </a:solidFill>
              <a:latin typeface="+mj-lt"/>
            </a:endParaRPr>
          </a:p>
          <a:p>
            <a:pPr algn="just" eaLnBrk="1" hangingPunct="1"/>
            <a:endParaRPr lang="en-US" altLang="en-US" sz="2400" b="1" i="1" dirty="0">
              <a:solidFill>
                <a:schemeClr val="hlink"/>
              </a:solidFill>
              <a:latin typeface="+mj-lt"/>
            </a:endParaRPr>
          </a:p>
          <a:p>
            <a:pPr algn="just" eaLnBrk="1" hangingPunct="1"/>
            <a:r>
              <a:rPr lang="en-US" altLang="en-US" sz="2400" b="1" i="1" dirty="0">
                <a:latin typeface="+mj-lt"/>
              </a:rPr>
              <a:t>The average signal rate is S=  N / 2 = 500 </a:t>
            </a:r>
            <a:r>
              <a:rPr lang="en-US" altLang="en-US" sz="2400" b="1" i="1" dirty="0" err="1">
                <a:latin typeface="+mj-lt"/>
              </a:rPr>
              <a:t>kbaud</a:t>
            </a:r>
            <a:r>
              <a:rPr lang="en-US" altLang="en-US" sz="2400" b="1" i="1" dirty="0">
                <a:latin typeface="+mj-lt"/>
              </a:rPr>
              <a:t>. The minimum bandwidth for this average baud rate is </a:t>
            </a:r>
            <a:r>
              <a:rPr lang="en-US" altLang="en-US" sz="2400" b="1" i="1" dirty="0" err="1">
                <a:latin typeface="+mj-lt"/>
              </a:rPr>
              <a:t>Bmin</a:t>
            </a:r>
            <a:r>
              <a:rPr lang="en-US" altLang="en-US" sz="2400" b="1" i="1" dirty="0">
                <a:latin typeface="+mj-lt"/>
              </a:rPr>
              <a:t> = S = 500 kHz.</a:t>
            </a:r>
            <a:endParaRPr lang="en-US" altLang="en-US" sz="2400" b="1" i="1" dirty="0">
              <a:latin typeface="+mj-lt"/>
            </a:endParaRPr>
          </a:p>
          <a:p>
            <a:pPr algn="just" eaLnBrk="1" hangingPunct="1"/>
            <a:endParaRPr lang="en-US" altLang="en-US" sz="2400" b="1" i="1" dirty="0">
              <a:latin typeface="+mj-lt"/>
            </a:endParaRPr>
          </a:p>
          <a:p>
            <a:pPr algn="just" eaLnBrk="1" hangingPunct="1"/>
            <a:r>
              <a:rPr lang="en-US" altLang="en-US" sz="2400" b="1" i="1" dirty="0">
                <a:latin typeface="+mj-lt"/>
              </a:rPr>
              <a:t>Note c = 1/2 for the avg. case as worst case is 1 and best case is 0</a:t>
            </a:r>
            <a:endParaRPr lang="en-US" altLang="en-US" sz="2400" b="1" i="1" dirty="0">
              <a:latin typeface="+mj-lt"/>
            </a:endParaRPr>
          </a:p>
        </p:txBody>
      </p:sp>
      <p:sp>
        <p:nvSpPr>
          <p:cNvPr id="55303" name="Text Box 11"/>
          <p:cNvSpPr txBox="1">
            <a:spLocks noChangeArrowheads="1"/>
          </p:cNvSpPr>
          <p:nvPr/>
        </p:nvSpPr>
        <p:spPr bwMode="auto">
          <a:xfrm>
            <a:off x="1143000" y="0"/>
            <a:ext cx="1957267" cy="523220"/>
          </a:xfrm>
          <a:prstGeom prst="rect">
            <a:avLst/>
          </a:prstGeom>
          <a:noFill/>
          <a:ln w="9525">
            <a:noFill/>
            <a:miter lim="800000"/>
          </a:ln>
        </p:spPr>
        <p:txBody>
          <a:bodyPr wrap="none">
            <a:spAutoFit/>
          </a:bodyPr>
          <a:lstStyle/>
          <a:p>
            <a:pPr eaLnBrk="1" hangingPunct="1"/>
            <a:r>
              <a:rPr lang="en-US" altLang="en-US" sz="2800" b="1" i="1">
                <a:solidFill>
                  <a:schemeClr val="hlink"/>
                </a:solidFill>
                <a:latin typeface="+mj-lt"/>
              </a:rPr>
              <a:t>     Example</a:t>
            </a:r>
            <a:endParaRPr lang="en-US" altLang="en-US" sz="2800" b="1" i="1">
              <a:solidFill>
                <a:schemeClr val="hlink"/>
              </a:solidFill>
              <a:latin typeface="+mj-lt"/>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C92B22E3-4F22-4149-9AF8-2951FA784D92}" type="slidenum">
              <a:rPr lang="en-US" altLang="en-US" sz="2000" smtClean="0">
                <a:solidFill>
                  <a:schemeClr val="bg2"/>
                </a:solidFill>
              </a:rPr>
            </a:fld>
            <a:endParaRPr lang="en-US" altLang="en-US" sz="2000" smtClean="0">
              <a:solidFill>
                <a:schemeClr val="bg2"/>
              </a:solidFill>
            </a:endParaRPr>
          </a:p>
        </p:txBody>
      </p:sp>
      <p:sp>
        <p:nvSpPr>
          <p:cNvPr id="43011" name="Text Box 2"/>
          <p:cNvSpPr txBox="1">
            <a:spLocks noChangeArrowheads="1"/>
          </p:cNvSpPr>
          <p:nvPr/>
        </p:nvSpPr>
        <p:spPr bwMode="auto">
          <a:xfrm>
            <a:off x="347663" y="1676400"/>
            <a:ext cx="21585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Table </a:t>
            </a:r>
            <a:r>
              <a:rPr lang="en-US" altLang="en-US" sz="2000" i="1" dirty="0" smtClean="0">
                <a:latin typeface="Times New Roman" panose="02020603050405020304" pitchFamily="18" charset="0"/>
              </a:rPr>
              <a:t>Fiber </a:t>
            </a:r>
            <a:r>
              <a:rPr lang="en-US" altLang="en-US" sz="2000" i="1" dirty="0">
                <a:latin typeface="Times New Roman" panose="02020603050405020304" pitchFamily="18" charset="0"/>
              </a:rPr>
              <a:t>types</a:t>
            </a:r>
            <a:endParaRPr lang="en-US" altLang="en-US" sz="2000" i="1" dirty="0">
              <a:latin typeface="Times New Roman" panose="02020603050405020304" pitchFamily="18" charset="0"/>
            </a:endParaRPr>
          </a:p>
        </p:txBody>
      </p:sp>
      <p:pic>
        <p:nvPicPr>
          <p:cNvPr id="430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000" y="2286000"/>
            <a:ext cx="89408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mtClean="0"/>
              <a:t>Cable Composition</a:t>
            </a:r>
            <a:br>
              <a:rPr lang="en-IN" altLang="en-US" smtClean="0"/>
            </a:br>
            <a:endParaRPr lang="en-IN" altLang="en-US" smtClean="0"/>
          </a:p>
        </p:txBody>
      </p:sp>
      <p:sp>
        <p:nvSpPr>
          <p:cNvPr id="44035" name="Content Placeholder 3"/>
          <p:cNvSpPr>
            <a:spLocks noGrp="1"/>
          </p:cNvSpPr>
          <p:nvPr>
            <p:ph idx="1"/>
          </p:nvPr>
        </p:nvSpPr>
        <p:spPr bwMode="auto">
          <a:xfrm>
            <a:off x="457200" y="135731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200" dirty="0" smtClean="0">
                <a:latin typeface="+mj-lt"/>
              </a:rPr>
              <a:t>The outer jacket is made of either </a:t>
            </a:r>
            <a:r>
              <a:rPr lang="en-IN" altLang="en-US" sz="2200" b="1" dirty="0" smtClean="0">
                <a:latin typeface="+mj-lt"/>
              </a:rPr>
              <a:t>PVC or Teflon</a:t>
            </a:r>
            <a:r>
              <a:rPr lang="en-IN" altLang="en-US" sz="2200" dirty="0" smtClean="0">
                <a:latin typeface="+mj-lt"/>
              </a:rPr>
              <a:t>. Inside the jacket are Kevlar strands to strengthen the cable. </a:t>
            </a:r>
            <a:endParaRPr lang="en-IN" altLang="en-US" sz="2200" dirty="0" smtClean="0">
              <a:latin typeface="+mj-lt"/>
            </a:endParaRPr>
          </a:p>
          <a:p>
            <a:pPr algn="just">
              <a:lnSpc>
                <a:spcPct val="150000"/>
              </a:lnSpc>
            </a:pPr>
            <a:r>
              <a:rPr lang="en-IN" altLang="en-US" sz="2200" b="1" dirty="0" smtClean="0">
                <a:latin typeface="+mj-lt"/>
              </a:rPr>
              <a:t>Kevlar</a:t>
            </a:r>
            <a:r>
              <a:rPr lang="en-IN" altLang="en-US" sz="2200" dirty="0" smtClean="0">
                <a:latin typeface="+mj-lt"/>
              </a:rPr>
              <a:t> is a strong material used in the fabrication of </a:t>
            </a:r>
            <a:r>
              <a:rPr lang="en-IN" altLang="en-US" sz="2200" dirty="0" smtClean="0">
                <a:solidFill>
                  <a:srgbClr val="FF0000"/>
                </a:solidFill>
                <a:latin typeface="+mj-lt"/>
              </a:rPr>
              <a:t>bulletproof vests. </a:t>
            </a:r>
            <a:endParaRPr lang="en-IN" altLang="en-US" sz="2200" dirty="0" smtClean="0">
              <a:solidFill>
                <a:srgbClr val="FF0000"/>
              </a:solidFill>
              <a:latin typeface="+mj-lt"/>
            </a:endParaRPr>
          </a:p>
          <a:p>
            <a:pPr algn="just">
              <a:lnSpc>
                <a:spcPct val="150000"/>
              </a:lnSpc>
            </a:pPr>
            <a:r>
              <a:rPr lang="en-IN" altLang="en-US" sz="2200" dirty="0" smtClean="0">
                <a:latin typeface="+mj-lt"/>
              </a:rPr>
              <a:t>Below the Kevlar is another plastic coating to </a:t>
            </a:r>
            <a:r>
              <a:rPr lang="en-IN" altLang="en-US" sz="2200" dirty="0" smtClean="0">
                <a:solidFill>
                  <a:srgbClr val="FF0000"/>
                </a:solidFill>
                <a:latin typeface="+mj-lt"/>
              </a:rPr>
              <a:t>cushion the </a:t>
            </a:r>
            <a:r>
              <a:rPr lang="en-IN" altLang="en-US" sz="2200" dirty="0" err="1" smtClean="0">
                <a:solidFill>
                  <a:srgbClr val="FF0000"/>
                </a:solidFill>
                <a:latin typeface="+mj-lt"/>
              </a:rPr>
              <a:t>fiber</a:t>
            </a:r>
            <a:r>
              <a:rPr lang="en-IN" altLang="en-US" sz="2200" dirty="0" smtClean="0">
                <a:latin typeface="+mj-lt"/>
              </a:rPr>
              <a:t>. The </a:t>
            </a:r>
            <a:r>
              <a:rPr lang="en-IN" altLang="en-US" sz="2200" dirty="0" err="1" smtClean="0">
                <a:latin typeface="+mj-lt"/>
              </a:rPr>
              <a:t>fiber</a:t>
            </a:r>
            <a:r>
              <a:rPr lang="en-IN" altLang="en-US" sz="2200" dirty="0" smtClean="0">
                <a:latin typeface="+mj-lt"/>
              </a:rPr>
              <a:t> is at the </a:t>
            </a:r>
            <a:r>
              <a:rPr lang="en-IN" altLang="en-US" sz="2200" dirty="0" err="1" smtClean="0">
                <a:latin typeface="+mj-lt"/>
              </a:rPr>
              <a:t>center</a:t>
            </a:r>
            <a:r>
              <a:rPr lang="en-IN" altLang="en-US" sz="2200" dirty="0" smtClean="0">
                <a:latin typeface="+mj-lt"/>
              </a:rPr>
              <a:t> of the cable, and it consists of cladding and core.</a:t>
            </a:r>
            <a:endParaRPr lang="en-IN" altLang="en-US" sz="2200" dirty="0" smtClean="0">
              <a:latin typeface="+mj-lt"/>
            </a:endParaRPr>
          </a:p>
        </p:txBody>
      </p:sp>
      <p:sp>
        <p:nvSpPr>
          <p:cNvPr id="4403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CF1DCCA3-F6FA-4A80-967B-3C1B4CC55490}"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31CADBF7-DCAB-4770-8EFD-C5EB288144D0}" type="slidenum">
              <a:rPr lang="en-US" altLang="en-US" sz="2000" smtClean="0">
                <a:solidFill>
                  <a:schemeClr val="bg2"/>
                </a:solidFill>
              </a:rPr>
            </a:fld>
            <a:endParaRPr lang="en-US" altLang="en-US" sz="2000" smtClean="0">
              <a:solidFill>
                <a:schemeClr val="bg2"/>
              </a:solidFill>
            </a:endParaRPr>
          </a:p>
        </p:txBody>
      </p:sp>
      <p:sp>
        <p:nvSpPr>
          <p:cNvPr id="45059"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45060"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45061" name="Text Box 4"/>
          <p:cNvSpPr txBox="1">
            <a:spLocks noChangeArrowheads="1"/>
          </p:cNvSpPr>
          <p:nvPr/>
        </p:nvSpPr>
        <p:spPr bwMode="auto">
          <a:xfrm>
            <a:off x="304800" y="762000"/>
            <a:ext cx="2154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Fiber </a:t>
            </a:r>
            <a:r>
              <a:rPr lang="en-US" altLang="en-US" sz="2000" i="1" dirty="0">
                <a:latin typeface="Times New Roman" panose="02020603050405020304" pitchFamily="18" charset="0"/>
              </a:rPr>
              <a:t>construction</a:t>
            </a:r>
            <a:endParaRPr lang="en-US" altLang="en-US" sz="2000" i="1" dirty="0">
              <a:latin typeface="Times New Roman" panose="02020603050405020304" pitchFamily="18" charset="0"/>
            </a:endParaRPr>
          </a:p>
        </p:txBody>
      </p:sp>
      <p:sp>
        <p:nvSpPr>
          <p:cNvPr id="45062"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4506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9375" y="1843088"/>
            <a:ext cx="6499225"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2"/>
          <p:cNvSpPr>
            <a:spLocks noGrp="1"/>
          </p:cNvSpPr>
          <p:nvPr>
            <p:ph type="title"/>
          </p:nvPr>
        </p:nvSpPr>
        <p:spPr bwMode="auto">
          <a:xfrm>
            <a:off x="457200" y="6096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en-US" sz="3600" b="1" i="1" dirty="0" smtClean="0"/>
              <a:t>Fiber-optic cable connectors</a:t>
            </a:r>
            <a:endParaRPr lang="en-IN" altLang="en-US" sz="3600" b="1" dirty="0" smtClean="0"/>
          </a:p>
        </p:txBody>
      </p:sp>
      <p:sp>
        <p:nvSpPr>
          <p:cNvPr id="46083"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400" dirty="0" smtClean="0">
                <a:latin typeface="+mj-lt"/>
              </a:rPr>
              <a:t>The </a:t>
            </a:r>
            <a:r>
              <a:rPr lang="en-IN" altLang="en-US" sz="2400" b="1" dirty="0" smtClean="0">
                <a:latin typeface="+mj-lt"/>
              </a:rPr>
              <a:t>subscriber channel (SC) connector </a:t>
            </a:r>
            <a:r>
              <a:rPr lang="en-IN" altLang="en-US" sz="2400" dirty="0" smtClean="0">
                <a:latin typeface="+mj-lt"/>
              </a:rPr>
              <a:t>is used for cable TV. </a:t>
            </a:r>
            <a:endParaRPr lang="en-IN" altLang="en-US" sz="2400" dirty="0" smtClean="0">
              <a:latin typeface="+mj-lt"/>
            </a:endParaRPr>
          </a:p>
          <a:p>
            <a:pPr lvl="1" algn="just">
              <a:lnSpc>
                <a:spcPct val="150000"/>
              </a:lnSpc>
            </a:pPr>
            <a:r>
              <a:rPr lang="en-IN" altLang="en-US" sz="2400" dirty="0" smtClean="0">
                <a:latin typeface="+mj-lt"/>
              </a:rPr>
              <a:t>It uses a push/pull locking system. </a:t>
            </a:r>
            <a:endParaRPr lang="en-IN" altLang="en-US" sz="2400" dirty="0" smtClean="0">
              <a:latin typeface="+mj-lt"/>
            </a:endParaRPr>
          </a:p>
          <a:p>
            <a:pPr algn="just">
              <a:lnSpc>
                <a:spcPct val="150000"/>
              </a:lnSpc>
            </a:pPr>
            <a:r>
              <a:rPr lang="en-IN" altLang="en-US" sz="2400" dirty="0" smtClean="0">
                <a:latin typeface="+mj-lt"/>
              </a:rPr>
              <a:t>The </a:t>
            </a:r>
            <a:r>
              <a:rPr lang="en-IN" altLang="en-US" sz="2400" b="1" dirty="0" smtClean="0">
                <a:latin typeface="+mj-lt"/>
              </a:rPr>
              <a:t>straight-tip (ST) connector </a:t>
            </a:r>
            <a:r>
              <a:rPr lang="en-IN" altLang="en-US" sz="2400" dirty="0" smtClean="0">
                <a:latin typeface="+mj-lt"/>
              </a:rPr>
              <a:t>is used for connecting cable to networking devices.</a:t>
            </a:r>
            <a:endParaRPr lang="en-IN" altLang="en-US" sz="2400" dirty="0" smtClean="0">
              <a:latin typeface="+mj-lt"/>
            </a:endParaRPr>
          </a:p>
          <a:p>
            <a:pPr lvl="1" algn="just">
              <a:lnSpc>
                <a:spcPct val="150000"/>
              </a:lnSpc>
            </a:pPr>
            <a:r>
              <a:rPr lang="en-IN" altLang="en-US" sz="2400" dirty="0" smtClean="0">
                <a:latin typeface="+mj-lt"/>
              </a:rPr>
              <a:t> It uses a bayonet locking system and is more reliable than SC.</a:t>
            </a:r>
            <a:endParaRPr lang="en-IN" altLang="en-US" sz="2400" dirty="0" smtClean="0">
              <a:latin typeface="+mj-lt"/>
            </a:endParaRPr>
          </a:p>
          <a:p>
            <a:pPr algn="just">
              <a:lnSpc>
                <a:spcPct val="150000"/>
              </a:lnSpc>
            </a:pPr>
            <a:r>
              <a:rPr lang="en-IN" altLang="en-US" sz="2400" dirty="0" smtClean="0">
                <a:latin typeface="+mj-lt"/>
              </a:rPr>
              <a:t>MT-RJ is a connector that is the same size as RJ45.</a:t>
            </a:r>
            <a:endParaRPr lang="en-IN" altLang="en-US" sz="2400" dirty="0" smtClean="0">
              <a:latin typeface="+mj-lt"/>
            </a:endParaRPr>
          </a:p>
        </p:txBody>
      </p:sp>
      <p:sp>
        <p:nvSpPr>
          <p:cNvPr id="4608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C558E5F2-A9A9-4593-B4F3-638DEB251BB6}"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A1542F2E-819B-4FFF-82A8-CF58AC891CC3}" type="slidenum">
              <a:rPr lang="en-US" altLang="en-US" sz="2000" smtClean="0">
                <a:solidFill>
                  <a:schemeClr val="bg2"/>
                </a:solidFill>
              </a:rPr>
            </a:fld>
            <a:endParaRPr lang="en-US" altLang="en-US" sz="2000" smtClean="0">
              <a:solidFill>
                <a:schemeClr val="bg2"/>
              </a:solidFill>
            </a:endParaRPr>
          </a:p>
        </p:txBody>
      </p:sp>
      <p:sp>
        <p:nvSpPr>
          <p:cNvPr id="47107"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47108"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47109" name="Text Box 4"/>
          <p:cNvSpPr txBox="1">
            <a:spLocks noChangeArrowheads="1"/>
          </p:cNvSpPr>
          <p:nvPr/>
        </p:nvSpPr>
        <p:spPr bwMode="auto">
          <a:xfrm>
            <a:off x="304800" y="762000"/>
            <a:ext cx="31999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Fiber-optic </a:t>
            </a:r>
            <a:r>
              <a:rPr lang="en-US" altLang="en-US" sz="2000" i="1" dirty="0">
                <a:latin typeface="Times New Roman" panose="02020603050405020304" pitchFamily="18" charset="0"/>
              </a:rPr>
              <a:t>cable connectors</a:t>
            </a:r>
            <a:endParaRPr lang="en-US" altLang="en-US" sz="2000" i="1" dirty="0">
              <a:latin typeface="Times New Roman" panose="02020603050405020304" pitchFamily="18" charset="0"/>
            </a:endParaRPr>
          </a:p>
        </p:txBody>
      </p:sp>
      <p:sp>
        <p:nvSpPr>
          <p:cNvPr id="47110"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4711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890713"/>
            <a:ext cx="859313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b="1" i="1" dirty="0" smtClean="0">
                <a:solidFill>
                  <a:schemeClr val="tx1"/>
                </a:solidFill>
              </a:rPr>
              <a:t>Applications</a:t>
            </a:r>
            <a:br>
              <a:rPr lang="en-IN" altLang="en-US" b="1" i="1" dirty="0" smtClean="0">
                <a:solidFill>
                  <a:schemeClr val="tx1"/>
                </a:solidFill>
              </a:rPr>
            </a:br>
            <a:endParaRPr lang="en-IN" altLang="en-US" sz="3200" b="1" dirty="0" smtClean="0"/>
          </a:p>
        </p:txBody>
      </p:sp>
      <p:sp>
        <p:nvSpPr>
          <p:cNvPr id="50179" name="Content Placeholder 3"/>
          <p:cNvSpPr>
            <a:spLocks noGrp="1"/>
          </p:cNvSpPr>
          <p:nvPr>
            <p:ph idx="1"/>
          </p:nvPr>
        </p:nvSpPr>
        <p:spPr bwMode="auto">
          <a:xfrm>
            <a:off x="533400" y="142152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000" dirty="0" err="1" smtClean="0">
                <a:latin typeface="+mj-lt"/>
              </a:rPr>
              <a:t>Fiber</a:t>
            </a:r>
            <a:r>
              <a:rPr lang="en-IN" altLang="en-US" sz="2000" dirty="0" smtClean="0">
                <a:latin typeface="+mj-lt"/>
              </a:rPr>
              <a:t>-optic cable is often found in </a:t>
            </a:r>
            <a:r>
              <a:rPr lang="en-IN" altLang="en-US" sz="2000" b="1" dirty="0" smtClean="0">
                <a:latin typeface="+mj-lt"/>
              </a:rPr>
              <a:t>backbone networks </a:t>
            </a:r>
            <a:r>
              <a:rPr lang="en-IN" altLang="en-US" sz="2000" dirty="0" smtClean="0">
                <a:latin typeface="+mj-lt"/>
              </a:rPr>
              <a:t>because its wide bandwidth is cost-effective. </a:t>
            </a:r>
            <a:endParaRPr lang="en-IN" altLang="en-US" sz="2000" dirty="0" smtClean="0">
              <a:latin typeface="+mj-lt"/>
            </a:endParaRPr>
          </a:p>
          <a:p>
            <a:pPr algn="just">
              <a:lnSpc>
                <a:spcPct val="150000"/>
              </a:lnSpc>
            </a:pPr>
            <a:r>
              <a:rPr lang="en-IN" altLang="en-US" sz="2000" dirty="0" smtClean="0">
                <a:latin typeface="+mj-lt"/>
              </a:rPr>
              <a:t>Some </a:t>
            </a:r>
            <a:r>
              <a:rPr lang="en-IN" altLang="en-US" sz="2000" b="1" dirty="0" smtClean="0">
                <a:latin typeface="+mj-lt"/>
              </a:rPr>
              <a:t>cable TV companies </a:t>
            </a:r>
            <a:r>
              <a:rPr lang="en-IN" altLang="en-US" sz="2000" dirty="0" smtClean="0">
                <a:latin typeface="+mj-lt"/>
              </a:rPr>
              <a:t>use a combination of optical </a:t>
            </a:r>
            <a:r>
              <a:rPr lang="en-IN" altLang="en-US" sz="2000" dirty="0" err="1" smtClean="0">
                <a:latin typeface="+mj-lt"/>
              </a:rPr>
              <a:t>fiber</a:t>
            </a:r>
            <a:r>
              <a:rPr lang="en-IN" altLang="en-US" sz="2000" dirty="0" smtClean="0">
                <a:latin typeface="+mj-lt"/>
              </a:rPr>
              <a:t> and coaxial cable, thus creating a hybrid network. </a:t>
            </a:r>
            <a:endParaRPr lang="en-IN" altLang="en-US" sz="2000" dirty="0" smtClean="0">
              <a:latin typeface="+mj-lt"/>
            </a:endParaRPr>
          </a:p>
          <a:p>
            <a:pPr algn="just">
              <a:lnSpc>
                <a:spcPct val="150000"/>
              </a:lnSpc>
            </a:pPr>
            <a:r>
              <a:rPr lang="en-IN" altLang="en-US" sz="2000" dirty="0" smtClean="0">
                <a:latin typeface="+mj-lt"/>
              </a:rPr>
              <a:t>Optical </a:t>
            </a:r>
            <a:r>
              <a:rPr lang="en-IN" altLang="en-US" sz="2000" dirty="0" err="1" smtClean="0">
                <a:latin typeface="+mj-lt"/>
              </a:rPr>
              <a:t>fiber</a:t>
            </a:r>
            <a:r>
              <a:rPr lang="en-IN" altLang="en-US" sz="2000" dirty="0" smtClean="0">
                <a:latin typeface="+mj-lt"/>
              </a:rPr>
              <a:t> provides the backbone structure while coaxial cable provides the connection to the user premises. This is a cost-effective configuration since the narrow bandwidth requirement at the user end does not justify the use of optical </a:t>
            </a:r>
            <a:r>
              <a:rPr lang="en-IN" altLang="en-US" sz="2000" dirty="0" err="1" smtClean="0">
                <a:latin typeface="+mj-lt"/>
              </a:rPr>
              <a:t>fiber</a:t>
            </a:r>
            <a:r>
              <a:rPr lang="en-IN" altLang="en-US" sz="2000" dirty="0" smtClean="0">
                <a:latin typeface="+mj-lt"/>
              </a:rPr>
              <a:t>.</a:t>
            </a:r>
            <a:endParaRPr lang="en-IN" altLang="en-US" sz="2000" dirty="0" smtClean="0">
              <a:latin typeface="+mj-lt"/>
            </a:endParaRPr>
          </a:p>
          <a:p>
            <a:pPr algn="just">
              <a:lnSpc>
                <a:spcPct val="150000"/>
              </a:lnSpc>
            </a:pPr>
            <a:r>
              <a:rPr lang="en-IN" altLang="en-US" sz="2000" dirty="0" smtClean="0">
                <a:latin typeface="+mj-lt"/>
              </a:rPr>
              <a:t>Local-area networks such as </a:t>
            </a:r>
            <a:r>
              <a:rPr lang="en-IN" altLang="en-US" sz="2000" b="1" dirty="0" smtClean="0">
                <a:latin typeface="+mj-lt"/>
              </a:rPr>
              <a:t>100Base-FX network (Fast Ethernet) and 1000Base-X </a:t>
            </a:r>
            <a:r>
              <a:rPr lang="en-IN" altLang="en-US" sz="2000" dirty="0" smtClean="0">
                <a:latin typeface="+mj-lt"/>
              </a:rPr>
              <a:t>also use </a:t>
            </a:r>
            <a:r>
              <a:rPr lang="en-IN" altLang="en-US" sz="2000" dirty="0" err="1" smtClean="0">
                <a:latin typeface="+mj-lt"/>
              </a:rPr>
              <a:t>fiber</a:t>
            </a:r>
            <a:r>
              <a:rPr lang="en-IN" altLang="en-US" sz="2000" dirty="0" smtClean="0">
                <a:latin typeface="+mj-lt"/>
              </a:rPr>
              <a:t>-optic cable.</a:t>
            </a:r>
            <a:endParaRPr lang="en-IN" altLang="en-US" sz="2000" dirty="0" smtClean="0">
              <a:latin typeface="+mj-lt"/>
            </a:endParaRPr>
          </a:p>
        </p:txBody>
      </p:sp>
      <p:sp>
        <p:nvSpPr>
          <p:cNvPr id="5018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6143257C-C6D4-4A5C-9C69-FC2DF23CCAA6}"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i="1" dirty="0" smtClean="0">
                <a:solidFill>
                  <a:schemeClr val="tx1"/>
                </a:solidFill>
              </a:rPr>
              <a:t>Advantages of Optical </a:t>
            </a:r>
            <a:r>
              <a:rPr lang="en-IN" altLang="en-US" i="1" dirty="0" err="1" smtClean="0">
                <a:solidFill>
                  <a:schemeClr val="tx1"/>
                </a:solidFill>
              </a:rPr>
              <a:t>Fiber</a:t>
            </a:r>
            <a:br>
              <a:rPr lang="en-IN" altLang="en-US" i="1" dirty="0" smtClean="0">
                <a:solidFill>
                  <a:schemeClr val="tx1"/>
                </a:solidFill>
              </a:rPr>
            </a:br>
            <a:endParaRPr lang="en-IN" altLang="en-US" dirty="0" smtClean="0"/>
          </a:p>
        </p:txBody>
      </p:sp>
      <p:sp>
        <p:nvSpPr>
          <p:cNvPr id="51203" name="Content Placeholder 2"/>
          <p:cNvSpPr>
            <a:spLocks noGrp="1"/>
          </p:cNvSpPr>
          <p:nvPr>
            <p:ph idx="1"/>
          </p:nvPr>
        </p:nvSpPr>
        <p:spPr bwMode="auto">
          <a:xfrm>
            <a:off x="457200" y="1422400"/>
            <a:ext cx="8229600" cy="505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000" b="1" u="sng" dirty="0" smtClean="0">
                <a:latin typeface="+mj-lt"/>
              </a:rPr>
              <a:t>Higher bandwidth</a:t>
            </a:r>
            <a:r>
              <a:rPr lang="en-IN" altLang="en-US" sz="2000" dirty="0" smtClean="0">
                <a:latin typeface="+mj-lt"/>
              </a:rPr>
              <a:t>. </a:t>
            </a:r>
            <a:r>
              <a:rPr lang="en-IN" altLang="en-US" sz="2000" dirty="0" err="1" smtClean="0">
                <a:latin typeface="+mj-lt"/>
              </a:rPr>
              <a:t>Fiber</a:t>
            </a:r>
            <a:r>
              <a:rPr lang="en-IN" altLang="en-US" sz="2000" dirty="0" smtClean="0">
                <a:latin typeface="+mj-lt"/>
              </a:rPr>
              <a:t>-optic cable can support dramatically higher bandwidths (and hence data rates) than either twisted-pair or coaxial cable. Currently, data rates and bandwidth utilization over </a:t>
            </a:r>
            <a:r>
              <a:rPr lang="en-IN" altLang="en-US" sz="2000" dirty="0" err="1" smtClean="0">
                <a:latin typeface="+mj-lt"/>
              </a:rPr>
              <a:t>fiber</a:t>
            </a:r>
            <a:r>
              <a:rPr lang="en-IN" altLang="en-US" sz="2000" dirty="0" smtClean="0">
                <a:latin typeface="+mj-lt"/>
              </a:rPr>
              <a:t>-optic cable are limited not by the medium but by the signal generation and reception technology available.</a:t>
            </a:r>
            <a:endParaRPr lang="en-IN" altLang="en-US" sz="2000" dirty="0" smtClean="0">
              <a:latin typeface="+mj-lt"/>
            </a:endParaRPr>
          </a:p>
          <a:p>
            <a:pPr algn="just">
              <a:lnSpc>
                <a:spcPct val="150000"/>
              </a:lnSpc>
            </a:pPr>
            <a:r>
              <a:rPr lang="en-IN" altLang="en-US" sz="2000" b="1" u="sng" dirty="0" smtClean="0">
                <a:latin typeface="+mj-lt"/>
              </a:rPr>
              <a:t>Less signal attenuation</a:t>
            </a:r>
            <a:r>
              <a:rPr lang="en-IN" altLang="en-US" sz="2000" dirty="0" smtClean="0">
                <a:latin typeface="+mj-lt"/>
              </a:rPr>
              <a:t>. </a:t>
            </a:r>
            <a:r>
              <a:rPr lang="en-IN" altLang="en-US" sz="2000" dirty="0" err="1" smtClean="0">
                <a:latin typeface="+mj-lt"/>
              </a:rPr>
              <a:t>Fiber</a:t>
            </a:r>
            <a:r>
              <a:rPr lang="en-IN" altLang="en-US" sz="2000" dirty="0" smtClean="0">
                <a:latin typeface="+mj-lt"/>
              </a:rPr>
              <a:t>-optic transmission distance is significantly greater than that of other guided media. A signal can run for 50 km without requiring regeneration. We need repeaters every 5 km for coaxial or twisted-pair cable.</a:t>
            </a:r>
            <a:endParaRPr lang="en-IN" altLang="en-US" sz="2000" dirty="0" smtClean="0">
              <a:latin typeface="+mj-lt"/>
            </a:endParaRPr>
          </a:p>
        </p:txBody>
      </p:sp>
      <p:sp>
        <p:nvSpPr>
          <p:cNvPr id="5120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3B62058D-29DD-4BFD-8E3E-8C6284F40CC5}"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i="1" dirty="0"/>
              <a:t>Advantages of Optical </a:t>
            </a:r>
            <a:r>
              <a:rPr lang="en-IN" altLang="en-US" i="1" dirty="0" err="1"/>
              <a:t>Fiber</a:t>
            </a:r>
            <a:br>
              <a:rPr lang="en-IN" altLang="en-US" i="1" dirty="0"/>
            </a:br>
            <a:endParaRPr lang="en-IN" altLang="en-US" dirty="0" smtClean="0"/>
          </a:p>
        </p:txBody>
      </p:sp>
      <p:sp>
        <p:nvSpPr>
          <p:cNvPr id="52227" name="Content Placeholder 2"/>
          <p:cNvSpPr>
            <a:spLocks noGrp="1"/>
          </p:cNvSpPr>
          <p:nvPr>
            <p:ph idx="1"/>
          </p:nvPr>
        </p:nvSpPr>
        <p:spPr bwMode="auto">
          <a:xfrm>
            <a:off x="457200" y="13716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300" b="1" u="sng" dirty="0" err="1" smtClean="0">
                <a:latin typeface="+mj-lt"/>
              </a:rPr>
              <a:t>Immunity</a:t>
            </a:r>
            <a:r>
              <a:rPr lang="en-IN" altLang="en-US" sz="2300" dirty="0" err="1" smtClean="0">
                <a:latin typeface="+mj-lt"/>
              </a:rPr>
              <a:t>to</a:t>
            </a:r>
            <a:r>
              <a:rPr lang="en-IN" altLang="en-US" sz="2300" dirty="0" smtClean="0">
                <a:latin typeface="+mj-lt"/>
              </a:rPr>
              <a:t> electromagnetic interference. Electromagnetic noise cannot affect </a:t>
            </a:r>
            <a:r>
              <a:rPr lang="en-IN" altLang="en-US" sz="2300" dirty="0" err="1" smtClean="0">
                <a:latin typeface="+mj-lt"/>
              </a:rPr>
              <a:t>fiber</a:t>
            </a:r>
            <a:r>
              <a:rPr lang="en-IN" altLang="en-US" sz="2300" dirty="0" smtClean="0">
                <a:latin typeface="+mj-lt"/>
              </a:rPr>
              <a:t>-optic cables.</a:t>
            </a:r>
            <a:endParaRPr lang="en-IN" altLang="en-US" sz="2300" dirty="0" smtClean="0">
              <a:latin typeface="+mj-lt"/>
            </a:endParaRPr>
          </a:p>
          <a:p>
            <a:pPr algn="just">
              <a:lnSpc>
                <a:spcPct val="150000"/>
              </a:lnSpc>
            </a:pPr>
            <a:r>
              <a:rPr lang="en-IN" altLang="en-US" sz="2300" b="1" u="sng" dirty="0" smtClean="0">
                <a:latin typeface="+mj-lt"/>
              </a:rPr>
              <a:t>Resistance</a:t>
            </a:r>
            <a:r>
              <a:rPr lang="en-IN" altLang="en-US" sz="2300" dirty="0" smtClean="0">
                <a:latin typeface="+mj-lt"/>
              </a:rPr>
              <a:t> to corrosive materials. Glass is more resistant to corrosive materials than copper.</a:t>
            </a:r>
            <a:endParaRPr lang="en-IN" altLang="en-US" sz="2300" dirty="0" smtClean="0">
              <a:latin typeface="+mj-lt"/>
            </a:endParaRPr>
          </a:p>
          <a:p>
            <a:pPr algn="just">
              <a:lnSpc>
                <a:spcPct val="150000"/>
              </a:lnSpc>
            </a:pPr>
            <a:r>
              <a:rPr lang="en-IN" altLang="en-US" sz="2300" b="1" u="sng" dirty="0" smtClean="0">
                <a:latin typeface="+mj-lt"/>
              </a:rPr>
              <a:t>Light weight</a:t>
            </a:r>
            <a:r>
              <a:rPr lang="en-IN" altLang="en-US" sz="2300" dirty="0" smtClean="0">
                <a:latin typeface="+mj-lt"/>
              </a:rPr>
              <a:t>. </a:t>
            </a:r>
            <a:r>
              <a:rPr lang="en-IN" altLang="en-US" sz="2300" dirty="0" err="1" smtClean="0">
                <a:latin typeface="+mj-lt"/>
              </a:rPr>
              <a:t>Fiber</a:t>
            </a:r>
            <a:r>
              <a:rPr lang="en-IN" altLang="en-US" sz="2300" dirty="0" smtClean="0">
                <a:latin typeface="+mj-lt"/>
              </a:rPr>
              <a:t>-optic cables are much lighter than copper cables.</a:t>
            </a:r>
            <a:endParaRPr lang="en-IN" altLang="en-US" sz="2300" dirty="0" smtClean="0">
              <a:latin typeface="+mj-lt"/>
            </a:endParaRPr>
          </a:p>
          <a:p>
            <a:pPr algn="just">
              <a:lnSpc>
                <a:spcPct val="150000"/>
              </a:lnSpc>
            </a:pPr>
            <a:r>
              <a:rPr lang="en-IN" altLang="en-US" sz="2300" b="1" u="sng" dirty="0" smtClean="0">
                <a:latin typeface="+mj-lt"/>
              </a:rPr>
              <a:t>Greater immunity to tapping</a:t>
            </a:r>
            <a:r>
              <a:rPr lang="en-IN" altLang="en-US" sz="2300" dirty="0" smtClean="0">
                <a:latin typeface="+mj-lt"/>
              </a:rPr>
              <a:t>. </a:t>
            </a:r>
            <a:r>
              <a:rPr lang="en-IN" altLang="en-US" sz="2300" dirty="0" err="1" smtClean="0">
                <a:latin typeface="+mj-lt"/>
              </a:rPr>
              <a:t>Fiber</a:t>
            </a:r>
            <a:r>
              <a:rPr lang="en-IN" altLang="en-US" sz="2300" dirty="0" smtClean="0">
                <a:latin typeface="+mj-lt"/>
              </a:rPr>
              <a:t>-optic cables are more immune to tapping than copper cables. Copper cables create antenna effects that can easily be tapped.</a:t>
            </a:r>
            <a:endParaRPr lang="en-IN" altLang="en-US" sz="2300" dirty="0" smtClean="0">
              <a:latin typeface="+mj-lt"/>
            </a:endParaRPr>
          </a:p>
        </p:txBody>
      </p:sp>
      <p:sp>
        <p:nvSpPr>
          <p:cNvPr id="5222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538A5DD3-22A0-4ED3-A1B3-3627435B6AB1}"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mtClean="0"/>
              <a:t>Disadvantages</a:t>
            </a:r>
            <a:endParaRPr lang="en-IN" altLang="en-US" smtClean="0"/>
          </a:p>
        </p:txBody>
      </p:sp>
      <p:sp>
        <p:nvSpPr>
          <p:cNvPr id="53251" name="Content Placeholder 2"/>
          <p:cNvSpPr>
            <a:spLocks noGrp="1"/>
          </p:cNvSpPr>
          <p:nvPr>
            <p:ph idx="1"/>
          </p:nvPr>
        </p:nvSpPr>
        <p:spPr bwMode="auto">
          <a:xfrm>
            <a:off x="457200" y="1214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300" b="1" u="sng" dirty="0" smtClean="0">
                <a:latin typeface="+mj-lt"/>
              </a:rPr>
              <a:t>Installation and maintenance. </a:t>
            </a:r>
            <a:r>
              <a:rPr lang="en-IN" altLang="en-US" sz="2300" dirty="0" err="1" smtClean="0">
                <a:latin typeface="+mj-lt"/>
              </a:rPr>
              <a:t>Fiber</a:t>
            </a:r>
            <a:r>
              <a:rPr lang="en-IN" altLang="en-US" sz="2300" dirty="0" smtClean="0">
                <a:latin typeface="+mj-lt"/>
              </a:rPr>
              <a:t>-optic cable is a relatively new technology. Its installation and maintenance require expertise that is not yet available everywhere.</a:t>
            </a:r>
            <a:endParaRPr lang="en-IN" altLang="en-US" sz="2300" dirty="0" smtClean="0">
              <a:latin typeface="+mj-lt"/>
            </a:endParaRPr>
          </a:p>
          <a:p>
            <a:pPr algn="just">
              <a:lnSpc>
                <a:spcPct val="150000"/>
              </a:lnSpc>
            </a:pPr>
            <a:r>
              <a:rPr lang="en-IN" altLang="en-US" sz="2300" b="1" u="sng" dirty="0" smtClean="0">
                <a:latin typeface="+mj-lt"/>
              </a:rPr>
              <a:t>Unidirectional light propagation. </a:t>
            </a:r>
            <a:r>
              <a:rPr lang="en-IN" altLang="en-US" sz="2300" dirty="0" smtClean="0">
                <a:latin typeface="+mj-lt"/>
              </a:rPr>
              <a:t>Propagation of light is unidirectional. If we need </a:t>
            </a:r>
            <a:r>
              <a:rPr lang="en-IN" altLang="en-US" sz="2300" dirty="0" smtClean="0">
                <a:solidFill>
                  <a:srgbClr val="FF0000"/>
                </a:solidFill>
                <a:latin typeface="+mj-lt"/>
              </a:rPr>
              <a:t>bidirectional communication, two </a:t>
            </a:r>
            <a:r>
              <a:rPr lang="en-IN" altLang="en-US" sz="2300" dirty="0" err="1" smtClean="0">
                <a:solidFill>
                  <a:srgbClr val="FF0000"/>
                </a:solidFill>
                <a:latin typeface="+mj-lt"/>
              </a:rPr>
              <a:t>fibers</a:t>
            </a:r>
            <a:r>
              <a:rPr lang="en-IN" altLang="en-US" sz="2300" dirty="0" smtClean="0">
                <a:solidFill>
                  <a:srgbClr val="FF0000"/>
                </a:solidFill>
                <a:latin typeface="+mj-lt"/>
              </a:rPr>
              <a:t> are needed.</a:t>
            </a:r>
            <a:endParaRPr lang="en-IN" altLang="en-US" sz="2300" dirty="0" smtClean="0">
              <a:solidFill>
                <a:srgbClr val="FF0000"/>
              </a:solidFill>
              <a:latin typeface="+mj-lt"/>
            </a:endParaRPr>
          </a:p>
          <a:p>
            <a:pPr algn="just">
              <a:lnSpc>
                <a:spcPct val="150000"/>
              </a:lnSpc>
            </a:pPr>
            <a:r>
              <a:rPr lang="en-IN" altLang="en-US" sz="2300" b="1" u="sng" dirty="0" smtClean="0">
                <a:latin typeface="+mj-lt"/>
              </a:rPr>
              <a:t>Cost</a:t>
            </a:r>
            <a:r>
              <a:rPr lang="en-IN" altLang="en-US" sz="2300" dirty="0" smtClean="0">
                <a:latin typeface="+mj-lt"/>
              </a:rPr>
              <a:t>. The cable and the interfaces are relatively more expensive than those of other guided media. If the demand for bandwidth is not high, often the use of optical </a:t>
            </a:r>
            <a:r>
              <a:rPr lang="en-IN" altLang="en-US" sz="2300" dirty="0" err="1" smtClean="0">
                <a:latin typeface="+mj-lt"/>
              </a:rPr>
              <a:t>fiber</a:t>
            </a:r>
            <a:r>
              <a:rPr lang="en-IN" altLang="en-US" sz="2300" dirty="0" smtClean="0">
                <a:latin typeface="+mj-lt"/>
              </a:rPr>
              <a:t> cannot be justified.</a:t>
            </a:r>
            <a:endParaRPr lang="en-IN" altLang="en-US" sz="2300" dirty="0" smtClean="0">
              <a:latin typeface="+mj-lt"/>
            </a:endParaRPr>
          </a:p>
        </p:txBody>
      </p:sp>
      <p:sp>
        <p:nvSpPr>
          <p:cNvPr id="5325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73053A23-7095-4A39-BCD0-4C515CA1FE31}"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FF7B3F0E-795C-419B-A000-737A8B615580}" type="slidenum">
              <a:rPr lang="en-US" altLang="en-US" sz="2000" smtClean="0">
                <a:solidFill>
                  <a:schemeClr val="bg2"/>
                </a:solidFill>
              </a:rPr>
            </a:fld>
            <a:endParaRPr lang="en-US" altLang="en-US" sz="2000" smtClean="0">
              <a:solidFill>
                <a:schemeClr val="bg2"/>
              </a:solidFill>
            </a:endParaRPr>
          </a:p>
        </p:txBody>
      </p:sp>
      <p:sp>
        <p:nvSpPr>
          <p:cNvPr id="858115" name="Text Box 3"/>
          <p:cNvSpPr txBox="1">
            <a:spLocks noChangeArrowheads="1"/>
          </p:cNvSpPr>
          <p:nvPr/>
        </p:nvSpPr>
        <p:spPr bwMode="auto">
          <a:xfrm>
            <a:off x="228600" y="406400"/>
            <a:ext cx="5540299" cy="584775"/>
          </a:xfrm>
          <a:prstGeom prst="rect">
            <a:avLst/>
          </a:prstGeom>
          <a:noFill/>
          <a:ln w="9525">
            <a:noFill/>
            <a:miter lim="800000"/>
          </a:ln>
          <a:effectLst/>
        </p:spPr>
        <p:txBody>
          <a:bodyPr wrap="none">
            <a:spAutoFit/>
          </a:bodyPr>
          <a:lstStyle/>
          <a:p>
            <a:pPr>
              <a:defRPr/>
            </a:pPr>
            <a:r>
              <a:rPr lang="en-US" sz="3200" dirty="0" smtClean="0">
                <a:effectLst>
                  <a:outerShdw blurRad="38100" dist="38100" dir="2700000" algn="tl">
                    <a:srgbClr val="C0C0C0"/>
                  </a:outerShdw>
                </a:effectLst>
                <a:latin typeface="+mj-lt"/>
              </a:rPr>
              <a:t>UNGUIDED </a:t>
            </a:r>
            <a:r>
              <a:rPr lang="en-US" sz="3200" dirty="0">
                <a:effectLst>
                  <a:outerShdw blurRad="38100" dist="38100" dir="2700000" algn="tl">
                    <a:srgbClr val="C0C0C0"/>
                  </a:outerShdw>
                </a:effectLst>
                <a:latin typeface="+mj-lt"/>
              </a:rPr>
              <a:t>MEDIA: WIRELESS</a:t>
            </a:r>
            <a:endParaRPr lang="en-US" sz="3200" dirty="0">
              <a:effectLst>
                <a:outerShdw blurRad="38100" dist="38100" dir="2700000" algn="tl">
                  <a:srgbClr val="C0C0C0"/>
                </a:outerShdw>
              </a:effectLst>
              <a:latin typeface="+mj-lt"/>
            </a:endParaRPr>
          </a:p>
        </p:txBody>
      </p:sp>
      <p:sp>
        <p:nvSpPr>
          <p:cNvPr id="5427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8117" name="Rectangle 5"/>
          <p:cNvSpPr>
            <a:spLocks noChangeArrowheads="1"/>
          </p:cNvSpPr>
          <p:nvPr/>
        </p:nvSpPr>
        <p:spPr bwMode="auto">
          <a:xfrm>
            <a:off x="304800" y="1385888"/>
            <a:ext cx="8229600" cy="1800225"/>
          </a:xfrm>
          <a:prstGeom prst="rect">
            <a:avLst/>
          </a:prstGeom>
          <a:noFill/>
          <a:ln w="9525">
            <a:noFill/>
            <a:miter lim="800000"/>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anose="02020603050405020304" pitchFamily="18" charset="0"/>
              </a:rPr>
              <a:t>Unguided media transport electromagnetic waves without using a physical conductor. This type of communication is often referred to as wireless communication.</a:t>
            </a:r>
            <a:endParaRPr lang="en-US" sz="2800" i="1">
              <a:effectLst>
                <a:outerShdw blurRad="38100" dist="38100" dir="2700000" algn="tl">
                  <a:srgbClr val="C0C0C0"/>
                </a:outerShdw>
              </a:effectLst>
              <a:latin typeface="Times New Roman" panose="02020603050405020304" pitchFamily="18" charset="0"/>
            </a:endParaRPr>
          </a:p>
        </p:txBody>
      </p:sp>
      <p:sp>
        <p:nvSpPr>
          <p:cNvPr id="54279" name="Rectangle 9"/>
          <p:cNvSpPr>
            <a:spLocks noChangeArrowheads="1"/>
          </p:cNvSpPr>
          <p:nvPr/>
        </p:nvSpPr>
        <p:spPr bwMode="auto">
          <a:xfrm>
            <a:off x="152400" y="4679950"/>
            <a:ext cx="6705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Radio Waves</a:t>
            </a:r>
            <a:endParaRPr lang="en-US" altLang="en-US" sz="2400">
              <a:solidFill>
                <a:srgbClr val="0033CC"/>
              </a:solidFill>
              <a:latin typeface="Times New Roman" panose="02020603050405020304" pitchFamily="18" charset="0"/>
            </a:endParaRP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Microwaves</a:t>
            </a:r>
            <a:endParaRPr lang="en-US" altLang="en-US" sz="2400">
              <a:solidFill>
                <a:srgbClr val="0033CC"/>
              </a:solidFill>
              <a:latin typeface="Times New Roman" panose="02020603050405020304" pitchFamily="18" charset="0"/>
            </a:endParaRPr>
          </a:p>
          <a:p>
            <a:pPr>
              <a:buClr>
                <a:schemeClr val="tx1"/>
              </a:buClr>
              <a:buSzPct val="117000"/>
              <a:buFont typeface="Wingdings" panose="05000000000000000000" pitchFamily="2" charset="2"/>
              <a:buNone/>
            </a:pPr>
            <a:r>
              <a:rPr lang="fr-FR" altLang="en-US" sz="2400">
                <a:solidFill>
                  <a:srgbClr val="0033CC"/>
                </a:solidFill>
                <a:latin typeface="Times New Roman" panose="02020603050405020304" pitchFamily="18" charset="0"/>
              </a:rPr>
              <a:t>Infrared</a:t>
            </a:r>
            <a:endParaRPr lang="en-US" altLang="en-US" sz="2400">
              <a:solidFill>
                <a:srgbClr val="0033CC"/>
              </a:solidFill>
              <a:latin typeface="Times New Roman" panose="02020603050405020304" pitchFamily="18" charset="0"/>
            </a:endParaRPr>
          </a:p>
        </p:txBody>
      </p:sp>
      <p:sp>
        <p:nvSpPr>
          <p:cNvPr id="858122" name="Text Box 10"/>
          <p:cNvSpPr txBox="1">
            <a:spLocks noChangeArrowheads="1"/>
          </p:cNvSpPr>
          <p:nvPr/>
        </p:nvSpPr>
        <p:spPr bwMode="auto">
          <a:xfrm>
            <a:off x="163513" y="4203700"/>
            <a:ext cx="4867275" cy="519113"/>
          </a:xfrm>
          <a:prstGeom prst="rect">
            <a:avLst/>
          </a:prstGeom>
          <a:noFill/>
          <a:ln w="76200" algn="ctr">
            <a:noFill/>
            <a:miter lim="800000"/>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endParaRPr lang="en-US" sz="2800" i="1" u="sng">
              <a:solidFill>
                <a:schemeClr val="hlink"/>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2"/>
          </p:nvPr>
        </p:nvSpPr>
        <p:spPr bwMode="auto">
          <a:xfrm>
            <a:off x="457200" y="6356350"/>
            <a:ext cx="2133600" cy="365125"/>
          </a:xfrm>
          <a:noFill/>
          <a:ln>
            <a:miter lim="800000"/>
          </a:ln>
        </p:spPr>
        <p:txBody>
          <a:bodyPr/>
          <a:lstStyle/>
          <a:p>
            <a:pPr algn="l"/>
            <a:r>
              <a:rPr lang="en-US" altLang="en-US"/>
              <a:t>4.</a:t>
            </a:r>
            <a:fld id="{4BCC1FCD-8C69-476C-9EF1-68A9CAE9DB5E}" type="slidenum">
              <a:rPr lang="en-US" altLang="en-US"/>
            </a:fld>
            <a:endParaRPr lang="en-US" altLang="en-US"/>
          </a:p>
        </p:txBody>
      </p:sp>
      <p:sp>
        <p:nvSpPr>
          <p:cNvPr id="57347" name="Rectangle 2"/>
          <p:cNvSpPr>
            <a:spLocks noGrp="1" noChangeArrowheads="1"/>
          </p:cNvSpPr>
          <p:nvPr>
            <p:ph type="title"/>
          </p:nvPr>
        </p:nvSpPr>
        <p:spPr>
          <a:xfrm>
            <a:off x="609600" y="381000"/>
            <a:ext cx="7772400" cy="838200"/>
          </a:xfrm>
        </p:spPr>
        <p:txBody>
          <a:bodyPr anchor="t"/>
          <a:lstStyle/>
          <a:p>
            <a:pPr eaLnBrk="1" hangingPunct="1"/>
            <a:r>
              <a:rPr lang="en-US" altLang="en-US" sz="3200" b="1" dirty="0"/>
              <a:t>Polar - RZ</a:t>
            </a:r>
            <a:endParaRPr lang="en-US" altLang="en-US" sz="3200" b="1" dirty="0"/>
          </a:p>
        </p:txBody>
      </p:sp>
      <p:sp>
        <p:nvSpPr>
          <p:cNvPr id="57348" name="Rectangle 3"/>
          <p:cNvSpPr>
            <a:spLocks noGrp="1" noChangeArrowheads="1"/>
          </p:cNvSpPr>
          <p:nvPr>
            <p:ph type="body" idx="1"/>
          </p:nvPr>
        </p:nvSpPr>
        <p:spPr>
          <a:xfrm>
            <a:off x="533400" y="1295400"/>
            <a:ext cx="8305800" cy="5105400"/>
          </a:xfrm>
        </p:spPr>
        <p:txBody>
          <a:bodyPr/>
          <a:lstStyle/>
          <a:p>
            <a:pPr algn="just" eaLnBrk="1" hangingPunct="1">
              <a:lnSpc>
                <a:spcPct val="150000"/>
              </a:lnSpc>
              <a:buFont typeface="Wingdings" panose="05000000000000000000" pitchFamily="2" charset="2"/>
              <a:buChar char="§"/>
            </a:pPr>
            <a:r>
              <a:rPr lang="en-US" altLang="en-US" sz="2200" dirty="0">
                <a:latin typeface="+mj-lt"/>
              </a:rPr>
              <a:t>The Return to Zero (RZ) scheme uses three voltage values. +, 0, -. </a:t>
            </a:r>
            <a:endParaRPr lang="en-US" altLang="en-US" sz="2200" dirty="0">
              <a:latin typeface="+mj-lt"/>
            </a:endParaRPr>
          </a:p>
          <a:p>
            <a:pPr algn="just" eaLnBrk="1" hangingPunct="1">
              <a:lnSpc>
                <a:spcPct val="150000"/>
              </a:lnSpc>
              <a:buFont typeface="Wingdings" panose="05000000000000000000" pitchFamily="2" charset="2"/>
              <a:buChar char="§"/>
            </a:pPr>
            <a:r>
              <a:rPr lang="en-US" altLang="en-US" sz="2200" dirty="0">
                <a:latin typeface="+mj-lt"/>
              </a:rPr>
              <a:t>Each symbol has a transition in the middle. Either from high to zero or from low to zero.</a:t>
            </a:r>
            <a:endParaRPr lang="en-US" altLang="en-US" sz="2200" dirty="0">
              <a:latin typeface="+mj-lt"/>
            </a:endParaRPr>
          </a:p>
          <a:p>
            <a:pPr algn="just" eaLnBrk="1" hangingPunct="1">
              <a:lnSpc>
                <a:spcPct val="150000"/>
              </a:lnSpc>
              <a:buFont typeface="Wingdings" panose="05000000000000000000" pitchFamily="2" charset="2"/>
              <a:buChar char="§"/>
            </a:pPr>
            <a:r>
              <a:rPr lang="en-US" altLang="en-US" sz="2200" dirty="0">
                <a:latin typeface="+mj-lt"/>
              </a:rPr>
              <a:t>This scheme has more signal transitions (two per symbol) and therefore requires a wider bandwidth.</a:t>
            </a:r>
            <a:endParaRPr lang="en-US" altLang="en-US" sz="2200" dirty="0">
              <a:latin typeface="+mj-lt"/>
            </a:endParaRPr>
          </a:p>
          <a:p>
            <a:pPr algn="just" eaLnBrk="1" hangingPunct="1">
              <a:lnSpc>
                <a:spcPct val="150000"/>
              </a:lnSpc>
              <a:buFont typeface="Wingdings" panose="05000000000000000000" pitchFamily="2" charset="2"/>
              <a:buChar char="§"/>
            </a:pPr>
            <a:r>
              <a:rPr lang="en-US" altLang="en-US" sz="2200" dirty="0">
                <a:latin typeface="+mj-lt"/>
              </a:rPr>
              <a:t>No DC components or baseline wandering.</a:t>
            </a:r>
            <a:endParaRPr lang="en-US" altLang="en-US" sz="2200" dirty="0">
              <a:latin typeface="+mj-lt"/>
            </a:endParaRPr>
          </a:p>
          <a:p>
            <a:pPr algn="just" eaLnBrk="1" hangingPunct="1">
              <a:lnSpc>
                <a:spcPct val="150000"/>
              </a:lnSpc>
              <a:buFont typeface="Wingdings" panose="05000000000000000000" pitchFamily="2" charset="2"/>
              <a:buChar char="§"/>
            </a:pPr>
            <a:r>
              <a:rPr lang="en-US" altLang="en-US" sz="2200" dirty="0" smtClean="0">
                <a:latin typeface="+mj-lt"/>
              </a:rPr>
              <a:t>Not </a:t>
            </a:r>
            <a:r>
              <a:rPr lang="en-US" altLang="en-US" sz="2200" dirty="0">
                <a:latin typeface="+mj-lt"/>
              </a:rPr>
              <a:t>synchronized.</a:t>
            </a:r>
            <a:endParaRPr lang="en-US" altLang="en-US" sz="2200" dirty="0">
              <a:latin typeface="+mj-lt"/>
            </a:endParaRPr>
          </a:p>
          <a:p>
            <a:pPr algn="just" eaLnBrk="1" hangingPunct="1">
              <a:lnSpc>
                <a:spcPct val="150000"/>
              </a:lnSpc>
              <a:buFont typeface="Wingdings" panose="05000000000000000000" pitchFamily="2" charset="2"/>
              <a:buChar char="§"/>
            </a:pPr>
            <a:r>
              <a:rPr lang="en-US" altLang="en-US" sz="2200" dirty="0">
                <a:latin typeface="+mj-lt"/>
              </a:rPr>
              <a:t>More complex as it uses three voltage level. It has no error detection capability.</a:t>
            </a:r>
            <a:endParaRPr lang="en-US" altLang="en-US" sz="2200" dirty="0">
              <a:latin typeface="+mj-lt"/>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0B8354A6-FD4D-489E-9312-E25CD7467EFB}" type="slidenum">
              <a:rPr lang="en-US" altLang="en-US" sz="2000" smtClean="0">
                <a:solidFill>
                  <a:schemeClr val="bg2"/>
                </a:solidFill>
              </a:rPr>
            </a:fld>
            <a:endParaRPr lang="en-US" altLang="en-US" sz="2000" smtClean="0">
              <a:solidFill>
                <a:schemeClr val="bg2"/>
              </a:solidFill>
            </a:endParaRPr>
          </a:p>
        </p:txBody>
      </p:sp>
      <p:sp>
        <p:nvSpPr>
          <p:cNvPr id="55299"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55300"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55301" name="Text Box 4"/>
          <p:cNvSpPr txBox="1">
            <a:spLocks noChangeArrowheads="1"/>
          </p:cNvSpPr>
          <p:nvPr/>
        </p:nvSpPr>
        <p:spPr bwMode="auto">
          <a:xfrm>
            <a:off x="304800" y="762000"/>
            <a:ext cx="59426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Electromagnetic </a:t>
            </a:r>
            <a:r>
              <a:rPr lang="en-US" altLang="en-US" sz="2000" i="1" dirty="0">
                <a:latin typeface="Times New Roman" panose="02020603050405020304" pitchFamily="18" charset="0"/>
              </a:rPr>
              <a:t>spectrum for wireless communication</a:t>
            </a:r>
            <a:endParaRPr lang="en-US" altLang="en-US" sz="2000" i="1" dirty="0">
              <a:latin typeface="Times New Roman" panose="02020603050405020304" pitchFamily="18" charset="0"/>
            </a:endParaRPr>
          </a:p>
        </p:txBody>
      </p:sp>
      <p:sp>
        <p:nvSpPr>
          <p:cNvPr id="55302"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5530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9550" y="2590800"/>
            <a:ext cx="84010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437C3A0F-F9AE-497E-B236-818CAE8B44B3}" type="slidenum">
              <a:rPr lang="en-US" altLang="en-US" sz="2000" smtClean="0">
                <a:solidFill>
                  <a:schemeClr val="bg2"/>
                </a:solidFill>
              </a:rPr>
            </a:fld>
            <a:endParaRPr lang="en-US" altLang="en-US" sz="2000" smtClean="0">
              <a:solidFill>
                <a:schemeClr val="bg2"/>
              </a:solidFill>
            </a:endParaRPr>
          </a:p>
        </p:txBody>
      </p:sp>
      <p:sp>
        <p:nvSpPr>
          <p:cNvPr id="56323"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56324"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56325" name="Text Box 4"/>
          <p:cNvSpPr txBox="1">
            <a:spLocks noChangeArrowheads="1"/>
          </p:cNvSpPr>
          <p:nvPr/>
        </p:nvSpPr>
        <p:spPr bwMode="auto">
          <a:xfrm>
            <a:off x="304800" y="762000"/>
            <a:ext cx="24400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Propagation </a:t>
            </a:r>
            <a:r>
              <a:rPr lang="en-US" altLang="en-US" sz="2000" i="1" dirty="0">
                <a:latin typeface="Times New Roman" panose="02020603050405020304" pitchFamily="18" charset="0"/>
              </a:rPr>
              <a:t>methods</a:t>
            </a:r>
            <a:endParaRPr lang="en-US" altLang="en-US" sz="2000" i="1" dirty="0">
              <a:latin typeface="Times New Roman" panose="02020603050405020304" pitchFamily="18" charset="0"/>
            </a:endParaRPr>
          </a:p>
        </p:txBody>
      </p:sp>
      <p:sp>
        <p:nvSpPr>
          <p:cNvPr id="56326"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5632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8138" y="1917700"/>
            <a:ext cx="8501062"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7"/>
          <p:cNvSpPr txBox="1">
            <a:spLocks noChangeArrowheads="1"/>
          </p:cNvSpPr>
          <p:nvPr/>
        </p:nvSpPr>
        <p:spPr bwMode="auto">
          <a:xfrm>
            <a:off x="428625" y="5643563"/>
            <a:ext cx="8610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IN" altLang="en-US" sz="1800" b="0"/>
              <a:t>Unguided signals can travel from the source to destination in several ways: ground</a:t>
            </a:r>
            <a:endParaRPr lang="en-IN" altLang="en-US" sz="1800" b="0"/>
          </a:p>
          <a:p>
            <a:r>
              <a:rPr lang="en-IN" altLang="en-US" sz="1800" b="0"/>
              <a:t>propagation, sky propagation, and line-of-sight propagation</a:t>
            </a:r>
            <a:endParaRPr lang="en-IN" altLang="en-US" sz="1800" b="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3"/>
          <p:cNvSpPr>
            <a:spLocks noGrp="1"/>
          </p:cNvSpPr>
          <p:nvPr>
            <p:ph idx="1"/>
          </p:nvPr>
        </p:nvSpPr>
        <p:spPr bwMode="auto">
          <a:xfrm>
            <a:off x="304800" y="762000"/>
            <a:ext cx="8229600" cy="562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1800" dirty="0" smtClean="0">
                <a:latin typeface="+mj-lt"/>
              </a:rPr>
              <a:t>In ground propagation, radio waves travel through the </a:t>
            </a:r>
            <a:r>
              <a:rPr lang="en-IN" altLang="en-US" sz="1800" dirty="0" smtClean="0">
                <a:solidFill>
                  <a:srgbClr val="FF0000"/>
                </a:solidFill>
                <a:latin typeface="+mj-lt"/>
              </a:rPr>
              <a:t>lowest portion of the atmosphere</a:t>
            </a:r>
            <a:r>
              <a:rPr lang="en-IN" altLang="en-US" sz="1800" dirty="0" smtClean="0">
                <a:latin typeface="+mj-lt"/>
              </a:rPr>
              <a:t>, hugging the earth. These low-frequency signals </a:t>
            </a:r>
            <a:r>
              <a:rPr lang="en-IN" altLang="en-US" sz="1800" dirty="0" smtClean="0">
                <a:solidFill>
                  <a:srgbClr val="FF0000"/>
                </a:solidFill>
                <a:latin typeface="+mj-lt"/>
              </a:rPr>
              <a:t>emanate in all directions </a:t>
            </a:r>
            <a:r>
              <a:rPr lang="en-IN" altLang="en-US" sz="1800" dirty="0" smtClean="0">
                <a:latin typeface="+mj-lt"/>
              </a:rPr>
              <a:t>from the transmitting antenna and follow the curvature of the planet. Distance depends on the amount of power in the signal: </a:t>
            </a:r>
            <a:r>
              <a:rPr lang="en-IN" altLang="en-US" sz="1800" dirty="0" smtClean="0">
                <a:solidFill>
                  <a:srgbClr val="FF0000"/>
                </a:solidFill>
                <a:latin typeface="+mj-lt"/>
              </a:rPr>
              <a:t>The greater the power, the greater the distance. </a:t>
            </a:r>
            <a:endParaRPr lang="en-IN" altLang="en-US" sz="1800" dirty="0" smtClean="0">
              <a:solidFill>
                <a:srgbClr val="FF0000"/>
              </a:solidFill>
              <a:latin typeface="+mj-lt"/>
            </a:endParaRPr>
          </a:p>
          <a:p>
            <a:pPr algn="just">
              <a:lnSpc>
                <a:spcPct val="150000"/>
              </a:lnSpc>
            </a:pPr>
            <a:r>
              <a:rPr lang="en-IN" altLang="en-US" sz="1800" dirty="0" smtClean="0">
                <a:latin typeface="+mj-lt"/>
              </a:rPr>
              <a:t>In sky propagation, </a:t>
            </a:r>
            <a:r>
              <a:rPr lang="en-IN" altLang="en-US" sz="1800" dirty="0" smtClean="0">
                <a:solidFill>
                  <a:srgbClr val="FF0000"/>
                </a:solidFill>
                <a:latin typeface="+mj-lt"/>
              </a:rPr>
              <a:t>higher-frequency radio waves radiate upward into the ionosphere </a:t>
            </a:r>
            <a:r>
              <a:rPr lang="en-IN" altLang="en-US" sz="1800" dirty="0" smtClean="0">
                <a:latin typeface="+mj-lt"/>
              </a:rPr>
              <a:t>(the layer of atmosphere where particles exist as ions) where they are reflected back to earth. This type of transmission allows for greater distances with lower output power.</a:t>
            </a:r>
            <a:endParaRPr lang="en-IN" altLang="en-US" sz="1800" dirty="0" smtClean="0">
              <a:latin typeface="+mj-lt"/>
            </a:endParaRPr>
          </a:p>
          <a:p>
            <a:pPr algn="just">
              <a:lnSpc>
                <a:spcPct val="150000"/>
              </a:lnSpc>
            </a:pPr>
            <a:r>
              <a:rPr lang="en-IN" altLang="en-US" sz="1800" dirty="0" smtClean="0">
                <a:latin typeface="+mj-lt"/>
              </a:rPr>
              <a:t>In line-or-sight propagation, </a:t>
            </a:r>
            <a:r>
              <a:rPr lang="en-IN" altLang="en-US" sz="1800" dirty="0" smtClean="0">
                <a:solidFill>
                  <a:srgbClr val="FF0000"/>
                </a:solidFill>
                <a:latin typeface="+mj-lt"/>
              </a:rPr>
              <a:t>very high-frequency signals are transmitted in straight lines directly from antenna to antenna. </a:t>
            </a:r>
            <a:r>
              <a:rPr lang="en-IN" altLang="en-US" sz="1800" dirty="0" smtClean="0">
                <a:latin typeface="+mj-lt"/>
              </a:rPr>
              <a:t>Antennas must be </a:t>
            </a:r>
            <a:r>
              <a:rPr lang="en-IN" altLang="en-US" sz="1800" dirty="0" smtClean="0">
                <a:solidFill>
                  <a:srgbClr val="FF0000"/>
                </a:solidFill>
                <a:latin typeface="+mj-lt"/>
              </a:rPr>
              <a:t>directional, facing each other, and either tall enough or close enough together </a:t>
            </a:r>
            <a:r>
              <a:rPr lang="en-IN" altLang="en-US" sz="1800" dirty="0" smtClean="0">
                <a:latin typeface="+mj-lt"/>
              </a:rPr>
              <a:t>not to be affected by the curvature of the earth. Line-of-sight propagation is tricky because radio transmissions cannot be completely focused.</a:t>
            </a:r>
            <a:endParaRPr lang="en-IN" altLang="en-US" sz="1800" dirty="0" smtClean="0">
              <a:latin typeface="+mj-lt"/>
            </a:endParaRPr>
          </a:p>
        </p:txBody>
      </p:sp>
      <p:sp>
        <p:nvSpPr>
          <p:cNvPr id="5734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CDA87E66-9643-43CD-B867-48B947C6DCFA}" type="slidenum">
              <a:rPr lang="en-US" altLang="en-US" sz="2000" smtClean="0">
                <a:solidFill>
                  <a:schemeClr val="bg2"/>
                </a:solidFill>
              </a:rPr>
            </a:fld>
            <a:r>
              <a:rPr lang="en-US" altLang="en-US" sz="2000" smtClean="0">
                <a:solidFill>
                  <a:schemeClr val="bg2"/>
                </a:solidFill>
              </a:rPr>
              <a:t> </a:t>
            </a:r>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885797C9-C294-45A1-A9B2-8C60AA380397}" type="slidenum">
              <a:rPr lang="en-US" altLang="en-US" sz="2000" smtClean="0">
                <a:solidFill>
                  <a:schemeClr val="bg2"/>
                </a:solidFill>
              </a:rPr>
            </a:fld>
            <a:endParaRPr lang="en-US" altLang="en-US" sz="2000" smtClean="0">
              <a:solidFill>
                <a:schemeClr val="bg2"/>
              </a:solidFill>
            </a:endParaRPr>
          </a:p>
        </p:txBody>
      </p:sp>
      <p:sp>
        <p:nvSpPr>
          <p:cNvPr id="58371" name="TextBox 2"/>
          <p:cNvSpPr txBox="1">
            <a:spLocks noChangeArrowheads="1"/>
          </p:cNvSpPr>
          <p:nvPr/>
        </p:nvSpPr>
        <p:spPr bwMode="auto">
          <a:xfrm>
            <a:off x="285750" y="1785938"/>
            <a:ext cx="84296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50000"/>
              </a:lnSpc>
              <a:buFont typeface="Wingdings" panose="05000000000000000000" pitchFamily="2" charset="2"/>
              <a:buChar char="q"/>
            </a:pPr>
            <a:r>
              <a:rPr lang="en-IN" altLang="en-US" sz="2200" b="0" dirty="0" smtClean="0">
                <a:latin typeface="+mj-lt"/>
              </a:rPr>
              <a:t>The section of the electromagnetic spectrum defined as radio waves and microwaves is divided into eight ranges, called </a:t>
            </a:r>
            <a:r>
              <a:rPr lang="en-IN" altLang="en-US" sz="2200" b="0" u="sng" dirty="0" smtClean="0">
                <a:solidFill>
                  <a:srgbClr val="FF0000"/>
                </a:solidFill>
                <a:latin typeface="+mj-lt"/>
              </a:rPr>
              <a:t>BANDS</a:t>
            </a:r>
            <a:r>
              <a:rPr lang="en-IN" altLang="en-US" sz="2200" b="0" dirty="0" smtClean="0">
                <a:latin typeface="+mj-lt"/>
              </a:rPr>
              <a:t>, each regulated by government authorities.</a:t>
            </a:r>
            <a:endParaRPr lang="en-IN" altLang="en-US" sz="2200" b="0" dirty="0" smtClean="0">
              <a:latin typeface="+mj-lt"/>
            </a:endParaRPr>
          </a:p>
          <a:p>
            <a:pPr algn="just">
              <a:lnSpc>
                <a:spcPct val="150000"/>
              </a:lnSpc>
              <a:buFont typeface="Wingdings" panose="05000000000000000000" pitchFamily="2" charset="2"/>
              <a:buChar char="q"/>
            </a:pPr>
            <a:r>
              <a:rPr lang="en-IN" altLang="en-US" sz="2200" b="0" dirty="0" smtClean="0">
                <a:latin typeface="+mj-lt"/>
              </a:rPr>
              <a:t>These bands are rated from very low frequency (VLF) to extremely </a:t>
            </a:r>
            <a:r>
              <a:rPr lang="en-IN" altLang="en-US" sz="2200" b="0" dirty="0" err="1" smtClean="0">
                <a:latin typeface="+mj-lt"/>
              </a:rPr>
              <a:t>highfrequency</a:t>
            </a:r>
            <a:r>
              <a:rPr lang="en-IN" altLang="en-US" sz="2200" b="0" dirty="0" smtClean="0">
                <a:latin typeface="+mj-lt"/>
              </a:rPr>
              <a:t> (EHF).</a:t>
            </a:r>
            <a:endParaRPr lang="en-IN" altLang="en-US" sz="2200" b="0" dirty="0">
              <a:latin typeface="+mj-lt"/>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D22EC588-6AFF-4228-8A01-FAB9D4EF2BE3}" type="slidenum">
              <a:rPr lang="en-US" altLang="en-US" sz="2000" smtClean="0">
                <a:solidFill>
                  <a:schemeClr val="bg2"/>
                </a:solidFill>
              </a:rPr>
            </a:fld>
            <a:endParaRPr lang="en-US" altLang="en-US" sz="2000" smtClean="0">
              <a:solidFill>
                <a:schemeClr val="bg2"/>
              </a:solidFill>
            </a:endParaRPr>
          </a:p>
        </p:txBody>
      </p:sp>
      <p:sp>
        <p:nvSpPr>
          <p:cNvPr id="59395" name="Text Box 2"/>
          <p:cNvSpPr txBox="1">
            <a:spLocks noChangeArrowheads="1"/>
          </p:cNvSpPr>
          <p:nvPr/>
        </p:nvSpPr>
        <p:spPr bwMode="auto">
          <a:xfrm>
            <a:off x="795338" y="668338"/>
            <a:ext cx="16551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Table </a:t>
            </a:r>
            <a:r>
              <a:rPr lang="en-US" altLang="en-US" sz="2000" i="1" dirty="0" smtClean="0">
                <a:latin typeface="Times New Roman" panose="02020603050405020304" pitchFamily="18" charset="0"/>
              </a:rPr>
              <a:t>Bands</a:t>
            </a:r>
            <a:endParaRPr lang="en-US" altLang="en-US" sz="2000" i="1" dirty="0">
              <a:latin typeface="Times New Roman" panose="02020603050405020304" pitchFamily="18" charset="0"/>
            </a:endParaRPr>
          </a:p>
        </p:txBody>
      </p:sp>
      <p:pic>
        <p:nvPicPr>
          <p:cNvPr id="593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201738"/>
            <a:ext cx="7797800"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4810F812-5918-4E46-A439-E252B8549F50}" type="slidenum">
              <a:rPr lang="en-US" altLang="en-US" sz="2000" smtClean="0">
                <a:solidFill>
                  <a:schemeClr val="bg2"/>
                </a:solidFill>
              </a:rPr>
            </a:fld>
            <a:endParaRPr lang="en-US" altLang="en-US" sz="2000" smtClean="0">
              <a:solidFill>
                <a:schemeClr val="bg2"/>
              </a:solidFill>
            </a:endParaRPr>
          </a:p>
        </p:txBody>
      </p:sp>
      <p:sp>
        <p:nvSpPr>
          <p:cNvPr id="60419"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60420"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60421" name="Text Box 4"/>
          <p:cNvSpPr txBox="1">
            <a:spLocks noChangeArrowheads="1"/>
          </p:cNvSpPr>
          <p:nvPr/>
        </p:nvSpPr>
        <p:spPr bwMode="auto">
          <a:xfrm>
            <a:off x="304800" y="762000"/>
            <a:ext cx="3174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Wireless </a:t>
            </a:r>
            <a:r>
              <a:rPr lang="en-US" altLang="en-US" sz="2000" i="1" dirty="0">
                <a:latin typeface="Times New Roman" panose="02020603050405020304" pitchFamily="18" charset="0"/>
              </a:rPr>
              <a:t>transmission waves</a:t>
            </a:r>
            <a:endParaRPr lang="en-US" altLang="en-US" sz="2000" i="1" dirty="0">
              <a:latin typeface="Times New Roman" panose="02020603050405020304" pitchFamily="18" charset="0"/>
            </a:endParaRPr>
          </a:p>
        </p:txBody>
      </p:sp>
      <p:sp>
        <p:nvSpPr>
          <p:cNvPr id="60422"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6042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2438" y="2043113"/>
            <a:ext cx="823912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mtClean="0"/>
              <a:t>Radio Vs Micro Waves</a:t>
            </a:r>
            <a:endParaRPr lang="en-IN" altLang="en-US" smtClean="0"/>
          </a:p>
        </p:txBody>
      </p:sp>
      <p:sp>
        <p:nvSpPr>
          <p:cNvPr id="61443" name="Content Placeholder 3"/>
          <p:cNvSpPr>
            <a:spLocks noGrp="1"/>
          </p:cNvSpPr>
          <p:nvPr>
            <p:ph idx="1"/>
          </p:nvPr>
        </p:nvSpPr>
        <p:spPr bwMode="auto">
          <a:xfrm>
            <a:off x="457200" y="11430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000" dirty="0" smtClean="0">
                <a:latin typeface="+mj-lt"/>
              </a:rPr>
              <a:t>Electromagnetic waves ranging in frequencies between </a:t>
            </a:r>
            <a:r>
              <a:rPr lang="en-IN" altLang="en-US" sz="2000" u="sng" dirty="0" smtClean="0">
                <a:latin typeface="+mj-lt"/>
              </a:rPr>
              <a:t>3 kHz and 1 GHz </a:t>
            </a:r>
            <a:r>
              <a:rPr lang="en-IN" altLang="en-US" sz="2000" dirty="0" smtClean="0">
                <a:latin typeface="+mj-lt"/>
              </a:rPr>
              <a:t>are normally called </a:t>
            </a:r>
            <a:r>
              <a:rPr lang="en-IN" altLang="en-US" sz="2000" u="sng" dirty="0" smtClean="0">
                <a:latin typeface="+mj-lt"/>
              </a:rPr>
              <a:t>radio waves</a:t>
            </a:r>
            <a:r>
              <a:rPr lang="en-IN" altLang="en-US" sz="2000" dirty="0" smtClean="0">
                <a:latin typeface="+mj-lt"/>
              </a:rPr>
              <a:t>;</a:t>
            </a:r>
            <a:endParaRPr lang="en-IN" altLang="en-US" sz="2000" dirty="0" smtClean="0">
              <a:latin typeface="+mj-lt"/>
            </a:endParaRPr>
          </a:p>
          <a:p>
            <a:pPr algn="just">
              <a:lnSpc>
                <a:spcPct val="150000"/>
              </a:lnSpc>
            </a:pPr>
            <a:r>
              <a:rPr lang="en-IN" altLang="en-US" sz="2000" dirty="0" smtClean="0">
                <a:latin typeface="+mj-lt"/>
              </a:rPr>
              <a:t>Waves ranging in frequencies between </a:t>
            </a:r>
            <a:r>
              <a:rPr lang="en-IN" altLang="en-US" sz="2000" u="sng" dirty="0" smtClean="0">
                <a:latin typeface="+mj-lt"/>
              </a:rPr>
              <a:t>1 and 300 GHz </a:t>
            </a:r>
            <a:r>
              <a:rPr lang="en-IN" altLang="en-US" sz="2000" dirty="0" smtClean="0">
                <a:latin typeface="+mj-lt"/>
              </a:rPr>
              <a:t>are called </a:t>
            </a:r>
            <a:r>
              <a:rPr lang="en-IN" altLang="en-US" sz="2000" u="sng" dirty="0" smtClean="0">
                <a:latin typeface="+mj-lt"/>
              </a:rPr>
              <a:t>microwaves</a:t>
            </a:r>
            <a:r>
              <a:rPr lang="en-IN" altLang="en-US" sz="2000" dirty="0" smtClean="0">
                <a:latin typeface="+mj-lt"/>
              </a:rPr>
              <a:t>.</a:t>
            </a:r>
            <a:endParaRPr lang="en-IN" altLang="en-US" sz="2000" dirty="0" smtClean="0">
              <a:latin typeface="+mj-lt"/>
            </a:endParaRPr>
          </a:p>
          <a:p>
            <a:pPr algn="just">
              <a:lnSpc>
                <a:spcPct val="150000"/>
              </a:lnSpc>
            </a:pPr>
            <a:r>
              <a:rPr lang="en-IN" altLang="en-US" sz="2000" dirty="0" smtClean="0">
                <a:latin typeface="+mj-lt"/>
              </a:rPr>
              <a:t>However, the </a:t>
            </a:r>
            <a:r>
              <a:rPr lang="en-IN" altLang="en-US" sz="2000" dirty="0" err="1" smtClean="0">
                <a:latin typeface="+mj-lt"/>
              </a:rPr>
              <a:t>behavior</a:t>
            </a:r>
            <a:r>
              <a:rPr lang="en-IN" altLang="en-US" sz="2000" dirty="0" smtClean="0">
                <a:latin typeface="+mj-lt"/>
              </a:rPr>
              <a:t> of the waves, rather than the frequencies, is a better criterion for classification.</a:t>
            </a:r>
            <a:endParaRPr lang="en-IN" altLang="en-US" sz="2000" dirty="0" smtClean="0">
              <a:latin typeface="+mj-lt"/>
            </a:endParaRPr>
          </a:p>
        </p:txBody>
      </p:sp>
      <p:sp>
        <p:nvSpPr>
          <p:cNvPr id="6144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89F7752C-AC4E-42CF-A5B0-4B7BE644D485}" type="slidenum">
              <a:rPr lang="en-US" altLang="en-US" sz="2000" smtClean="0">
                <a:solidFill>
                  <a:schemeClr val="bg2"/>
                </a:solidFill>
              </a:rPr>
            </a:fld>
            <a:endParaRPr lang="en-US" altLang="en-US" sz="2000" smtClean="0">
              <a:solidFill>
                <a:schemeClr val="bg2"/>
              </a:solidFill>
            </a:endParaRPr>
          </a:p>
        </p:txBody>
      </p:sp>
      <p:sp>
        <p:nvSpPr>
          <p:cNvPr id="5" name="Line 1033"/>
          <p:cNvSpPr>
            <a:spLocks noChangeShapeType="1"/>
          </p:cNvSpPr>
          <p:nvPr/>
        </p:nvSpPr>
        <p:spPr bwMode="auto">
          <a:xfrm>
            <a:off x="457200" y="4876800"/>
            <a:ext cx="8153400" cy="0"/>
          </a:xfrm>
          <a:prstGeom prst="line">
            <a:avLst/>
          </a:prstGeom>
          <a:noFill/>
          <a:ln w="76200">
            <a:solidFill>
              <a:srgbClr val="009900"/>
            </a:solidFill>
            <a:round/>
          </a:ln>
          <a:extLst>
            <a:ext uri="{909E8E84-426E-40DD-AFC4-6F175D3DCCD1}">
              <a14:hiddenFill xmlns:a14="http://schemas.microsoft.com/office/drawing/2010/main">
                <a:noFill/>
              </a14:hiddenFill>
            </a:ext>
          </a:extLst>
        </p:spPr>
        <p:txBody>
          <a:bodyPr/>
          <a:lstStyle/>
          <a:p>
            <a:endParaRPr lang="en-IN"/>
          </a:p>
        </p:txBody>
      </p:sp>
      <p:sp>
        <p:nvSpPr>
          <p:cNvPr id="6" name="Line 1034"/>
          <p:cNvSpPr>
            <a:spLocks noChangeShapeType="1"/>
          </p:cNvSpPr>
          <p:nvPr/>
        </p:nvSpPr>
        <p:spPr bwMode="auto">
          <a:xfrm>
            <a:off x="458788" y="6629400"/>
            <a:ext cx="8153400" cy="0"/>
          </a:xfrm>
          <a:prstGeom prst="line">
            <a:avLst/>
          </a:prstGeom>
          <a:noFill/>
          <a:ln w="76200">
            <a:solidFill>
              <a:srgbClr val="009900"/>
            </a:solidFill>
            <a:round/>
          </a:ln>
          <a:extLst>
            <a:ext uri="{909E8E84-426E-40DD-AFC4-6F175D3DCCD1}">
              <a14:hiddenFill xmlns:a14="http://schemas.microsoft.com/office/drawing/2010/main">
                <a:noFill/>
              </a14:hiddenFill>
            </a:ext>
          </a:extLst>
        </p:spPr>
        <p:txBody>
          <a:bodyPr/>
          <a:lstStyle/>
          <a:p>
            <a:endParaRPr lang="en-IN"/>
          </a:p>
        </p:txBody>
      </p:sp>
      <p:sp>
        <p:nvSpPr>
          <p:cNvPr id="7" name="Rectangle 1035"/>
          <p:cNvSpPr>
            <a:spLocks noChangeArrowheads="1"/>
          </p:cNvSpPr>
          <p:nvPr/>
        </p:nvSpPr>
        <p:spPr bwMode="auto">
          <a:xfrm>
            <a:off x="495300" y="4981575"/>
            <a:ext cx="8077200" cy="1323439"/>
          </a:xfrm>
          <a:prstGeom prst="rect">
            <a:avLst/>
          </a:prstGeom>
          <a:solidFill>
            <a:srgbClr val="99FF33"/>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000" dirty="0">
                <a:latin typeface="+mj-lt"/>
              </a:rPr>
              <a:t>Radio waves are used for multicast communications, such as radio and television, and paging systems. They can penetrate through walls.</a:t>
            </a:r>
            <a:endParaRPr lang="en-US" altLang="en-US" sz="2000" dirty="0">
              <a:latin typeface="+mj-lt"/>
            </a:endParaRPr>
          </a:p>
          <a:p>
            <a:pPr algn="ctr"/>
            <a:r>
              <a:rPr lang="en-US" altLang="en-US" sz="2000" dirty="0">
                <a:latin typeface="+mj-lt"/>
              </a:rPr>
              <a:t>Highly regulated. Use </a:t>
            </a:r>
            <a:r>
              <a:rPr lang="en-US" altLang="en-US" sz="2000" dirty="0" err="1">
                <a:latin typeface="+mj-lt"/>
              </a:rPr>
              <a:t>omni</a:t>
            </a:r>
            <a:r>
              <a:rPr lang="en-US" altLang="en-US" sz="2000" dirty="0">
                <a:latin typeface="+mj-lt"/>
              </a:rPr>
              <a:t> directional antennas</a:t>
            </a:r>
            <a:endParaRPr lang="en-US" altLang="en-US" sz="2000" dirty="0">
              <a:latin typeface="+mj-lt"/>
            </a:endParaRPr>
          </a:p>
        </p:txBody>
      </p:sp>
      <p:grpSp>
        <p:nvGrpSpPr>
          <p:cNvPr id="8" name="Group 1036"/>
          <p:cNvGrpSpPr/>
          <p:nvPr/>
        </p:nvGrpSpPr>
        <p:grpSpPr bwMode="auto">
          <a:xfrm>
            <a:off x="457200" y="4233863"/>
            <a:ext cx="1143000" cy="566737"/>
            <a:chOff x="1200" y="1248"/>
            <a:chExt cx="720" cy="357"/>
          </a:xfrm>
        </p:grpSpPr>
        <p:pic>
          <p:nvPicPr>
            <p:cNvPr id="9" name="Picture 103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38"/>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solidFill>
                    <a:schemeClr val="hlink"/>
                  </a:solidFill>
                  <a:latin typeface="Times New Roman" panose="02020603050405020304" pitchFamily="18" charset="0"/>
                </a:rPr>
                <a:t>Note</a:t>
              </a:r>
              <a:endParaRPr lang="en-US" altLang="en-US" sz="2800" i="1" dirty="0">
                <a:solidFill>
                  <a:schemeClr val="hlink"/>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br>
              <a:rPr lang="en-IN" altLang="en-US" sz="3200" smtClean="0"/>
            </a:br>
            <a:r>
              <a:rPr lang="en-IN" altLang="en-US" sz="3200" smtClean="0"/>
              <a:t>RADIO WAVES</a:t>
            </a:r>
            <a:endParaRPr lang="en-IN" altLang="en-US" sz="3200" smtClean="0"/>
          </a:p>
        </p:txBody>
      </p:sp>
      <p:sp>
        <p:nvSpPr>
          <p:cNvPr id="63491" name="Content Placeholder 5"/>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1800" dirty="0" smtClean="0">
                <a:latin typeface="+mj-lt"/>
              </a:rPr>
              <a:t>Radio waves, for the most part, are </a:t>
            </a:r>
            <a:r>
              <a:rPr lang="en-IN" altLang="en-US" sz="1800" b="1" dirty="0" smtClean="0">
                <a:latin typeface="+mj-lt"/>
              </a:rPr>
              <a:t>omnidirectional. </a:t>
            </a:r>
            <a:endParaRPr lang="en-IN" altLang="en-US" sz="1800" b="1" dirty="0" smtClean="0">
              <a:latin typeface="+mj-lt"/>
            </a:endParaRPr>
          </a:p>
          <a:p>
            <a:pPr algn="just">
              <a:lnSpc>
                <a:spcPct val="150000"/>
              </a:lnSpc>
            </a:pPr>
            <a:r>
              <a:rPr lang="en-IN" altLang="en-US" sz="1800" dirty="0" smtClean="0">
                <a:latin typeface="+mj-lt"/>
              </a:rPr>
              <a:t>When an antenna transmits radio waves, they are propagated in all directions. </a:t>
            </a:r>
            <a:endParaRPr lang="en-IN" altLang="en-US" sz="1800" dirty="0" smtClean="0">
              <a:latin typeface="+mj-lt"/>
            </a:endParaRPr>
          </a:p>
          <a:p>
            <a:pPr algn="just">
              <a:lnSpc>
                <a:spcPct val="150000"/>
              </a:lnSpc>
            </a:pPr>
            <a:r>
              <a:rPr lang="en-IN" altLang="en-US" sz="1800" dirty="0" smtClean="0">
                <a:latin typeface="+mj-lt"/>
              </a:rPr>
              <a:t>This means that the</a:t>
            </a:r>
            <a:r>
              <a:rPr lang="en-IN" altLang="en-US" sz="1800" dirty="0" smtClean="0">
                <a:solidFill>
                  <a:srgbClr val="FF0000"/>
                </a:solidFill>
                <a:latin typeface="+mj-lt"/>
              </a:rPr>
              <a:t> sending and  receiving antennas do not have to be aligned.</a:t>
            </a:r>
            <a:r>
              <a:rPr lang="en-IN" altLang="en-US" sz="1800" dirty="0" smtClean="0">
                <a:latin typeface="+mj-lt"/>
              </a:rPr>
              <a:t> </a:t>
            </a:r>
            <a:endParaRPr lang="en-IN" altLang="en-US" sz="1800" dirty="0" smtClean="0">
              <a:latin typeface="+mj-lt"/>
            </a:endParaRPr>
          </a:p>
          <a:p>
            <a:pPr algn="just">
              <a:lnSpc>
                <a:spcPct val="150000"/>
              </a:lnSpc>
            </a:pPr>
            <a:r>
              <a:rPr lang="en-IN" altLang="en-US" sz="1800" dirty="0" smtClean="0">
                <a:latin typeface="+mj-lt"/>
              </a:rPr>
              <a:t>A sending antenna sends waves that can be received by any receiving antenna.</a:t>
            </a:r>
            <a:endParaRPr lang="en-IN" altLang="en-US" sz="1800" dirty="0" smtClean="0">
              <a:latin typeface="+mj-lt"/>
            </a:endParaRPr>
          </a:p>
          <a:p>
            <a:pPr marL="0" indent="0" algn="just">
              <a:lnSpc>
                <a:spcPct val="150000"/>
              </a:lnSpc>
              <a:buNone/>
            </a:pPr>
            <a:r>
              <a:rPr lang="en-IN" altLang="en-US" sz="1800" b="1" u="sng" dirty="0" smtClean="0">
                <a:latin typeface="+mj-lt"/>
              </a:rPr>
              <a:t>Disadvantage:</a:t>
            </a:r>
            <a:endParaRPr lang="en-IN" altLang="en-US" sz="1800" b="1" u="sng" dirty="0" smtClean="0">
              <a:latin typeface="+mj-lt"/>
            </a:endParaRPr>
          </a:p>
          <a:p>
            <a:pPr algn="just">
              <a:lnSpc>
                <a:spcPct val="150000"/>
              </a:lnSpc>
              <a:buFont typeface="Wingdings" panose="05000000000000000000" pitchFamily="2" charset="2"/>
              <a:buNone/>
            </a:pPr>
            <a:r>
              <a:rPr lang="en-IN" altLang="en-US" sz="1800" dirty="0" smtClean="0">
                <a:latin typeface="+mj-lt"/>
              </a:rPr>
              <a:t>		The radio waves transmitted by one antenna are susceptible to interference by another antenna that may send signals using the same frequency or band.</a:t>
            </a:r>
            <a:endParaRPr lang="en-IN" altLang="en-US" sz="1800" dirty="0" smtClean="0">
              <a:latin typeface="+mj-lt"/>
            </a:endParaRPr>
          </a:p>
          <a:p>
            <a:pPr algn="just">
              <a:lnSpc>
                <a:spcPct val="150000"/>
              </a:lnSpc>
            </a:pPr>
            <a:endParaRPr lang="en-IN" altLang="en-US" sz="1800" dirty="0" smtClean="0">
              <a:latin typeface="+mj-lt"/>
            </a:endParaRPr>
          </a:p>
        </p:txBody>
      </p:sp>
      <p:sp>
        <p:nvSpPr>
          <p:cNvPr id="6349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AC883473-E69F-4D9A-96E9-70DD619D33A2}"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bwMode="auto">
          <a:xfrm>
            <a:off x="457200" y="714375"/>
            <a:ext cx="8229600" cy="5411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1600" b="1" dirty="0" smtClean="0">
                <a:latin typeface="+mj-lt"/>
              </a:rPr>
              <a:t>Radio waves, particularly those waves that propagate in the sky mode, can travel long distances.</a:t>
            </a:r>
            <a:endParaRPr lang="en-IN" altLang="en-US" sz="1600" b="1" dirty="0" smtClean="0">
              <a:latin typeface="+mj-lt"/>
            </a:endParaRPr>
          </a:p>
          <a:p>
            <a:pPr algn="just">
              <a:lnSpc>
                <a:spcPct val="150000"/>
              </a:lnSpc>
            </a:pPr>
            <a:r>
              <a:rPr lang="en-IN" altLang="en-US" sz="1600" b="1" dirty="0" smtClean="0">
                <a:latin typeface="+mj-lt"/>
              </a:rPr>
              <a:t>Radio waves, particularly those of low and medium frequencies, can penetrate walls.</a:t>
            </a:r>
            <a:endParaRPr lang="en-IN" altLang="en-US" sz="1600" b="1" dirty="0" smtClean="0">
              <a:latin typeface="+mj-lt"/>
            </a:endParaRPr>
          </a:p>
          <a:p>
            <a:pPr algn="just">
              <a:lnSpc>
                <a:spcPct val="150000"/>
              </a:lnSpc>
            </a:pPr>
            <a:r>
              <a:rPr lang="en-IN" altLang="en-US" sz="1600" b="1" dirty="0" smtClean="0">
                <a:latin typeface="+mj-lt"/>
              </a:rPr>
              <a:t>This characteristic can be both an advantage and a disadvantage. </a:t>
            </a:r>
            <a:endParaRPr lang="en-IN" altLang="en-US" sz="1600" b="1" dirty="0" smtClean="0">
              <a:latin typeface="+mj-lt"/>
            </a:endParaRPr>
          </a:p>
          <a:p>
            <a:pPr lvl="1" algn="just">
              <a:lnSpc>
                <a:spcPct val="150000"/>
              </a:lnSpc>
            </a:pPr>
            <a:r>
              <a:rPr lang="en-IN" altLang="en-US" sz="1200" b="1" u="sng" dirty="0" smtClean="0">
                <a:latin typeface="+mj-lt"/>
              </a:rPr>
              <a:t>Advantage</a:t>
            </a:r>
            <a:r>
              <a:rPr lang="en-IN" altLang="en-US" sz="1200" b="1" dirty="0" smtClean="0">
                <a:latin typeface="+mj-lt"/>
              </a:rPr>
              <a:t>: An AM radio can receive signals inside a building. </a:t>
            </a:r>
            <a:endParaRPr lang="en-IN" altLang="en-US" sz="1200" b="1" dirty="0" smtClean="0">
              <a:latin typeface="+mj-lt"/>
            </a:endParaRPr>
          </a:p>
          <a:p>
            <a:pPr lvl="1" algn="just">
              <a:lnSpc>
                <a:spcPct val="150000"/>
              </a:lnSpc>
            </a:pPr>
            <a:r>
              <a:rPr lang="en-IN" altLang="en-US" sz="1200" b="1" u="sng" dirty="0" smtClean="0">
                <a:latin typeface="+mj-lt"/>
              </a:rPr>
              <a:t>Disadvantage </a:t>
            </a:r>
            <a:r>
              <a:rPr lang="en-IN" altLang="en-US" sz="1200" b="1" dirty="0" smtClean="0">
                <a:latin typeface="+mj-lt"/>
              </a:rPr>
              <a:t>: We cannot isolate a communication to just inside or outside a building.</a:t>
            </a:r>
            <a:endParaRPr lang="en-IN" altLang="en-US" sz="1200" b="1" dirty="0" smtClean="0">
              <a:latin typeface="+mj-lt"/>
            </a:endParaRPr>
          </a:p>
          <a:p>
            <a:pPr algn="just">
              <a:lnSpc>
                <a:spcPct val="150000"/>
              </a:lnSpc>
            </a:pPr>
            <a:r>
              <a:rPr lang="en-IN" altLang="en-US" sz="1600" b="1" dirty="0" smtClean="0">
                <a:latin typeface="+mj-lt"/>
              </a:rPr>
              <a:t>The radio wave band is relatively narrow, just under </a:t>
            </a:r>
            <a:r>
              <a:rPr lang="en-IN" altLang="en-US" sz="1600" b="1" dirty="0" smtClean="0">
                <a:solidFill>
                  <a:srgbClr val="FF0000"/>
                </a:solidFill>
                <a:latin typeface="+mj-lt"/>
              </a:rPr>
              <a:t>1 GHz</a:t>
            </a:r>
            <a:r>
              <a:rPr lang="en-IN" altLang="en-US" sz="1600" b="1" dirty="0" smtClean="0">
                <a:latin typeface="+mj-lt"/>
              </a:rPr>
              <a:t>, compared to the microwave band. </a:t>
            </a:r>
            <a:endParaRPr lang="en-IN" altLang="en-US" sz="1600" b="1" dirty="0" smtClean="0">
              <a:latin typeface="+mj-lt"/>
            </a:endParaRPr>
          </a:p>
          <a:p>
            <a:pPr algn="just">
              <a:lnSpc>
                <a:spcPct val="150000"/>
              </a:lnSpc>
            </a:pPr>
            <a:r>
              <a:rPr lang="en-IN" altLang="en-US" sz="1600" b="1" dirty="0" smtClean="0">
                <a:latin typeface="+mj-lt"/>
              </a:rPr>
              <a:t>When this band is divided into </a:t>
            </a:r>
            <a:r>
              <a:rPr lang="en-IN" altLang="en-US" sz="1600" b="1" dirty="0" err="1" smtClean="0">
                <a:solidFill>
                  <a:srgbClr val="FF0000"/>
                </a:solidFill>
                <a:latin typeface="+mj-lt"/>
              </a:rPr>
              <a:t>subbands</a:t>
            </a:r>
            <a:r>
              <a:rPr lang="en-IN" altLang="en-US" sz="1600" b="1" dirty="0" smtClean="0">
                <a:latin typeface="+mj-lt"/>
              </a:rPr>
              <a:t>, the </a:t>
            </a:r>
            <a:r>
              <a:rPr lang="en-IN" altLang="en-US" sz="1600" b="1" dirty="0" err="1" smtClean="0">
                <a:latin typeface="+mj-lt"/>
              </a:rPr>
              <a:t>subbands</a:t>
            </a:r>
            <a:r>
              <a:rPr lang="en-IN" altLang="en-US" sz="1600" b="1" dirty="0" smtClean="0">
                <a:latin typeface="+mj-lt"/>
              </a:rPr>
              <a:t> are also narrow, leading to a low data rate for digital communications.</a:t>
            </a:r>
            <a:endParaRPr lang="en-IN" altLang="en-US" sz="1600" b="1" dirty="0" smtClean="0">
              <a:latin typeface="+mj-lt"/>
            </a:endParaRPr>
          </a:p>
          <a:p>
            <a:pPr algn="just">
              <a:lnSpc>
                <a:spcPct val="150000"/>
              </a:lnSpc>
            </a:pPr>
            <a:r>
              <a:rPr lang="en-IN" altLang="en-US" sz="1600" b="1" dirty="0" smtClean="0">
                <a:latin typeface="+mj-lt"/>
              </a:rPr>
              <a:t>Almost the entire band is regulated by authorities (e.g., the FCC in the United States). </a:t>
            </a:r>
            <a:r>
              <a:rPr lang="en-IN" altLang="en-US" sz="1600" b="1" dirty="0" smtClean="0">
                <a:solidFill>
                  <a:srgbClr val="FF0000"/>
                </a:solidFill>
                <a:latin typeface="+mj-lt"/>
              </a:rPr>
              <a:t>Using any part of the band requires permission from the authorities</a:t>
            </a:r>
            <a:r>
              <a:rPr lang="en-IN" altLang="en-US" sz="1600" b="1" dirty="0" smtClean="0">
                <a:latin typeface="+mj-lt"/>
              </a:rPr>
              <a:t>.</a:t>
            </a:r>
            <a:endParaRPr lang="en-IN" altLang="en-US" sz="1600" b="1" dirty="0" smtClean="0">
              <a:latin typeface="+mj-lt"/>
            </a:endParaRPr>
          </a:p>
          <a:p>
            <a:pPr algn="just">
              <a:lnSpc>
                <a:spcPct val="150000"/>
              </a:lnSpc>
            </a:pPr>
            <a:endParaRPr lang="en-IN" altLang="en-US" sz="1600" b="1" dirty="0" smtClean="0">
              <a:latin typeface="+mj-lt"/>
            </a:endParaRPr>
          </a:p>
          <a:p>
            <a:pPr algn="just">
              <a:lnSpc>
                <a:spcPct val="150000"/>
              </a:lnSpc>
            </a:pPr>
            <a:endParaRPr lang="en-IN" altLang="en-US" sz="1600" b="1" dirty="0" smtClean="0">
              <a:latin typeface="+mj-lt"/>
            </a:endParaRPr>
          </a:p>
        </p:txBody>
      </p:sp>
      <p:sp>
        <p:nvSpPr>
          <p:cNvPr id="64515"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DD38CCE5-CBF8-4C81-BB92-FA8783C6ACF9}"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mtClean="0"/>
              <a:t>Applications</a:t>
            </a:r>
            <a:br>
              <a:rPr lang="en-IN" altLang="en-US" smtClean="0"/>
            </a:br>
            <a:endParaRPr lang="en-IN" altLang="en-US" smtClean="0"/>
          </a:p>
        </p:txBody>
      </p:sp>
      <p:sp>
        <p:nvSpPr>
          <p:cNvPr id="66563" name="Content Placeholder 3"/>
          <p:cNvSpPr>
            <a:spLocks noGrp="1"/>
          </p:cNvSpPr>
          <p:nvPr>
            <p:ph idx="1"/>
          </p:nvPr>
        </p:nvSpPr>
        <p:spPr bwMode="auto">
          <a:xfrm>
            <a:off x="457200" y="1219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000" b="1" dirty="0" smtClean="0">
                <a:latin typeface="+mj-lt"/>
              </a:rPr>
              <a:t>The omnidirectional characteristics of radio waves make them useful for </a:t>
            </a:r>
            <a:r>
              <a:rPr lang="en-IN" altLang="en-US" sz="2000" b="1" dirty="0" smtClean="0">
                <a:solidFill>
                  <a:srgbClr val="FF0000"/>
                </a:solidFill>
                <a:latin typeface="+mj-lt"/>
              </a:rPr>
              <a:t>multicasting, in which there is one sender but many receivers</a:t>
            </a:r>
            <a:r>
              <a:rPr lang="en-IN" altLang="en-US" sz="2000" b="1" dirty="0" smtClean="0">
                <a:latin typeface="+mj-lt"/>
              </a:rPr>
              <a:t>. </a:t>
            </a:r>
            <a:endParaRPr lang="en-IN" altLang="en-US" sz="2000" b="1" dirty="0" smtClean="0">
              <a:latin typeface="+mj-lt"/>
            </a:endParaRPr>
          </a:p>
          <a:p>
            <a:pPr algn="just">
              <a:lnSpc>
                <a:spcPct val="150000"/>
              </a:lnSpc>
            </a:pPr>
            <a:r>
              <a:rPr lang="en-IN" altLang="en-US" sz="2000" b="1" dirty="0" smtClean="0">
                <a:latin typeface="+mj-lt"/>
              </a:rPr>
              <a:t>AM and FM radio, television, maritime radio, cordless phones, and paging are examples of multicasting.</a:t>
            </a:r>
            <a:endParaRPr lang="en-IN" altLang="en-US" sz="2000" b="1" dirty="0" smtClean="0">
              <a:latin typeface="+mj-lt"/>
            </a:endParaRPr>
          </a:p>
        </p:txBody>
      </p:sp>
      <p:sp>
        <p:nvSpPr>
          <p:cNvPr id="6656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915804FA-4269-4416-80D6-B83784997A87}" type="slidenum">
              <a:rPr lang="en-US" altLang="en-US" sz="2000" smtClean="0">
                <a:solidFill>
                  <a:schemeClr val="bg2"/>
                </a:solidFill>
              </a:rPr>
            </a:fld>
            <a:endParaRPr lang="en-US" altLang="en-US" sz="2000" smtClean="0">
              <a:solidFill>
                <a:schemeClr val="bg2"/>
              </a:solidFill>
            </a:endParaRPr>
          </a:p>
        </p:txBody>
      </p:sp>
      <p:sp>
        <p:nvSpPr>
          <p:cNvPr id="5" name="Text Box 4"/>
          <p:cNvSpPr txBox="1">
            <a:spLocks noChangeArrowheads="1"/>
          </p:cNvSpPr>
          <p:nvPr/>
        </p:nvSpPr>
        <p:spPr bwMode="auto">
          <a:xfrm>
            <a:off x="2209800" y="6265862"/>
            <a:ext cx="37938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err="1" smtClean="0">
                <a:latin typeface="Times New Roman" panose="02020603050405020304" pitchFamily="18" charset="0"/>
              </a:rPr>
              <a:t>Omnidirectional</a:t>
            </a:r>
            <a:r>
              <a:rPr lang="en-US" altLang="en-US" sz="2000" i="1" dirty="0" smtClean="0">
                <a:latin typeface="Times New Roman" panose="02020603050405020304" pitchFamily="18" charset="0"/>
              </a:rPr>
              <a:t> </a:t>
            </a:r>
            <a:r>
              <a:rPr lang="en-US" altLang="en-US" sz="2000" i="1" dirty="0">
                <a:latin typeface="Times New Roman" panose="02020603050405020304" pitchFamily="18" charset="0"/>
              </a:rPr>
              <a:t>antenna</a:t>
            </a:r>
            <a:endParaRPr lang="en-US" altLang="en-US" sz="2000" i="1" dirty="0">
              <a:latin typeface="Times New Roman" panose="02020603050405020304" pitchFamily="18" charset="0"/>
            </a:endParaRPr>
          </a:p>
        </p:txBody>
      </p:sp>
      <p:pic>
        <p:nvPicPr>
          <p:cNvPr id="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200" y="3657600"/>
            <a:ext cx="2722501"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2"/>
          </p:nvPr>
        </p:nvSpPr>
        <p:spPr bwMode="auto">
          <a:xfrm>
            <a:off x="457200" y="6356350"/>
            <a:ext cx="2133600" cy="365125"/>
          </a:xfrm>
          <a:noFill/>
          <a:ln>
            <a:miter lim="800000"/>
          </a:ln>
        </p:spPr>
        <p:txBody>
          <a:bodyPr/>
          <a:lstStyle/>
          <a:p>
            <a:pPr algn="l"/>
            <a:r>
              <a:rPr lang="en-US" altLang="en-US"/>
              <a:t>4.</a:t>
            </a:r>
            <a:fld id="{C926D393-A4C1-4A95-AA8B-F475E385C536}" type="slidenum">
              <a:rPr lang="en-US" altLang="en-US"/>
            </a:fld>
            <a:endParaRPr lang="en-US" altLang="en-US"/>
          </a:p>
        </p:txBody>
      </p:sp>
      <p:sp>
        <p:nvSpPr>
          <p:cNvPr id="59395" name="Line 2"/>
          <p:cNvSpPr>
            <a:spLocks noChangeShapeType="1"/>
          </p:cNvSpPr>
          <p:nvPr/>
        </p:nvSpPr>
        <p:spPr bwMode="auto">
          <a:xfrm>
            <a:off x="152400" y="533400"/>
            <a:ext cx="8763000" cy="0"/>
          </a:xfrm>
          <a:prstGeom prst="line">
            <a:avLst/>
          </a:prstGeom>
          <a:noFill/>
          <a:ln w="76200">
            <a:solidFill>
              <a:schemeClr val="hlink"/>
            </a:solidFill>
            <a:round/>
          </a:ln>
        </p:spPr>
        <p:txBody>
          <a:bodyPr/>
          <a:lstStyle/>
          <a:p>
            <a:endParaRPr lang="en-US"/>
          </a:p>
        </p:txBody>
      </p:sp>
      <p:sp>
        <p:nvSpPr>
          <p:cNvPr id="59396" name="Line 3"/>
          <p:cNvSpPr>
            <a:spLocks noChangeShapeType="1"/>
          </p:cNvSpPr>
          <p:nvPr/>
        </p:nvSpPr>
        <p:spPr bwMode="auto">
          <a:xfrm>
            <a:off x="152400" y="1371600"/>
            <a:ext cx="8763000" cy="0"/>
          </a:xfrm>
          <a:prstGeom prst="line">
            <a:avLst/>
          </a:prstGeom>
          <a:noFill/>
          <a:ln w="19050">
            <a:solidFill>
              <a:schemeClr val="hlink"/>
            </a:solidFill>
            <a:round/>
          </a:ln>
        </p:spPr>
        <p:txBody>
          <a:bodyPr/>
          <a:lstStyle/>
          <a:p>
            <a:endParaRPr lang="en-US"/>
          </a:p>
        </p:txBody>
      </p:sp>
      <p:sp>
        <p:nvSpPr>
          <p:cNvPr id="59397" name="Text Box 4"/>
          <p:cNvSpPr txBox="1">
            <a:spLocks noChangeArrowheads="1"/>
          </p:cNvSpPr>
          <p:nvPr/>
        </p:nvSpPr>
        <p:spPr bwMode="auto">
          <a:xfrm>
            <a:off x="304800" y="762000"/>
            <a:ext cx="2226892" cy="461665"/>
          </a:xfrm>
          <a:prstGeom prst="rect">
            <a:avLst/>
          </a:prstGeom>
          <a:noFill/>
          <a:ln w="9525">
            <a:noFill/>
            <a:miter lim="800000"/>
          </a:ln>
        </p:spPr>
        <p:txBody>
          <a:bodyPr wrap="none">
            <a:spAutoFit/>
          </a:bodyPr>
          <a:lstStyle/>
          <a:p>
            <a:pPr eaLnBrk="1" hangingPunct="1"/>
            <a:r>
              <a:rPr lang="en-US" altLang="en-US" sz="2400" b="1" dirty="0" smtClean="0">
                <a:solidFill>
                  <a:schemeClr val="folHlink"/>
                </a:solidFill>
              </a:rPr>
              <a:t>  </a:t>
            </a:r>
            <a:r>
              <a:rPr lang="en-US" altLang="en-US" b="1" i="1" dirty="0"/>
              <a:t>Polar RZ scheme</a:t>
            </a:r>
            <a:endParaRPr lang="en-US" altLang="en-US" b="1" i="1" dirty="0"/>
          </a:p>
        </p:txBody>
      </p:sp>
      <p:sp>
        <p:nvSpPr>
          <p:cNvPr id="59398" name="Line 5"/>
          <p:cNvSpPr>
            <a:spLocks noChangeShapeType="1"/>
          </p:cNvSpPr>
          <p:nvPr/>
        </p:nvSpPr>
        <p:spPr bwMode="auto">
          <a:xfrm>
            <a:off x="152400" y="6248400"/>
            <a:ext cx="8763000" cy="0"/>
          </a:xfrm>
          <a:prstGeom prst="line">
            <a:avLst/>
          </a:prstGeom>
          <a:noFill/>
          <a:ln w="76200">
            <a:solidFill>
              <a:schemeClr val="hlink"/>
            </a:solidFill>
            <a:round/>
          </a:ln>
        </p:spPr>
        <p:txBody>
          <a:bodyPr/>
          <a:lstStyle/>
          <a:p>
            <a:endParaRPr lang="en-US"/>
          </a:p>
        </p:txBody>
      </p:sp>
      <p:pic>
        <p:nvPicPr>
          <p:cNvPr id="59399" name="Picture 6"/>
          <p:cNvPicPr>
            <a:picLocks noChangeAspect="1" noChangeArrowheads="1"/>
          </p:cNvPicPr>
          <p:nvPr/>
        </p:nvPicPr>
        <p:blipFill>
          <a:blip r:embed="rId1"/>
          <a:srcRect/>
          <a:stretch>
            <a:fillRect/>
          </a:stretch>
        </p:blipFill>
        <p:spPr bwMode="auto">
          <a:xfrm>
            <a:off x="477838" y="2376488"/>
            <a:ext cx="7751762" cy="2347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EEBD1F04-DF21-43DA-B61A-EF38AF3CE22D}" type="slidenum">
              <a:rPr lang="en-US" altLang="en-US" sz="2000" smtClean="0">
                <a:solidFill>
                  <a:schemeClr val="bg2"/>
                </a:solidFill>
              </a:rPr>
            </a:fld>
            <a:endParaRPr lang="en-US" altLang="en-US" sz="2000" smtClean="0">
              <a:solidFill>
                <a:schemeClr val="bg2"/>
              </a:solidFill>
            </a:endParaRPr>
          </a:p>
        </p:txBody>
      </p:sp>
      <p:sp>
        <p:nvSpPr>
          <p:cNvPr id="68611" name="TextBox 2"/>
          <p:cNvSpPr txBox="1">
            <a:spLocks noChangeArrowheads="1"/>
          </p:cNvSpPr>
          <p:nvPr/>
        </p:nvSpPr>
        <p:spPr bwMode="auto">
          <a:xfrm>
            <a:off x="285750" y="-129785"/>
            <a:ext cx="8501063" cy="706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50000"/>
              </a:lnSpc>
            </a:pPr>
            <a:r>
              <a:rPr lang="en-IN" altLang="en-US" sz="1600" u="sng" dirty="0">
                <a:solidFill>
                  <a:srgbClr val="FF0000"/>
                </a:solidFill>
                <a:latin typeface="+mj-lt"/>
              </a:rPr>
              <a:t>MICROWAVES</a:t>
            </a:r>
            <a:endParaRPr lang="en-IN" altLang="en-US" sz="1600" u="sng" dirty="0">
              <a:solidFill>
                <a:srgbClr val="FF0000"/>
              </a:solidFill>
              <a:latin typeface="+mj-lt"/>
            </a:endParaRPr>
          </a:p>
          <a:p>
            <a:pPr algn="just">
              <a:lnSpc>
                <a:spcPct val="150000"/>
              </a:lnSpc>
              <a:buFont typeface="Wingdings" panose="05000000000000000000" pitchFamily="2" charset="2"/>
              <a:buChar char="Ø"/>
            </a:pPr>
            <a:r>
              <a:rPr lang="en-IN" altLang="en-US" sz="1600" dirty="0">
                <a:latin typeface="+mj-lt"/>
              </a:rPr>
              <a:t>Electromagnetic waves having frequencies between </a:t>
            </a:r>
            <a:r>
              <a:rPr lang="en-IN" altLang="en-US" sz="1600" dirty="0">
                <a:solidFill>
                  <a:srgbClr val="FF0000"/>
                </a:solidFill>
                <a:latin typeface="+mj-lt"/>
              </a:rPr>
              <a:t>1 and 300 GHz </a:t>
            </a:r>
            <a:r>
              <a:rPr lang="en-IN" altLang="en-US" sz="1600" dirty="0">
                <a:latin typeface="+mj-lt"/>
              </a:rPr>
              <a:t>are called microwaves.</a:t>
            </a:r>
            <a:endParaRPr lang="en-IN" altLang="en-US" sz="1600" dirty="0">
              <a:latin typeface="+mj-lt"/>
            </a:endParaRPr>
          </a:p>
          <a:p>
            <a:pPr algn="just">
              <a:lnSpc>
                <a:spcPct val="150000"/>
              </a:lnSpc>
              <a:buFont typeface="Wingdings" panose="05000000000000000000" pitchFamily="2" charset="2"/>
              <a:buChar char="Ø"/>
            </a:pPr>
            <a:r>
              <a:rPr lang="en-IN" altLang="en-US" sz="1600" dirty="0">
                <a:latin typeface="+mj-lt"/>
              </a:rPr>
              <a:t>Microwaves are unidirectional. When an antenna transmits microwave waves, they can be narrowly focused. This means that the sending and receiving antennas need to be aligned. </a:t>
            </a:r>
            <a:endParaRPr lang="en-IN" altLang="en-US" sz="1600" dirty="0">
              <a:latin typeface="+mj-lt"/>
            </a:endParaRPr>
          </a:p>
          <a:p>
            <a:pPr algn="just">
              <a:lnSpc>
                <a:spcPct val="150000"/>
              </a:lnSpc>
              <a:buFont typeface="Wingdings" panose="05000000000000000000" pitchFamily="2" charset="2"/>
              <a:buChar char="Ø"/>
            </a:pPr>
            <a:r>
              <a:rPr lang="en-IN" altLang="en-US" sz="1600" dirty="0">
                <a:latin typeface="+mj-lt"/>
              </a:rPr>
              <a:t>The unidirectional property has an obvious advantage. A pair of antennas can be aligned without interfering with another pair of aligned antennas. </a:t>
            </a:r>
            <a:endParaRPr lang="en-IN" altLang="en-US" sz="1600" dirty="0">
              <a:latin typeface="+mj-lt"/>
            </a:endParaRPr>
          </a:p>
          <a:p>
            <a:pPr algn="just">
              <a:lnSpc>
                <a:spcPct val="150000"/>
              </a:lnSpc>
            </a:pPr>
            <a:r>
              <a:rPr lang="en-IN" altLang="en-US" sz="1600" u="sng" dirty="0">
                <a:latin typeface="+mj-lt"/>
              </a:rPr>
              <a:t>CHARACTERISTICS OF MICROWAVE PROPAGATION:</a:t>
            </a:r>
            <a:endParaRPr lang="en-IN" altLang="en-US" sz="1600" u="sng" dirty="0">
              <a:latin typeface="+mj-lt"/>
            </a:endParaRPr>
          </a:p>
          <a:p>
            <a:pPr algn="just">
              <a:lnSpc>
                <a:spcPct val="150000"/>
              </a:lnSpc>
            </a:pPr>
            <a:r>
              <a:rPr lang="en-IN" altLang="en-US" sz="1600" dirty="0">
                <a:latin typeface="+mj-lt"/>
              </a:rPr>
              <a:t>o </a:t>
            </a:r>
            <a:r>
              <a:rPr lang="en-IN" altLang="en-US" sz="1600" dirty="0">
                <a:solidFill>
                  <a:srgbClr val="FF0000"/>
                </a:solidFill>
                <a:latin typeface="+mj-lt"/>
              </a:rPr>
              <a:t>Microwave propagation is line-of-sight</a:t>
            </a:r>
            <a:r>
              <a:rPr lang="en-IN" altLang="en-US" sz="1600" dirty="0">
                <a:latin typeface="+mj-lt"/>
              </a:rPr>
              <a:t>. Since the towers with the mounted antennas need to be in direct sight of each other, towers that are far apart need to be very tall. The curvature of the earth as well as other blocking obstacles do not allow two short towers to communicate by using microwaves. Repeaters are often needed for </a:t>
            </a:r>
            <a:r>
              <a:rPr lang="en-IN" altLang="en-US" sz="1600" dirty="0" err="1">
                <a:latin typeface="+mj-lt"/>
              </a:rPr>
              <a:t>longdistance</a:t>
            </a:r>
            <a:r>
              <a:rPr lang="en-IN" altLang="en-US" sz="1600" dirty="0">
                <a:latin typeface="+mj-lt"/>
              </a:rPr>
              <a:t> communication.</a:t>
            </a:r>
            <a:endParaRPr lang="en-IN" altLang="en-US" sz="1600" dirty="0">
              <a:latin typeface="+mj-lt"/>
            </a:endParaRPr>
          </a:p>
          <a:p>
            <a:pPr algn="just">
              <a:lnSpc>
                <a:spcPct val="150000"/>
              </a:lnSpc>
            </a:pPr>
            <a:r>
              <a:rPr lang="en-IN" altLang="en-US" sz="1600" dirty="0">
                <a:latin typeface="+mj-lt"/>
              </a:rPr>
              <a:t>o </a:t>
            </a:r>
            <a:r>
              <a:rPr lang="en-IN" altLang="en-US" sz="1600" dirty="0">
                <a:solidFill>
                  <a:srgbClr val="FF0000"/>
                </a:solidFill>
                <a:latin typeface="+mj-lt"/>
              </a:rPr>
              <a:t>Very high-frequency microwaves cannot penetrate walls.</a:t>
            </a:r>
            <a:r>
              <a:rPr lang="en-IN" altLang="en-US" sz="1600" dirty="0">
                <a:latin typeface="+mj-lt"/>
              </a:rPr>
              <a:t> This characteristic can be a disadvantage if receivers are inside buildings.</a:t>
            </a:r>
            <a:endParaRPr lang="en-IN" altLang="en-US" sz="1600" dirty="0">
              <a:latin typeface="+mj-lt"/>
            </a:endParaRPr>
          </a:p>
          <a:p>
            <a:pPr algn="just">
              <a:lnSpc>
                <a:spcPct val="150000"/>
              </a:lnSpc>
            </a:pPr>
            <a:r>
              <a:rPr lang="en-IN" altLang="en-US" sz="1600" dirty="0">
                <a:latin typeface="+mj-lt"/>
              </a:rPr>
              <a:t>o </a:t>
            </a:r>
            <a:r>
              <a:rPr lang="en-IN" altLang="en-US" sz="1600" dirty="0">
                <a:solidFill>
                  <a:srgbClr val="FF0000"/>
                </a:solidFill>
                <a:latin typeface="+mj-lt"/>
              </a:rPr>
              <a:t>The microwave band is relatively wide, almost 299 GHz. </a:t>
            </a:r>
            <a:r>
              <a:rPr lang="en-IN" altLang="en-US" sz="1600" dirty="0">
                <a:latin typeface="+mj-lt"/>
              </a:rPr>
              <a:t>Therefore wider </a:t>
            </a:r>
            <a:r>
              <a:rPr lang="en-IN" altLang="en-US" sz="1600" dirty="0" err="1">
                <a:latin typeface="+mj-lt"/>
              </a:rPr>
              <a:t>subbands</a:t>
            </a:r>
            <a:r>
              <a:rPr lang="en-IN" altLang="en-US" sz="1600" dirty="0">
                <a:latin typeface="+mj-lt"/>
              </a:rPr>
              <a:t> can be assigned, and a high data rate is possible.</a:t>
            </a:r>
            <a:endParaRPr lang="en-IN" altLang="en-US" sz="1600" dirty="0">
              <a:latin typeface="+mj-lt"/>
            </a:endParaRPr>
          </a:p>
          <a:p>
            <a:pPr algn="just">
              <a:lnSpc>
                <a:spcPct val="150000"/>
              </a:lnSpc>
            </a:pPr>
            <a:r>
              <a:rPr lang="en-IN" altLang="en-US" sz="1600" dirty="0">
                <a:latin typeface="+mj-lt"/>
              </a:rPr>
              <a:t>o </a:t>
            </a:r>
            <a:r>
              <a:rPr lang="en-IN" altLang="en-US" sz="1600" dirty="0">
                <a:solidFill>
                  <a:srgbClr val="FF0000"/>
                </a:solidFill>
                <a:latin typeface="+mj-lt"/>
              </a:rPr>
              <a:t>Use of certain portions of the band requires permission from authorities.</a:t>
            </a:r>
            <a:endParaRPr lang="en-IN" altLang="en-US" sz="1600" dirty="0">
              <a:solidFill>
                <a:srgbClr val="FF0000"/>
              </a:solidFill>
              <a:latin typeface="+mj-lt"/>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mtClean="0"/>
              <a:t>Unidirectional Antenna</a:t>
            </a:r>
            <a:br>
              <a:rPr lang="en-IN" altLang="en-US" smtClean="0"/>
            </a:br>
            <a:endParaRPr lang="en-IN" altLang="en-US" smtClean="0"/>
          </a:p>
        </p:txBody>
      </p:sp>
      <p:sp>
        <p:nvSpPr>
          <p:cNvPr id="69635" name="Content Placeholder 5"/>
          <p:cNvSpPr>
            <a:spLocks noGrp="1"/>
          </p:cNvSpPr>
          <p:nvPr>
            <p:ph idx="1"/>
          </p:nvPr>
        </p:nvSpPr>
        <p:spPr bwMode="auto">
          <a:xfrm>
            <a:off x="381000" y="1066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000" dirty="0" smtClean="0">
                <a:latin typeface="+mj-lt"/>
              </a:rPr>
              <a:t>Microwaves need unidirectional antennas that send out signals in one direction. </a:t>
            </a:r>
            <a:endParaRPr lang="en-IN" altLang="en-US" sz="2000" dirty="0" smtClean="0">
              <a:latin typeface="+mj-lt"/>
            </a:endParaRPr>
          </a:p>
          <a:p>
            <a:pPr algn="just">
              <a:lnSpc>
                <a:spcPct val="150000"/>
              </a:lnSpc>
            </a:pPr>
            <a:r>
              <a:rPr lang="en-IN" altLang="en-US" sz="2000" dirty="0" smtClean="0">
                <a:latin typeface="+mj-lt"/>
              </a:rPr>
              <a:t>Two types of antennas are used for microwave communications</a:t>
            </a:r>
            <a:r>
              <a:rPr lang="en-IN" altLang="en-US" sz="2000" b="1" dirty="0" smtClean="0">
                <a:latin typeface="+mj-lt"/>
              </a:rPr>
              <a:t>: the parabolic dish and the horn.</a:t>
            </a:r>
            <a:endParaRPr lang="en-IN" altLang="en-US" sz="2000" b="1" dirty="0" smtClean="0">
              <a:latin typeface="+mj-lt"/>
            </a:endParaRPr>
          </a:p>
          <a:p>
            <a:pPr algn="just">
              <a:lnSpc>
                <a:spcPct val="150000"/>
              </a:lnSpc>
            </a:pPr>
            <a:r>
              <a:rPr lang="en-IN" altLang="en-US" sz="2000" dirty="0" smtClean="0">
                <a:latin typeface="+mj-lt"/>
              </a:rPr>
              <a:t>A parabolic dish antenna is based on the geometry of a parabola: Every line parallel to the line of symmetry (line of sight) reflects off the curve at angles such that all the lines intersect in a common point called the focus. The parabolic dish works as funnel, catching a wide range of waves and directing them to a common point. </a:t>
            </a:r>
            <a:endParaRPr lang="en-IN" altLang="en-US" sz="2000" dirty="0" smtClean="0">
              <a:latin typeface="+mj-lt"/>
            </a:endParaRPr>
          </a:p>
          <a:p>
            <a:pPr algn="just">
              <a:lnSpc>
                <a:spcPct val="150000"/>
              </a:lnSpc>
            </a:pPr>
            <a:r>
              <a:rPr lang="en-IN" altLang="en-US" sz="2000" dirty="0" smtClean="0">
                <a:latin typeface="+mj-lt"/>
              </a:rPr>
              <a:t>In this way, more of the signal is recovered than would be possible with a single-point receiver.</a:t>
            </a:r>
            <a:endParaRPr lang="en-IN" altLang="en-US" sz="2000" dirty="0" smtClean="0">
              <a:latin typeface="+mj-lt"/>
            </a:endParaRPr>
          </a:p>
          <a:p>
            <a:pPr algn="just">
              <a:lnSpc>
                <a:spcPct val="150000"/>
              </a:lnSpc>
              <a:buFont typeface="Wingdings" panose="05000000000000000000" pitchFamily="2" charset="2"/>
              <a:buNone/>
            </a:pPr>
            <a:endParaRPr lang="en-IN" altLang="en-US" sz="2000" dirty="0" smtClean="0">
              <a:latin typeface="+mj-lt"/>
            </a:endParaRPr>
          </a:p>
        </p:txBody>
      </p:sp>
      <p:sp>
        <p:nvSpPr>
          <p:cNvPr id="6963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E9EB9706-7F3D-4EF1-AEB5-329E62413F63}"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mtClean="0"/>
              <a:t>Horn antenna</a:t>
            </a:r>
            <a:endParaRPr lang="en-IN" altLang="en-US" smtClean="0"/>
          </a:p>
        </p:txBody>
      </p:sp>
      <p:sp>
        <p:nvSpPr>
          <p:cNvPr id="70659" name="Content Placeholder 5"/>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200" dirty="0" smtClean="0">
                <a:latin typeface="+mj-lt"/>
              </a:rPr>
              <a:t>A horn antenna looks like a gigantic scoop. </a:t>
            </a:r>
            <a:endParaRPr lang="en-IN" altLang="en-US" sz="2200" dirty="0" smtClean="0">
              <a:latin typeface="+mj-lt"/>
            </a:endParaRPr>
          </a:p>
          <a:p>
            <a:pPr algn="just">
              <a:lnSpc>
                <a:spcPct val="150000"/>
              </a:lnSpc>
            </a:pPr>
            <a:r>
              <a:rPr lang="en-IN" altLang="en-US" sz="2200" dirty="0" smtClean="0">
                <a:latin typeface="+mj-lt"/>
              </a:rPr>
              <a:t>Outgoing transmissions are broadcast up a stem (resembling a handle) and deflected outward in a series of narrow parallel beams by the curved head. </a:t>
            </a:r>
            <a:endParaRPr lang="en-IN" altLang="en-US" sz="2200" dirty="0" smtClean="0">
              <a:latin typeface="+mj-lt"/>
            </a:endParaRPr>
          </a:p>
          <a:p>
            <a:pPr algn="just">
              <a:lnSpc>
                <a:spcPct val="150000"/>
              </a:lnSpc>
            </a:pPr>
            <a:r>
              <a:rPr lang="en-IN" altLang="en-US" sz="2200" dirty="0" smtClean="0">
                <a:latin typeface="+mj-lt"/>
              </a:rPr>
              <a:t>Received transmissions are collected by the scooped shape of the horn, in a manner similar to the parabolic dish, and are deflected down into the stem.</a:t>
            </a:r>
            <a:endParaRPr lang="en-IN" altLang="en-US" sz="2200" dirty="0" smtClean="0">
              <a:latin typeface="+mj-lt"/>
            </a:endParaRPr>
          </a:p>
        </p:txBody>
      </p:sp>
      <p:sp>
        <p:nvSpPr>
          <p:cNvPr id="7066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F8482C05-7FFE-4406-9117-8BFDB02ED1B7}"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86EE6B72-2BC5-4AA1-8452-298537A7AC64}" type="slidenum">
              <a:rPr lang="en-US" altLang="en-US" sz="2000" smtClean="0">
                <a:solidFill>
                  <a:schemeClr val="bg2"/>
                </a:solidFill>
              </a:rPr>
            </a:fld>
            <a:endParaRPr lang="en-US" altLang="en-US" sz="2000" smtClean="0">
              <a:solidFill>
                <a:schemeClr val="bg2"/>
              </a:solidFill>
            </a:endParaRPr>
          </a:p>
        </p:txBody>
      </p:sp>
      <p:sp>
        <p:nvSpPr>
          <p:cNvPr id="71683"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71684"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IN"/>
          </a:p>
        </p:txBody>
      </p:sp>
      <p:sp>
        <p:nvSpPr>
          <p:cNvPr id="71685" name="Text Box 4"/>
          <p:cNvSpPr txBox="1">
            <a:spLocks noChangeArrowheads="1"/>
          </p:cNvSpPr>
          <p:nvPr/>
        </p:nvSpPr>
        <p:spPr bwMode="auto">
          <a:xfrm>
            <a:off x="304800" y="762000"/>
            <a:ext cx="27526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Unidirectional </a:t>
            </a:r>
            <a:r>
              <a:rPr lang="en-US" altLang="en-US" sz="2000" i="1" dirty="0">
                <a:latin typeface="Times New Roman" panose="02020603050405020304" pitchFamily="18" charset="0"/>
              </a:rPr>
              <a:t>antennas</a:t>
            </a:r>
            <a:endParaRPr lang="en-US" altLang="en-US" sz="2000" i="1" dirty="0">
              <a:latin typeface="Times New Roman" panose="02020603050405020304" pitchFamily="18" charset="0"/>
            </a:endParaRPr>
          </a:p>
        </p:txBody>
      </p:sp>
      <p:sp>
        <p:nvSpPr>
          <p:cNvPr id="71686"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IN"/>
          </a:p>
        </p:txBody>
      </p:sp>
      <p:pic>
        <p:nvPicPr>
          <p:cNvPr id="7168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8825" y="2051050"/>
            <a:ext cx="7394575"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IN" altLang="en-US" sz="6000" i="1" smtClean="0">
                <a:solidFill>
                  <a:schemeClr val="tx1"/>
                </a:solidFill>
              </a:rPr>
              <a:t>Applications</a:t>
            </a:r>
            <a:br>
              <a:rPr lang="en-IN" altLang="en-US" sz="6000" i="1" smtClean="0">
                <a:solidFill>
                  <a:schemeClr val="tx1"/>
                </a:solidFill>
              </a:rPr>
            </a:br>
            <a:endParaRPr lang="en-IN" altLang="en-US" smtClean="0"/>
          </a:p>
        </p:txBody>
      </p:sp>
      <p:sp>
        <p:nvSpPr>
          <p:cNvPr id="72707"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lnSpc>
                <a:spcPct val="150000"/>
              </a:lnSpc>
            </a:pPr>
            <a:r>
              <a:rPr lang="en-IN" altLang="en-US" sz="2400" dirty="0" smtClean="0">
                <a:latin typeface="+mj-lt"/>
              </a:rPr>
              <a:t>Microwaves, due to their unidirectional properties, are very useful when unicast (one-to-one) communication is needed between the sender and the receiver.</a:t>
            </a:r>
            <a:endParaRPr lang="en-IN" altLang="en-US" sz="2400" dirty="0" smtClean="0">
              <a:latin typeface="+mj-lt"/>
            </a:endParaRPr>
          </a:p>
          <a:p>
            <a:pPr algn="just">
              <a:lnSpc>
                <a:spcPct val="150000"/>
              </a:lnSpc>
            </a:pPr>
            <a:r>
              <a:rPr lang="en-IN" altLang="en-US" sz="2400" dirty="0" smtClean="0">
                <a:latin typeface="+mj-lt"/>
              </a:rPr>
              <a:t> They are used in cellular phones, satellite networks and wireless LANs.</a:t>
            </a:r>
            <a:endParaRPr lang="en-IN" altLang="en-US" sz="2400" dirty="0" smtClean="0">
              <a:latin typeface="+mj-lt"/>
            </a:endParaRPr>
          </a:p>
          <a:p>
            <a:pPr algn="just">
              <a:lnSpc>
                <a:spcPct val="150000"/>
              </a:lnSpc>
              <a:buFont typeface="Wingdings" panose="05000000000000000000" pitchFamily="2" charset="2"/>
              <a:buNone/>
            </a:pPr>
            <a:endParaRPr lang="en-IN" altLang="en-US" sz="2400" dirty="0" smtClean="0">
              <a:latin typeface="+mj-lt"/>
            </a:endParaRPr>
          </a:p>
        </p:txBody>
      </p:sp>
      <p:sp>
        <p:nvSpPr>
          <p:cNvPr id="7270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880EDCB5-1A4D-4844-A1DB-1F3F194EB7F2}" type="slidenum">
              <a:rPr lang="en-US" altLang="en-US" sz="2000" smtClean="0">
                <a:solidFill>
                  <a:schemeClr val="bg2"/>
                </a:solidFill>
              </a:rPr>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7.</a:t>
            </a:r>
            <a:fld id="{3BA839F6-B9D0-4E23-AFE9-9C899427445B}" type="slidenum">
              <a:rPr lang="en-US" altLang="en-US" sz="2000" smtClean="0">
                <a:solidFill>
                  <a:schemeClr val="bg2"/>
                </a:solidFill>
              </a:rPr>
            </a:fld>
            <a:endParaRPr lang="en-US" altLang="en-US" sz="2000" smtClean="0">
              <a:solidFill>
                <a:schemeClr val="bg2"/>
              </a:solidFill>
            </a:endParaRPr>
          </a:p>
        </p:txBody>
      </p:sp>
      <p:sp>
        <p:nvSpPr>
          <p:cNvPr id="74755" name="Rectangle 2"/>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en-US" smtClean="0"/>
              <a:t>Wireless Channels</a:t>
            </a:r>
            <a:endParaRPr lang="en-US" altLang="en-US" smtClean="0"/>
          </a:p>
        </p:txBody>
      </p:sp>
      <p:sp>
        <p:nvSpPr>
          <p:cNvPr id="74756" name="Rectangle 3"/>
          <p:cNvSpPr>
            <a:spLocks noGrp="1" noChangeArrowheads="1"/>
          </p:cNvSpPr>
          <p:nvPr>
            <p:ph type="body" idx="1"/>
          </p:nvPr>
        </p:nvSpPr>
        <p:spPr bwMode="auto">
          <a:xfrm>
            <a:off x="685800" y="19812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eaLnBrk="1" hangingPunct="1">
              <a:lnSpc>
                <a:spcPct val="90000"/>
              </a:lnSpc>
            </a:pPr>
            <a:r>
              <a:rPr lang="en-US" altLang="en-US" sz="2800" smtClean="0"/>
              <a:t>Are subject to a </a:t>
            </a:r>
            <a:r>
              <a:rPr lang="en-US" altLang="en-US" sz="2800" smtClean="0">
                <a:solidFill>
                  <a:srgbClr val="FF0000"/>
                </a:solidFill>
              </a:rPr>
              <a:t>lot more errors </a:t>
            </a:r>
            <a:r>
              <a:rPr lang="en-US" altLang="en-US" sz="2800" smtClean="0"/>
              <a:t>than guided media channels.</a:t>
            </a:r>
            <a:endParaRPr lang="en-US" altLang="en-US" sz="2800" smtClean="0"/>
          </a:p>
          <a:p>
            <a:pPr algn="just" eaLnBrk="1" hangingPunct="1">
              <a:lnSpc>
                <a:spcPct val="90000"/>
              </a:lnSpc>
            </a:pPr>
            <a:r>
              <a:rPr lang="en-US" altLang="en-US" sz="2800" smtClean="0">
                <a:solidFill>
                  <a:srgbClr val="FF0000"/>
                </a:solidFill>
              </a:rPr>
              <a:t>Interference</a:t>
            </a:r>
            <a:r>
              <a:rPr lang="en-US" altLang="en-US" sz="2800" smtClean="0"/>
              <a:t> is one cause for errors, can be circumvented with high SNR.</a:t>
            </a:r>
            <a:endParaRPr lang="en-US" altLang="en-US" sz="2800" smtClean="0"/>
          </a:p>
          <a:p>
            <a:pPr algn="just" eaLnBrk="1" hangingPunct="1">
              <a:lnSpc>
                <a:spcPct val="90000"/>
              </a:lnSpc>
            </a:pPr>
            <a:r>
              <a:rPr lang="en-US" altLang="en-US" sz="2800" smtClean="0"/>
              <a:t>The </a:t>
            </a:r>
            <a:r>
              <a:rPr lang="en-US" altLang="en-US" sz="2800" smtClean="0">
                <a:solidFill>
                  <a:srgbClr val="FF0000"/>
                </a:solidFill>
              </a:rPr>
              <a:t>higher the SNR the less capacity is available for transmission </a:t>
            </a:r>
            <a:r>
              <a:rPr lang="en-US" altLang="en-US" sz="2800" smtClean="0"/>
              <a:t>due to the broadcast nature of the channel.</a:t>
            </a:r>
            <a:endParaRPr lang="en-US" altLang="en-US" sz="2800" smtClean="0"/>
          </a:p>
          <a:p>
            <a:pPr algn="just" eaLnBrk="1" hangingPunct="1">
              <a:lnSpc>
                <a:spcPct val="90000"/>
              </a:lnSpc>
            </a:pPr>
            <a:r>
              <a:rPr lang="en-US" altLang="en-US" sz="2800" smtClean="0"/>
              <a:t>Channel also subject to </a:t>
            </a:r>
            <a:r>
              <a:rPr lang="en-US" altLang="en-US" sz="2800" smtClean="0">
                <a:solidFill>
                  <a:srgbClr val="FF0000"/>
                </a:solidFill>
              </a:rPr>
              <a:t>fading and no coverage holes.</a:t>
            </a:r>
            <a:endParaRPr lang="en-US" altLang="en-US" sz="2800" smtClean="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bwMode="auto">
          <a:xfrm>
            <a:off x="457200" y="6356350"/>
            <a:ext cx="2133600" cy="365125"/>
          </a:xfrm>
          <a:noFill/>
          <a:ln>
            <a:miter lim="800000"/>
          </a:ln>
        </p:spPr>
        <p:txBody>
          <a:bodyPr/>
          <a:lstStyle/>
          <a:p>
            <a:pPr algn="l"/>
            <a:r>
              <a:rPr lang="en-US" altLang="en-US"/>
              <a:t>4.</a:t>
            </a:r>
            <a:fld id="{15AFF96A-F5D2-4026-A8B9-5C8E4DE3AC7D}" type="slidenum">
              <a:rPr lang="en-US" altLang="en-US"/>
            </a:fld>
            <a:endParaRPr lang="en-US" altLang="en-US"/>
          </a:p>
        </p:txBody>
      </p:sp>
      <p:sp>
        <p:nvSpPr>
          <p:cNvPr id="61443" name="Rectangle 2"/>
          <p:cNvSpPr>
            <a:spLocks noGrp="1" noChangeArrowheads="1"/>
          </p:cNvSpPr>
          <p:nvPr>
            <p:ph type="title"/>
          </p:nvPr>
        </p:nvSpPr>
        <p:spPr>
          <a:xfrm>
            <a:off x="304800" y="457200"/>
            <a:ext cx="7772400" cy="1143000"/>
          </a:xfrm>
        </p:spPr>
        <p:txBody>
          <a:bodyPr anchor="t"/>
          <a:lstStyle/>
          <a:p>
            <a:pPr eaLnBrk="1" hangingPunct="1"/>
            <a:r>
              <a:rPr lang="en-US" altLang="en-US" sz="2800" b="1" dirty="0"/>
              <a:t>Polar - </a:t>
            </a:r>
            <a:r>
              <a:rPr lang="en-US" altLang="en-US" sz="2800" b="1" dirty="0" err="1"/>
              <a:t>Biphase</a:t>
            </a:r>
            <a:r>
              <a:rPr lang="en-US" altLang="en-US" sz="2800" b="1" dirty="0"/>
              <a:t>: Manchester and Differential Manchester</a:t>
            </a:r>
            <a:endParaRPr lang="en-US" altLang="en-US" sz="3200" b="1" dirty="0"/>
          </a:p>
        </p:txBody>
      </p:sp>
      <p:sp>
        <p:nvSpPr>
          <p:cNvPr id="61444" name="Rectangle 3"/>
          <p:cNvSpPr>
            <a:spLocks noGrp="1" noChangeArrowheads="1"/>
          </p:cNvSpPr>
          <p:nvPr>
            <p:ph type="body" idx="1"/>
          </p:nvPr>
        </p:nvSpPr>
        <p:spPr>
          <a:xfrm>
            <a:off x="381000" y="1371600"/>
            <a:ext cx="8248650" cy="4114800"/>
          </a:xfrm>
        </p:spPr>
        <p:txBody>
          <a:bodyPr/>
          <a:lstStyle/>
          <a:p>
            <a:pPr algn="just" eaLnBrk="1" hangingPunct="1">
              <a:lnSpc>
                <a:spcPct val="150000"/>
              </a:lnSpc>
            </a:pPr>
            <a:r>
              <a:rPr lang="en-US" altLang="en-US" sz="2200" dirty="0">
                <a:solidFill>
                  <a:schemeClr val="hlink"/>
                </a:solidFill>
                <a:latin typeface="+mj-lt"/>
              </a:rPr>
              <a:t>Manchester</a:t>
            </a:r>
            <a:r>
              <a:rPr lang="en-US" altLang="en-US" sz="2200" dirty="0">
                <a:latin typeface="+mj-lt"/>
              </a:rPr>
              <a:t> coding consists of combining the NRZ-L and RZ schemes.</a:t>
            </a:r>
            <a:endParaRPr lang="en-US" altLang="en-US" sz="2200" dirty="0">
              <a:latin typeface="+mj-lt"/>
            </a:endParaRPr>
          </a:p>
          <a:p>
            <a:pPr lvl="1" algn="just" eaLnBrk="1" hangingPunct="1">
              <a:lnSpc>
                <a:spcPct val="150000"/>
              </a:lnSpc>
            </a:pPr>
            <a:r>
              <a:rPr lang="en-US" altLang="en-US" sz="2200" dirty="0">
                <a:latin typeface="+mj-lt"/>
              </a:rPr>
              <a:t>Every symbol has a level transition in the middle: from high to low or low to high. Uses only two voltage levels.</a:t>
            </a:r>
            <a:endParaRPr lang="en-US" altLang="en-US" sz="2200" dirty="0">
              <a:latin typeface="+mj-lt"/>
            </a:endParaRPr>
          </a:p>
          <a:p>
            <a:pPr algn="just" eaLnBrk="1" hangingPunct="1">
              <a:lnSpc>
                <a:spcPct val="150000"/>
              </a:lnSpc>
            </a:pPr>
            <a:r>
              <a:rPr lang="en-US" altLang="en-US" sz="2200" dirty="0">
                <a:solidFill>
                  <a:schemeClr val="hlink"/>
                </a:solidFill>
                <a:latin typeface="+mj-lt"/>
              </a:rPr>
              <a:t>Differential Manchester</a:t>
            </a:r>
            <a:r>
              <a:rPr lang="en-US" altLang="en-US" sz="2200" dirty="0">
                <a:latin typeface="+mj-lt"/>
              </a:rPr>
              <a:t> coding consists of combining the NRZ-I and RZ schemes.</a:t>
            </a:r>
            <a:endParaRPr lang="en-US" altLang="en-US" sz="2200" dirty="0">
              <a:latin typeface="+mj-lt"/>
            </a:endParaRPr>
          </a:p>
          <a:p>
            <a:pPr lvl="1" algn="just" eaLnBrk="1" hangingPunct="1">
              <a:lnSpc>
                <a:spcPct val="150000"/>
              </a:lnSpc>
            </a:pPr>
            <a:r>
              <a:rPr lang="en-US" altLang="en-US" sz="2200" dirty="0">
                <a:latin typeface="+mj-lt"/>
              </a:rPr>
              <a:t>Every symbol has a level transition in the middle. But the level at the beginning of the symbol is determined by the symbol value. One symbol causes a level change the other does not. </a:t>
            </a:r>
            <a:endParaRPr lang="en-US" altLang="en-US" sz="2200"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6553200" y="6005566"/>
            <a:ext cx="2133600" cy="365125"/>
          </a:xfrm>
        </p:spPr>
        <p:txBody>
          <a:bodyPr/>
          <a:lstStyle/>
          <a:p>
            <a:pPr defTabSz="685800" fontAlgn="auto">
              <a:spcBef>
                <a:spcPts val="0"/>
              </a:spcBef>
              <a:spcAft>
                <a:spcPts val="0"/>
              </a:spcAft>
            </a:pPr>
            <a:fld id="{B6F15528-21DE-4FAA-801E-634DDDAF4B2B}" type="slidenum">
              <a:rPr lang="en-US" sz="2000">
                <a:solidFill>
                  <a:prstClr val="white">
                    <a:shade val="50000"/>
                  </a:prstClr>
                </a:solidFill>
                <a:latin typeface="+mj-lt"/>
              </a:rPr>
            </a:fld>
            <a:endParaRPr lang="en-US" sz="2000">
              <a:solidFill>
                <a:prstClr val="white">
                  <a:shade val="50000"/>
                </a:prstClr>
              </a:solidFill>
              <a:latin typeface="+mj-lt"/>
            </a:endParaRPr>
          </a:p>
        </p:txBody>
      </p:sp>
      <p:sp>
        <p:nvSpPr>
          <p:cNvPr id="9" name="object 2"/>
          <p:cNvSpPr txBox="1"/>
          <p:nvPr/>
        </p:nvSpPr>
        <p:spPr>
          <a:xfrm>
            <a:off x="820568" y="685800"/>
            <a:ext cx="7790032" cy="625171"/>
          </a:xfrm>
          <a:prstGeom prst="rect">
            <a:avLst/>
          </a:prstGeom>
        </p:spPr>
        <p:txBody>
          <a:bodyPr vert="horz" wrap="square" lIns="0" tIns="9525" rIns="0" bIns="0" rtlCol="0">
            <a:spAutoFit/>
          </a:bodyPr>
          <a:lstStyle/>
          <a:p>
            <a:pPr defTabSz="685800" eaLnBrk="1" fontAlgn="auto" hangingPunct="1">
              <a:spcBef>
                <a:spcPts val="0"/>
              </a:spcBef>
              <a:spcAft>
                <a:spcPts val="0"/>
              </a:spcAft>
            </a:pPr>
            <a:r>
              <a:rPr lang="en-IN" sz="2000" dirty="0">
                <a:solidFill>
                  <a:srgbClr val="990099"/>
                </a:solidFill>
                <a:effectLst>
                  <a:outerShdw blurRad="38100" dist="38100" dir="2700000" algn="tl">
                    <a:srgbClr val="000000">
                      <a:alpha val="43137"/>
                    </a:srgbClr>
                  </a:outerShdw>
                </a:effectLst>
                <a:latin typeface="+mj-lt"/>
                <a:cs typeface="Times New Roman" panose="02020603050405020304" pitchFamily="18" charset="0"/>
              </a:rPr>
              <a:t>Course Objective:</a:t>
            </a:r>
            <a:endParaRPr lang="en-IN" sz="2000" dirty="0">
              <a:solidFill>
                <a:srgbClr val="990099"/>
              </a:solidFill>
              <a:effectLst>
                <a:outerShdw blurRad="38100" dist="38100" dir="2700000" algn="tl">
                  <a:srgbClr val="000000">
                    <a:alpha val="43137"/>
                  </a:srgbClr>
                </a:outerShdw>
              </a:effectLst>
              <a:latin typeface="+mj-lt"/>
              <a:cs typeface="Times New Roman" panose="02020603050405020304" pitchFamily="18" charset="0"/>
            </a:endParaRPr>
          </a:p>
          <a:p>
            <a:pPr defTabSz="685800" eaLnBrk="1" fontAlgn="auto" hangingPunct="1">
              <a:spcBef>
                <a:spcPts val="0"/>
              </a:spcBef>
              <a:spcAft>
                <a:spcPts val="0"/>
              </a:spcAft>
            </a:pPr>
            <a:r>
              <a:rPr lang="en-IN" sz="2000" dirty="0">
                <a:solidFill>
                  <a:srgbClr val="990099"/>
                </a:solidFill>
                <a:effectLst>
                  <a:outerShdw blurRad="38100" dist="38100" dir="2700000" algn="tl">
                    <a:srgbClr val="000000">
                      <a:alpha val="43137"/>
                    </a:srgbClr>
                  </a:outerShdw>
                </a:effectLst>
                <a:latin typeface="+mj-lt"/>
                <a:cs typeface="Times New Roman" panose="02020603050405020304" pitchFamily="18" charset="0"/>
              </a:rPr>
              <a:t>The purpose of learning this course is to</a:t>
            </a:r>
            <a:endParaRPr sz="2000" dirty="0">
              <a:solidFill>
                <a:srgbClr val="990099"/>
              </a:solidFill>
              <a:effectLst>
                <a:outerShdw blurRad="38100" dist="38100" dir="2700000" algn="tl">
                  <a:srgbClr val="000000">
                    <a:alpha val="43137"/>
                  </a:srgbClr>
                </a:outerShdw>
              </a:effectLst>
              <a:latin typeface="+mj-lt"/>
              <a:cs typeface="Times New Roman" panose="02020603050405020304" pitchFamily="18" charset="0"/>
            </a:endParaRPr>
          </a:p>
        </p:txBody>
      </p:sp>
      <p:sp>
        <p:nvSpPr>
          <p:cNvPr id="11" name="object 2"/>
          <p:cNvSpPr txBox="1"/>
          <p:nvPr/>
        </p:nvSpPr>
        <p:spPr>
          <a:xfrm>
            <a:off x="914400" y="1399654"/>
            <a:ext cx="8153400" cy="1856277"/>
          </a:xfrm>
          <a:prstGeom prst="rect">
            <a:avLst/>
          </a:prstGeom>
        </p:spPr>
        <p:txBody>
          <a:bodyPr vert="horz" wrap="square" lIns="0" tIns="9525" rIns="0" bIns="0" rtlCol="0">
            <a:spAutoFit/>
          </a:bodyPr>
          <a:lstStyle/>
          <a:p>
            <a:pPr marL="600075" lvl="1" indent="-257175" algn="just" defTabSz="685800" eaLnBrk="1" fontAlgn="auto" hangingPunct="1">
              <a:spcBef>
                <a:spcPts val="0"/>
              </a:spcBef>
              <a:spcAft>
                <a:spcPts val="0"/>
              </a:spcAft>
              <a:buFont typeface="Wingdings" panose="05000000000000000000" pitchFamily="2" charset="2"/>
              <a:buChar char="§"/>
            </a:pPr>
            <a:r>
              <a:rPr lang="en-IN" sz="2000" dirty="0">
                <a:solidFill>
                  <a:prstClr val="black"/>
                </a:solidFill>
                <a:latin typeface="+mj-lt"/>
              </a:rPr>
              <a:t>Understand the basic services and concepts related to Internetwork</a:t>
            </a:r>
            <a:endParaRPr lang="en-IN" sz="2000" dirty="0">
              <a:solidFill>
                <a:prstClr val="black"/>
              </a:solidFill>
              <a:latin typeface="+mj-lt"/>
            </a:endParaRPr>
          </a:p>
          <a:p>
            <a:pPr marL="600075" lvl="1" indent="-257175" algn="just" defTabSz="685800" eaLnBrk="1" fontAlgn="auto" hangingPunct="1">
              <a:spcBef>
                <a:spcPts val="0"/>
              </a:spcBef>
              <a:spcAft>
                <a:spcPts val="0"/>
              </a:spcAft>
              <a:buFont typeface="Wingdings" panose="05000000000000000000" pitchFamily="2" charset="2"/>
              <a:buChar char="§"/>
            </a:pPr>
            <a:r>
              <a:rPr lang="en-IN" sz="2000" dirty="0">
                <a:solidFill>
                  <a:prstClr val="black"/>
                </a:solidFill>
                <a:latin typeface="+mj-lt"/>
              </a:rPr>
              <a:t>Understand the layered network architecture</a:t>
            </a:r>
            <a:endParaRPr lang="en-IN" sz="2000" dirty="0">
              <a:solidFill>
                <a:prstClr val="black"/>
              </a:solidFill>
              <a:latin typeface="+mj-lt"/>
            </a:endParaRPr>
          </a:p>
          <a:p>
            <a:pPr marL="600075" lvl="1" indent="-257175" algn="just" defTabSz="685800" eaLnBrk="1" fontAlgn="auto" hangingPunct="1">
              <a:spcBef>
                <a:spcPts val="0"/>
              </a:spcBef>
              <a:spcAft>
                <a:spcPts val="0"/>
              </a:spcAft>
              <a:buFont typeface="Wingdings" panose="05000000000000000000" pitchFamily="2" charset="2"/>
              <a:buChar char="§"/>
            </a:pPr>
            <a:r>
              <a:rPr lang="en-IN" sz="2000" dirty="0">
                <a:solidFill>
                  <a:prstClr val="black"/>
                </a:solidFill>
                <a:latin typeface="+mj-lt"/>
              </a:rPr>
              <a:t>Acquire knowledge in IP addressing</a:t>
            </a:r>
            <a:endParaRPr lang="en-IN" sz="2000" dirty="0">
              <a:solidFill>
                <a:prstClr val="black"/>
              </a:solidFill>
              <a:latin typeface="+mj-lt"/>
            </a:endParaRPr>
          </a:p>
          <a:p>
            <a:pPr marL="600075" lvl="1" indent="-257175" algn="just" defTabSz="685800" eaLnBrk="1" fontAlgn="auto" hangingPunct="1">
              <a:spcBef>
                <a:spcPts val="0"/>
              </a:spcBef>
              <a:spcAft>
                <a:spcPts val="0"/>
              </a:spcAft>
              <a:buFont typeface="Wingdings" panose="05000000000000000000" pitchFamily="2" charset="2"/>
              <a:buChar char="§"/>
            </a:pPr>
            <a:r>
              <a:rPr lang="en-IN" sz="2000" dirty="0">
                <a:solidFill>
                  <a:prstClr val="black"/>
                </a:solidFill>
                <a:latin typeface="+mj-lt"/>
              </a:rPr>
              <a:t>Exploring the services and techniques in physical layer</a:t>
            </a:r>
            <a:endParaRPr lang="en-IN" sz="2000" dirty="0">
              <a:solidFill>
                <a:prstClr val="black"/>
              </a:solidFill>
              <a:latin typeface="+mj-lt"/>
            </a:endParaRPr>
          </a:p>
          <a:p>
            <a:pPr marL="600075" lvl="1" indent="-257175" algn="just" defTabSz="685800" eaLnBrk="1" fontAlgn="auto" hangingPunct="1">
              <a:spcBef>
                <a:spcPts val="0"/>
              </a:spcBef>
              <a:spcAft>
                <a:spcPts val="0"/>
              </a:spcAft>
              <a:buFont typeface="Wingdings" panose="05000000000000000000" pitchFamily="2" charset="2"/>
              <a:buChar char="§"/>
            </a:pPr>
            <a:r>
              <a:rPr lang="en-IN" sz="2000" dirty="0">
                <a:solidFill>
                  <a:prstClr val="black"/>
                </a:solidFill>
                <a:latin typeface="+mj-lt"/>
              </a:rPr>
              <a:t>Understand the functions of Data Link layer</a:t>
            </a:r>
            <a:endParaRPr lang="en-IN" sz="2000" dirty="0">
              <a:solidFill>
                <a:prstClr val="black"/>
              </a:solidFill>
              <a:latin typeface="+mj-lt"/>
            </a:endParaRPr>
          </a:p>
          <a:p>
            <a:pPr marL="600075" lvl="1" indent="-257175" algn="just" defTabSz="685800" eaLnBrk="1" fontAlgn="auto" hangingPunct="1">
              <a:spcBef>
                <a:spcPts val="0"/>
              </a:spcBef>
              <a:spcAft>
                <a:spcPts val="0"/>
              </a:spcAft>
              <a:buFont typeface="Wingdings" panose="05000000000000000000" pitchFamily="2" charset="2"/>
              <a:buChar char="§"/>
            </a:pPr>
            <a:r>
              <a:rPr lang="en-IN" sz="2000" dirty="0">
                <a:solidFill>
                  <a:prstClr val="black"/>
                </a:solidFill>
                <a:latin typeface="+mj-lt"/>
              </a:rPr>
              <a:t>Implement and </a:t>
            </a:r>
            <a:r>
              <a:rPr lang="en-IN" sz="2000" dirty="0" err="1">
                <a:solidFill>
                  <a:prstClr val="black"/>
                </a:solidFill>
                <a:latin typeface="+mj-lt"/>
              </a:rPr>
              <a:t>analyze</a:t>
            </a:r>
            <a:r>
              <a:rPr lang="en-IN" sz="2000" dirty="0">
                <a:solidFill>
                  <a:prstClr val="black"/>
                </a:solidFill>
                <a:latin typeface="+mj-lt"/>
              </a:rPr>
              <a:t> the different Routing Protocols</a:t>
            </a:r>
            <a:endParaRPr sz="2000" dirty="0">
              <a:solidFill>
                <a:prstClr val="black"/>
              </a:solidFill>
              <a:effectLst>
                <a:outerShdw blurRad="38100" dist="38100" dir="2700000" algn="tl">
                  <a:srgbClr val="000000">
                    <a:alpha val="43137"/>
                  </a:srgbClr>
                </a:outerShdw>
              </a:effectLst>
              <a:latin typeface="+mj-lt"/>
              <a:cs typeface="Times New Roman" panose="02020603050405020304" pitchFamily="18" charset="0"/>
            </a:endParaRPr>
          </a:p>
        </p:txBody>
      </p:sp>
      <p:sp>
        <p:nvSpPr>
          <p:cNvPr id="12" name="object 2"/>
          <p:cNvSpPr txBox="1"/>
          <p:nvPr/>
        </p:nvSpPr>
        <p:spPr>
          <a:xfrm>
            <a:off x="838200" y="3124200"/>
            <a:ext cx="7467600" cy="932948"/>
          </a:xfrm>
          <a:prstGeom prst="rect">
            <a:avLst/>
          </a:prstGeom>
        </p:spPr>
        <p:txBody>
          <a:bodyPr vert="horz" wrap="square" lIns="0" tIns="9525" rIns="0" bIns="0" rtlCol="0">
            <a:spAutoFit/>
          </a:bodyPr>
          <a:lstStyle/>
          <a:p>
            <a:pPr defTabSz="685800" eaLnBrk="1" fontAlgn="auto" hangingPunct="1">
              <a:spcBef>
                <a:spcPts val="0"/>
              </a:spcBef>
              <a:spcAft>
                <a:spcPts val="0"/>
              </a:spcAft>
            </a:pPr>
            <a:endParaRPr lang="en-IN" sz="2000" dirty="0" smtClean="0">
              <a:solidFill>
                <a:srgbClr val="990099"/>
              </a:solidFill>
              <a:effectLst>
                <a:outerShdw blurRad="38100" dist="38100" dir="2700000" algn="tl">
                  <a:srgbClr val="000000">
                    <a:alpha val="43137"/>
                  </a:srgbClr>
                </a:outerShdw>
              </a:effectLst>
              <a:latin typeface="+mj-lt"/>
              <a:cs typeface="Times New Roman" panose="02020603050405020304" pitchFamily="18" charset="0"/>
            </a:endParaRPr>
          </a:p>
          <a:p>
            <a:pPr defTabSz="685800" eaLnBrk="1" fontAlgn="auto" hangingPunct="1">
              <a:spcBef>
                <a:spcPts val="0"/>
              </a:spcBef>
              <a:spcAft>
                <a:spcPts val="0"/>
              </a:spcAft>
            </a:pPr>
            <a:r>
              <a:rPr lang="en-IN" sz="2000" dirty="0" smtClean="0">
                <a:solidFill>
                  <a:srgbClr val="990099"/>
                </a:solidFill>
                <a:effectLst>
                  <a:outerShdw blurRad="38100" dist="38100" dir="2700000" algn="tl">
                    <a:srgbClr val="000000">
                      <a:alpha val="43137"/>
                    </a:srgbClr>
                  </a:outerShdw>
                </a:effectLst>
                <a:latin typeface="+mj-lt"/>
                <a:cs typeface="Times New Roman" panose="02020603050405020304" pitchFamily="18" charset="0"/>
              </a:rPr>
              <a:t>Course </a:t>
            </a:r>
            <a:r>
              <a:rPr lang="en-IN" sz="2000" dirty="0">
                <a:solidFill>
                  <a:srgbClr val="990099"/>
                </a:solidFill>
                <a:effectLst>
                  <a:outerShdw blurRad="38100" dist="38100" dir="2700000" algn="tl">
                    <a:srgbClr val="000000">
                      <a:alpha val="43137"/>
                    </a:srgbClr>
                  </a:outerShdw>
                </a:effectLst>
                <a:latin typeface="+mj-lt"/>
                <a:cs typeface="Times New Roman" panose="02020603050405020304" pitchFamily="18" charset="0"/>
              </a:rPr>
              <a:t>Outcomes (CO):</a:t>
            </a:r>
            <a:endParaRPr lang="en-IN" sz="2000" dirty="0">
              <a:solidFill>
                <a:srgbClr val="990099"/>
              </a:solidFill>
              <a:effectLst>
                <a:outerShdw blurRad="38100" dist="38100" dir="2700000" algn="tl">
                  <a:srgbClr val="000000">
                    <a:alpha val="43137"/>
                  </a:srgbClr>
                </a:outerShdw>
              </a:effectLst>
              <a:latin typeface="+mj-lt"/>
              <a:cs typeface="Times New Roman" panose="02020603050405020304" pitchFamily="18" charset="0"/>
            </a:endParaRPr>
          </a:p>
          <a:p>
            <a:pPr defTabSz="685800" eaLnBrk="1" fontAlgn="auto" hangingPunct="1">
              <a:spcBef>
                <a:spcPts val="0"/>
              </a:spcBef>
              <a:spcAft>
                <a:spcPts val="0"/>
              </a:spcAft>
            </a:pPr>
            <a:r>
              <a:rPr lang="en-IN" sz="2000" dirty="0">
                <a:solidFill>
                  <a:srgbClr val="990099"/>
                </a:solidFill>
                <a:effectLst>
                  <a:outerShdw blurRad="38100" dist="38100" dir="2700000" algn="tl">
                    <a:srgbClr val="000000">
                      <a:alpha val="43137"/>
                    </a:srgbClr>
                  </a:outerShdw>
                </a:effectLst>
                <a:latin typeface="+mj-lt"/>
                <a:cs typeface="Times New Roman" panose="02020603050405020304" pitchFamily="18" charset="0"/>
              </a:rPr>
              <a:t>At the end of this course, learners will be able to</a:t>
            </a:r>
            <a:endParaRPr sz="2000" dirty="0">
              <a:solidFill>
                <a:srgbClr val="990099"/>
              </a:solidFill>
              <a:effectLst>
                <a:outerShdw blurRad="38100" dist="38100" dir="2700000" algn="tl">
                  <a:srgbClr val="000000">
                    <a:alpha val="43137"/>
                  </a:srgbClr>
                </a:outerShdw>
              </a:effectLst>
              <a:latin typeface="+mj-lt"/>
              <a:cs typeface="Times New Roman" panose="02020603050405020304" pitchFamily="18" charset="0"/>
            </a:endParaRPr>
          </a:p>
        </p:txBody>
      </p:sp>
      <p:sp>
        <p:nvSpPr>
          <p:cNvPr id="13" name="object 2"/>
          <p:cNvSpPr txBox="1"/>
          <p:nvPr/>
        </p:nvSpPr>
        <p:spPr>
          <a:xfrm>
            <a:off x="1143000" y="4193739"/>
            <a:ext cx="7620000" cy="1856277"/>
          </a:xfrm>
          <a:prstGeom prst="rect">
            <a:avLst/>
          </a:prstGeom>
        </p:spPr>
        <p:txBody>
          <a:bodyPr vert="horz" wrap="square" lIns="0" tIns="9525" rIns="0" bIns="0" rtlCol="0">
            <a:spAutoFit/>
          </a:bodyPr>
          <a:lstStyle/>
          <a:p>
            <a:pPr marL="546735" lvl="1" indent="-342900" algn="just" defTabSz="685800" eaLnBrk="1" fontAlgn="auto" hangingPunct="1">
              <a:spcBef>
                <a:spcPts val="0"/>
              </a:spcBef>
              <a:spcAft>
                <a:spcPts val="0"/>
              </a:spcAft>
              <a:buFont typeface="+mj-lt"/>
              <a:buAutoNum type="arabicPeriod"/>
            </a:pPr>
            <a:r>
              <a:rPr lang="en-IN" sz="2000" dirty="0">
                <a:solidFill>
                  <a:prstClr val="black"/>
                </a:solidFill>
                <a:latin typeface="+mj-lt"/>
              </a:rPr>
              <a:t>Apply the knowledge of communication</a:t>
            </a:r>
            <a:endParaRPr lang="en-IN" sz="2000" dirty="0">
              <a:solidFill>
                <a:prstClr val="black"/>
              </a:solidFill>
              <a:latin typeface="+mj-lt"/>
            </a:endParaRPr>
          </a:p>
          <a:p>
            <a:pPr marL="546735" lvl="1" indent="-342900" algn="just" defTabSz="685800" eaLnBrk="1" fontAlgn="auto" hangingPunct="1">
              <a:spcBef>
                <a:spcPts val="0"/>
              </a:spcBef>
              <a:spcAft>
                <a:spcPts val="0"/>
              </a:spcAft>
              <a:buFont typeface="+mj-lt"/>
              <a:buAutoNum type="arabicPeriod"/>
            </a:pPr>
            <a:r>
              <a:rPr lang="en-IN" sz="2000" dirty="0">
                <a:solidFill>
                  <a:prstClr val="black"/>
                </a:solidFill>
                <a:latin typeface="+mj-lt"/>
              </a:rPr>
              <a:t>Identify and design the network topologies</a:t>
            </a:r>
            <a:endParaRPr lang="en-IN" sz="2000" dirty="0">
              <a:solidFill>
                <a:prstClr val="black"/>
              </a:solidFill>
              <a:latin typeface="+mj-lt"/>
            </a:endParaRPr>
          </a:p>
          <a:p>
            <a:pPr marL="546735" lvl="1" indent="-342900" algn="just" defTabSz="685800" eaLnBrk="1" fontAlgn="auto" hangingPunct="1">
              <a:spcBef>
                <a:spcPts val="0"/>
              </a:spcBef>
              <a:spcAft>
                <a:spcPts val="0"/>
              </a:spcAft>
              <a:buFont typeface="+mj-lt"/>
              <a:buAutoNum type="arabicPeriod"/>
            </a:pPr>
            <a:r>
              <a:rPr lang="en-IN" sz="2000" dirty="0">
                <a:solidFill>
                  <a:prstClr val="black"/>
                </a:solidFill>
                <a:latin typeface="+mj-lt"/>
              </a:rPr>
              <a:t>Design the network using addressing schemes</a:t>
            </a:r>
            <a:endParaRPr lang="en-IN" sz="2000" dirty="0">
              <a:solidFill>
                <a:prstClr val="black"/>
              </a:solidFill>
              <a:latin typeface="+mj-lt"/>
            </a:endParaRPr>
          </a:p>
          <a:p>
            <a:pPr marL="546735" lvl="1" indent="-342900" algn="just" defTabSz="685800" eaLnBrk="1" fontAlgn="auto" hangingPunct="1">
              <a:spcBef>
                <a:spcPts val="0"/>
              </a:spcBef>
              <a:spcAft>
                <a:spcPts val="0"/>
              </a:spcAft>
              <a:buFont typeface="+mj-lt"/>
              <a:buAutoNum type="arabicPeriod"/>
            </a:pPr>
            <a:r>
              <a:rPr lang="en-IN" sz="2000" dirty="0">
                <a:solidFill>
                  <a:prstClr val="black"/>
                </a:solidFill>
                <a:latin typeface="+mj-lt"/>
              </a:rPr>
              <a:t>Identify and correct the errors in transmission</a:t>
            </a:r>
            <a:endParaRPr lang="en-IN" sz="2000" dirty="0">
              <a:solidFill>
                <a:prstClr val="black"/>
              </a:solidFill>
              <a:latin typeface="+mj-lt"/>
            </a:endParaRPr>
          </a:p>
          <a:p>
            <a:pPr marL="546735" lvl="1" indent="-342900" algn="just" defTabSz="685800" eaLnBrk="1" fontAlgn="auto" hangingPunct="1">
              <a:spcBef>
                <a:spcPts val="0"/>
              </a:spcBef>
              <a:spcAft>
                <a:spcPts val="0"/>
              </a:spcAft>
              <a:buFont typeface="+mj-lt"/>
              <a:buAutoNum type="arabicPeriod"/>
            </a:pPr>
            <a:r>
              <a:rPr lang="en-IN" sz="2000" dirty="0">
                <a:solidFill>
                  <a:prstClr val="black"/>
                </a:solidFill>
                <a:latin typeface="+mj-lt"/>
              </a:rPr>
              <a:t>Identify the guided and unguided transmission media</a:t>
            </a:r>
            <a:endParaRPr lang="en-IN" sz="2000" dirty="0">
              <a:solidFill>
                <a:prstClr val="black"/>
              </a:solidFill>
              <a:latin typeface="+mj-lt"/>
            </a:endParaRPr>
          </a:p>
          <a:p>
            <a:pPr marL="546735" lvl="1" indent="-342900" algn="just" defTabSz="685800" eaLnBrk="1" fontAlgn="auto" hangingPunct="1">
              <a:spcBef>
                <a:spcPts val="0"/>
              </a:spcBef>
              <a:spcAft>
                <a:spcPts val="0"/>
              </a:spcAft>
              <a:buFont typeface="+mj-lt"/>
              <a:buAutoNum type="arabicPeriod"/>
            </a:pPr>
            <a:r>
              <a:rPr lang="en-IN" sz="2000" dirty="0">
                <a:solidFill>
                  <a:prstClr val="black"/>
                </a:solidFill>
                <a:latin typeface="+mj-lt"/>
              </a:rPr>
              <a:t>Implement the various Routing Protocols</a:t>
            </a:r>
            <a:endParaRPr lang="en-IN" sz="2000" dirty="0">
              <a:solidFill>
                <a:prstClr val="black"/>
              </a:solidFill>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p:cNvSpPr>
            <a:spLocks noGrp="1"/>
          </p:cNvSpPr>
          <p:nvPr>
            <p:ph type="sldNum" sz="quarter" idx="12"/>
          </p:nvPr>
        </p:nvSpPr>
        <p:spPr bwMode="auto">
          <a:xfrm>
            <a:off x="457200" y="6356350"/>
            <a:ext cx="2133600" cy="365125"/>
          </a:xfrm>
          <a:noFill/>
          <a:ln>
            <a:miter lim="800000"/>
          </a:ln>
        </p:spPr>
        <p:txBody>
          <a:bodyPr/>
          <a:lstStyle/>
          <a:p>
            <a:pPr algn="l"/>
            <a:r>
              <a:rPr lang="en-US" altLang="en-US"/>
              <a:t>4.</a:t>
            </a:r>
            <a:fld id="{35B9444F-F7CF-47E6-98A0-9DBFC95317CC}" type="slidenum">
              <a:rPr lang="en-US" altLang="en-US"/>
            </a:fld>
            <a:endParaRPr lang="en-US" altLang="en-US"/>
          </a:p>
        </p:txBody>
      </p:sp>
      <p:sp>
        <p:nvSpPr>
          <p:cNvPr id="63491" name="Line 2"/>
          <p:cNvSpPr>
            <a:spLocks noChangeShapeType="1"/>
          </p:cNvSpPr>
          <p:nvPr/>
        </p:nvSpPr>
        <p:spPr bwMode="auto">
          <a:xfrm>
            <a:off x="152400" y="533400"/>
            <a:ext cx="8763000" cy="0"/>
          </a:xfrm>
          <a:prstGeom prst="line">
            <a:avLst/>
          </a:prstGeom>
          <a:noFill/>
          <a:ln w="76200">
            <a:solidFill>
              <a:schemeClr val="hlink"/>
            </a:solidFill>
            <a:round/>
          </a:ln>
        </p:spPr>
        <p:txBody>
          <a:bodyPr/>
          <a:lstStyle/>
          <a:p>
            <a:endParaRPr lang="en-US"/>
          </a:p>
        </p:txBody>
      </p:sp>
      <p:sp>
        <p:nvSpPr>
          <p:cNvPr id="63492" name="Line 3"/>
          <p:cNvSpPr>
            <a:spLocks noChangeShapeType="1"/>
          </p:cNvSpPr>
          <p:nvPr/>
        </p:nvSpPr>
        <p:spPr bwMode="auto">
          <a:xfrm>
            <a:off x="152400" y="1371600"/>
            <a:ext cx="8763000" cy="0"/>
          </a:xfrm>
          <a:prstGeom prst="line">
            <a:avLst/>
          </a:prstGeom>
          <a:noFill/>
          <a:ln w="19050">
            <a:solidFill>
              <a:schemeClr val="hlink"/>
            </a:solidFill>
            <a:round/>
          </a:ln>
        </p:spPr>
        <p:txBody>
          <a:bodyPr/>
          <a:lstStyle/>
          <a:p>
            <a:endParaRPr lang="en-US"/>
          </a:p>
        </p:txBody>
      </p:sp>
      <p:sp>
        <p:nvSpPr>
          <p:cNvPr id="63493" name="Text Box 4"/>
          <p:cNvSpPr txBox="1">
            <a:spLocks noChangeArrowheads="1"/>
          </p:cNvSpPr>
          <p:nvPr/>
        </p:nvSpPr>
        <p:spPr bwMode="auto">
          <a:xfrm>
            <a:off x="304800" y="762000"/>
            <a:ext cx="7403630" cy="461665"/>
          </a:xfrm>
          <a:prstGeom prst="rect">
            <a:avLst/>
          </a:prstGeom>
          <a:noFill/>
          <a:ln w="9525">
            <a:noFill/>
            <a:miter lim="800000"/>
          </a:ln>
        </p:spPr>
        <p:txBody>
          <a:bodyPr wrap="none">
            <a:spAutoFit/>
          </a:bodyPr>
          <a:lstStyle/>
          <a:p>
            <a:pPr eaLnBrk="1" hangingPunct="1"/>
            <a:r>
              <a:rPr lang="en-US" altLang="en-US" sz="2400" b="1" dirty="0" smtClean="0">
                <a:solidFill>
                  <a:schemeClr val="folHlink"/>
                </a:solidFill>
              </a:rPr>
              <a:t>  </a:t>
            </a:r>
            <a:r>
              <a:rPr lang="en-US" altLang="en-US" b="1" i="1" dirty="0"/>
              <a:t>Polar </a:t>
            </a:r>
            <a:r>
              <a:rPr lang="en-US" altLang="en-US" b="1" i="1" dirty="0" err="1"/>
              <a:t>biphase</a:t>
            </a:r>
            <a:r>
              <a:rPr lang="en-US" altLang="en-US" b="1" i="1" dirty="0"/>
              <a:t>: Manchester and differential Manchester schemes</a:t>
            </a:r>
            <a:endParaRPr lang="en-US" altLang="en-US" b="1" i="1" dirty="0"/>
          </a:p>
        </p:txBody>
      </p:sp>
      <p:sp>
        <p:nvSpPr>
          <p:cNvPr id="63494" name="Line 5"/>
          <p:cNvSpPr>
            <a:spLocks noChangeShapeType="1"/>
          </p:cNvSpPr>
          <p:nvPr/>
        </p:nvSpPr>
        <p:spPr bwMode="auto">
          <a:xfrm>
            <a:off x="152400" y="6248400"/>
            <a:ext cx="8763000" cy="0"/>
          </a:xfrm>
          <a:prstGeom prst="line">
            <a:avLst/>
          </a:prstGeom>
          <a:noFill/>
          <a:ln w="76200">
            <a:solidFill>
              <a:schemeClr val="hlink"/>
            </a:solidFill>
            <a:round/>
          </a:ln>
        </p:spPr>
        <p:txBody>
          <a:bodyPr/>
          <a:lstStyle/>
          <a:p>
            <a:endParaRPr lang="en-US"/>
          </a:p>
        </p:txBody>
      </p:sp>
      <p:pic>
        <p:nvPicPr>
          <p:cNvPr id="63495" name="Picture 7"/>
          <p:cNvPicPr>
            <a:picLocks noChangeAspect="1" noChangeArrowheads="1"/>
          </p:cNvPicPr>
          <p:nvPr/>
        </p:nvPicPr>
        <p:blipFill>
          <a:blip r:embed="rId1"/>
          <a:srcRect/>
          <a:stretch>
            <a:fillRect/>
          </a:stretch>
        </p:blipFill>
        <p:spPr bwMode="auto">
          <a:xfrm>
            <a:off x="328613" y="1560513"/>
            <a:ext cx="8510587" cy="408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Bipolar schemes</a:t>
            </a:r>
            <a:endParaRPr lang="en-IN" dirty="0">
              <a:solidFill>
                <a:srgbClr val="C00000"/>
              </a:solidFill>
            </a:endParaRPr>
          </a:p>
        </p:txBody>
      </p:sp>
      <p:sp>
        <p:nvSpPr>
          <p:cNvPr id="3" name="Content Placeholder 2"/>
          <p:cNvSpPr>
            <a:spLocks noGrp="1"/>
          </p:cNvSpPr>
          <p:nvPr>
            <p:ph idx="1"/>
          </p:nvPr>
        </p:nvSpPr>
        <p:spPr>
          <a:xfrm>
            <a:off x="304800" y="1600200"/>
            <a:ext cx="8458200" cy="4525963"/>
          </a:xfrm>
        </p:spPr>
        <p:txBody>
          <a:bodyPr/>
          <a:lstStyle/>
          <a:p>
            <a:pPr algn="just">
              <a:lnSpc>
                <a:spcPct val="150000"/>
              </a:lnSpc>
            </a:pPr>
            <a:r>
              <a:rPr lang="en-GB" sz="2400" dirty="0" smtClean="0">
                <a:latin typeface="+mj-lt"/>
              </a:rPr>
              <a:t>In </a:t>
            </a:r>
            <a:r>
              <a:rPr lang="en-GB" sz="2400" dirty="0">
                <a:latin typeface="+mj-lt"/>
              </a:rPr>
              <a:t>this scheme there are three voltage levels </a:t>
            </a:r>
            <a:r>
              <a:rPr lang="en-GB" sz="2400" b="1" dirty="0">
                <a:latin typeface="+mj-lt"/>
              </a:rPr>
              <a:t>positive, negative, and zero</a:t>
            </a:r>
            <a:r>
              <a:rPr lang="en-GB" sz="2400" dirty="0">
                <a:latin typeface="+mj-lt"/>
              </a:rPr>
              <a:t>. The voltage level for one data element is at zero, while the voltage level for the other element alternates between positive and negative</a:t>
            </a:r>
            <a:r>
              <a:rPr lang="en-GB" sz="2400" dirty="0" smtClean="0">
                <a:latin typeface="+mj-lt"/>
              </a:rPr>
              <a:t>.</a:t>
            </a:r>
            <a:endParaRPr lang="en-GB" sz="2400" dirty="0" smtClean="0">
              <a:latin typeface="+mj-lt"/>
            </a:endParaRPr>
          </a:p>
          <a:p>
            <a:pPr algn="just">
              <a:lnSpc>
                <a:spcPct val="150000"/>
              </a:lnSpc>
            </a:pPr>
            <a:r>
              <a:rPr lang="en-GB" sz="2400" dirty="0" smtClean="0">
                <a:latin typeface="+mj-lt"/>
              </a:rPr>
              <a:t>Types of bipolar schemes</a:t>
            </a:r>
            <a:endParaRPr lang="en-GB" sz="2400" dirty="0" smtClean="0">
              <a:latin typeface="+mj-lt"/>
            </a:endParaRPr>
          </a:p>
          <a:p>
            <a:pPr lvl="1" algn="just">
              <a:lnSpc>
                <a:spcPct val="150000"/>
              </a:lnSpc>
            </a:pPr>
            <a:r>
              <a:rPr lang="en-GB" sz="2000" dirty="0" smtClean="0">
                <a:latin typeface="+mj-lt"/>
              </a:rPr>
              <a:t>Bipolar NRZ</a:t>
            </a:r>
            <a:endParaRPr lang="en-GB" sz="2000" dirty="0" smtClean="0">
              <a:latin typeface="+mj-lt"/>
            </a:endParaRPr>
          </a:p>
          <a:p>
            <a:pPr lvl="1" algn="just">
              <a:lnSpc>
                <a:spcPct val="150000"/>
              </a:lnSpc>
            </a:pPr>
            <a:r>
              <a:rPr lang="en-GB" sz="2000" dirty="0" smtClean="0">
                <a:latin typeface="+mj-lt"/>
              </a:rPr>
              <a:t>Bipolar RZ</a:t>
            </a:r>
            <a:endParaRPr lang="en-GB" sz="2000" dirty="0" smtClean="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33" y="495300"/>
            <a:ext cx="8229600" cy="381000"/>
          </a:xfrm>
        </p:spPr>
        <p:txBody>
          <a:bodyPr/>
          <a:lstStyle/>
          <a:p>
            <a:r>
              <a:rPr lang="en-IN" sz="4000" b="1" dirty="0" smtClean="0">
                <a:solidFill>
                  <a:srgbClr val="C00000"/>
                </a:solidFill>
              </a:rPr>
              <a:t>Bipolar Schemes</a:t>
            </a:r>
            <a:br>
              <a:rPr lang="en-IN" dirty="0" smtClean="0"/>
            </a:br>
            <a:endParaRPr lang="en-IN" dirty="0"/>
          </a:p>
        </p:txBody>
      </p:sp>
      <p:sp>
        <p:nvSpPr>
          <p:cNvPr id="3" name="Content Placeholder 2"/>
          <p:cNvSpPr>
            <a:spLocks noGrp="1"/>
          </p:cNvSpPr>
          <p:nvPr>
            <p:ph idx="1"/>
          </p:nvPr>
        </p:nvSpPr>
        <p:spPr>
          <a:xfrm>
            <a:off x="457200" y="685800"/>
            <a:ext cx="8229600" cy="5440363"/>
          </a:xfrm>
        </p:spPr>
        <p:txBody>
          <a:bodyPr/>
          <a:lstStyle/>
          <a:p>
            <a:pPr algn="just"/>
            <a:r>
              <a:rPr lang="en-GB" sz="2400" dirty="0" smtClean="0"/>
              <a:t>Bipolar NRZ</a:t>
            </a:r>
            <a:endParaRPr lang="en-GB" sz="2400" dirty="0" smtClean="0"/>
          </a:p>
          <a:p>
            <a:pPr marL="0" indent="0" algn="just">
              <a:buNone/>
            </a:pPr>
            <a:r>
              <a:rPr lang="en-GB" sz="2400" dirty="0" smtClean="0"/>
              <a:t>This </a:t>
            </a:r>
            <a:r>
              <a:rPr lang="en-GB" sz="2400" dirty="0"/>
              <a:t>scheme has the same signal rate as NRZ</a:t>
            </a:r>
            <a:r>
              <a:rPr lang="en-GB" sz="2400" dirty="0" smtClean="0"/>
              <a:t>, but </a:t>
            </a:r>
            <a:r>
              <a:rPr lang="en-GB" sz="2400" dirty="0"/>
              <a:t>there is no DC component as one bit is represented by voltage zero and other alternates every time</a:t>
            </a:r>
            <a:r>
              <a:rPr lang="en-GB" sz="2400" dirty="0" smtClean="0"/>
              <a:t>.</a:t>
            </a:r>
            <a:endParaRPr lang="en-GB" sz="2400" dirty="0" smtClean="0"/>
          </a:p>
          <a:p>
            <a:pPr algn="just"/>
            <a:r>
              <a:rPr lang="en-GB" sz="2400" dirty="0"/>
              <a:t>Bipolar </a:t>
            </a:r>
            <a:r>
              <a:rPr lang="en-GB" sz="2400" dirty="0" smtClean="0"/>
              <a:t>RZ</a:t>
            </a:r>
            <a:endParaRPr lang="en-GB" sz="2400" dirty="0"/>
          </a:p>
          <a:p>
            <a:pPr marL="0" indent="0" algn="just">
              <a:buNone/>
            </a:pPr>
            <a:endParaRPr lang="en-IN" dirty="0" smtClean="0"/>
          </a:p>
          <a:p>
            <a:pPr marL="0" indent="0" algn="just">
              <a:buNone/>
            </a:pPr>
            <a:endParaRPr lang="en-IN" dirty="0"/>
          </a:p>
          <a:p>
            <a:endParaRPr lang="en-IN" dirty="0"/>
          </a:p>
        </p:txBody>
      </p:sp>
      <p:pic>
        <p:nvPicPr>
          <p:cNvPr id="6" name="Picture 5" descr="Bipolar Signaling"/>
          <p:cNvPicPr/>
          <p:nvPr/>
        </p:nvPicPr>
        <p:blipFill>
          <a:blip r:embed="rId1">
            <a:extLst>
              <a:ext uri="{28A0092B-C50C-407E-A947-70E740481C1C}">
                <a14:useLocalDpi xmlns:a14="http://schemas.microsoft.com/office/drawing/2010/main" val="0"/>
              </a:ext>
            </a:extLst>
          </a:blip>
          <a:srcRect/>
          <a:stretch>
            <a:fillRect/>
          </a:stretch>
        </p:blipFill>
        <p:spPr bwMode="auto">
          <a:xfrm>
            <a:off x="457200" y="2743200"/>
            <a:ext cx="8229600" cy="38195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750" y="2314575"/>
            <a:ext cx="87566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7" name="Text Box 5"/>
          <p:cNvSpPr txBox="1">
            <a:spLocks noChangeArrowheads="1"/>
          </p:cNvSpPr>
          <p:nvPr/>
        </p:nvSpPr>
        <p:spPr bwMode="auto">
          <a:xfrm>
            <a:off x="1881188" y="411163"/>
            <a:ext cx="4926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dirty="0">
                <a:solidFill>
                  <a:schemeClr val="accent2"/>
                </a:solidFill>
              </a:rPr>
              <a:t>Types of Bipolar  Encoding</a:t>
            </a:r>
            <a:endParaRPr lang="en-US" altLang="en-US" sz="3200" b="1" dirty="0">
              <a:solidFill>
                <a:schemeClr val="accent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50838"/>
            <a:ext cx="8229600" cy="487362"/>
          </a:xfrm>
        </p:spPr>
        <p:txBody>
          <a:bodyPr/>
          <a:lstStyle/>
          <a:p>
            <a:r>
              <a:rPr lang="en-IN" sz="3600" b="1" dirty="0" smtClean="0">
                <a:solidFill>
                  <a:srgbClr val="C00000"/>
                </a:solidFill>
              </a:rPr>
              <a:t>Amplitude Mark Inversion</a:t>
            </a:r>
            <a:endParaRPr lang="en-IN" sz="3600" b="1" dirty="0">
              <a:solidFill>
                <a:srgbClr val="C00000"/>
              </a:solidFill>
            </a:endParaRPr>
          </a:p>
        </p:txBody>
      </p:sp>
      <p:sp>
        <p:nvSpPr>
          <p:cNvPr id="5" name="Content Placeholder 4"/>
          <p:cNvSpPr>
            <a:spLocks noGrp="1"/>
          </p:cNvSpPr>
          <p:nvPr>
            <p:ph idx="1"/>
          </p:nvPr>
        </p:nvSpPr>
        <p:spPr>
          <a:xfrm>
            <a:off x="457200" y="838200"/>
            <a:ext cx="8229600" cy="5287963"/>
          </a:xfrm>
        </p:spPr>
        <p:txBody>
          <a:bodyPr/>
          <a:lstStyle/>
          <a:p>
            <a:r>
              <a:rPr lang="en-IN" sz="2000" dirty="0"/>
              <a:t>AMI defines alternate 1 inversion.</a:t>
            </a:r>
            <a:endParaRPr lang="en-IN" sz="2000" dirty="0"/>
          </a:p>
          <a:p>
            <a:r>
              <a:rPr lang="en-IN" sz="2000" dirty="0"/>
              <a:t>In the Bipolar AMI encoding scheme, 0 bit is defined by zero levels and 1 bit is described by rotating positive and negative voltages</a:t>
            </a:r>
            <a:r>
              <a:rPr lang="en-IN" sz="2000" dirty="0" smtClean="0"/>
              <a:t>.</a:t>
            </a:r>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smtClean="0"/>
          </a:p>
          <a:p>
            <a:r>
              <a:rPr lang="en-IN" sz="2000" dirty="0" smtClean="0"/>
              <a:t>A </a:t>
            </a:r>
            <a:r>
              <a:rPr lang="en-IN" sz="2000" dirty="0"/>
              <a:t>variation of bipolar AMI is also known as pseudo ternary because binary 0 alternates between +</a:t>
            </a:r>
            <a:r>
              <a:rPr lang="en-IN" sz="2000" dirty="0" err="1"/>
              <a:t>ve</a:t>
            </a:r>
            <a:r>
              <a:rPr lang="en-IN" sz="2000" dirty="0"/>
              <a:t> and –</a:t>
            </a:r>
            <a:r>
              <a:rPr lang="en-IN" sz="2000" dirty="0" err="1"/>
              <a:t>ve</a:t>
            </a:r>
            <a:r>
              <a:rPr lang="en-IN" sz="2000" dirty="0"/>
              <a:t> voltages. By reversing each appearance of a 1, bipolar AMI achieves two things, the DC component is zero, and the second stay synchronized. Still, long strings of the synchronization method are not ensured.</a:t>
            </a:r>
            <a:endParaRPr lang="en-IN" sz="2000" dirty="0"/>
          </a:p>
          <a:p>
            <a:endParaRPr lang="en-IN" dirty="0"/>
          </a:p>
        </p:txBody>
      </p:sp>
      <p:pic>
        <p:nvPicPr>
          <p:cNvPr id="8" name="Picture 7" descr="https://www.tutorialspoint.com/assets/questions/media/51894/ami.jpg"/>
          <p:cNvPicPr/>
          <p:nvPr/>
        </p:nvPicPr>
        <p:blipFill>
          <a:blip r:embed="rId1">
            <a:extLst>
              <a:ext uri="{28A0092B-C50C-407E-A947-70E740481C1C}">
                <a14:useLocalDpi xmlns:a14="http://schemas.microsoft.com/office/drawing/2010/main" val="0"/>
              </a:ext>
            </a:extLst>
          </a:blip>
          <a:srcRect/>
          <a:stretch>
            <a:fillRect/>
          </a:stretch>
        </p:blipFill>
        <p:spPr bwMode="auto">
          <a:xfrm>
            <a:off x="1295400" y="1905000"/>
            <a:ext cx="6705600" cy="25146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1814513"/>
            <a:ext cx="7632700" cy="38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1" name="Text Box 5"/>
          <p:cNvSpPr txBox="1">
            <a:spLocks noChangeArrowheads="1"/>
          </p:cNvSpPr>
          <p:nvPr/>
        </p:nvSpPr>
        <p:spPr bwMode="auto">
          <a:xfrm>
            <a:off x="2133600" y="487363"/>
            <a:ext cx="4181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dirty="0">
                <a:solidFill>
                  <a:schemeClr val="accent2"/>
                </a:solidFill>
              </a:rPr>
              <a:t>Bipolar AMI Encoding</a:t>
            </a:r>
            <a:endParaRPr lang="en-US" altLang="en-US" sz="3200" b="1" dirty="0">
              <a:solidFill>
                <a:schemeClr val="accent2"/>
              </a:solidFill>
            </a:endParaRPr>
          </a:p>
        </p:txBody>
      </p:sp>
      <p:sp>
        <p:nvSpPr>
          <p:cNvPr id="4" name="Line 3"/>
          <p:cNvSpPr>
            <a:spLocks noChangeShapeType="1"/>
          </p:cNvSpPr>
          <p:nvPr/>
        </p:nvSpPr>
        <p:spPr bwMode="auto">
          <a:xfrm>
            <a:off x="152400" y="1371600"/>
            <a:ext cx="8763000" cy="0"/>
          </a:xfrm>
          <a:prstGeom prst="line">
            <a:avLst/>
          </a:prstGeom>
          <a:noFill/>
          <a:ln w="19050">
            <a:solidFill>
              <a:schemeClr val="hlink"/>
            </a:solidFill>
            <a:round/>
          </a:ln>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IN" sz="3200" b="1" dirty="0" smtClean="0">
                <a:solidFill>
                  <a:srgbClr val="C00000"/>
                </a:solidFill>
              </a:rPr>
              <a:t>B8ZS-Bipolar </a:t>
            </a:r>
            <a:r>
              <a:rPr lang="en-IN" sz="3200" b="1" dirty="0">
                <a:solidFill>
                  <a:srgbClr val="C00000"/>
                </a:solidFill>
              </a:rPr>
              <a:t>8-Zero Substitution</a:t>
            </a:r>
            <a:endParaRPr lang="en-IN" sz="3200" b="1" dirty="0">
              <a:solidFill>
                <a:srgbClr val="C00000"/>
              </a:solidFill>
            </a:endParaRPr>
          </a:p>
        </p:txBody>
      </p:sp>
      <p:sp>
        <p:nvSpPr>
          <p:cNvPr id="3" name="Content Placeholder 2"/>
          <p:cNvSpPr>
            <a:spLocks noGrp="1"/>
          </p:cNvSpPr>
          <p:nvPr>
            <p:ph idx="1"/>
          </p:nvPr>
        </p:nvSpPr>
        <p:spPr>
          <a:xfrm>
            <a:off x="457200" y="762000"/>
            <a:ext cx="7696200" cy="5364163"/>
          </a:xfrm>
        </p:spPr>
        <p:txBody>
          <a:bodyPr/>
          <a:lstStyle/>
          <a:p>
            <a:pPr algn="just"/>
            <a:r>
              <a:rPr lang="en-IN" sz="2000" dirty="0"/>
              <a:t>This is identical to bipolar AMI. Bipolar AMI changes poles with each '1' it encounters. But the signal does not modify during a string of 0’s. So, where synchronization is minimum in AMI.</a:t>
            </a:r>
            <a:endParaRPr lang="en-IN" sz="2000" dirty="0"/>
          </a:p>
          <a:p>
            <a:pPr algn="just"/>
            <a:r>
              <a:rPr lang="en-IN" sz="2000" dirty="0" smtClean="0"/>
              <a:t> </a:t>
            </a:r>
            <a:r>
              <a:rPr lang="en-IN" sz="2000" dirty="0"/>
              <a:t>E</a:t>
            </a:r>
            <a:r>
              <a:rPr lang="en-IN" sz="2000" dirty="0" smtClean="0"/>
              <a:t>ight </a:t>
            </a:r>
            <a:r>
              <a:rPr lang="en-IN" sz="2000" dirty="0"/>
              <a:t>or more consecutive 0’s are encountered in the DataStream, the design depends on the polarity of the </a:t>
            </a:r>
            <a:r>
              <a:rPr lang="en-IN" sz="2000" dirty="0" smtClean="0"/>
              <a:t>previous </a:t>
            </a:r>
            <a:r>
              <a:rPr lang="en-IN" sz="2000" dirty="0"/>
              <a:t>1 is the same (that is occurring just before 8 0’s)  </a:t>
            </a:r>
            <a:endParaRPr lang="en-IN" sz="2000" dirty="0" smtClean="0"/>
          </a:p>
          <a:p>
            <a:pPr algn="just"/>
            <a:endParaRPr lang="en-IN" sz="2000" dirty="0"/>
          </a:p>
        </p:txBody>
      </p:sp>
      <p:pic>
        <p:nvPicPr>
          <p:cNvPr id="4" name="Picture 3" descr="https://www.tutorialspoint.com/assets/questions/media/51894/b8zs.jpg"/>
          <p:cNvPicPr/>
          <p:nvPr/>
        </p:nvPicPr>
        <p:blipFill>
          <a:blip r:embed="rId1">
            <a:extLst>
              <a:ext uri="{28A0092B-C50C-407E-A947-70E740481C1C}">
                <a14:useLocalDpi xmlns:a14="http://schemas.microsoft.com/office/drawing/2010/main" val="0"/>
              </a:ext>
            </a:extLst>
          </a:blip>
          <a:srcRect/>
          <a:stretch>
            <a:fillRect/>
          </a:stretch>
        </p:blipFill>
        <p:spPr bwMode="auto">
          <a:xfrm>
            <a:off x="838200" y="2895600"/>
            <a:ext cx="7239000" cy="297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4"/>
          <p:cNvSpPr txBox="1">
            <a:spLocks noChangeArrowheads="1"/>
          </p:cNvSpPr>
          <p:nvPr/>
        </p:nvSpPr>
        <p:spPr bwMode="auto">
          <a:xfrm>
            <a:off x="304800" y="762000"/>
            <a:ext cx="4728602" cy="369332"/>
          </a:xfrm>
          <a:prstGeom prst="rect">
            <a:avLst/>
          </a:prstGeom>
          <a:noFill/>
          <a:ln w="9525">
            <a:noFill/>
            <a:miter lim="800000"/>
          </a:ln>
        </p:spPr>
        <p:txBody>
          <a:bodyPr wrap="none">
            <a:spAutoFit/>
          </a:bodyPr>
          <a:lstStyle/>
          <a:p>
            <a:pPr eaLnBrk="1" hangingPunct="1"/>
            <a:r>
              <a:rPr lang="en-US" altLang="en-US" b="1" dirty="0" smtClean="0">
                <a:solidFill>
                  <a:srgbClr val="C00000"/>
                </a:solidFill>
              </a:rPr>
              <a:t>Two </a:t>
            </a:r>
            <a:r>
              <a:rPr lang="en-US" altLang="en-US" b="1" dirty="0">
                <a:solidFill>
                  <a:srgbClr val="C00000"/>
                </a:solidFill>
              </a:rPr>
              <a:t>cases of B8ZS scrambling technique</a:t>
            </a:r>
            <a:endParaRPr lang="en-US" altLang="en-US" b="1" dirty="0">
              <a:solidFill>
                <a:srgbClr val="C00000"/>
              </a:solidFill>
            </a:endParaRPr>
          </a:p>
        </p:txBody>
      </p:sp>
      <p:sp>
        <p:nvSpPr>
          <p:cNvPr id="72710" name="Line 5"/>
          <p:cNvSpPr>
            <a:spLocks noChangeShapeType="1"/>
          </p:cNvSpPr>
          <p:nvPr/>
        </p:nvSpPr>
        <p:spPr bwMode="auto">
          <a:xfrm>
            <a:off x="152400" y="6248400"/>
            <a:ext cx="8763000" cy="0"/>
          </a:xfrm>
          <a:prstGeom prst="line">
            <a:avLst/>
          </a:prstGeom>
          <a:noFill/>
          <a:ln w="76200">
            <a:solidFill>
              <a:schemeClr val="hlink"/>
            </a:solidFill>
            <a:round/>
          </a:ln>
        </p:spPr>
        <p:txBody>
          <a:bodyPr/>
          <a:lstStyle/>
          <a:p>
            <a:endParaRPr lang="en-US"/>
          </a:p>
        </p:txBody>
      </p:sp>
      <p:pic>
        <p:nvPicPr>
          <p:cNvPr id="72711" name="Picture 6"/>
          <p:cNvPicPr>
            <a:picLocks noChangeAspect="1" noChangeArrowheads="1"/>
          </p:cNvPicPr>
          <p:nvPr/>
        </p:nvPicPr>
        <p:blipFill>
          <a:blip r:embed="rId1"/>
          <a:srcRect/>
          <a:stretch>
            <a:fillRect/>
          </a:stretch>
        </p:blipFill>
        <p:spPr bwMode="auto">
          <a:xfrm>
            <a:off x="152400" y="2557463"/>
            <a:ext cx="8829675" cy="261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lstStyle/>
          <a:p>
            <a:br>
              <a:rPr lang="en-IN" dirty="0" smtClean="0"/>
            </a:br>
            <a:r>
              <a:rPr lang="en-IN" sz="3200" b="1" dirty="0" smtClean="0">
                <a:solidFill>
                  <a:srgbClr val="C00000"/>
                </a:solidFill>
              </a:rPr>
              <a:t>HDB3(</a:t>
            </a:r>
            <a:r>
              <a:rPr lang="en-IN" sz="3200" b="1" dirty="0">
                <a:solidFill>
                  <a:srgbClr val="C00000"/>
                </a:solidFill>
              </a:rPr>
              <a:t>High-Density </a:t>
            </a:r>
            <a:r>
              <a:rPr lang="en-IN" sz="3200" b="1" dirty="0" smtClean="0">
                <a:solidFill>
                  <a:srgbClr val="C00000"/>
                </a:solidFill>
              </a:rPr>
              <a:t>Bipolar</a:t>
            </a:r>
            <a:r>
              <a:rPr lang="en-IN" sz="3200" dirty="0">
                <a:solidFill>
                  <a:srgbClr val="C00000"/>
                </a:solidFill>
              </a:rPr>
              <a:t>)</a:t>
            </a:r>
            <a:br>
              <a:rPr lang="en-IN" sz="3200" b="1" dirty="0">
                <a:solidFill>
                  <a:srgbClr val="C00000"/>
                </a:solidFill>
              </a:rPr>
            </a:br>
            <a:endParaRPr lang="en-IN" sz="3200" b="1" dirty="0">
              <a:solidFill>
                <a:srgbClr val="C00000"/>
              </a:solidFill>
            </a:endParaRPr>
          </a:p>
        </p:txBody>
      </p:sp>
      <p:sp>
        <p:nvSpPr>
          <p:cNvPr id="3" name="Content Placeholder 2"/>
          <p:cNvSpPr>
            <a:spLocks noGrp="1"/>
          </p:cNvSpPr>
          <p:nvPr>
            <p:ph idx="1"/>
          </p:nvPr>
        </p:nvSpPr>
        <p:spPr>
          <a:xfrm>
            <a:off x="457200" y="762000"/>
            <a:ext cx="8229600" cy="5364163"/>
          </a:xfrm>
        </p:spPr>
        <p:txBody>
          <a:bodyPr/>
          <a:lstStyle/>
          <a:p>
            <a:r>
              <a:rPr lang="en-IN" dirty="0"/>
              <a:t>I</a:t>
            </a:r>
            <a:r>
              <a:rPr lang="en-IN" dirty="0" smtClean="0"/>
              <a:t>n </a:t>
            </a:r>
            <a:r>
              <a:rPr lang="en-IN" dirty="0"/>
              <a:t>blank of (8) zero’s, there are two cases either the polarity of 1 before zero is +</a:t>
            </a:r>
            <a:r>
              <a:rPr lang="en-IN" dirty="0" err="1"/>
              <a:t>ve</a:t>
            </a:r>
            <a:r>
              <a:rPr lang="en-IN" dirty="0"/>
              <a:t> or </a:t>
            </a:r>
            <a:endParaRPr lang="en-IN" dirty="0" smtClean="0"/>
          </a:p>
          <a:p>
            <a:pPr marL="0" indent="0">
              <a:buNone/>
            </a:pPr>
            <a:r>
              <a:rPr lang="en-IN" dirty="0"/>
              <a:t> </a:t>
            </a:r>
            <a:r>
              <a:rPr lang="en-IN" dirty="0" smtClean="0"/>
              <a:t>   –</a:t>
            </a:r>
            <a:r>
              <a:rPr lang="en-IN" dirty="0" err="1"/>
              <a:t>ve</a:t>
            </a:r>
            <a:r>
              <a:rPr lang="en-IN" dirty="0"/>
              <a:t> then the solution of both cases will be as </a:t>
            </a:r>
            <a:r>
              <a:rPr lang="en-IN" dirty="0" smtClean="0"/>
              <a:t> </a:t>
            </a:r>
            <a:endParaRPr lang="en-IN" dirty="0" smtClean="0"/>
          </a:p>
          <a:p>
            <a:pPr marL="0" indent="0">
              <a:buNone/>
            </a:pPr>
            <a:r>
              <a:rPr lang="en-IN" dirty="0"/>
              <a:t> </a:t>
            </a:r>
            <a:r>
              <a:rPr lang="en-IN" dirty="0" smtClean="0"/>
              <a:t>   follows</a:t>
            </a:r>
            <a:endParaRPr lang="en-IN" dirty="0"/>
          </a:p>
          <a:p>
            <a:endParaRPr lang="en-IN" dirty="0"/>
          </a:p>
        </p:txBody>
      </p:sp>
      <p:pic>
        <p:nvPicPr>
          <p:cNvPr id="4" name="Picture 3" descr="https://www.tutorialspoint.com/assets/questions/media/51894/polarity.jpg"/>
          <p:cNvPicPr/>
          <p:nvPr/>
        </p:nvPicPr>
        <p:blipFill>
          <a:blip r:embed="rId1">
            <a:extLst>
              <a:ext uri="{28A0092B-C50C-407E-A947-70E740481C1C}">
                <a14:useLocalDpi xmlns:a14="http://schemas.microsoft.com/office/drawing/2010/main" val="0"/>
              </a:ext>
            </a:extLst>
          </a:blip>
          <a:srcRect/>
          <a:stretch>
            <a:fillRect/>
          </a:stretch>
        </p:blipFill>
        <p:spPr bwMode="auto">
          <a:xfrm>
            <a:off x="1471612" y="2971800"/>
            <a:ext cx="6200775" cy="31543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762000"/>
            <a:ext cx="7829550" cy="1298575"/>
          </a:xfrm>
        </p:spPr>
        <p:txBody>
          <a:bodyPr/>
          <a:lstStyle/>
          <a:p>
            <a:pPr fontAlgn="auto">
              <a:spcAft>
                <a:spcPts val="0"/>
              </a:spcAft>
              <a:defRPr/>
            </a:pPr>
            <a:br>
              <a:rPr lang="en-US" sz="3200" dirty="0">
                <a:latin typeface="AR JULIAN" panose="02000000000000000000" pitchFamily="2" charset="0"/>
              </a:rPr>
            </a:br>
            <a:br>
              <a:rPr lang="en-US" sz="3200" dirty="0"/>
            </a:br>
            <a:r>
              <a:rPr lang="en-US" sz="3200" b="1" i="1" dirty="0">
                <a:solidFill>
                  <a:schemeClr val="accent6">
                    <a:lumMod val="50000"/>
                  </a:schemeClr>
                </a:solidFill>
              </a:rPr>
              <a:t>ANALOG TO DIGITAL CONVERSION</a:t>
            </a:r>
            <a:br>
              <a:rPr lang="en-US" sz="3200" b="1" i="1" dirty="0">
                <a:solidFill>
                  <a:schemeClr val="accent6">
                    <a:lumMod val="50000"/>
                  </a:schemeClr>
                </a:solidFill>
              </a:rPr>
            </a:br>
            <a:r>
              <a:rPr lang="en-US" sz="3200" dirty="0">
                <a:latin typeface="Baskerville Old Face" pitchFamily="18" charset="0"/>
              </a:rPr>
              <a:t>				</a:t>
            </a:r>
            <a:br>
              <a:rPr lang="en-US" sz="3200" dirty="0">
                <a:latin typeface="Baskerville Old Face" pitchFamily="18" charset="0"/>
              </a:rPr>
            </a:br>
            <a:endParaRPr lang="en-US" sz="3200" b="1" dirty="0">
              <a:latin typeface="Times New Roman" panose="02020603050405020304" pitchFamily="18" charset="0"/>
              <a:cs typeface="Times New Roman" panose="02020603050405020304" pitchFamily="18" charset="0"/>
            </a:endParaRPr>
          </a:p>
        </p:txBody>
      </p:sp>
      <p:sp>
        <p:nvSpPr>
          <p:cNvPr id="125956" name="AutoShape 2" descr="Image result for srm logo"/>
          <p:cNvSpPr>
            <a:spLocks noChangeAspect="1" noChangeArrowheads="1"/>
          </p:cNvSpPr>
          <p:nvPr/>
        </p:nvSpPr>
        <p:spPr bwMode="auto">
          <a:xfrm>
            <a:off x="1258888" y="-144463"/>
            <a:ext cx="228600" cy="304801"/>
          </a:xfrm>
          <a:prstGeom prst="rect">
            <a:avLst/>
          </a:prstGeom>
          <a:noFill/>
          <a:ln w="9525">
            <a:noFill/>
            <a:miter lim="800000"/>
          </a:ln>
        </p:spPr>
        <p:txBody>
          <a:bodyPr/>
          <a:lstStyle/>
          <a:p>
            <a:pPr eaLnBrk="1" hangingPunct="1"/>
            <a:endParaRPr lang="en-US" altLang="en-US">
              <a:latin typeface="Calibri" pitchFamily="34" charset="0"/>
            </a:endParaRPr>
          </a:p>
        </p:txBody>
      </p:sp>
      <p:sp>
        <p:nvSpPr>
          <p:cNvPr id="125957" name="AutoShape 4" descr="Image result for srm logo"/>
          <p:cNvSpPr>
            <a:spLocks noChangeAspect="1" noChangeArrowheads="1"/>
          </p:cNvSpPr>
          <p:nvPr/>
        </p:nvSpPr>
        <p:spPr bwMode="auto">
          <a:xfrm>
            <a:off x="1258888" y="-144463"/>
            <a:ext cx="228600" cy="304801"/>
          </a:xfrm>
          <a:prstGeom prst="rect">
            <a:avLst/>
          </a:prstGeom>
          <a:noFill/>
          <a:ln w="9525">
            <a:noFill/>
            <a:miter lim="800000"/>
          </a:ln>
        </p:spPr>
        <p:txBody>
          <a:bodyPr/>
          <a:lstStyle/>
          <a:p>
            <a:pPr eaLnBrk="1" hangingPunct="1"/>
            <a:endParaRPr lang="en-US" altLang="en-US">
              <a:latin typeface="Calibri" pitchFamily="34" charset="0"/>
            </a:endParaRPr>
          </a:p>
        </p:txBody>
      </p:sp>
      <p:pic>
        <p:nvPicPr>
          <p:cNvPr id="6" name="Picture 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050" y="2508250"/>
            <a:ext cx="8797925" cy="17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8507"/>
            <a:ext cx="8229600" cy="4674093"/>
          </a:xfrm>
        </p:spPr>
        <p:txBody>
          <a:bodyPr/>
          <a:lstStyle/>
          <a:p>
            <a:pPr marL="0" indent="0">
              <a:lnSpc>
                <a:spcPct val="150000"/>
              </a:lnSpc>
              <a:buNone/>
            </a:pPr>
            <a:r>
              <a:rPr lang="en-US" sz="1900" b="1" u="sng" dirty="0" smtClean="0">
                <a:latin typeface="+mj-lt"/>
                <a:cs typeface="Times New Roman" panose="02020603050405020304" pitchFamily="18" charset="0"/>
              </a:rPr>
              <a:t>TOPICS TO BE LEARNED:</a:t>
            </a:r>
            <a:endParaRPr lang="en-US" sz="1900" b="1" u="sng" dirty="0" smtClean="0">
              <a:latin typeface="+mj-lt"/>
              <a:cs typeface="Times New Roman" panose="02020603050405020304" pitchFamily="18" charset="0"/>
            </a:endParaRPr>
          </a:p>
          <a:p>
            <a:pPr>
              <a:lnSpc>
                <a:spcPct val="150000"/>
              </a:lnSpc>
            </a:pPr>
            <a:r>
              <a:rPr lang="en-US" sz="1900" dirty="0" smtClean="0">
                <a:latin typeface="+mj-lt"/>
                <a:cs typeface="Times New Roman" panose="02020603050405020304" pitchFamily="18" charset="0"/>
              </a:rPr>
              <a:t>Line </a:t>
            </a:r>
            <a:r>
              <a:rPr lang="en-US" sz="1900" dirty="0">
                <a:latin typeface="+mj-lt"/>
                <a:cs typeface="Times New Roman" panose="02020603050405020304" pitchFamily="18" charset="0"/>
              </a:rPr>
              <a:t>Coding Schemes: Unipolar, Polar and Bipolar.</a:t>
            </a:r>
            <a:endParaRPr lang="en-US" sz="1900" dirty="0">
              <a:latin typeface="+mj-lt"/>
              <a:cs typeface="Times New Roman" panose="02020603050405020304" pitchFamily="18" charset="0"/>
            </a:endParaRPr>
          </a:p>
          <a:p>
            <a:pPr>
              <a:lnSpc>
                <a:spcPct val="150000"/>
              </a:lnSpc>
            </a:pPr>
            <a:r>
              <a:rPr lang="en-US" sz="1900" dirty="0" smtClean="0">
                <a:latin typeface="+mj-lt"/>
                <a:cs typeface="Times New Roman" panose="02020603050405020304" pitchFamily="18" charset="0"/>
              </a:rPr>
              <a:t>Amplitude </a:t>
            </a:r>
            <a:r>
              <a:rPr lang="en-US" sz="1900" dirty="0">
                <a:latin typeface="+mj-lt"/>
                <a:cs typeface="Times New Roman" panose="02020603050405020304" pitchFamily="18" charset="0"/>
              </a:rPr>
              <a:t>Shift Keying Technique, Frequency Shift Keying Technique and Phase Shift Keying </a:t>
            </a:r>
            <a:r>
              <a:rPr lang="en-US" sz="1900" dirty="0" smtClean="0">
                <a:latin typeface="+mj-lt"/>
                <a:cs typeface="Times New Roman" panose="02020603050405020304" pitchFamily="18" charset="0"/>
              </a:rPr>
              <a:t>Technique, Pulse </a:t>
            </a:r>
            <a:r>
              <a:rPr lang="en-US" sz="1900" dirty="0">
                <a:latin typeface="+mj-lt"/>
                <a:cs typeface="Times New Roman" panose="02020603050405020304" pitchFamily="18" charset="0"/>
              </a:rPr>
              <a:t>Code Modulation, Delta </a:t>
            </a:r>
            <a:r>
              <a:rPr lang="en-US" sz="1900" dirty="0" smtClean="0">
                <a:latin typeface="+mj-lt"/>
                <a:cs typeface="Times New Roman" panose="02020603050405020304" pitchFamily="18" charset="0"/>
              </a:rPr>
              <a:t>Modulation</a:t>
            </a:r>
            <a:endParaRPr lang="en-US" sz="1900" dirty="0">
              <a:latin typeface="+mj-lt"/>
              <a:cs typeface="Times New Roman" panose="02020603050405020304" pitchFamily="18" charset="0"/>
            </a:endParaRPr>
          </a:p>
          <a:p>
            <a:pPr>
              <a:lnSpc>
                <a:spcPct val="150000"/>
              </a:lnSpc>
            </a:pPr>
            <a:r>
              <a:rPr lang="en-US" sz="1900" dirty="0" smtClean="0">
                <a:latin typeface="+mj-lt"/>
                <a:cs typeface="Times New Roman" panose="02020603050405020304" pitchFamily="18" charset="0"/>
              </a:rPr>
              <a:t>Multiplexing</a:t>
            </a:r>
            <a:r>
              <a:rPr lang="en-US" sz="1900" dirty="0">
                <a:latin typeface="+mj-lt"/>
                <a:cs typeface="Times New Roman" panose="02020603050405020304" pitchFamily="18" charset="0"/>
              </a:rPr>
              <a:t>: </a:t>
            </a:r>
            <a:r>
              <a:rPr lang="en-US" sz="1900" dirty="0" smtClean="0">
                <a:latin typeface="+mj-lt"/>
                <a:cs typeface="Times New Roman" panose="02020603050405020304" pitchFamily="18" charset="0"/>
              </a:rPr>
              <a:t>Frequency Division Multiplexing(FDM)</a:t>
            </a:r>
            <a:endParaRPr lang="en-US" sz="1900" dirty="0" smtClean="0">
              <a:latin typeface="+mj-lt"/>
              <a:cs typeface="Times New Roman" panose="02020603050405020304" pitchFamily="18" charset="0"/>
            </a:endParaRPr>
          </a:p>
          <a:p>
            <a:pPr>
              <a:lnSpc>
                <a:spcPct val="150000"/>
              </a:lnSpc>
            </a:pPr>
            <a:r>
              <a:rPr lang="en-US" sz="1900" dirty="0" smtClean="0">
                <a:solidFill>
                  <a:srgbClr val="000000"/>
                </a:solidFill>
                <a:latin typeface="+mj-lt"/>
              </a:rPr>
              <a:t>Time Division Multiplexing(</a:t>
            </a:r>
            <a:r>
              <a:rPr lang="en-US" sz="1900" dirty="0" smtClean="0">
                <a:latin typeface="+mj-lt"/>
                <a:cs typeface="Times New Roman" panose="02020603050405020304" pitchFamily="18" charset="0"/>
              </a:rPr>
              <a:t>TDM), </a:t>
            </a:r>
            <a:r>
              <a:rPr lang="en-US" sz="1900" dirty="0" smtClean="0">
                <a:solidFill>
                  <a:srgbClr val="000000"/>
                </a:solidFill>
                <a:latin typeface="+mj-lt"/>
              </a:rPr>
              <a:t>Wavelength Division Multiplexing(</a:t>
            </a:r>
            <a:r>
              <a:rPr lang="en-US" sz="1900" dirty="0" smtClean="0">
                <a:latin typeface="+mj-lt"/>
                <a:cs typeface="Times New Roman" panose="02020603050405020304" pitchFamily="18" charset="0"/>
              </a:rPr>
              <a:t>WDM)</a:t>
            </a:r>
            <a:endParaRPr lang="en-US" sz="1900" dirty="0" smtClean="0">
              <a:latin typeface="+mj-lt"/>
              <a:cs typeface="Times New Roman" panose="02020603050405020304" pitchFamily="18" charset="0"/>
            </a:endParaRPr>
          </a:p>
          <a:p>
            <a:pPr>
              <a:lnSpc>
                <a:spcPct val="150000"/>
              </a:lnSpc>
            </a:pPr>
            <a:r>
              <a:rPr lang="en-US" sz="1900" dirty="0" smtClean="0">
                <a:latin typeface="+mj-lt"/>
                <a:cs typeface="Times New Roman" panose="02020603050405020304" pitchFamily="18" charset="0"/>
              </a:rPr>
              <a:t>Guided </a:t>
            </a:r>
            <a:r>
              <a:rPr lang="en-US" sz="1900" dirty="0">
                <a:latin typeface="+mj-lt"/>
                <a:cs typeface="Times New Roman" panose="02020603050405020304" pitchFamily="18" charset="0"/>
              </a:rPr>
              <a:t>Media: Twisted pair, coaxial and Fiber optic </a:t>
            </a:r>
            <a:r>
              <a:rPr lang="en-US" sz="1900" dirty="0" smtClean="0">
                <a:latin typeface="+mj-lt"/>
                <a:cs typeface="Times New Roman" panose="02020603050405020304" pitchFamily="18" charset="0"/>
              </a:rPr>
              <a:t>cables, </a:t>
            </a:r>
            <a:r>
              <a:rPr lang="en-US" sz="1900" dirty="0" smtClean="0">
                <a:solidFill>
                  <a:srgbClr val="000000"/>
                </a:solidFill>
                <a:latin typeface="+mj-lt"/>
              </a:rPr>
              <a:t>Unguided </a:t>
            </a:r>
            <a:r>
              <a:rPr lang="en-US" sz="1900" dirty="0">
                <a:solidFill>
                  <a:srgbClr val="000000"/>
                </a:solidFill>
                <a:latin typeface="+mj-lt"/>
              </a:rPr>
              <a:t>Media: Radio waves</a:t>
            </a:r>
            <a:r>
              <a:rPr lang="en-US" sz="1900" dirty="0" smtClean="0">
                <a:latin typeface="+mj-lt"/>
                <a:cs typeface="Times New Roman" panose="02020603050405020304" pitchFamily="18" charset="0"/>
              </a:rPr>
              <a:t>.</a:t>
            </a:r>
            <a:endParaRPr lang="en-US" sz="1900" dirty="0">
              <a:latin typeface="+mj-lt"/>
              <a:cs typeface="Times New Roman" panose="02020603050405020304" pitchFamily="18" charset="0"/>
            </a:endParaRPr>
          </a:p>
          <a:p>
            <a:pPr>
              <a:lnSpc>
                <a:spcPct val="150000"/>
              </a:lnSpc>
            </a:pPr>
            <a:r>
              <a:rPr lang="en-US" sz="1900" dirty="0" smtClean="0">
                <a:latin typeface="+mj-lt"/>
                <a:cs typeface="Times New Roman" panose="02020603050405020304" pitchFamily="18" charset="0"/>
              </a:rPr>
              <a:t>Microwaves </a:t>
            </a:r>
            <a:r>
              <a:rPr lang="en-US" sz="1900" dirty="0">
                <a:latin typeface="+mj-lt"/>
                <a:cs typeface="Times New Roman" panose="02020603050405020304" pitchFamily="18" charset="0"/>
              </a:rPr>
              <a:t>and Infrared.</a:t>
            </a:r>
            <a:endParaRPr lang="en-US" sz="1900" dirty="0">
              <a:latin typeface="+mj-lt"/>
              <a:cs typeface="Times New Roman" panose="02020603050405020304" pitchFamily="18" charset="0"/>
            </a:endParaRPr>
          </a:p>
          <a:p>
            <a:pPr>
              <a:lnSpc>
                <a:spcPct val="150000"/>
              </a:lnSpc>
            </a:pPr>
            <a:endParaRPr lang="en-US" sz="1900" dirty="0">
              <a:latin typeface="+mj-lt"/>
            </a:endParaRPr>
          </a:p>
          <a:p>
            <a:pPr>
              <a:lnSpc>
                <a:spcPct val="150000"/>
              </a:lnSpc>
            </a:pPr>
            <a:endParaRPr lang="en-US" sz="1900" dirty="0">
              <a:latin typeface="+mj-lt"/>
            </a:endParaRPr>
          </a:p>
          <a:p>
            <a:pPr marL="0" indent="0">
              <a:lnSpc>
                <a:spcPct val="150000"/>
              </a:lnSpc>
              <a:buNone/>
            </a:pPr>
            <a:endParaRPr lang="en-IN" sz="1900" dirty="0">
              <a:latin typeface="+mj-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6959600" cy="457200"/>
          </a:xfrm>
        </p:spPr>
        <p:txBody>
          <a:bodyPr rtlCol="0">
            <a:normAutofit fontScale="90000"/>
          </a:bodyPr>
          <a:lstStyle/>
          <a:p>
            <a:pPr fontAlgn="auto">
              <a:spcAft>
                <a:spcPts val="0"/>
              </a:spcAft>
              <a:defRPr/>
            </a:pPr>
            <a:r>
              <a:rPr lang="en-US" altLang="en-US" sz="3400" b="1" dirty="0">
                <a:effectLst>
                  <a:outerShdw blurRad="38100" dist="38100" dir="2700000" algn="tl">
                    <a:srgbClr val="C0C0C0"/>
                  </a:outerShdw>
                </a:effectLst>
              </a:rPr>
              <a:t>   ANALOG-TO-DIGITAL CONVERSION</a:t>
            </a:r>
            <a:br>
              <a:rPr lang="en-US" altLang="en-US" sz="3400" b="1" dirty="0">
                <a:effectLst>
                  <a:outerShdw blurRad="38100" dist="38100" dir="2700000" algn="tl">
                    <a:srgbClr val="C0C0C0"/>
                  </a:outerShdw>
                </a:effectLst>
              </a:rPr>
            </a:br>
            <a:endParaRPr lang="en-US" sz="3400" dirty="0"/>
          </a:p>
        </p:txBody>
      </p:sp>
      <p:sp>
        <p:nvSpPr>
          <p:cNvPr id="3" name="Content Placeholder 2"/>
          <p:cNvSpPr>
            <a:spLocks noGrp="1"/>
          </p:cNvSpPr>
          <p:nvPr>
            <p:ph idx="1"/>
          </p:nvPr>
        </p:nvSpPr>
        <p:spPr>
          <a:xfrm>
            <a:off x="457200" y="1447800"/>
            <a:ext cx="8229600" cy="4419600"/>
          </a:xfrm>
        </p:spPr>
        <p:txBody>
          <a:bodyPr rtlCol="0">
            <a:noAutofit/>
          </a:bodyPr>
          <a:lstStyle/>
          <a:p>
            <a:pPr algn="just" fontAlgn="auto">
              <a:lnSpc>
                <a:spcPct val="150000"/>
              </a:lnSpc>
              <a:spcAft>
                <a:spcPts val="0"/>
              </a:spcAft>
              <a:buFont typeface="Arial" panose="020B0604020202020204" pitchFamily="34" charset="0"/>
              <a:buChar char="•"/>
              <a:defRPr/>
            </a:pPr>
            <a:r>
              <a:rPr lang="en-US" altLang="en-US" sz="2400" b="1" i="1" dirty="0">
                <a:effectLst>
                  <a:outerShdw blurRad="38100" dist="38100" dir="2700000" algn="tl">
                    <a:srgbClr val="C0C0C0"/>
                  </a:outerShdw>
                </a:effectLst>
                <a:latin typeface="+mj-lt"/>
              </a:rPr>
              <a:t>A digital signal is superior to an analog signal because it is more robust to noise and can easily be recovered, corrected and amplified. For this reason, the tendency today is to change an analog signal to digital data. In this section we describe two techniques, </a:t>
            </a:r>
            <a:r>
              <a:rPr lang="en-US" altLang="en-US" sz="2400" b="1" i="1" dirty="0">
                <a:solidFill>
                  <a:schemeClr val="hlink"/>
                </a:solidFill>
                <a:effectLst>
                  <a:outerShdw blurRad="38100" dist="38100" dir="2700000" algn="tl">
                    <a:srgbClr val="C0C0C0"/>
                  </a:outerShdw>
                </a:effectLst>
                <a:latin typeface="+mj-lt"/>
              </a:rPr>
              <a:t>pulse code modulation</a:t>
            </a:r>
            <a:r>
              <a:rPr lang="en-US" altLang="en-US" sz="2400" b="1" i="1" dirty="0">
                <a:effectLst>
                  <a:outerShdw blurRad="38100" dist="38100" dir="2700000" algn="tl">
                    <a:srgbClr val="C0C0C0"/>
                  </a:outerShdw>
                </a:effectLst>
                <a:latin typeface="+mj-lt"/>
              </a:rPr>
              <a:t> and </a:t>
            </a:r>
            <a:r>
              <a:rPr lang="en-US" altLang="en-US" sz="2400" b="1" i="1" dirty="0">
                <a:solidFill>
                  <a:schemeClr val="hlink"/>
                </a:solidFill>
                <a:effectLst>
                  <a:outerShdw blurRad="38100" dist="38100" dir="2700000" algn="tl">
                    <a:srgbClr val="C0C0C0"/>
                  </a:outerShdw>
                </a:effectLst>
                <a:latin typeface="+mj-lt"/>
              </a:rPr>
              <a:t>delta modulation</a:t>
            </a:r>
            <a:r>
              <a:rPr lang="en-US" altLang="en-US" sz="2400" b="1" i="1" dirty="0">
                <a:effectLst>
                  <a:outerShdw blurRad="38100" dist="38100" dir="2700000" algn="tl">
                    <a:srgbClr val="C0C0C0"/>
                  </a:outerShdw>
                </a:effectLst>
                <a:latin typeface="+mj-lt"/>
              </a:rPr>
              <a:t>. </a:t>
            </a:r>
            <a:endParaRPr lang="en-US" altLang="en-US" sz="2400" b="1" i="1" dirty="0">
              <a:effectLst>
                <a:outerShdw blurRad="38100" dist="38100" dir="2700000" algn="tl">
                  <a:srgbClr val="C0C0C0"/>
                </a:outerShdw>
              </a:effectLst>
              <a:latin typeface="+mj-lt"/>
            </a:endParaRPr>
          </a:p>
          <a:p>
            <a:pPr marL="0" indent="0" algn="just" fontAlgn="auto">
              <a:lnSpc>
                <a:spcPct val="150000"/>
              </a:lnSpc>
              <a:spcAft>
                <a:spcPts val="0"/>
              </a:spcAft>
              <a:buNone/>
              <a:defRPr/>
            </a:pPr>
            <a:r>
              <a:rPr lang="en-US" altLang="en-US" sz="2000" b="1" i="1" u="sng" dirty="0">
                <a:solidFill>
                  <a:schemeClr val="hlink"/>
                </a:solidFill>
                <a:effectLst>
                  <a:outerShdw blurRad="38100" dist="38100" dir="2700000" algn="tl">
                    <a:srgbClr val="C0C0C0"/>
                  </a:outerShdw>
                </a:effectLst>
                <a:latin typeface="+mj-lt"/>
              </a:rPr>
              <a:t>Topics discussed in this section:</a:t>
            </a:r>
            <a:endParaRPr lang="en-US" altLang="en-US" sz="2000" b="1" i="1" u="sng" dirty="0">
              <a:solidFill>
                <a:schemeClr val="hlink"/>
              </a:solidFill>
              <a:effectLst>
                <a:outerShdw blurRad="38100" dist="38100" dir="2700000" algn="tl">
                  <a:srgbClr val="C0C0C0"/>
                </a:outerShdw>
              </a:effectLst>
              <a:latin typeface="+mj-lt"/>
            </a:endParaRPr>
          </a:p>
          <a:p>
            <a:pPr algn="just" fontAlgn="auto">
              <a:lnSpc>
                <a:spcPct val="150000"/>
              </a:lnSpc>
              <a:spcAft>
                <a:spcPts val="0"/>
              </a:spcAft>
              <a:buClr>
                <a:schemeClr val="tx1"/>
              </a:buClr>
              <a:buSzPct val="117000"/>
              <a:buFont typeface="Wingdings" panose="05000000000000000000" pitchFamily="2" charset="2"/>
              <a:buChar char="§"/>
              <a:defRPr/>
            </a:pPr>
            <a:r>
              <a:rPr lang="en-US" altLang="en-US" sz="2000" b="1" dirty="0">
                <a:solidFill>
                  <a:srgbClr val="0033CC"/>
                </a:solidFill>
                <a:latin typeface="+mj-lt"/>
              </a:rPr>
              <a:t>Pulse Code Modulation (PCM)</a:t>
            </a:r>
            <a:endParaRPr lang="fr-FR" altLang="en-US" sz="2000" b="1" dirty="0">
              <a:solidFill>
                <a:srgbClr val="0033CC"/>
              </a:solidFill>
              <a:latin typeface="+mj-lt"/>
            </a:endParaRPr>
          </a:p>
          <a:p>
            <a:pPr algn="just" fontAlgn="auto">
              <a:lnSpc>
                <a:spcPct val="150000"/>
              </a:lnSpc>
              <a:spcAft>
                <a:spcPts val="0"/>
              </a:spcAft>
              <a:buClr>
                <a:schemeClr val="tx1"/>
              </a:buClr>
              <a:buSzPct val="117000"/>
              <a:buFont typeface="Wingdings" panose="05000000000000000000" pitchFamily="2" charset="2"/>
              <a:buChar char="§"/>
              <a:defRPr/>
            </a:pPr>
            <a:r>
              <a:rPr lang="fr-FR" altLang="en-US" sz="2000" b="1" dirty="0">
                <a:solidFill>
                  <a:srgbClr val="0033CC"/>
                </a:solidFill>
                <a:latin typeface="+mj-lt"/>
              </a:rPr>
              <a:t> Delta Modulation (DM)</a:t>
            </a:r>
            <a:endParaRPr lang="en-US" altLang="en-US" sz="2000" b="1" dirty="0">
              <a:solidFill>
                <a:srgbClr val="0033CC"/>
              </a:solidFill>
              <a:latin typeface="+mj-lt"/>
            </a:endParaRPr>
          </a:p>
          <a:p>
            <a:pPr algn="just" fontAlgn="auto">
              <a:lnSpc>
                <a:spcPct val="150000"/>
              </a:lnSpc>
              <a:spcAft>
                <a:spcPts val="0"/>
              </a:spcAft>
              <a:buFont typeface="Arial" panose="020B0604020202020204" pitchFamily="34" charset="0"/>
              <a:buChar char="•"/>
              <a:defRPr/>
            </a:pPr>
            <a:endParaRPr lang="en-US" sz="2800"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altLang="en-US" sz="3200" b="1" i="1" dirty="0" smtClean="0"/>
              <a:t>PCM-</a:t>
            </a:r>
            <a:r>
              <a:rPr lang="en-US" altLang="en-US" sz="3200" b="1" i="1" dirty="0">
                <a:solidFill>
                  <a:srgbClr val="0033CC"/>
                </a:solidFill>
              </a:rPr>
              <a:t> Pulse Code Modulation</a:t>
            </a:r>
            <a:r>
              <a:rPr lang="en-US" altLang="en-US" sz="3200" b="1" i="1" dirty="0" smtClean="0"/>
              <a:t> </a:t>
            </a:r>
            <a:endParaRPr lang="en-US" altLang="en-US" sz="3200" b="1" i="1" dirty="0"/>
          </a:p>
        </p:txBody>
      </p:sp>
      <p:sp>
        <p:nvSpPr>
          <p:cNvPr id="3" name="Content Placeholder 2"/>
          <p:cNvSpPr>
            <a:spLocks noGrp="1"/>
          </p:cNvSpPr>
          <p:nvPr>
            <p:ph idx="1"/>
          </p:nvPr>
        </p:nvSpPr>
        <p:spPr>
          <a:xfrm>
            <a:off x="457200" y="1219200"/>
            <a:ext cx="8458200" cy="4525963"/>
          </a:xfrm>
        </p:spPr>
        <p:txBody>
          <a:bodyPr rtlCol="0">
            <a:noAutofit/>
          </a:bodyPr>
          <a:lstStyle/>
          <a:p>
            <a:pPr marL="609600" indent="-609600" algn="just" fontAlgn="auto">
              <a:lnSpc>
                <a:spcPct val="150000"/>
              </a:lnSpc>
              <a:spcAft>
                <a:spcPts val="0"/>
              </a:spcAft>
              <a:buFont typeface="Arial" panose="020B0604020202020204" pitchFamily="34" charset="0"/>
              <a:buChar char="•"/>
              <a:defRPr/>
            </a:pPr>
            <a:r>
              <a:rPr lang="en-US" altLang="en-US" sz="2200" dirty="0">
                <a:latin typeface="+mj-lt"/>
              </a:rPr>
              <a:t>PCM consists of three steps to digitize an analog signal:</a:t>
            </a:r>
            <a:endParaRPr lang="en-US" altLang="en-US" sz="2200" dirty="0">
              <a:latin typeface="+mj-lt"/>
            </a:endParaRPr>
          </a:p>
          <a:p>
            <a:pPr marL="990600" lvl="1" indent="-533400" algn="just" fontAlgn="auto">
              <a:lnSpc>
                <a:spcPct val="150000"/>
              </a:lnSpc>
              <a:spcAft>
                <a:spcPts val="0"/>
              </a:spcAft>
              <a:buFont typeface="Arial" panose="020B0604020202020204" pitchFamily="34" charset="0"/>
              <a:buAutoNum type="arabicPeriod"/>
              <a:defRPr/>
            </a:pPr>
            <a:r>
              <a:rPr lang="en-US" altLang="en-US" sz="2200" b="1" dirty="0">
                <a:solidFill>
                  <a:srgbClr val="6666FF"/>
                </a:solidFill>
                <a:latin typeface="+mj-lt"/>
              </a:rPr>
              <a:t>Sampling</a:t>
            </a:r>
            <a:endParaRPr lang="en-US" altLang="en-US" sz="2200" b="1" dirty="0">
              <a:solidFill>
                <a:srgbClr val="6666FF"/>
              </a:solidFill>
              <a:latin typeface="+mj-lt"/>
            </a:endParaRPr>
          </a:p>
          <a:p>
            <a:pPr marL="990600" lvl="1" indent="-533400" algn="just" fontAlgn="auto">
              <a:lnSpc>
                <a:spcPct val="150000"/>
              </a:lnSpc>
              <a:spcAft>
                <a:spcPts val="0"/>
              </a:spcAft>
              <a:buFont typeface="Arial" panose="020B0604020202020204" pitchFamily="34" charset="0"/>
              <a:buAutoNum type="arabicPeriod"/>
              <a:defRPr/>
            </a:pPr>
            <a:r>
              <a:rPr lang="en-US" altLang="en-US" sz="2200" b="1" dirty="0">
                <a:solidFill>
                  <a:srgbClr val="6666FF"/>
                </a:solidFill>
                <a:latin typeface="+mj-lt"/>
              </a:rPr>
              <a:t>Quantization</a:t>
            </a:r>
            <a:endParaRPr lang="en-US" altLang="en-US" sz="2200" b="1" dirty="0">
              <a:solidFill>
                <a:srgbClr val="6666FF"/>
              </a:solidFill>
              <a:latin typeface="+mj-lt"/>
            </a:endParaRPr>
          </a:p>
          <a:p>
            <a:pPr marL="990600" lvl="1" indent="-533400" algn="just" fontAlgn="auto">
              <a:lnSpc>
                <a:spcPct val="150000"/>
              </a:lnSpc>
              <a:spcAft>
                <a:spcPts val="0"/>
              </a:spcAft>
              <a:buFont typeface="Arial" panose="020B0604020202020204" pitchFamily="34" charset="0"/>
              <a:buAutoNum type="arabicPeriod"/>
              <a:defRPr/>
            </a:pPr>
            <a:r>
              <a:rPr lang="en-US" altLang="en-US" sz="2200" b="1" dirty="0">
                <a:solidFill>
                  <a:srgbClr val="6666FF"/>
                </a:solidFill>
                <a:latin typeface="+mj-lt"/>
              </a:rPr>
              <a:t>Binary encoding</a:t>
            </a:r>
            <a:endParaRPr lang="en-US" altLang="en-US" sz="2200" b="1" dirty="0">
              <a:solidFill>
                <a:srgbClr val="6666FF"/>
              </a:solidFill>
              <a:latin typeface="+mj-lt"/>
            </a:endParaRPr>
          </a:p>
          <a:p>
            <a:pPr marL="609600" indent="-609600" algn="just" fontAlgn="auto">
              <a:lnSpc>
                <a:spcPct val="150000"/>
              </a:lnSpc>
              <a:spcAft>
                <a:spcPts val="0"/>
              </a:spcAft>
              <a:buFont typeface="Wingdings" panose="05000000000000000000" pitchFamily="2" charset="2"/>
              <a:buChar char="§"/>
              <a:defRPr/>
            </a:pPr>
            <a:r>
              <a:rPr lang="en-US" altLang="en-US" sz="2200" dirty="0">
                <a:latin typeface="+mj-lt"/>
              </a:rPr>
              <a:t>Before we sample, we have to filter the signal to limit the maximum frequency of the signal as it affects the sampling rate.</a:t>
            </a:r>
            <a:endParaRPr lang="en-US" altLang="en-US" sz="2200" dirty="0">
              <a:latin typeface="+mj-lt"/>
            </a:endParaRPr>
          </a:p>
          <a:p>
            <a:pPr marL="609600" indent="-609600" algn="just" fontAlgn="auto">
              <a:lnSpc>
                <a:spcPct val="150000"/>
              </a:lnSpc>
              <a:spcAft>
                <a:spcPts val="0"/>
              </a:spcAft>
              <a:buFont typeface="Wingdings" panose="05000000000000000000" pitchFamily="2" charset="2"/>
              <a:buChar char="§"/>
              <a:defRPr/>
            </a:pPr>
            <a:r>
              <a:rPr lang="en-US" altLang="en-US" sz="2200" dirty="0">
                <a:latin typeface="+mj-lt"/>
              </a:rPr>
              <a:t>Filtering should ensure that we do not distort the signal, i.e. remove high frequency components that affect the signal shape. </a:t>
            </a:r>
            <a:endParaRPr lang="en-US" altLang="en-US" sz="2200" dirty="0">
              <a:latin typeface="+mj-lt"/>
            </a:endParaRPr>
          </a:p>
          <a:p>
            <a:pPr algn="just" fontAlgn="auto">
              <a:lnSpc>
                <a:spcPct val="150000"/>
              </a:lnSpc>
              <a:spcAft>
                <a:spcPts val="0"/>
              </a:spcAft>
              <a:buFont typeface="Arial" panose="020B0604020202020204" pitchFamily="34" charset="0"/>
              <a:buChar char="•"/>
              <a:defRPr/>
            </a:pPr>
            <a:endParaRPr lang="en-US" sz="2200"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sz="3600" b="1" i="1"/>
              <a:t>Components of PCM encoder</a:t>
            </a:r>
            <a:endParaRPr lang="en-US" altLang="en-US" sz="3600"/>
          </a:p>
        </p:txBody>
      </p:sp>
      <p:pic>
        <p:nvPicPr>
          <p:cNvPr id="129028" name="Picture 6"/>
          <p:cNvPicPr>
            <a:picLocks noGrp="1" noChangeAspect="1" noChangeArrowheads="1"/>
          </p:cNvPicPr>
          <p:nvPr>
            <p:ph idx="1"/>
          </p:nvPr>
        </p:nvPicPr>
        <p:blipFill>
          <a:blip r:embed="rId1"/>
          <a:srcRect/>
          <a:stretch>
            <a:fillRect/>
          </a:stretch>
        </p:blipFill>
        <p:spPr>
          <a:xfrm>
            <a:off x="457200" y="2003425"/>
            <a:ext cx="8229600" cy="371951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b="1" i="1"/>
              <a:t>Sampling</a:t>
            </a:r>
            <a:endParaRPr lang="en-US" altLang="en-US" b="1" i="1"/>
          </a:p>
        </p:txBody>
      </p:sp>
      <p:sp>
        <p:nvSpPr>
          <p:cNvPr id="3" name="Content Placeholder 2"/>
          <p:cNvSpPr>
            <a:spLocks noGrp="1"/>
          </p:cNvSpPr>
          <p:nvPr>
            <p:ph idx="1"/>
          </p:nvPr>
        </p:nvSpPr>
        <p:spPr/>
        <p:txBody>
          <a:bodyPr rtlCol="0">
            <a:normAutofit fontScale="92500"/>
          </a:bodyPr>
          <a:lstStyle/>
          <a:p>
            <a:pPr fontAlgn="auto">
              <a:lnSpc>
                <a:spcPct val="90000"/>
              </a:lnSpc>
              <a:spcAft>
                <a:spcPts val="0"/>
              </a:spcAft>
              <a:buFont typeface="Arial" panose="020B0604020202020204" pitchFamily="34" charset="0"/>
              <a:buChar char="•"/>
              <a:defRPr/>
            </a:pPr>
            <a:r>
              <a:rPr lang="en-US" altLang="en-US" sz="2800" dirty="0"/>
              <a:t>Analog signal is sampled every T</a:t>
            </a:r>
            <a:r>
              <a:rPr lang="en-US" altLang="en-US" sz="2800" baseline="-25000" dirty="0"/>
              <a:t>S</a:t>
            </a:r>
            <a:r>
              <a:rPr lang="en-US" altLang="en-US" sz="2800" dirty="0"/>
              <a:t> secs.</a:t>
            </a:r>
            <a:endParaRPr lang="en-US" altLang="en-US" sz="2800" dirty="0"/>
          </a:p>
          <a:p>
            <a:pPr fontAlgn="auto">
              <a:lnSpc>
                <a:spcPct val="90000"/>
              </a:lnSpc>
              <a:spcAft>
                <a:spcPts val="0"/>
              </a:spcAft>
              <a:buFont typeface="Arial" panose="020B0604020202020204" pitchFamily="34" charset="0"/>
              <a:buChar char="•"/>
              <a:defRPr/>
            </a:pPr>
            <a:r>
              <a:rPr lang="en-US" altLang="en-US" sz="2800" dirty="0" err="1"/>
              <a:t>T</a:t>
            </a:r>
            <a:r>
              <a:rPr lang="en-US" altLang="en-US" sz="2800" baseline="-25000" dirty="0" err="1"/>
              <a:t>s</a:t>
            </a:r>
            <a:r>
              <a:rPr lang="en-US" altLang="en-US" sz="2800" dirty="0"/>
              <a:t> is referred to as the sampling interval. </a:t>
            </a:r>
            <a:endParaRPr lang="en-US" altLang="en-US" sz="2800" dirty="0"/>
          </a:p>
          <a:p>
            <a:pPr fontAlgn="auto">
              <a:lnSpc>
                <a:spcPct val="90000"/>
              </a:lnSpc>
              <a:spcAft>
                <a:spcPts val="0"/>
              </a:spcAft>
              <a:buFont typeface="Arial" panose="020B0604020202020204" pitchFamily="34" charset="0"/>
              <a:buChar char="•"/>
              <a:defRPr/>
            </a:pPr>
            <a:r>
              <a:rPr lang="en-US" altLang="en-US" sz="2800" dirty="0"/>
              <a:t>f</a:t>
            </a:r>
            <a:r>
              <a:rPr lang="en-US" altLang="en-US" sz="2800" baseline="-25000" dirty="0"/>
              <a:t>s</a:t>
            </a:r>
            <a:r>
              <a:rPr lang="en-US" altLang="en-US" sz="2800" dirty="0"/>
              <a:t> = 1/</a:t>
            </a:r>
            <a:r>
              <a:rPr lang="en-US" altLang="en-US" sz="2800" dirty="0" err="1"/>
              <a:t>T</a:t>
            </a:r>
            <a:r>
              <a:rPr lang="en-US" altLang="en-US" sz="2800" baseline="-25000" dirty="0" err="1"/>
              <a:t>s</a:t>
            </a:r>
            <a:r>
              <a:rPr lang="en-US" altLang="en-US" sz="2800" dirty="0"/>
              <a:t> is called the sampling rate or sampling frequency.</a:t>
            </a:r>
            <a:endParaRPr lang="en-US" altLang="en-US" sz="2800" dirty="0"/>
          </a:p>
          <a:p>
            <a:pPr fontAlgn="auto">
              <a:lnSpc>
                <a:spcPct val="90000"/>
              </a:lnSpc>
              <a:spcAft>
                <a:spcPts val="0"/>
              </a:spcAft>
              <a:buFont typeface="Arial" panose="020B0604020202020204" pitchFamily="34" charset="0"/>
              <a:buChar char="•"/>
              <a:defRPr/>
            </a:pPr>
            <a:r>
              <a:rPr lang="en-US" altLang="en-US" sz="2800" dirty="0"/>
              <a:t>There are 3 sampling methods:</a:t>
            </a:r>
            <a:endParaRPr lang="en-US" altLang="en-US" sz="2800" dirty="0"/>
          </a:p>
          <a:p>
            <a:pPr lvl="1" fontAlgn="auto">
              <a:lnSpc>
                <a:spcPct val="90000"/>
              </a:lnSpc>
              <a:spcAft>
                <a:spcPts val="0"/>
              </a:spcAft>
              <a:buFont typeface="Arial" panose="020B0604020202020204" pitchFamily="34" charset="0"/>
              <a:buChar char="–"/>
              <a:defRPr/>
            </a:pPr>
            <a:r>
              <a:rPr lang="en-US" altLang="en-US" sz="2400" dirty="0"/>
              <a:t>Ideal - an impulse at each sampling instant</a:t>
            </a:r>
            <a:endParaRPr lang="en-US" altLang="en-US" sz="2400" dirty="0"/>
          </a:p>
          <a:p>
            <a:pPr lvl="1" fontAlgn="auto">
              <a:lnSpc>
                <a:spcPct val="90000"/>
              </a:lnSpc>
              <a:spcAft>
                <a:spcPts val="0"/>
              </a:spcAft>
              <a:buFont typeface="Arial" panose="020B0604020202020204" pitchFamily="34" charset="0"/>
              <a:buChar char="–"/>
              <a:defRPr/>
            </a:pPr>
            <a:r>
              <a:rPr lang="en-US" altLang="en-US" sz="2400" dirty="0"/>
              <a:t>Natural - a pulse of short width with varying amplitude</a:t>
            </a:r>
            <a:endParaRPr lang="en-US" altLang="en-US" sz="2400" dirty="0"/>
          </a:p>
          <a:p>
            <a:pPr lvl="1" fontAlgn="auto">
              <a:lnSpc>
                <a:spcPct val="90000"/>
              </a:lnSpc>
              <a:spcAft>
                <a:spcPts val="0"/>
              </a:spcAft>
              <a:buFont typeface="Arial" panose="020B0604020202020204" pitchFamily="34" charset="0"/>
              <a:buChar char="–"/>
              <a:defRPr/>
            </a:pPr>
            <a:r>
              <a:rPr lang="en-US" altLang="en-US" sz="2400" dirty="0"/>
              <a:t>Flattop - sample and hold, like natural but with single amplitude value</a:t>
            </a:r>
            <a:endParaRPr lang="en-US" altLang="en-US" sz="2400" dirty="0"/>
          </a:p>
          <a:p>
            <a:pPr fontAlgn="auto">
              <a:lnSpc>
                <a:spcPct val="90000"/>
              </a:lnSpc>
              <a:spcAft>
                <a:spcPts val="0"/>
              </a:spcAft>
              <a:buFont typeface="Arial" panose="020B0604020202020204" pitchFamily="34" charset="0"/>
              <a:buChar char="•"/>
              <a:defRPr/>
            </a:pPr>
            <a:r>
              <a:rPr lang="en-US" altLang="en-US" sz="2800" dirty="0"/>
              <a:t>The process is referred to as pulse amplitude modulation PAM and the outcome is a signal with analog (non integer) values</a:t>
            </a:r>
            <a:endParaRPr lang="en-US" altLang="en-US" sz="2800" dirty="0"/>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br>
              <a:rPr lang="en-US" altLang="en-US" sz="3600" b="1" i="1" dirty="0"/>
            </a:br>
            <a:r>
              <a:rPr lang="en-US" altLang="en-US" sz="3600" b="1" i="1" dirty="0"/>
              <a:t>Three different sampling methods for PCM</a:t>
            </a:r>
            <a:br>
              <a:rPr lang="en-US" altLang="en-US" b="1" i="1" dirty="0"/>
            </a:br>
            <a:endParaRPr lang="en-US" dirty="0"/>
          </a:p>
        </p:txBody>
      </p:sp>
      <p:pic>
        <p:nvPicPr>
          <p:cNvPr id="131076" name="Picture 6"/>
          <p:cNvPicPr>
            <a:picLocks noGrp="1" noChangeAspect="1" noChangeArrowheads="1"/>
          </p:cNvPicPr>
          <p:nvPr>
            <p:ph idx="1"/>
          </p:nvPr>
        </p:nvPicPr>
        <p:blipFill>
          <a:blip r:embed="rId1"/>
          <a:srcRect/>
          <a:stretch>
            <a:fillRect/>
          </a:stretch>
        </p:blipFill>
        <p:spPr>
          <a:xfrm>
            <a:off x="457200" y="1462088"/>
            <a:ext cx="8229600" cy="4497387"/>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br>
              <a:rPr lang="en-US" altLang="en-US" sz="4000" b="1" i="1" dirty="0"/>
            </a:br>
            <a:br>
              <a:rPr lang="en-US" altLang="en-US" sz="4000" b="1" i="1" dirty="0"/>
            </a:br>
            <a:r>
              <a:rPr lang="en-US" altLang="en-US" sz="4000" b="1" i="1" dirty="0"/>
              <a:t>Nyquist sampling rate for low-pass and bandpass signals</a:t>
            </a:r>
            <a:br>
              <a:rPr lang="en-US" altLang="en-US" b="1" i="1" dirty="0"/>
            </a:br>
            <a:endParaRPr lang="en-US" dirty="0"/>
          </a:p>
        </p:txBody>
      </p:sp>
      <p:pic>
        <p:nvPicPr>
          <p:cNvPr id="133124" name="Picture 6"/>
          <p:cNvPicPr>
            <a:picLocks noGrp="1" noChangeAspect="1" noChangeArrowheads="1"/>
          </p:cNvPicPr>
          <p:nvPr>
            <p:ph idx="1"/>
          </p:nvPr>
        </p:nvPicPr>
        <p:blipFill>
          <a:blip r:embed="rId1"/>
          <a:srcRect/>
          <a:stretch>
            <a:fillRect/>
          </a:stretch>
        </p:blipFill>
        <p:spPr>
          <a:xfrm>
            <a:off x="457200" y="1839913"/>
            <a:ext cx="8229600" cy="4046537"/>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en-US" b="1" i="1" dirty="0">
                <a:solidFill>
                  <a:schemeClr val="hlink"/>
                </a:solidFill>
              </a:rPr>
              <a:t>Example 1</a:t>
            </a:r>
            <a:br>
              <a:rPr lang="en-US" altLang="en-US" b="1" i="1" dirty="0">
                <a:solidFill>
                  <a:schemeClr val="hlink"/>
                </a:solidFill>
              </a:rPr>
            </a:br>
            <a:endParaRPr lang="en-US" dirty="0"/>
          </a:p>
        </p:txBody>
      </p:sp>
      <p:sp>
        <p:nvSpPr>
          <p:cNvPr id="3" name="Content Placeholder 2"/>
          <p:cNvSpPr>
            <a:spLocks noGrp="1"/>
          </p:cNvSpPr>
          <p:nvPr>
            <p:ph idx="1"/>
          </p:nvPr>
        </p:nvSpPr>
        <p:spPr>
          <a:xfrm>
            <a:off x="457200" y="1219200"/>
            <a:ext cx="8229600" cy="4906963"/>
          </a:xfrm>
        </p:spPr>
        <p:txBody>
          <a:bodyPr rtlCol="0">
            <a:normAutofit fontScale="77500" lnSpcReduction="20000"/>
          </a:bodyPr>
          <a:lstStyle/>
          <a:p>
            <a:pPr algn="just" fontAlgn="auto">
              <a:spcAft>
                <a:spcPts val="0"/>
              </a:spcAft>
              <a:buFont typeface="Arial" panose="020B0604020202020204" pitchFamily="34" charset="0"/>
              <a:buChar char="•"/>
              <a:defRPr/>
            </a:pPr>
            <a:r>
              <a:rPr lang="en-US" altLang="en-US" b="1" i="1" dirty="0"/>
              <a:t>For an intuitive example of the Nyquist theorem, let us sample a simple sine wave at three sampling rates: f</a:t>
            </a:r>
            <a:r>
              <a:rPr lang="en-US" altLang="en-US" b="1" i="1" baseline="-25000" dirty="0"/>
              <a:t>s</a:t>
            </a:r>
            <a:r>
              <a:rPr lang="en-US" altLang="en-US" b="1" i="1" dirty="0"/>
              <a:t> = 4f (2 times the Nyquist rate), f</a:t>
            </a:r>
            <a:r>
              <a:rPr lang="en-US" altLang="en-US" b="1" i="1" baseline="-25000" dirty="0"/>
              <a:t>s</a:t>
            </a:r>
            <a:r>
              <a:rPr lang="en-US" altLang="en-US" b="1" i="1" dirty="0"/>
              <a:t> = 2f (Nyquist rate), and </a:t>
            </a:r>
            <a:br>
              <a:rPr lang="en-US" altLang="en-US" b="1" i="1" dirty="0"/>
            </a:br>
            <a:r>
              <a:rPr lang="en-US" altLang="en-US" b="1" i="1" dirty="0"/>
              <a:t>f</a:t>
            </a:r>
            <a:r>
              <a:rPr lang="en-US" altLang="en-US" b="1" i="1" baseline="-25000" dirty="0"/>
              <a:t>s</a:t>
            </a:r>
            <a:r>
              <a:rPr lang="en-US" altLang="en-US" b="1" i="1" dirty="0"/>
              <a:t> = f (one-half the Nyquist rate). Figure 4.24 shows the sampling and the subsequent recovery of the signal.</a:t>
            </a:r>
            <a:endParaRPr lang="en-US" altLang="en-US" b="1" i="1" dirty="0"/>
          </a:p>
          <a:p>
            <a:pPr fontAlgn="auto">
              <a:spcAft>
                <a:spcPts val="0"/>
              </a:spcAft>
              <a:buFont typeface="Arial" panose="020B0604020202020204" pitchFamily="34" charset="0"/>
              <a:buChar char="•"/>
              <a:defRPr/>
            </a:pPr>
            <a:endParaRPr lang="en-US" altLang="en-US" b="1" i="1" dirty="0"/>
          </a:p>
          <a:p>
            <a:pPr algn="just" fontAlgn="auto">
              <a:spcAft>
                <a:spcPts val="0"/>
              </a:spcAft>
              <a:buFont typeface="Arial" panose="020B0604020202020204" pitchFamily="34" charset="0"/>
              <a:buChar char="•"/>
              <a:defRPr/>
            </a:pPr>
            <a:r>
              <a:rPr lang="en-US" altLang="en-US" b="1" i="1" dirty="0"/>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endParaRPr lang="en-US" altLang="en-US" b="1" i="1" dirty="0"/>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1143000"/>
          </a:xfrm>
        </p:spPr>
        <p:txBody>
          <a:bodyPr rtlCol="0">
            <a:normAutofit fontScale="90000"/>
          </a:bodyPr>
          <a:lstStyle/>
          <a:p>
            <a:pPr fontAlgn="auto">
              <a:spcAft>
                <a:spcPts val="0"/>
              </a:spcAft>
              <a:defRPr/>
            </a:pPr>
            <a:br>
              <a:rPr lang="en-US" altLang="en-US" sz="3600" b="1" i="1" dirty="0"/>
            </a:br>
            <a:br>
              <a:rPr lang="en-US" altLang="en-US" sz="3600" b="1" i="1" dirty="0"/>
            </a:br>
            <a:r>
              <a:rPr lang="en-US" altLang="en-US" sz="3600" b="1" i="1" dirty="0"/>
              <a:t>Recovery of a sampled sine wave for different sampling rates</a:t>
            </a:r>
            <a:br>
              <a:rPr lang="en-US" altLang="en-US" b="1" i="1" dirty="0"/>
            </a:br>
            <a:endParaRPr lang="en-US" dirty="0"/>
          </a:p>
        </p:txBody>
      </p:sp>
      <p:pic>
        <p:nvPicPr>
          <p:cNvPr id="135172" name="Picture 6"/>
          <p:cNvPicPr>
            <a:picLocks noGrp="1" noChangeAspect="1" noChangeArrowheads="1"/>
          </p:cNvPicPr>
          <p:nvPr>
            <p:ph idx="1"/>
          </p:nvPr>
        </p:nvPicPr>
        <p:blipFill>
          <a:blip r:embed="rId1"/>
          <a:srcRect/>
          <a:stretch>
            <a:fillRect/>
          </a:stretch>
        </p:blipFill>
        <p:spPr>
          <a:xfrm>
            <a:off x="1779588" y="1600200"/>
            <a:ext cx="5584825" cy="4525963"/>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b="1"/>
              <a:t>Quantization</a:t>
            </a:r>
            <a:endParaRPr lang="en-US" altLang="en-US" b="1"/>
          </a:p>
        </p:txBody>
      </p:sp>
      <p:sp>
        <p:nvSpPr>
          <p:cNvPr id="3" name="Content Placeholder 2"/>
          <p:cNvSpPr>
            <a:spLocks noGrp="1"/>
          </p:cNvSpPr>
          <p:nvPr>
            <p:ph idx="1"/>
          </p:nvPr>
        </p:nvSpPr>
        <p:spPr/>
        <p:txBody>
          <a:bodyPr rtlCol="0">
            <a:normAutofit fontScale="92500" lnSpcReduction="10000"/>
          </a:bodyPr>
          <a:lstStyle/>
          <a:p>
            <a:pPr algn="just" fontAlgn="auto">
              <a:lnSpc>
                <a:spcPct val="90000"/>
              </a:lnSpc>
              <a:spcAft>
                <a:spcPts val="0"/>
              </a:spcAft>
              <a:buFont typeface="Arial" panose="020B0604020202020204" pitchFamily="34" charset="0"/>
              <a:buChar char="•"/>
              <a:defRPr/>
            </a:pPr>
            <a:r>
              <a:rPr lang="en-US" altLang="en-US" dirty="0"/>
              <a:t>Sampling results in a series of pulses of varying amplitude values ranging between two limits: a min and a max.</a:t>
            </a:r>
            <a:endParaRPr lang="en-US" altLang="en-US" dirty="0"/>
          </a:p>
          <a:p>
            <a:pPr algn="just" fontAlgn="auto">
              <a:lnSpc>
                <a:spcPct val="90000"/>
              </a:lnSpc>
              <a:spcAft>
                <a:spcPts val="0"/>
              </a:spcAft>
              <a:buFont typeface="Arial" panose="020B0604020202020204" pitchFamily="34" charset="0"/>
              <a:buChar char="•"/>
              <a:defRPr/>
            </a:pPr>
            <a:r>
              <a:rPr lang="en-US" altLang="en-US" dirty="0"/>
              <a:t>The amplitude values are infinite between the two limits.</a:t>
            </a:r>
            <a:endParaRPr lang="en-US" altLang="en-US" dirty="0"/>
          </a:p>
          <a:p>
            <a:pPr algn="just" fontAlgn="auto">
              <a:lnSpc>
                <a:spcPct val="90000"/>
              </a:lnSpc>
              <a:spcAft>
                <a:spcPts val="0"/>
              </a:spcAft>
              <a:buFont typeface="Arial" panose="020B0604020202020204" pitchFamily="34" charset="0"/>
              <a:buChar char="•"/>
              <a:defRPr/>
            </a:pPr>
            <a:r>
              <a:rPr lang="en-US" altLang="en-US" dirty="0"/>
              <a:t>We need to map the </a:t>
            </a:r>
            <a:r>
              <a:rPr lang="en-US" altLang="en-US" i="1" dirty="0"/>
              <a:t>infinite</a:t>
            </a:r>
            <a:r>
              <a:rPr lang="en-US" altLang="en-US" dirty="0"/>
              <a:t> amplitude values onto a finite set of known values.</a:t>
            </a:r>
            <a:endParaRPr lang="en-US" altLang="en-US" dirty="0"/>
          </a:p>
          <a:p>
            <a:pPr algn="just" fontAlgn="auto">
              <a:lnSpc>
                <a:spcPct val="90000"/>
              </a:lnSpc>
              <a:spcAft>
                <a:spcPts val="0"/>
              </a:spcAft>
              <a:buFont typeface="Arial" panose="020B0604020202020204" pitchFamily="34" charset="0"/>
              <a:buChar char="•"/>
              <a:defRPr/>
            </a:pPr>
            <a:r>
              <a:rPr lang="en-US" altLang="en-US" dirty="0"/>
              <a:t>This is achieved by dividing the distance between min and max into </a:t>
            </a:r>
            <a:r>
              <a:rPr lang="en-US" altLang="en-US" dirty="0">
                <a:solidFill>
                  <a:schemeClr val="hlink"/>
                </a:solidFill>
              </a:rPr>
              <a:t>L</a:t>
            </a:r>
            <a:r>
              <a:rPr lang="en-US" altLang="en-US" dirty="0"/>
              <a:t> </a:t>
            </a:r>
            <a:r>
              <a:rPr lang="en-US" altLang="en-US" dirty="0">
                <a:solidFill>
                  <a:schemeClr val="hlink"/>
                </a:solidFill>
              </a:rPr>
              <a:t>zones</a:t>
            </a:r>
            <a:r>
              <a:rPr lang="en-US" altLang="en-US" dirty="0"/>
              <a:t>, each of</a:t>
            </a:r>
            <a:r>
              <a:rPr lang="en-US" altLang="en-US" dirty="0">
                <a:solidFill>
                  <a:schemeClr val="hlink"/>
                </a:solidFill>
              </a:rPr>
              <a:t> height </a:t>
            </a:r>
            <a:r>
              <a:rPr lang="en-US" altLang="en-US" dirty="0">
                <a:solidFill>
                  <a:schemeClr val="hlink"/>
                </a:solidFill>
                <a:latin typeface="Symbol" pitchFamily="1" charset="2"/>
                <a:sym typeface="Symbol" pitchFamily="1" charset="2"/>
              </a:rPr>
              <a:t></a:t>
            </a:r>
            <a:endParaRPr lang="en-US" altLang="en-US" dirty="0">
              <a:solidFill>
                <a:schemeClr val="hlink"/>
              </a:solidFill>
              <a:latin typeface="Symbol" pitchFamily="1" charset="2"/>
              <a:sym typeface="Symbol" pitchFamily="1" charset="2"/>
            </a:endParaRPr>
          </a:p>
          <a:p>
            <a:pPr algn="just" fontAlgn="auto">
              <a:lnSpc>
                <a:spcPct val="90000"/>
              </a:lnSpc>
              <a:spcAft>
                <a:spcPts val="0"/>
              </a:spcAft>
              <a:buFont typeface="Wingdings" panose="05000000000000000000" pitchFamily="2" charset="2"/>
              <a:buNone/>
              <a:defRPr/>
            </a:pPr>
            <a:r>
              <a:rPr lang="en-US" altLang="en-US" dirty="0" smtClean="0">
                <a:latin typeface="Symbol" pitchFamily="1" charset="2"/>
                <a:sym typeface="Symbol" pitchFamily="1" charset="2"/>
              </a:rPr>
              <a:t>				</a:t>
            </a:r>
            <a:r>
              <a:rPr lang="en-US" altLang="en-US" dirty="0" smtClean="0"/>
              <a:t> </a:t>
            </a:r>
            <a:r>
              <a:rPr lang="en-US" altLang="en-US" dirty="0"/>
              <a:t>= (max - min)/L</a:t>
            </a:r>
            <a:endParaRPr lang="en-US" altLang="en-US" dirty="0"/>
          </a:p>
          <a:p>
            <a:pPr marL="0" indent="0" algn="just" fontAlgn="auto">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altLang="en-US" b="1" i="1"/>
              <a:t>Quantization Levels</a:t>
            </a:r>
            <a:endParaRPr lang="en-US" altLang="en-US" b="1" i="1"/>
          </a:p>
        </p:txBody>
      </p:sp>
      <p:sp>
        <p:nvSpPr>
          <p:cNvPr id="139267" name="Content Placeholder 2"/>
          <p:cNvSpPr>
            <a:spLocks noGrp="1"/>
          </p:cNvSpPr>
          <p:nvPr>
            <p:ph idx="1"/>
          </p:nvPr>
        </p:nvSpPr>
        <p:spPr/>
        <p:txBody>
          <a:bodyPr/>
          <a:lstStyle/>
          <a:p>
            <a:pPr algn="just"/>
            <a:r>
              <a:rPr lang="en-US" altLang="en-US" dirty="0"/>
              <a:t>The midpoint of each zone is assigned a value from 0 to L-1 (resulting in L values)</a:t>
            </a:r>
            <a:endParaRPr lang="en-US" altLang="en-US" dirty="0"/>
          </a:p>
          <a:p>
            <a:pPr algn="just"/>
            <a:r>
              <a:rPr lang="en-US" altLang="en-US" dirty="0"/>
              <a:t>Each sample falling in a zone is then approximated to the value of the midpoint</a:t>
            </a:r>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1950" y="2286000"/>
            <a:ext cx="840105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2" name="Text Box 8"/>
          <p:cNvSpPr txBox="1">
            <a:spLocks noChangeArrowheads="1"/>
          </p:cNvSpPr>
          <p:nvPr/>
        </p:nvSpPr>
        <p:spPr bwMode="auto">
          <a:xfrm>
            <a:off x="1371600" y="715963"/>
            <a:ext cx="58288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dirty="0">
                <a:solidFill>
                  <a:srgbClr val="CC0099"/>
                </a:solidFill>
                <a:latin typeface="+mj-lt"/>
              </a:rPr>
              <a:t>Different Conversion Schemes</a:t>
            </a:r>
            <a:endParaRPr lang="en-US" altLang="en-US" sz="3200" b="1" dirty="0">
              <a:solidFill>
                <a:srgbClr val="CC0099"/>
              </a:solidFill>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US" altLang="en-US" b="1" i="1"/>
              <a:t>Quantization Zones</a:t>
            </a:r>
            <a:endParaRPr lang="en-US" altLang="en-US" b="1" i="1"/>
          </a:p>
        </p:txBody>
      </p:sp>
      <p:sp>
        <p:nvSpPr>
          <p:cNvPr id="140291" name="Content Placeholder 2"/>
          <p:cNvSpPr>
            <a:spLocks noGrp="1"/>
          </p:cNvSpPr>
          <p:nvPr>
            <p:ph idx="1"/>
          </p:nvPr>
        </p:nvSpPr>
        <p:spPr/>
        <p:txBody>
          <a:bodyPr/>
          <a:lstStyle/>
          <a:p>
            <a:pPr>
              <a:lnSpc>
                <a:spcPct val="90000"/>
              </a:lnSpc>
            </a:pPr>
            <a:r>
              <a:rPr lang="en-US" altLang="en-US"/>
              <a:t>Assume we have a voltage signal with amplitudes V</a:t>
            </a:r>
            <a:r>
              <a:rPr lang="en-US" altLang="en-US" baseline="-25000"/>
              <a:t>min</a:t>
            </a:r>
            <a:r>
              <a:rPr lang="en-US" altLang="en-US"/>
              <a:t>=-20V and V</a:t>
            </a:r>
            <a:r>
              <a:rPr lang="en-US" altLang="en-US" baseline="-25000"/>
              <a:t>max</a:t>
            </a:r>
            <a:r>
              <a:rPr lang="en-US" altLang="en-US"/>
              <a:t>=+20V.</a:t>
            </a:r>
            <a:endParaRPr lang="en-US" altLang="en-US"/>
          </a:p>
          <a:p>
            <a:pPr>
              <a:lnSpc>
                <a:spcPct val="90000"/>
              </a:lnSpc>
            </a:pPr>
            <a:r>
              <a:rPr lang="en-US" altLang="en-US"/>
              <a:t>We want to use L=8 quantization levels.</a:t>
            </a:r>
            <a:endParaRPr lang="en-US" altLang="en-US"/>
          </a:p>
          <a:p>
            <a:pPr>
              <a:lnSpc>
                <a:spcPct val="90000"/>
              </a:lnSpc>
            </a:pPr>
            <a:r>
              <a:rPr lang="en-US" altLang="en-US"/>
              <a:t>Zone width</a:t>
            </a:r>
            <a:r>
              <a:rPr lang="en-US" altLang="en-US">
                <a:latin typeface="Symbol" pitchFamily="1" charset="2"/>
                <a:sym typeface="Symbol" pitchFamily="1" charset="2"/>
              </a:rPr>
              <a:t></a:t>
            </a:r>
            <a:r>
              <a:rPr lang="en-US" altLang="en-US"/>
              <a:t> = (20 - -20)/8 = 5</a:t>
            </a:r>
            <a:endParaRPr lang="en-US" altLang="en-US"/>
          </a:p>
          <a:p>
            <a:pPr>
              <a:lnSpc>
                <a:spcPct val="90000"/>
              </a:lnSpc>
            </a:pPr>
            <a:r>
              <a:rPr lang="en-US" altLang="en-US"/>
              <a:t>The 8 zones are: -20 to -15, -15 to -10, -10 to -5, -5 to 0, 0 to +5, +5 to +10, +10 to +15, +15 to +20</a:t>
            </a:r>
            <a:endParaRPr lang="en-US" altLang="en-US"/>
          </a:p>
          <a:p>
            <a:pPr>
              <a:lnSpc>
                <a:spcPct val="90000"/>
              </a:lnSpc>
            </a:pPr>
            <a:r>
              <a:rPr lang="en-US" altLang="en-US"/>
              <a:t>The midpoints are: -17.5, -12.5, -7.5, -2.5, 2.5, 7.5, 12.5, 17.5</a:t>
            </a:r>
            <a:endParaRPr lang="en-US" altLang="en-US"/>
          </a:p>
          <a:p>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b="1" i="1"/>
              <a:t>Assigning Codes to Zones</a:t>
            </a:r>
            <a:endParaRPr lang="en-US" altLang="en-US" b="1" i="1"/>
          </a:p>
        </p:txBody>
      </p:sp>
      <p:sp>
        <p:nvSpPr>
          <p:cNvPr id="3" name="Content Placeholder 2"/>
          <p:cNvSpPr>
            <a:spLocks noGrp="1"/>
          </p:cNvSpPr>
          <p:nvPr>
            <p:ph idx="1"/>
          </p:nvPr>
        </p:nvSpPr>
        <p:spPr/>
        <p:txBody>
          <a:bodyPr rtlCol="0">
            <a:normAutofit lnSpcReduction="10000"/>
          </a:bodyPr>
          <a:lstStyle/>
          <a:p>
            <a:pPr fontAlgn="auto">
              <a:lnSpc>
                <a:spcPct val="90000"/>
              </a:lnSpc>
              <a:spcAft>
                <a:spcPts val="0"/>
              </a:spcAft>
              <a:buFont typeface="Arial" panose="020B0604020202020204" pitchFamily="34" charset="0"/>
              <a:buChar char="•"/>
              <a:defRPr/>
            </a:pPr>
            <a:r>
              <a:rPr lang="en-US" altLang="en-US" sz="2800" dirty="0"/>
              <a:t>Each zone is then assigned a binary code.</a:t>
            </a:r>
            <a:endParaRPr lang="en-US" altLang="en-US" sz="2800" dirty="0"/>
          </a:p>
          <a:p>
            <a:pPr fontAlgn="auto">
              <a:lnSpc>
                <a:spcPct val="90000"/>
              </a:lnSpc>
              <a:spcAft>
                <a:spcPts val="0"/>
              </a:spcAft>
              <a:buFont typeface="Arial" panose="020B0604020202020204" pitchFamily="34" charset="0"/>
              <a:buChar char="•"/>
              <a:defRPr/>
            </a:pPr>
            <a:r>
              <a:rPr lang="en-US" altLang="en-US" sz="2800" dirty="0"/>
              <a:t>The number of bits required to encode the zones, or the number of bits per sample as it is commonly referred to, is obtained as follows: </a:t>
            </a:r>
            <a:endParaRPr lang="en-US" altLang="en-US" sz="2800" dirty="0"/>
          </a:p>
          <a:p>
            <a:pPr algn="ctr" fontAlgn="auto">
              <a:lnSpc>
                <a:spcPct val="90000"/>
              </a:lnSpc>
              <a:spcAft>
                <a:spcPts val="0"/>
              </a:spcAft>
              <a:buFont typeface="Wingdings" panose="05000000000000000000" pitchFamily="2" charset="2"/>
              <a:buNone/>
              <a:defRPr/>
            </a:pPr>
            <a:r>
              <a:rPr lang="en-US" altLang="en-US" sz="2800" dirty="0" err="1"/>
              <a:t>n</a:t>
            </a:r>
            <a:r>
              <a:rPr lang="en-US" altLang="en-US" sz="2800" baseline="-25000" dirty="0" err="1"/>
              <a:t>b</a:t>
            </a:r>
            <a:r>
              <a:rPr lang="en-US" altLang="en-US" sz="2800" dirty="0"/>
              <a:t> = log</a:t>
            </a:r>
            <a:r>
              <a:rPr lang="en-US" altLang="en-US" sz="2800" baseline="-25000" dirty="0"/>
              <a:t>2</a:t>
            </a:r>
            <a:r>
              <a:rPr lang="en-US" altLang="en-US" sz="2800" dirty="0"/>
              <a:t> L</a:t>
            </a:r>
            <a:endParaRPr lang="en-US" altLang="en-US" sz="2800" dirty="0"/>
          </a:p>
          <a:p>
            <a:pPr fontAlgn="auto">
              <a:lnSpc>
                <a:spcPct val="90000"/>
              </a:lnSpc>
              <a:spcAft>
                <a:spcPts val="0"/>
              </a:spcAft>
              <a:buFont typeface="Arial" panose="020B0604020202020204" pitchFamily="34" charset="0"/>
              <a:buChar char="•"/>
              <a:defRPr/>
            </a:pPr>
            <a:r>
              <a:rPr lang="en-US" altLang="en-US" sz="2800" dirty="0"/>
              <a:t>Given our example, </a:t>
            </a:r>
            <a:r>
              <a:rPr lang="en-US" altLang="en-US" sz="2800" dirty="0" err="1"/>
              <a:t>n</a:t>
            </a:r>
            <a:r>
              <a:rPr lang="en-US" altLang="en-US" sz="2800" baseline="-25000" dirty="0" err="1"/>
              <a:t>b</a:t>
            </a:r>
            <a:r>
              <a:rPr lang="en-US" altLang="en-US" sz="2800" dirty="0"/>
              <a:t> = 3</a:t>
            </a:r>
            <a:endParaRPr lang="en-US" altLang="en-US" sz="2800" dirty="0"/>
          </a:p>
          <a:p>
            <a:pPr fontAlgn="auto">
              <a:lnSpc>
                <a:spcPct val="90000"/>
              </a:lnSpc>
              <a:spcAft>
                <a:spcPts val="0"/>
              </a:spcAft>
              <a:buFont typeface="Arial" panose="020B0604020202020204" pitchFamily="34" charset="0"/>
              <a:buChar char="•"/>
              <a:defRPr/>
            </a:pPr>
            <a:r>
              <a:rPr lang="en-US" altLang="en-US" sz="2800" dirty="0"/>
              <a:t>The 8 zone (or level) codes are therefore: 000, 001, 010, 011, 100, 101, 110, and 111</a:t>
            </a:r>
            <a:endParaRPr lang="en-US" altLang="en-US" sz="2800" dirty="0"/>
          </a:p>
          <a:p>
            <a:pPr fontAlgn="auto">
              <a:lnSpc>
                <a:spcPct val="90000"/>
              </a:lnSpc>
              <a:spcAft>
                <a:spcPts val="0"/>
              </a:spcAft>
              <a:buFont typeface="Arial" panose="020B0604020202020204" pitchFamily="34" charset="0"/>
              <a:buChar char="•"/>
              <a:defRPr/>
            </a:pPr>
            <a:r>
              <a:rPr lang="en-US" altLang="en-US" sz="2800" dirty="0"/>
              <a:t>Assigning codes to zones:</a:t>
            </a:r>
            <a:endParaRPr lang="en-US" altLang="en-US" sz="2800" dirty="0"/>
          </a:p>
          <a:p>
            <a:pPr lvl="1" fontAlgn="auto">
              <a:lnSpc>
                <a:spcPct val="90000"/>
              </a:lnSpc>
              <a:spcAft>
                <a:spcPts val="0"/>
              </a:spcAft>
              <a:buFont typeface="Arial" panose="020B0604020202020204" pitchFamily="34" charset="0"/>
              <a:buChar char="–"/>
              <a:defRPr/>
            </a:pPr>
            <a:r>
              <a:rPr lang="en-US" altLang="en-US" sz="2400" dirty="0"/>
              <a:t>000 will refer to zone -20 to -15</a:t>
            </a:r>
            <a:endParaRPr lang="en-US" altLang="en-US" sz="2400" dirty="0"/>
          </a:p>
          <a:p>
            <a:pPr lvl="1" fontAlgn="auto">
              <a:lnSpc>
                <a:spcPct val="90000"/>
              </a:lnSpc>
              <a:spcAft>
                <a:spcPts val="0"/>
              </a:spcAft>
              <a:buFont typeface="Arial" panose="020B0604020202020204" pitchFamily="34" charset="0"/>
              <a:buChar char="–"/>
              <a:defRPr/>
            </a:pPr>
            <a:r>
              <a:rPr lang="en-US" altLang="en-US" sz="2400" dirty="0"/>
              <a:t>001 to zone -15 to -10, etc.</a:t>
            </a:r>
            <a:endParaRPr lang="en-US" altLang="en-US" sz="2400" dirty="0"/>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ltLang="en-US" sz="3200" b="1" i="1"/>
              <a:t>Quantization and encoding of a sampled signal</a:t>
            </a:r>
            <a:endParaRPr lang="en-US" altLang="en-US" sz="3200"/>
          </a:p>
        </p:txBody>
      </p:sp>
      <p:pic>
        <p:nvPicPr>
          <p:cNvPr id="142340" name="Picture 7"/>
          <p:cNvPicPr>
            <a:picLocks noGrp="1" noChangeAspect="1" noChangeArrowheads="1"/>
          </p:cNvPicPr>
          <p:nvPr>
            <p:ph idx="1"/>
          </p:nvPr>
        </p:nvPicPr>
        <p:blipFill>
          <a:blip r:embed="rId1"/>
          <a:srcRect/>
          <a:stretch>
            <a:fillRect/>
          </a:stretch>
        </p:blipFill>
        <p:spPr>
          <a:xfrm>
            <a:off x="1547813" y="1600200"/>
            <a:ext cx="6048375" cy="4525963"/>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altLang="en-US" b="1" i="1"/>
              <a:t>Quantization Error</a:t>
            </a:r>
            <a:endParaRPr lang="en-US" altLang="en-US" b="1" i="1"/>
          </a:p>
        </p:txBody>
      </p:sp>
      <p:sp>
        <p:nvSpPr>
          <p:cNvPr id="3" name="Content Placeholder 2"/>
          <p:cNvSpPr>
            <a:spLocks noGrp="1"/>
          </p:cNvSpPr>
          <p:nvPr>
            <p:ph idx="1"/>
          </p:nvPr>
        </p:nvSpPr>
        <p:spPr/>
        <p:txBody>
          <a:bodyPr rtlCol="0">
            <a:normAutofit lnSpcReduction="10000"/>
          </a:bodyPr>
          <a:lstStyle/>
          <a:p>
            <a:pPr algn="just" fontAlgn="auto">
              <a:lnSpc>
                <a:spcPct val="90000"/>
              </a:lnSpc>
              <a:spcAft>
                <a:spcPts val="0"/>
              </a:spcAft>
              <a:buFont typeface="Arial" panose="020B0604020202020204" pitchFamily="34" charset="0"/>
              <a:buChar char="•"/>
              <a:defRPr/>
            </a:pPr>
            <a:r>
              <a:rPr lang="en-US" altLang="en-US" dirty="0"/>
              <a:t>When a signal is quantized, we introduce an error - the coded signal is an approximation of the actual amplitude value.</a:t>
            </a:r>
            <a:endParaRPr lang="en-US" altLang="en-US" dirty="0"/>
          </a:p>
          <a:p>
            <a:pPr algn="just" fontAlgn="auto">
              <a:lnSpc>
                <a:spcPct val="90000"/>
              </a:lnSpc>
              <a:spcAft>
                <a:spcPts val="0"/>
              </a:spcAft>
              <a:buFont typeface="Arial" panose="020B0604020202020204" pitchFamily="34" charset="0"/>
              <a:buChar char="•"/>
              <a:defRPr/>
            </a:pPr>
            <a:r>
              <a:rPr lang="en-US" altLang="en-US" dirty="0"/>
              <a:t>The difference between actual and coded value (midpoint) is referred to as the quantization error.</a:t>
            </a:r>
            <a:endParaRPr lang="en-US" altLang="en-US" dirty="0"/>
          </a:p>
          <a:p>
            <a:pPr algn="just" fontAlgn="auto">
              <a:lnSpc>
                <a:spcPct val="90000"/>
              </a:lnSpc>
              <a:spcAft>
                <a:spcPts val="0"/>
              </a:spcAft>
              <a:buFont typeface="Arial" panose="020B0604020202020204" pitchFamily="34" charset="0"/>
              <a:buChar char="•"/>
              <a:defRPr/>
            </a:pPr>
            <a:r>
              <a:rPr lang="en-US" altLang="en-US" dirty="0"/>
              <a:t>The more zones, the smaller </a:t>
            </a:r>
            <a:r>
              <a:rPr lang="en-US" altLang="en-US" dirty="0">
                <a:latin typeface="Symbol" pitchFamily="1" charset="2"/>
                <a:sym typeface="Symbol" pitchFamily="1" charset="2"/>
              </a:rPr>
              <a:t></a:t>
            </a:r>
            <a:r>
              <a:rPr lang="en-US" altLang="en-US" dirty="0"/>
              <a:t> which results in smaller errors.</a:t>
            </a:r>
            <a:endParaRPr lang="en-US" altLang="en-US" dirty="0"/>
          </a:p>
          <a:p>
            <a:pPr algn="just" fontAlgn="auto">
              <a:lnSpc>
                <a:spcPct val="90000"/>
              </a:lnSpc>
              <a:spcAft>
                <a:spcPts val="0"/>
              </a:spcAft>
              <a:buFont typeface="Arial" panose="020B0604020202020204" pitchFamily="34" charset="0"/>
              <a:buChar char="•"/>
              <a:defRPr/>
            </a:pPr>
            <a:r>
              <a:rPr lang="en-US" altLang="en-US" dirty="0"/>
              <a:t>BUT, the more zones the more bits required to encode the samples -&gt; higher bit rate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r>
              <a:rPr lang="en-US" altLang="en-US" b="1" i="1"/>
              <a:t>Quantization Error and SN</a:t>
            </a:r>
            <a:r>
              <a:rPr lang="en-US" altLang="en-US" b="1" i="1" baseline="-25000"/>
              <a:t>Q</a:t>
            </a:r>
            <a:r>
              <a:rPr lang="en-US" altLang="en-US" b="1" i="1"/>
              <a:t>R</a:t>
            </a:r>
            <a:endParaRPr lang="en-US" altLang="en-US" b="1" i="1"/>
          </a:p>
        </p:txBody>
      </p:sp>
      <p:sp>
        <p:nvSpPr>
          <p:cNvPr id="3" name="Content Placeholder 2"/>
          <p:cNvSpPr>
            <a:spLocks noGrp="1"/>
          </p:cNvSpPr>
          <p:nvPr>
            <p:ph idx="1"/>
          </p:nvPr>
        </p:nvSpPr>
        <p:spPr>
          <a:xfrm>
            <a:off x="457200" y="1295400"/>
            <a:ext cx="8229600" cy="4830763"/>
          </a:xfrm>
        </p:spPr>
        <p:txBody>
          <a:bodyPr rtlCol="0">
            <a:normAutofit/>
          </a:bodyPr>
          <a:lstStyle/>
          <a:p>
            <a:pPr algn="just" fontAlgn="auto">
              <a:lnSpc>
                <a:spcPct val="150000"/>
              </a:lnSpc>
              <a:spcAft>
                <a:spcPts val="0"/>
              </a:spcAft>
              <a:buFont typeface="Arial" panose="020B0604020202020204" pitchFamily="34" charset="0"/>
              <a:buChar char="•"/>
              <a:defRPr/>
            </a:pPr>
            <a:r>
              <a:rPr lang="en-US" altLang="en-US" sz="1900" dirty="0">
                <a:latin typeface="+mj-lt"/>
              </a:rPr>
              <a:t>Signals with lower amplitude values will suffer more from quantization error as the error range: </a:t>
            </a:r>
            <a:r>
              <a:rPr lang="en-US" altLang="en-US" sz="1900" dirty="0">
                <a:latin typeface="+mj-lt"/>
                <a:sym typeface="Symbol" pitchFamily="1" charset="2"/>
              </a:rPr>
              <a:t></a:t>
            </a:r>
            <a:r>
              <a:rPr lang="en-US" altLang="en-US" sz="1900" dirty="0">
                <a:latin typeface="+mj-lt"/>
              </a:rPr>
              <a:t>/2, is fixed for all signal levels.</a:t>
            </a:r>
            <a:endParaRPr lang="en-US" altLang="en-US" sz="1900" dirty="0">
              <a:latin typeface="+mj-lt"/>
            </a:endParaRPr>
          </a:p>
          <a:p>
            <a:pPr algn="just" fontAlgn="auto">
              <a:lnSpc>
                <a:spcPct val="150000"/>
              </a:lnSpc>
              <a:spcAft>
                <a:spcPts val="0"/>
              </a:spcAft>
              <a:buFont typeface="Arial" panose="020B0604020202020204" pitchFamily="34" charset="0"/>
              <a:buChar char="•"/>
              <a:defRPr/>
            </a:pPr>
            <a:r>
              <a:rPr lang="en-US" altLang="en-US" sz="1900" dirty="0">
                <a:latin typeface="+mj-lt"/>
              </a:rPr>
              <a:t>Non linear quantization is used to alleviate this problem. Goal is to keep SN</a:t>
            </a:r>
            <a:r>
              <a:rPr lang="en-US" altLang="en-US" sz="1900" baseline="-25000" dirty="0">
                <a:latin typeface="+mj-lt"/>
              </a:rPr>
              <a:t>Q</a:t>
            </a:r>
            <a:r>
              <a:rPr lang="en-US" altLang="en-US" sz="1900" dirty="0">
                <a:latin typeface="+mj-lt"/>
              </a:rPr>
              <a:t>R </a:t>
            </a:r>
            <a:r>
              <a:rPr lang="en-US" altLang="en-US" sz="1900" dirty="0">
                <a:solidFill>
                  <a:schemeClr val="hlink"/>
                </a:solidFill>
                <a:latin typeface="+mj-lt"/>
              </a:rPr>
              <a:t>fixed</a:t>
            </a:r>
            <a:r>
              <a:rPr lang="en-US" altLang="en-US" sz="1900" dirty="0">
                <a:latin typeface="+mj-lt"/>
              </a:rPr>
              <a:t> for all sample values. </a:t>
            </a:r>
            <a:endParaRPr lang="en-US" altLang="en-US" sz="1900" dirty="0">
              <a:latin typeface="+mj-lt"/>
            </a:endParaRPr>
          </a:p>
          <a:p>
            <a:pPr algn="just" fontAlgn="auto">
              <a:lnSpc>
                <a:spcPct val="150000"/>
              </a:lnSpc>
              <a:spcAft>
                <a:spcPts val="0"/>
              </a:spcAft>
              <a:buFont typeface="Arial" panose="020B0604020202020204" pitchFamily="34" charset="0"/>
              <a:buChar char="•"/>
              <a:defRPr/>
            </a:pPr>
            <a:r>
              <a:rPr lang="en-US" altLang="en-US" sz="1900" b="1" u="sng" dirty="0">
                <a:latin typeface="+mj-lt"/>
              </a:rPr>
              <a:t>Two approaches:</a:t>
            </a:r>
            <a:endParaRPr lang="en-US" altLang="en-US" sz="1900" b="1" u="sng" dirty="0">
              <a:latin typeface="+mj-lt"/>
            </a:endParaRPr>
          </a:p>
          <a:p>
            <a:pPr lvl="1" algn="just" fontAlgn="auto">
              <a:lnSpc>
                <a:spcPct val="150000"/>
              </a:lnSpc>
              <a:spcAft>
                <a:spcPts val="0"/>
              </a:spcAft>
              <a:buFont typeface="Arial" panose="020B0604020202020204" pitchFamily="34" charset="0"/>
              <a:buChar char="–"/>
              <a:defRPr/>
            </a:pPr>
            <a:r>
              <a:rPr lang="en-US" altLang="en-US" sz="1900" dirty="0">
                <a:latin typeface="+mj-lt"/>
              </a:rPr>
              <a:t>The quantization levels follow a logarithmic curve. Smaller </a:t>
            </a:r>
            <a:r>
              <a:rPr lang="en-US" altLang="en-US" sz="1900" dirty="0">
                <a:latin typeface="+mj-lt"/>
                <a:sym typeface="Symbol" pitchFamily="1" charset="2"/>
              </a:rPr>
              <a:t></a:t>
            </a:r>
            <a:r>
              <a:rPr lang="en-US" altLang="en-US" sz="1900" dirty="0">
                <a:latin typeface="+mj-lt"/>
              </a:rPr>
              <a:t>’s at lower amplitudes and larger</a:t>
            </a:r>
            <a:r>
              <a:rPr lang="en-US" altLang="en-US" sz="1900" dirty="0">
                <a:latin typeface="+mj-lt"/>
                <a:sym typeface="Symbol" pitchFamily="1" charset="2"/>
              </a:rPr>
              <a:t></a:t>
            </a:r>
            <a:r>
              <a:rPr lang="en-US" altLang="en-US" sz="1900" dirty="0">
                <a:latin typeface="+mj-lt"/>
              </a:rPr>
              <a:t>’s at higher amplitudes.</a:t>
            </a:r>
            <a:endParaRPr lang="en-US" altLang="en-US" sz="1900" dirty="0">
              <a:latin typeface="+mj-lt"/>
            </a:endParaRPr>
          </a:p>
          <a:p>
            <a:pPr lvl="1" algn="just" fontAlgn="auto">
              <a:lnSpc>
                <a:spcPct val="150000"/>
              </a:lnSpc>
              <a:spcAft>
                <a:spcPts val="0"/>
              </a:spcAft>
              <a:buFont typeface="Arial" panose="020B0604020202020204" pitchFamily="34" charset="0"/>
              <a:buChar char="–"/>
              <a:defRPr/>
            </a:pPr>
            <a:r>
              <a:rPr lang="en-US" altLang="en-US" sz="1900" b="1" dirty="0" err="1">
                <a:latin typeface="+mj-lt"/>
              </a:rPr>
              <a:t>Companding</a:t>
            </a:r>
            <a:r>
              <a:rPr lang="en-US" altLang="en-US" sz="1900" b="1" dirty="0">
                <a:latin typeface="+mj-lt"/>
              </a:rPr>
              <a:t>:</a:t>
            </a:r>
            <a:r>
              <a:rPr lang="en-US" altLang="en-US" sz="1900" dirty="0">
                <a:latin typeface="+mj-lt"/>
              </a:rPr>
              <a:t> The sample values are compressed at the sender into logarithmic zones, and then expanded at the receiver. The zones are fixed in height. </a:t>
            </a:r>
            <a:endParaRPr lang="en-US" altLang="en-US" sz="1900" dirty="0">
              <a:latin typeface="+mj-lt"/>
            </a:endParaRPr>
          </a:p>
          <a:p>
            <a:pPr algn="just" fontAlgn="auto">
              <a:lnSpc>
                <a:spcPct val="150000"/>
              </a:lnSpc>
              <a:spcAft>
                <a:spcPts val="0"/>
              </a:spcAft>
              <a:buFont typeface="Arial" panose="020B0604020202020204" pitchFamily="34" charset="0"/>
              <a:buChar char="•"/>
              <a:defRPr/>
            </a:pPr>
            <a:endParaRPr lang="en-US" sz="1900" dirty="0">
              <a:latin typeface="+mj-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b="1" i="1"/>
              <a:t>PCM Decoder</a:t>
            </a:r>
            <a:endParaRPr lang="en-US" altLang="en-US" b="1" i="1"/>
          </a:p>
        </p:txBody>
      </p:sp>
      <p:sp>
        <p:nvSpPr>
          <p:cNvPr id="147459" name="Content Placeholder 2"/>
          <p:cNvSpPr>
            <a:spLocks noGrp="1"/>
          </p:cNvSpPr>
          <p:nvPr>
            <p:ph idx="1"/>
          </p:nvPr>
        </p:nvSpPr>
        <p:spPr/>
        <p:txBody>
          <a:bodyPr/>
          <a:lstStyle/>
          <a:p>
            <a:pPr algn="just">
              <a:lnSpc>
                <a:spcPct val="150000"/>
              </a:lnSpc>
            </a:pPr>
            <a:r>
              <a:rPr lang="en-US" altLang="en-US" sz="2400" dirty="0">
                <a:latin typeface="+mj-lt"/>
              </a:rPr>
              <a:t>To recover an analog signal from a digitized signal we follow the following steps:</a:t>
            </a:r>
            <a:endParaRPr lang="en-US" altLang="en-US" sz="2400" dirty="0">
              <a:latin typeface="+mj-lt"/>
            </a:endParaRPr>
          </a:p>
          <a:p>
            <a:pPr lvl="1" algn="just">
              <a:lnSpc>
                <a:spcPct val="150000"/>
              </a:lnSpc>
            </a:pPr>
            <a:r>
              <a:rPr lang="en-US" altLang="en-US" sz="2000" dirty="0">
                <a:latin typeface="+mj-lt"/>
              </a:rPr>
              <a:t>We use a hold circuit that holds the amplitude value of a pulse till the next pulse arrives.</a:t>
            </a:r>
            <a:endParaRPr lang="en-US" altLang="en-US" sz="2000" dirty="0">
              <a:latin typeface="+mj-lt"/>
            </a:endParaRPr>
          </a:p>
          <a:p>
            <a:pPr lvl="1" algn="just">
              <a:lnSpc>
                <a:spcPct val="150000"/>
              </a:lnSpc>
            </a:pPr>
            <a:r>
              <a:rPr lang="en-US" altLang="en-US" sz="2000" dirty="0">
                <a:latin typeface="+mj-lt"/>
              </a:rPr>
              <a:t>We pass this signal through a low pass filter with a cutoff frequency that is equal to the highest frequency in the pre-sampled signal.</a:t>
            </a:r>
            <a:endParaRPr lang="en-US" altLang="en-US" sz="2000" dirty="0">
              <a:latin typeface="+mj-lt"/>
            </a:endParaRPr>
          </a:p>
          <a:p>
            <a:pPr algn="just">
              <a:lnSpc>
                <a:spcPct val="150000"/>
              </a:lnSpc>
            </a:pPr>
            <a:r>
              <a:rPr lang="en-US" altLang="en-US" sz="2400" dirty="0">
                <a:latin typeface="+mj-lt"/>
              </a:rPr>
              <a:t>The higher the value of L, the less distorted a signal is recovered.</a:t>
            </a:r>
            <a:endParaRPr lang="en-US" altLang="en-US" sz="2400" dirty="0">
              <a:latin typeface="+mj-lt"/>
            </a:endParaRPr>
          </a:p>
          <a:p>
            <a:pPr algn="just">
              <a:lnSpc>
                <a:spcPct val="150000"/>
              </a:lnSpc>
            </a:pPr>
            <a:endParaRPr lang="en-US" altLang="en-US" sz="2800" dirty="0">
              <a:latin typeface="+mj-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r>
              <a:rPr lang="en-US" altLang="en-US" sz="3600" b="1" i="1"/>
              <a:t>Components of a PCM decoder</a:t>
            </a:r>
            <a:endParaRPr lang="en-US" altLang="en-US" sz="3600"/>
          </a:p>
        </p:txBody>
      </p:sp>
      <p:pic>
        <p:nvPicPr>
          <p:cNvPr id="148484" name="Picture 6"/>
          <p:cNvPicPr>
            <a:picLocks noGrp="1" noChangeAspect="1" noChangeArrowheads="1"/>
          </p:cNvPicPr>
          <p:nvPr>
            <p:ph idx="1"/>
          </p:nvPr>
        </p:nvPicPr>
        <p:blipFill>
          <a:blip r:embed="rId1"/>
          <a:srcRect/>
          <a:stretch>
            <a:fillRect/>
          </a:stretch>
        </p:blipFill>
        <p:spPr>
          <a:xfrm>
            <a:off x="457200" y="2232025"/>
            <a:ext cx="8229600" cy="3262313"/>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b="1" i="1"/>
              <a:t>Delta Modulation</a:t>
            </a:r>
            <a:endParaRPr lang="en-US" altLang="en-US" b="1" i="1"/>
          </a:p>
        </p:txBody>
      </p:sp>
      <p:sp>
        <p:nvSpPr>
          <p:cNvPr id="3" name="Content Placeholder 2"/>
          <p:cNvSpPr>
            <a:spLocks noGrp="1"/>
          </p:cNvSpPr>
          <p:nvPr>
            <p:ph idx="1"/>
          </p:nvPr>
        </p:nvSpPr>
        <p:spPr/>
        <p:txBody>
          <a:bodyPr rtlCol="0">
            <a:normAutofit fontScale="70000" lnSpcReduction="20000"/>
          </a:bodyPr>
          <a:lstStyle/>
          <a:p>
            <a:pPr algn="just" fontAlgn="auto">
              <a:lnSpc>
                <a:spcPct val="160000"/>
              </a:lnSpc>
              <a:spcAft>
                <a:spcPts val="0"/>
              </a:spcAft>
              <a:buFont typeface="Arial" panose="020B0604020202020204" pitchFamily="34" charset="0"/>
              <a:buChar char="•"/>
              <a:defRPr/>
            </a:pPr>
            <a:r>
              <a:rPr lang="en-US" altLang="en-US" dirty="0">
                <a:latin typeface="+mj-lt"/>
              </a:rPr>
              <a:t>This scheme sends only the difference between pulses, if the pulse at time t</a:t>
            </a:r>
            <a:r>
              <a:rPr lang="en-US" altLang="en-US" baseline="-25000" dirty="0">
                <a:latin typeface="+mj-lt"/>
              </a:rPr>
              <a:t>n+1</a:t>
            </a:r>
            <a:r>
              <a:rPr lang="en-US" altLang="en-US" dirty="0">
                <a:latin typeface="+mj-lt"/>
              </a:rPr>
              <a:t> is higher in amplitude value than the pulse at time </a:t>
            </a:r>
            <a:r>
              <a:rPr lang="en-US" altLang="en-US" dirty="0" err="1">
                <a:latin typeface="+mj-lt"/>
              </a:rPr>
              <a:t>t</a:t>
            </a:r>
            <a:r>
              <a:rPr lang="en-US" altLang="en-US" baseline="-25000" dirty="0" err="1">
                <a:latin typeface="+mj-lt"/>
              </a:rPr>
              <a:t>n</a:t>
            </a:r>
            <a:r>
              <a:rPr lang="en-US" altLang="en-US" dirty="0">
                <a:latin typeface="+mj-lt"/>
              </a:rPr>
              <a:t>, then a single bit, say a “1”, is used to indicate the positive value.</a:t>
            </a:r>
            <a:endParaRPr lang="en-US" altLang="en-US" dirty="0">
              <a:latin typeface="+mj-lt"/>
            </a:endParaRPr>
          </a:p>
          <a:p>
            <a:pPr algn="just" fontAlgn="auto">
              <a:lnSpc>
                <a:spcPct val="160000"/>
              </a:lnSpc>
              <a:spcAft>
                <a:spcPts val="0"/>
              </a:spcAft>
              <a:buFont typeface="Arial" panose="020B0604020202020204" pitchFamily="34" charset="0"/>
              <a:buChar char="•"/>
              <a:defRPr/>
            </a:pPr>
            <a:r>
              <a:rPr lang="en-US" altLang="en-US" dirty="0">
                <a:latin typeface="+mj-lt"/>
              </a:rPr>
              <a:t>If the pulse is lower in value, resulting in a negative value, a “0” is used.</a:t>
            </a:r>
            <a:endParaRPr lang="en-US" altLang="en-US" dirty="0">
              <a:latin typeface="+mj-lt"/>
            </a:endParaRPr>
          </a:p>
          <a:p>
            <a:pPr algn="just" fontAlgn="auto">
              <a:lnSpc>
                <a:spcPct val="160000"/>
              </a:lnSpc>
              <a:spcAft>
                <a:spcPts val="0"/>
              </a:spcAft>
              <a:buFont typeface="Arial" panose="020B0604020202020204" pitchFamily="34" charset="0"/>
              <a:buChar char="•"/>
              <a:defRPr/>
            </a:pPr>
            <a:r>
              <a:rPr lang="en-US" altLang="en-US" dirty="0">
                <a:latin typeface="+mj-lt"/>
              </a:rPr>
              <a:t>This scheme works well for small changes in signal values between samples.</a:t>
            </a:r>
            <a:endParaRPr lang="en-US" altLang="en-US" dirty="0">
              <a:latin typeface="+mj-lt"/>
            </a:endParaRPr>
          </a:p>
          <a:p>
            <a:pPr algn="just" fontAlgn="auto">
              <a:lnSpc>
                <a:spcPct val="160000"/>
              </a:lnSpc>
              <a:spcAft>
                <a:spcPts val="0"/>
              </a:spcAft>
              <a:buFont typeface="Arial" panose="020B0604020202020204" pitchFamily="34" charset="0"/>
              <a:buChar char="•"/>
              <a:defRPr/>
            </a:pPr>
            <a:r>
              <a:rPr lang="en-US" altLang="en-US" dirty="0">
                <a:latin typeface="+mj-lt"/>
              </a:rPr>
              <a:t>If changes in amplitude are large, this will result in large errors.</a:t>
            </a:r>
            <a:endParaRPr lang="en-US" altLang="en-US" dirty="0">
              <a:latin typeface="+mj-lt"/>
            </a:endParaRPr>
          </a:p>
          <a:p>
            <a:pPr algn="just" fontAlgn="auto">
              <a:lnSpc>
                <a:spcPct val="160000"/>
              </a:lnSpc>
              <a:spcAft>
                <a:spcPts val="0"/>
              </a:spcAft>
              <a:buFont typeface="Arial" panose="020B0604020202020204" pitchFamily="34" charset="0"/>
              <a:buChar char="•"/>
              <a:defRPr/>
            </a:pPr>
            <a:endParaRPr lang="en-US" dirty="0">
              <a:latin typeface="+mj-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en-US" sz="4000" b="1" i="1" dirty="0"/>
              <a:t>The process of delta modulation</a:t>
            </a:r>
            <a:br>
              <a:rPr lang="en-US" altLang="en-US" b="1" i="1" dirty="0"/>
            </a:br>
            <a:endParaRPr lang="en-US" dirty="0"/>
          </a:p>
        </p:txBody>
      </p:sp>
      <p:pic>
        <p:nvPicPr>
          <p:cNvPr id="150532" name="Picture 6"/>
          <p:cNvPicPr>
            <a:picLocks noGrp="1" noChangeAspect="1" noChangeArrowheads="1"/>
          </p:cNvPicPr>
          <p:nvPr>
            <p:ph idx="1"/>
          </p:nvPr>
        </p:nvPicPr>
        <p:blipFill>
          <a:blip r:embed="rId1"/>
          <a:srcRect/>
          <a:stretch>
            <a:fillRect/>
          </a:stretch>
        </p:blipFill>
        <p:spPr>
          <a:xfrm>
            <a:off x="457200" y="2292350"/>
            <a:ext cx="8229600" cy="3141663"/>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020762"/>
          </a:xfrm>
        </p:spPr>
        <p:txBody>
          <a:bodyPr rtlCol="0">
            <a:normAutofit fontScale="90000"/>
          </a:bodyPr>
          <a:lstStyle/>
          <a:p>
            <a:pPr fontAlgn="auto">
              <a:spcAft>
                <a:spcPts val="0"/>
              </a:spcAft>
              <a:defRPr/>
            </a:pPr>
            <a:r>
              <a:rPr lang="en-US" altLang="en-US" sz="3600" b="1" i="1" dirty="0"/>
              <a:t>Delta modulation components</a:t>
            </a:r>
            <a:br>
              <a:rPr lang="en-US" altLang="en-US" b="1" i="1" dirty="0"/>
            </a:br>
            <a:endParaRPr lang="en-US" dirty="0"/>
          </a:p>
        </p:txBody>
      </p:sp>
      <p:pic>
        <p:nvPicPr>
          <p:cNvPr id="151556" name="Picture 6"/>
          <p:cNvPicPr>
            <a:picLocks noGrp="1" noChangeAspect="1" noChangeArrowheads="1"/>
          </p:cNvPicPr>
          <p:nvPr>
            <p:ph idx="1"/>
          </p:nvPr>
        </p:nvPicPr>
        <p:blipFill>
          <a:blip r:embed="rId1"/>
          <a:srcRect/>
          <a:stretch>
            <a:fillRect/>
          </a:stretch>
        </p:blipFill>
        <p:spPr>
          <a:xfrm>
            <a:off x="533400" y="762000"/>
            <a:ext cx="8229600" cy="2484437"/>
          </a:xfrm>
        </p:spPr>
      </p:pic>
      <p:sp>
        <p:nvSpPr>
          <p:cNvPr id="5" name="Title 1"/>
          <p:cNvSpPr txBox="1"/>
          <p:nvPr/>
        </p:nvSpPr>
        <p:spPr bwMode="auto">
          <a:xfrm>
            <a:off x="609600" y="3352800"/>
            <a:ext cx="7696200" cy="838200"/>
          </a:xfrm>
          <a:prstGeom prst="rect">
            <a:avLst/>
          </a:prstGeom>
          <a:noFill/>
          <a:ln w="9525">
            <a:noFill/>
            <a:miter lim="800000"/>
          </a:ln>
        </p:spPr>
        <p:txBody>
          <a:bodyPr vert="horz" wrap="square" lIns="91440" tIns="45720" rIns="91440" bIns="45720" numCol="1" rtlCol="0" anchor="ctr" anchorCtr="0" compatLnSpc="1">
            <a:normAutofit fontScale="67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Aft>
                <a:spcPts val="0"/>
              </a:spcAft>
              <a:defRPr/>
            </a:pPr>
            <a:r>
              <a:rPr lang="en-US" altLang="en-US" sz="4000" b="1" i="1" smtClean="0"/>
              <a:t>Delta demodulation components</a:t>
            </a:r>
            <a:br>
              <a:rPr lang="en-US" altLang="en-US" b="1" i="1" smtClean="0"/>
            </a:br>
            <a:endParaRPr lang="en-US" dirty="0"/>
          </a:p>
        </p:txBody>
      </p:sp>
      <p:pic>
        <p:nvPicPr>
          <p:cNvPr id="6" name="Picture 6"/>
          <p:cNvPicPr>
            <a:picLocks noChangeAspect="1" noChangeArrowheads="1"/>
          </p:cNvPicPr>
          <p:nvPr/>
        </p:nvPicPr>
        <p:blipFill>
          <a:blip r:embed="rId2"/>
          <a:srcRect/>
          <a:stretch>
            <a:fillRect/>
          </a:stretch>
        </p:blipFill>
        <p:spPr bwMode="auto">
          <a:xfrm>
            <a:off x="533400" y="3886200"/>
            <a:ext cx="8229600" cy="2700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102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81075" y="2641600"/>
            <a:ext cx="770572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8" name="Text Box 1028"/>
          <p:cNvSpPr txBox="1">
            <a:spLocks noChangeArrowheads="1"/>
          </p:cNvSpPr>
          <p:nvPr/>
        </p:nvSpPr>
        <p:spPr bwMode="auto">
          <a:xfrm>
            <a:off x="1828800" y="868363"/>
            <a:ext cx="50960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dirty="0">
                <a:solidFill>
                  <a:schemeClr val="accent2"/>
                </a:solidFill>
                <a:latin typeface="+mj-lt"/>
              </a:rPr>
              <a:t>Digital to Digital Encoding</a:t>
            </a:r>
            <a:endParaRPr lang="en-US" altLang="en-US" sz="3200" b="1" dirty="0">
              <a:solidFill>
                <a:schemeClr val="accent2"/>
              </a:solidFill>
              <a:latin typeface="+mj-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lstStyle/>
          <a:p>
            <a:r>
              <a:rPr lang="en-US" altLang="en-US" b="1" i="1"/>
              <a:t>Delta PCM (DPCM)</a:t>
            </a:r>
            <a:endParaRPr lang="en-US" altLang="en-US" b="1" i="1"/>
          </a:p>
        </p:txBody>
      </p:sp>
      <p:sp>
        <p:nvSpPr>
          <p:cNvPr id="153603" name="Content Placeholder 2"/>
          <p:cNvSpPr>
            <a:spLocks noGrp="1"/>
          </p:cNvSpPr>
          <p:nvPr>
            <p:ph idx="1"/>
          </p:nvPr>
        </p:nvSpPr>
        <p:spPr/>
        <p:txBody>
          <a:bodyPr/>
          <a:lstStyle/>
          <a:p>
            <a:r>
              <a:rPr lang="en-US" altLang="en-US"/>
              <a:t>Instead of using one bit to indicate positive and negative differences, we can use more bits -&gt; quantization of the difference.</a:t>
            </a:r>
            <a:endParaRPr lang="en-US" altLang="en-US"/>
          </a:p>
          <a:p>
            <a:r>
              <a:rPr lang="en-US" altLang="en-US"/>
              <a:t>Each bit code is used to represent the value of the difference.</a:t>
            </a:r>
            <a:endParaRPr lang="en-US" altLang="en-US"/>
          </a:p>
          <a:p>
            <a:r>
              <a:rPr lang="en-US" altLang="en-US"/>
              <a:t>The more bits the more levels -&gt; the higher the accuracy.</a:t>
            </a:r>
            <a:endParaRPr lang="en-US" altLang="en-US"/>
          </a:p>
          <a:p>
            <a:endParaRPr lang="en-US"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853857"/>
            <a:ext cx="7848600" cy="2123658"/>
          </a:xfrm>
          <a:prstGeom prst="rect">
            <a:avLst/>
          </a:prstGeom>
        </p:spPr>
        <p:txBody>
          <a:bodyPr wrap="square">
            <a:spAutoFit/>
          </a:bodyPr>
          <a:lstStyle/>
          <a:p>
            <a:pPr eaLnBrk="1" fontAlgn="auto" hangingPunct="1">
              <a:spcAft>
                <a:spcPts val="0"/>
              </a:spcAft>
              <a:defRPr/>
            </a:pPr>
            <a:endParaRPr lang="en-US" sz="3200" b="1" dirty="0">
              <a:solidFill>
                <a:schemeClr val="tx2"/>
              </a:solidFill>
              <a:latin typeface="+mj-lt"/>
              <a:cs typeface="Arial" panose="020B0604020202020204" pitchFamily="34" charset="0"/>
            </a:endParaRPr>
          </a:p>
          <a:p>
            <a:pPr algn="ctr" eaLnBrk="1" fontAlgn="auto" hangingPunct="1">
              <a:spcAft>
                <a:spcPts val="0"/>
              </a:spcAft>
              <a:defRPr/>
            </a:pPr>
            <a:endParaRPr lang="en-US" sz="3200" b="1" dirty="0" smtClean="0">
              <a:solidFill>
                <a:schemeClr val="tx2"/>
              </a:solidFill>
              <a:effectLst>
                <a:outerShdw blurRad="38100" dist="38100" dir="2700000" algn="tl">
                  <a:srgbClr val="C0C0C0"/>
                </a:outerShdw>
              </a:effectLst>
              <a:latin typeface="+mj-lt"/>
              <a:cs typeface="Arial" panose="020B0604020202020204" pitchFamily="34" charset="0"/>
            </a:endParaRPr>
          </a:p>
          <a:p>
            <a:pPr algn="ctr" eaLnBrk="1" fontAlgn="auto" hangingPunct="1">
              <a:spcAft>
                <a:spcPts val="0"/>
              </a:spcAft>
              <a:defRPr/>
            </a:pPr>
            <a:r>
              <a:rPr lang="en-US" sz="3600" b="1" dirty="0" smtClean="0">
                <a:solidFill>
                  <a:schemeClr val="tx2"/>
                </a:solidFill>
                <a:effectLst>
                  <a:outerShdw blurRad="38100" dist="38100" dir="2700000" algn="tl">
                    <a:srgbClr val="C0C0C0"/>
                  </a:outerShdw>
                </a:effectLst>
                <a:latin typeface="+mj-lt"/>
                <a:cs typeface="Arial" panose="020B0604020202020204" pitchFamily="34" charset="0"/>
              </a:rPr>
              <a:t>DIGITAL-TO-ANALOG</a:t>
            </a:r>
            <a:r>
              <a:rPr lang="en-US" sz="3200" b="1" dirty="0" smtClean="0">
                <a:solidFill>
                  <a:schemeClr val="tx2"/>
                </a:solidFill>
                <a:effectLst>
                  <a:outerShdw blurRad="38100" dist="38100" dir="2700000" algn="tl">
                    <a:srgbClr val="C0C0C0"/>
                  </a:outerShdw>
                </a:effectLst>
                <a:latin typeface="+mj-lt"/>
                <a:cs typeface="Arial" panose="020B0604020202020204" pitchFamily="34" charset="0"/>
              </a:rPr>
              <a:t> </a:t>
            </a:r>
            <a:r>
              <a:rPr lang="en-US" sz="3200" b="1" dirty="0">
                <a:solidFill>
                  <a:schemeClr val="tx2"/>
                </a:solidFill>
                <a:effectLst>
                  <a:outerShdw blurRad="38100" dist="38100" dir="2700000" algn="tl">
                    <a:srgbClr val="C0C0C0"/>
                  </a:outerShdw>
                </a:effectLst>
                <a:latin typeface="+mj-lt"/>
                <a:cs typeface="Arial" panose="020B0604020202020204" pitchFamily="34" charset="0"/>
              </a:rPr>
              <a:t>CONVERSION</a:t>
            </a:r>
            <a:endParaRPr lang="en-US" sz="3200" b="1" dirty="0">
              <a:solidFill>
                <a:schemeClr val="tx2"/>
              </a:solidFill>
              <a:effectLst>
                <a:outerShdw blurRad="38100" dist="38100" dir="2700000" algn="tl">
                  <a:srgbClr val="C0C0C0"/>
                </a:outerShdw>
              </a:effectLst>
              <a:latin typeface="+mj-lt"/>
              <a:cs typeface="Arial" panose="020B0604020202020204" pitchFamily="34" charset="0"/>
            </a:endParaRPr>
          </a:p>
          <a:p>
            <a:pPr eaLnBrk="1" fontAlgn="auto" hangingPunct="1">
              <a:spcAft>
                <a:spcPts val="0"/>
              </a:spcAft>
              <a:defRPr/>
            </a:pPr>
            <a:r>
              <a:rPr lang="en-US" sz="3200" dirty="0">
                <a:latin typeface="+mj-lt"/>
                <a:cs typeface="Arial" panose="020B0604020202020204" pitchFamily="34" charset="0"/>
              </a:rPr>
              <a:t>				</a:t>
            </a:r>
            <a:endParaRPr lang="en-US" sz="3200" dirty="0">
              <a:latin typeface="+mj-lt"/>
              <a:cs typeface="Arial" panose="020B0604020202020204" pitchFamily="34" charset="0"/>
            </a:endParaRPr>
          </a:p>
        </p:txBody>
      </p:sp>
      <p:pic>
        <p:nvPicPr>
          <p:cNvPr id="3" name="Picture 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800" y="2951933"/>
            <a:ext cx="88646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altLang="en-US" sz="2800" b="1" dirty="0"/>
              <a:t>       Digital to Analog Conversion</a:t>
            </a:r>
            <a:endParaRPr lang="en-US" altLang="en-US" sz="2800" b="1" i="1" dirty="0"/>
          </a:p>
        </p:txBody>
      </p:sp>
      <p:sp>
        <p:nvSpPr>
          <p:cNvPr id="3" name="Content Placeholder 2"/>
          <p:cNvSpPr>
            <a:spLocks noGrp="1"/>
          </p:cNvSpPr>
          <p:nvPr>
            <p:ph idx="1"/>
          </p:nvPr>
        </p:nvSpPr>
        <p:spPr/>
        <p:txBody>
          <a:bodyPr rtlCol="0">
            <a:normAutofit fontScale="70000" lnSpcReduction="20000"/>
          </a:bodyPr>
          <a:lstStyle/>
          <a:p>
            <a:pPr algn="just">
              <a:lnSpc>
                <a:spcPct val="150000"/>
              </a:lnSpc>
              <a:buFont typeface="Arial" panose="020B0604020202020204" pitchFamily="34" charset="0"/>
              <a:buChar char="•"/>
              <a:defRPr/>
            </a:pPr>
            <a:r>
              <a:rPr lang="en-US" sz="2800" dirty="0">
                <a:latin typeface="+mj-lt"/>
              </a:rPr>
              <a:t>Converting digital data to a </a:t>
            </a:r>
            <a:r>
              <a:rPr lang="en-US" sz="2800" dirty="0" err="1">
                <a:latin typeface="+mj-lt"/>
              </a:rPr>
              <a:t>bandpass</a:t>
            </a:r>
            <a:r>
              <a:rPr lang="en-US" sz="2800" dirty="0">
                <a:latin typeface="+mj-lt"/>
              </a:rPr>
              <a:t> analog signal is traditionally called digital to- analog conversion</a:t>
            </a:r>
            <a:endParaRPr lang="en-US" sz="2800" i="1" dirty="0">
              <a:solidFill>
                <a:schemeClr val="hlink"/>
              </a:solidFill>
              <a:effectLst>
                <a:outerShdw blurRad="38100" dist="38100" dir="2700000" algn="tl">
                  <a:srgbClr val="C0C0C0"/>
                </a:outerShdw>
              </a:effectLst>
              <a:latin typeface="+mj-lt"/>
            </a:endParaRPr>
          </a:p>
          <a:p>
            <a:pPr algn="just" eaLnBrk="1" hangingPunct="1">
              <a:lnSpc>
                <a:spcPct val="150000"/>
              </a:lnSpc>
              <a:buFont typeface="Arial" panose="020B0604020202020204" pitchFamily="34" charset="0"/>
              <a:buChar char="•"/>
              <a:defRPr/>
            </a:pPr>
            <a:r>
              <a:rPr lang="en-US" sz="2800" i="1" dirty="0">
                <a:solidFill>
                  <a:schemeClr val="hlink"/>
                </a:solidFill>
                <a:effectLst>
                  <a:outerShdw blurRad="38100" dist="38100" dir="2700000" algn="tl">
                    <a:srgbClr val="C0C0C0"/>
                  </a:outerShdw>
                </a:effectLst>
                <a:latin typeface="+mj-lt"/>
              </a:rPr>
              <a:t>Digital-to-analog</a:t>
            </a:r>
            <a:r>
              <a:rPr lang="en-US" sz="2800" i="1" dirty="0">
                <a:effectLst>
                  <a:outerShdw blurRad="38100" dist="38100" dir="2700000" algn="tl">
                    <a:srgbClr val="C0C0C0"/>
                  </a:outerShdw>
                </a:effectLst>
                <a:latin typeface="+mj-lt"/>
              </a:rPr>
              <a:t> conversion is the process of changing one of the characteristics of an analog signal based on the information in digital data.</a:t>
            </a:r>
            <a:endParaRPr lang="en-US" sz="2800" i="1" dirty="0">
              <a:effectLst>
                <a:outerShdw blurRad="38100" dist="38100" dir="2700000" algn="tl">
                  <a:srgbClr val="C0C0C0"/>
                </a:outerShdw>
              </a:effectLst>
              <a:latin typeface="+mj-lt"/>
            </a:endParaRPr>
          </a:p>
          <a:p>
            <a:pPr algn="just" eaLnBrk="1" hangingPunct="1">
              <a:lnSpc>
                <a:spcPct val="150000"/>
              </a:lnSpc>
              <a:buFont typeface="Arial" panose="020B0604020202020204" pitchFamily="34" charset="0"/>
              <a:buChar char="•"/>
              <a:defRPr/>
            </a:pPr>
            <a:r>
              <a:rPr lang="en-US" sz="2800" dirty="0">
                <a:latin typeface="+mj-lt"/>
              </a:rPr>
              <a:t>Digital data needs to be carried on an analog signal.</a:t>
            </a:r>
            <a:endParaRPr lang="en-US" sz="2800" dirty="0">
              <a:latin typeface="+mj-lt"/>
            </a:endParaRPr>
          </a:p>
          <a:p>
            <a:pPr algn="just" eaLnBrk="1" hangingPunct="1">
              <a:lnSpc>
                <a:spcPct val="150000"/>
              </a:lnSpc>
              <a:buFont typeface="Arial" panose="020B0604020202020204" pitchFamily="34" charset="0"/>
              <a:buChar char="•"/>
              <a:defRPr/>
            </a:pPr>
            <a:r>
              <a:rPr lang="en-US" sz="2800" dirty="0">
                <a:latin typeface="+mj-lt"/>
              </a:rPr>
              <a:t>A </a:t>
            </a:r>
            <a:r>
              <a:rPr lang="en-US" sz="2800" dirty="0">
                <a:solidFill>
                  <a:schemeClr val="hlink"/>
                </a:solidFill>
                <a:latin typeface="+mj-lt"/>
              </a:rPr>
              <a:t>carrier</a:t>
            </a:r>
            <a:r>
              <a:rPr lang="en-US" sz="2800" dirty="0">
                <a:latin typeface="+mj-lt"/>
              </a:rPr>
              <a:t> signal (frequency </a:t>
            </a:r>
            <a:r>
              <a:rPr lang="en-US" sz="2800" dirty="0" err="1">
                <a:latin typeface="+mj-lt"/>
              </a:rPr>
              <a:t>f</a:t>
            </a:r>
            <a:r>
              <a:rPr lang="en-US" sz="2800" baseline="-25000" dirty="0" err="1">
                <a:latin typeface="+mj-lt"/>
              </a:rPr>
              <a:t>c</a:t>
            </a:r>
            <a:r>
              <a:rPr lang="en-US" sz="2800" dirty="0">
                <a:latin typeface="+mj-lt"/>
              </a:rPr>
              <a:t>) performs the function of transporting the digital data in an analog waveform.</a:t>
            </a:r>
            <a:endParaRPr lang="en-US" sz="2800" dirty="0">
              <a:latin typeface="+mj-lt"/>
            </a:endParaRPr>
          </a:p>
          <a:p>
            <a:pPr algn="just" eaLnBrk="1" hangingPunct="1">
              <a:lnSpc>
                <a:spcPct val="150000"/>
              </a:lnSpc>
              <a:buFont typeface="Arial" panose="020B0604020202020204" pitchFamily="34" charset="0"/>
              <a:buChar char="•"/>
              <a:defRPr/>
            </a:pPr>
            <a:r>
              <a:rPr lang="en-US" sz="2800" dirty="0">
                <a:latin typeface="+mj-lt"/>
              </a:rPr>
              <a:t>The analog carrier signal is manipulated to uniquely identify the digital data being carried.</a:t>
            </a:r>
            <a:endParaRPr lang="en-US" sz="2800" dirty="0">
              <a:latin typeface="+mj-lt"/>
            </a:endParaRPr>
          </a:p>
          <a:p>
            <a:pPr algn="just" eaLnBrk="1" fontAlgn="auto" hangingPunct="1">
              <a:lnSpc>
                <a:spcPct val="150000"/>
              </a:lnSpc>
              <a:spcAft>
                <a:spcPts val="0"/>
              </a:spcAft>
              <a:buFont typeface="Arial" panose="020B0604020202020204" pitchFamily="34" charset="0"/>
              <a:buChar char="•"/>
              <a:defRPr/>
            </a:pPr>
            <a:endParaRPr lang="en-US" dirty="0">
              <a:latin typeface="+mj-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altLang="en-US" sz="3200" dirty="0">
                <a:solidFill>
                  <a:schemeClr val="folHlink"/>
                </a:solidFill>
              </a:rPr>
              <a:t>      </a:t>
            </a:r>
            <a:r>
              <a:rPr lang="en-US" altLang="en-US" sz="3200" i="1" dirty="0" smtClean="0"/>
              <a:t>Digital-to-analog </a:t>
            </a:r>
            <a:r>
              <a:rPr lang="en-US" altLang="en-US" sz="3200" i="1" dirty="0"/>
              <a:t>conversion</a:t>
            </a:r>
            <a:endParaRPr lang="en-US" altLang="en-US" sz="3200" i="1" dirty="0"/>
          </a:p>
        </p:txBody>
      </p:sp>
      <p:pic>
        <p:nvPicPr>
          <p:cNvPr id="81924" name="Picture 10"/>
          <p:cNvPicPr>
            <a:picLocks noGrp="1" noChangeAspect="1" noChangeArrowheads="1"/>
          </p:cNvPicPr>
          <p:nvPr>
            <p:ph idx="1"/>
          </p:nvPr>
        </p:nvPicPr>
        <p:blipFill>
          <a:blip r:embed="rId1"/>
          <a:srcRect/>
          <a:stretch>
            <a:fillRect/>
          </a:stretch>
        </p:blipFill>
        <p:spPr>
          <a:xfrm>
            <a:off x="228600" y="1676400"/>
            <a:ext cx="8229600" cy="2405063"/>
          </a:xfrm>
          <a:noFill/>
        </p:spPr>
      </p:pic>
      <p:sp>
        <p:nvSpPr>
          <p:cNvPr id="81925" name="Rectangle 4"/>
          <p:cNvSpPr>
            <a:spLocks noChangeArrowheads="1"/>
          </p:cNvSpPr>
          <p:nvPr/>
        </p:nvSpPr>
        <p:spPr bwMode="auto">
          <a:xfrm>
            <a:off x="609600" y="4800600"/>
            <a:ext cx="7162800" cy="646113"/>
          </a:xfrm>
          <a:prstGeom prst="rect">
            <a:avLst/>
          </a:prstGeom>
          <a:noFill/>
          <a:ln w="9525">
            <a:noFill/>
            <a:miter lim="800000"/>
          </a:ln>
        </p:spPr>
        <p:txBody>
          <a:bodyPr>
            <a:spAutoFit/>
          </a:bodyPr>
          <a:lstStyle/>
          <a:p>
            <a:pPr eaLnBrk="1" hangingPunct="1"/>
            <a:r>
              <a:rPr lang="en-US" altLang="en-US" dirty="0">
                <a:latin typeface="+mj-lt"/>
              </a:rPr>
              <a:t>Figure 1 shows the relationship between the digital information, the digital-to-analog modulating process, and the resultant analog signal.</a:t>
            </a:r>
            <a:endParaRPr lang="en-US" altLang="en-US" dirty="0">
              <a:latin typeface="+mj-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Content Placeholder 2"/>
          <p:cNvSpPr>
            <a:spLocks noGrp="1"/>
          </p:cNvSpPr>
          <p:nvPr>
            <p:ph idx="1"/>
          </p:nvPr>
        </p:nvSpPr>
        <p:spPr>
          <a:xfrm>
            <a:off x="457200" y="806450"/>
            <a:ext cx="8229600" cy="5319713"/>
          </a:xfrm>
        </p:spPr>
        <p:txBody>
          <a:bodyPr/>
          <a:lstStyle/>
          <a:p>
            <a:pPr>
              <a:lnSpc>
                <a:spcPct val="150000"/>
              </a:lnSpc>
              <a:buFont typeface="Arial" panose="020B0604020202020204" pitchFamily="34" charset="0"/>
              <a:buNone/>
            </a:pPr>
            <a:r>
              <a:rPr lang="en-US" altLang="en-US" sz="2200" b="1" dirty="0">
                <a:solidFill>
                  <a:schemeClr val="folHlink"/>
                </a:solidFill>
                <a:latin typeface="+mj-lt"/>
              </a:rPr>
              <a:t>          </a:t>
            </a:r>
            <a:r>
              <a:rPr lang="en-US" altLang="en-US" sz="2200" b="1" dirty="0" smtClean="0">
                <a:solidFill>
                  <a:schemeClr val="folHlink"/>
                </a:solidFill>
                <a:latin typeface="+mj-lt"/>
              </a:rPr>
              <a:t>           </a:t>
            </a:r>
            <a:r>
              <a:rPr lang="en-US" altLang="en-US" sz="2200" b="1" i="1" dirty="0" smtClean="0">
                <a:latin typeface="+mj-lt"/>
              </a:rPr>
              <a:t>Types </a:t>
            </a:r>
            <a:r>
              <a:rPr lang="en-US" altLang="en-US" sz="2200" b="1" i="1" dirty="0">
                <a:latin typeface="+mj-lt"/>
              </a:rPr>
              <a:t>of digital-to-analog conversion</a:t>
            </a:r>
            <a:br>
              <a:rPr lang="en-US" altLang="en-US" sz="2200" b="1" i="1" dirty="0">
                <a:latin typeface="+mj-lt"/>
              </a:rPr>
            </a:br>
            <a:endParaRPr lang="en-US" altLang="en-US" sz="2200" b="1" i="1" dirty="0" smtClean="0">
              <a:latin typeface="+mj-lt"/>
            </a:endParaRPr>
          </a:p>
          <a:p>
            <a:pPr>
              <a:lnSpc>
                <a:spcPct val="150000"/>
              </a:lnSpc>
              <a:buFont typeface="Arial" panose="020B0604020202020204" pitchFamily="34" charset="0"/>
              <a:buNone/>
            </a:pPr>
            <a:r>
              <a:rPr lang="en-US" altLang="en-US" sz="2200" dirty="0" smtClean="0">
                <a:latin typeface="+mj-lt"/>
              </a:rPr>
              <a:t>Four </a:t>
            </a:r>
            <a:r>
              <a:rPr lang="en-US" altLang="en-US" sz="2200" dirty="0">
                <a:latin typeface="+mj-lt"/>
              </a:rPr>
              <a:t>mechanisms are used for modulating digital data into an analog </a:t>
            </a:r>
            <a:r>
              <a:rPr lang="en-US" altLang="en-US" sz="2200" dirty="0" smtClean="0">
                <a:latin typeface="+mj-lt"/>
              </a:rPr>
              <a:t>signal</a:t>
            </a:r>
            <a:endParaRPr lang="en-US" altLang="en-US" sz="2200" dirty="0" smtClean="0">
              <a:latin typeface="+mj-lt"/>
            </a:endParaRPr>
          </a:p>
          <a:p>
            <a:pPr>
              <a:lnSpc>
                <a:spcPct val="150000"/>
              </a:lnSpc>
              <a:buFont typeface="Wingdings" panose="05000000000000000000" pitchFamily="2" charset="2"/>
              <a:buChar char="q"/>
            </a:pPr>
            <a:r>
              <a:rPr lang="en-US" altLang="en-US" sz="2200" b="1" i="1" dirty="0" smtClean="0">
                <a:latin typeface="+mj-lt"/>
              </a:rPr>
              <a:t> </a:t>
            </a:r>
            <a:r>
              <a:rPr lang="en-US" altLang="en-US" sz="2200" b="1" i="1" dirty="0" smtClean="0">
                <a:solidFill>
                  <a:srgbClr val="0000FF"/>
                </a:solidFill>
                <a:latin typeface="+mj-lt"/>
              </a:rPr>
              <a:t>Amplitude </a:t>
            </a:r>
            <a:r>
              <a:rPr lang="en-US" altLang="en-US" sz="2200" b="1" i="1" dirty="0">
                <a:solidFill>
                  <a:srgbClr val="0000FF"/>
                </a:solidFill>
                <a:latin typeface="+mj-lt"/>
              </a:rPr>
              <a:t>shift keying (ASK</a:t>
            </a:r>
            <a:r>
              <a:rPr lang="en-US" altLang="en-US" sz="2200" b="1" i="1" dirty="0" smtClean="0">
                <a:solidFill>
                  <a:srgbClr val="0000FF"/>
                </a:solidFill>
                <a:latin typeface="+mj-lt"/>
              </a:rPr>
              <a:t>)</a:t>
            </a:r>
            <a:endParaRPr lang="en-US" altLang="en-US" sz="2200" b="1" i="1" dirty="0" smtClean="0">
              <a:solidFill>
                <a:srgbClr val="0000FF"/>
              </a:solidFill>
              <a:latin typeface="+mj-lt"/>
            </a:endParaRPr>
          </a:p>
          <a:p>
            <a:pPr>
              <a:lnSpc>
                <a:spcPct val="150000"/>
              </a:lnSpc>
              <a:buFont typeface="Wingdings" panose="05000000000000000000" pitchFamily="2" charset="2"/>
              <a:buChar char="q"/>
            </a:pPr>
            <a:r>
              <a:rPr lang="en-US" altLang="en-US" sz="2200" b="1" i="1" dirty="0">
                <a:solidFill>
                  <a:srgbClr val="0000FF"/>
                </a:solidFill>
                <a:latin typeface="+mj-lt"/>
              </a:rPr>
              <a:t> </a:t>
            </a:r>
            <a:r>
              <a:rPr lang="en-US" altLang="en-US" sz="2200" b="1" i="1" dirty="0" smtClean="0">
                <a:solidFill>
                  <a:srgbClr val="0000FF"/>
                </a:solidFill>
                <a:latin typeface="+mj-lt"/>
              </a:rPr>
              <a:t>Frequency </a:t>
            </a:r>
            <a:r>
              <a:rPr lang="en-US" altLang="en-US" sz="2200" b="1" i="1" dirty="0">
                <a:solidFill>
                  <a:srgbClr val="0000FF"/>
                </a:solidFill>
                <a:latin typeface="+mj-lt"/>
              </a:rPr>
              <a:t>shift keying (FSK)</a:t>
            </a:r>
            <a:endParaRPr lang="en-US" altLang="en-US" sz="2200" b="1" i="1" dirty="0">
              <a:solidFill>
                <a:srgbClr val="0000FF"/>
              </a:solidFill>
              <a:latin typeface="+mj-lt"/>
            </a:endParaRPr>
          </a:p>
          <a:p>
            <a:pPr>
              <a:lnSpc>
                <a:spcPct val="150000"/>
              </a:lnSpc>
              <a:buFont typeface="Wingdings" panose="05000000000000000000" pitchFamily="2" charset="2"/>
              <a:buChar char="q"/>
            </a:pPr>
            <a:r>
              <a:rPr lang="en-US" altLang="en-US" sz="2200" b="1" i="1" dirty="0">
                <a:solidFill>
                  <a:srgbClr val="0000FF"/>
                </a:solidFill>
                <a:latin typeface="+mj-lt"/>
              </a:rPr>
              <a:t> </a:t>
            </a:r>
            <a:r>
              <a:rPr lang="en-US" altLang="en-US" sz="2200" b="1" i="1" dirty="0" smtClean="0">
                <a:solidFill>
                  <a:srgbClr val="0000FF"/>
                </a:solidFill>
                <a:latin typeface="+mj-lt"/>
              </a:rPr>
              <a:t>Phase </a:t>
            </a:r>
            <a:r>
              <a:rPr lang="en-US" altLang="en-US" sz="2200" b="1" i="1" dirty="0">
                <a:solidFill>
                  <a:srgbClr val="0000FF"/>
                </a:solidFill>
                <a:latin typeface="+mj-lt"/>
              </a:rPr>
              <a:t>shift keying(PSK)</a:t>
            </a:r>
            <a:endParaRPr lang="en-US" altLang="en-US" sz="2200" b="1" i="1" dirty="0">
              <a:solidFill>
                <a:srgbClr val="0000FF"/>
              </a:solidFill>
              <a:latin typeface="+mj-lt"/>
            </a:endParaRPr>
          </a:p>
          <a:p>
            <a:pPr>
              <a:lnSpc>
                <a:spcPct val="150000"/>
              </a:lnSpc>
              <a:buFont typeface="Wingdings" panose="05000000000000000000" pitchFamily="2" charset="2"/>
              <a:buChar char="q"/>
            </a:pPr>
            <a:r>
              <a:rPr lang="en-US" altLang="en-US" sz="2200" b="1" i="1" dirty="0">
                <a:solidFill>
                  <a:srgbClr val="0000FF"/>
                </a:solidFill>
                <a:latin typeface="+mj-lt"/>
              </a:rPr>
              <a:t> </a:t>
            </a:r>
            <a:r>
              <a:rPr lang="en-US" altLang="en-US" sz="2200" b="1" i="1" dirty="0" smtClean="0">
                <a:solidFill>
                  <a:srgbClr val="0000FF"/>
                </a:solidFill>
                <a:latin typeface="+mj-lt"/>
              </a:rPr>
              <a:t>Quadrature </a:t>
            </a:r>
            <a:r>
              <a:rPr lang="en-US" altLang="en-US" sz="2200" b="1" i="1" dirty="0">
                <a:solidFill>
                  <a:srgbClr val="0000FF"/>
                </a:solidFill>
                <a:latin typeface="+mj-lt"/>
              </a:rPr>
              <a:t>amplitude modulation (QAM – combines ASK &amp;PSK) </a:t>
            </a:r>
            <a:endParaRPr lang="en-US" altLang="en-US" sz="2200" b="1" i="1" dirty="0">
              <a:solidFill>
                <a:srgbClr val="0000FF"/>
              </a:solidFill>
              <a:latin typeface="+mj-lt"/>
            </a:endParaRPr>
          </a:p>
          <a:p>
            <a:pPr>
              <a:lnSpc>
                <a:spcPct val="150000"/>
              </a:lnSpc>
              <a:buFont typeface="Arial" panose="020B0604020202020204" pitchFamily="34" charset="0"/>
              <a:buNone/>
            </a:pPr>
            <a:r>
              <a:rPr lang="en-US" altLang="en-US" sz="2200" dirty="0">
                <a:latin typeface="+mj-lt"/>
              </a:rPr>
              <a:t>QAM is the most efficient  and commonly used today</a:t>
            </a:r>
            <a:endParaRPr lang="en-US" altLang="en-US" sz="2200" dirty="0">
              <a:latin typeface="+mj-lt"/>
            </a:endParaRPr>
          </a:p>
          <a:p>
            <a:pPr>
              <a:lnSpc>
                <a:spcPct val="150000"/>
              </a:lnSpc>
            </a:pPr>
            <a:endParaRPr lang="en-US" altLang="en-US" sz="2200" dirty="0">
              <a:latin typeface="+mj-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838200"/>
            <a:ext cx="8229600" cy="1143000"/>
          </a:xfrm>
        </p:spPr>
        <p:txBody>
          <a:bodyPr/>
          <a:lstStyle/>
          <a:p>
            <a:pPr eaLnBrk="1" hangingPunct="1"/>
            <a:r>
              <a:rPr lang="en-US" altLang="en-US" sz="2400" b="1" i="1" dirty="0" smtClean="0"/>
              <a:t>Types </a:t>
            </a:r>
            <a:r>
              <a:rPr lang="en-US" altLang="en-US" sz="2400" b="1" i="1" dirty="0"/>
              <a:t>of digital-to-analog conversion</a:t>
            </a:r>
            <a:br>
              <a:rPr lang="en-US" altLang="en-US" sz="2400" b="1" i="1" dirty="0"/>
            </a:br>
            <a:endParaRPr lang="en-US" altLang="en-US" sz="2400" b="1" dirty="0"/>
          </a:p>
        </p:txBody>
      </p:sp>
      <p:pic>
        <p:nvPicPr>
          <p:cNvPr id="83971" name="Picture 6"/>
          <p:cNvPicPr>
            <a:picLocks noGrp="1" noChangeAspect="1" noChangeArrowheads="1"/>
          </p:cNvPicPr>
          <p:nvPr>
            <p:ph idx="1"/>
          </p:nvPr>
        </p:nvPicPr>
        <p:blipFill>
          <a:blip r:embed="rId1"/>
          <a:srcRect/>
          <a:stretch>
            <a:fillRect/>
          </a:stretch>
        </p:blipFill>
        <p:spPr>
          <a:xfrm>
            <a:off x="506467" y="1905000"/>
            <a:ext cx="8256533" cy="3505199"/>
          </a:xfr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altLang="en-US" sz="2800" b="1" dirty="0"/>
              <a:t>  </a:t>
            </a:r>
            <a:br>
              <a:rPr lang="en-US" altLang="en-US" sz="2800" b="1" dirty="0" smtClean="0"/>
            </a:br>
            <a:r>
              <a:rPr lang="en-US" altLang="en-US" sz="2800" b="1" dirty="0" smtClean="0"/>
              <a:t>Bit </a:t>
            </a:r>
            <a:r>
              <a:rPr lang="en-US" altLang="en-US" sz="2800" b="1" dirty="0"/>
              <a:t>and Baud rates and the carrier signal</a:t>
            </a:r>
            <a:endParaRPr lang="en-US" altLang="en-US" sz="2800" b="1" dirty="0"/>
          </a:p>
        </p:txBody>
      </p:sp>
      <p:sp>
        <p:nvSpPr>
          <p:cNvPr id="84995" name="Content Placeholder 2"/>
          <p:cNvSpPr>
            <a:spLocks noGrp="1"/>
          </p:cNvSpPr>
          <p:nvPr>
            <p:ph idx="1"/>
          </p:nvPr>
        </p:nvSpPr>
        <p:spPr>
          <a:xfrm>
            <a:off x="457200" y="838200"/>
            <a:ext cx="8229600" cy="5287963"/>
          </a:xfrm>
        </p:spPr>
        <p:txBody>
          <a:bodyPr/>
          <a:lstStyle/>
          <a:p>
            <a:pPr eaLnBrk="1" hangingPunct="1">
              <a:lnSpc>
                <a:spcPct val="150000"/>
              </a:lnSpc>
            </a:pPr>
            <a:endParaRPr lang="en-US" altLang="en-US" sz="2400" dirty="0">
              <a:latin typeface="+mj-lt"/>
            </a:endParaRPr>
          </a:p>
          <a:p>
            <a:pPr eaLnBrk="1" hangingPunct="1">
              <a:lnSpc>
                <a:spcPct val="150000"/>
              </a:lnSpc>
            </a:pPr>
            <a:endParaRPr lang="en-US" altLang="en-US" sz="2400" b="1" dirty="0" smtClean="0">
              <a:latin typeface="+mj-lt"/>
            </a:endParaRPr>
          </a:p>
          <a:p>
            <a:pPr eaLnBrk="1" hangingPunct="1">
              <a:lnSpc>
                <a:spcPct val="150000"/>
              </a:lnSpc>
            </a:pPr>
            <a:r>
              <a:rPr lang="en-US" altLang="en-US" sz="2400" b="1" dirty="0" smtClean="0">
                <a:latin typeface="+mj-lt"/>
              </a:rPr>
              <a:t>Bit </a:t>
            </a:r>
            <a:r>
              <a:rPr lang="en-US" altLang="en-US" sz="2400" b="1" dirty="0">
                <a:latin typeface="+mj-lt"/>
              </a:rPr>
              <a:t>rate, N</a:t>
            </a:r>
            <a:r>
              <a:rPr lang="en-US" altLang="en-US" sz="2400" dirty="0">
                <a:latin typeface="+mj-lt"/>
              </a:rPr>
              <a:t>, is the number of bits per second (bps).  Also called as </a:t>
            </a:r>
            <a:r>
              <a:rPr lang="en-US" altLang="en-US" sz="2400" b="1" i="1" dirty="0">
                <a:latin typeface="+mj-lt"/>
              </a:rPr>
              <a:t>Data </a:t>
            </a:r>
            <a:r>
              <a:rPr lang="en-US" altLang="en-US" sz="2400" b="1" i="1" dirty="0" smtClean="0">
                <a:latin typeface="+mj-lt"/>
              </a:rPr>
              <a:t>Rate </a:t>
            </a:r>
            <a:endParaRPr lang="en-US" altLang="en-US" sz="2400" b="1" i="1" dirty="0">
              <a:latin typeface="+mj-lt"/>
            </a:endParaRPr>
          </a:p>
          <a:p>
            <a:pPr eaLnBrk="1" hangingPunct="1">
              <a:lnSpc>
                <a:spcPct val="150000"/>
              </a:lnSpc>
              <a:buFont typeface="Arial" panose="020B0604020202020204" pitchFamily="34" charset="0"/>
              <a:buNone/>
            </a:pPr>
            <a:endParaRPr lang="en-US" altLang="en-US" sz="2400" b="1" dirty="0">
              <a:latin typeface="+mj-lt"/>
            </a:endParaRPr>
          </a:p>
          <a:p>
            <a:pPr eaLnBrk="1" hangingPunct="1">
              <a:lnSpc>
                <a:spcPct val="150000"/>
              </a:lnSpc>
            </a:pPr>
            <a:r>
              <a:rPr lang="en-US" altLang="en-US" sz="2400" b="1" dirty="0">
                <a:latin typeface="+mj-lt"/>
              </a:rPr>
              <a:t>Baud </a:t>
            </a:r>
            <a:r>
              <a:rPr lang="en-US" altLang="en-US" sz="2400" b="1" dirty="0" smtClean="0">
                <a:latin typeface="+mj-lt"/>
              </a:rPr>
              <a:t>rate, S </a:t>
            </a:r>
            <a:r>
              <a:rPr lang="en-US" altLang="en-US" sz="2400" dirty="0">
                <a:latin typeface="+mj-lt"/>
              </a:rPr>
              <a:t>is the number of signal elements per second (bauds). Also called as </a:t>
            </a:r>
            <a:r>
              <a:rPr lang="en-US" altLang="en-US" sz="2400" b="1" i="1" dirty="0">
                <a:latin typeface="+mj-lt"/>
              </a:rPr>
              <a:t>Signal Rate</a:t>
            </a:r>
            <a:endParaRPr lang="en-US" altLang="en-US" sz="2400" b="1" dirty="0">
              <a:latin typeface="+mj-lt"/>
            </a:endParaRPr>
          </a:p>
          <a:p>
            <a:pPr eaLnBrk="1" hangingPunct="1">
              <a:lnSpc>
                <a:spcPct val="150000"/>
              </a:lnSpc>
            </a:pPr>
            <a:endParaRPr lang="en-US" altLang="en-US" sz="2400" dirty="0">
              <a:latin typeface="+mj-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z="2400"/>
              <a:t>                                Cond..</a:t>
            </a:r>
            <a:endParaRPr lang="en-US" altLang="en-US" sz="2400"/>
          </a:p>
        </p:txBody>
      </p:sp>
      <p:sp>
        <p:nvSpPr>
          <p:cNvPr id="86019" name="Content Placeholder 2"/>
          <p:cNvSpPr>
            <a:spLocks noGrp="1"/>
          </p:cNvSpPr>
          <p:nvPr>
            <p:ph idx="1"/>
          </p:nvPr>
        </p:nvSpPr>
        <p:spPr/>
        <p:txBody>
          <a:bodyPr/>
          <a:lstStyle/>
          <a:p>
            <a:r>
              <a:rPr lang="en-US" altLang="en-US" sz="2400" dirty="0">
                <a:latin typeface="+mj-lt"/>
              </a:rPr>
              <a:t>The relationship between them is</a:t>
            </a:r>
            <a:endParaRPr lang="en-US" altLang="en-US" sz="2400" dirty="0">
              <a:latin typeface="+mj-lt"/>
            </a:endParaRPr>
          </a:p>
          <a:p>
            <a:pPr>
              <a:buFont typeface="Arial" panose="020B0604020202020204" pitchFamily="34" charset="0"/>
              <a:buNone/>
            </a:pPr>
            <a:r>
              <a:rPr lang="en-US" altLang="en-US" sz="2400" dirty="0">
                <a:latin typeface="+mj-lt"/>
              </a:rPr>
              <a:t>         </a:t>
            </a:r>
            <a:r>
              <a:rPr lang="en-US" altLang="en-US" sz="2400" dirty="0" smtClean="0">
                <a:latin typeface="+mj-lt"/>
              </a:rPr>
              <a:t>                       </a:t>
            </a:r>
            <a:r>
              <a:rPr lang="en-US" altLang="en-US" sz="2400" b="1" dirty="0" smtClean="0">
                <a:solidFill>
                  <a:srgbClr val="FF0000"/>
                </a:solidFill>
                <a:latin typeface="+mj-lt"/>
              </a:rPr>
              <a:t>S=Nx1/r </a:t>
            </a:r>
            <a:r>
              <a:rPr lang="en-US" altLang="en-US" sz="2400" b="1" dirty="0">
                <a:solidFill>
                  <a:srgbClr val="FF0000"/>
                </a:solidFill>
                <a:latin typeface="+mj-lt"/>
              </a:rPr>
              <a:t>bauds     </a:t>
            </a:r>
            <a:endParaRPr lang="en-US" altLang="en-US" sz="2400" b="1" dirty="0">
              <a:solidFill>
                <a:srgbClr val="FF0000"/>
              </a:solidFill>
              <a:latin typeface="+mj-lt"/>
            </a:endParaRPr>
          </a:p>
          <a:p>
            <a:pPr eaLnBrk="1" hangingPunct="1">
              <a:buFont typeface="Arial" panose="020B0604020202020204" pitchFamily="34" charset="0"/>
              <a:buNone/>
            </a:pPr>
            <a:r>
              <a:rPr lang="en-US" altLang="en-US" sz="2400" dirty="0">
                <a:latin typeface="+mj-lt"/>
              </a:rPr>
              <a:t>   </a:t>
            </a:r>
            <a:r>
              <a:rPr lang="en-US" altLang="en-US" sz="2400" dirty="0" smtClean="0">
                <a:latin typeface="+mj-lt"/>
              </a:rPr>
              <a:t>Where</a:t>
            </a:r>
            <a:endParaRPr lang="en-US" altLang="en-US" sz="2400" dirty="0" smtClean="0">
              <a:latin typeface="+mj-lt"/>
            </a:endParaRPr>
          </a:p>
          <a:p>
            <a:pPr eaLnBrk="1" hangingPunct="1">
              <a:buFont typeface="Arial" panose="020B0604020202020204" pitchFamily="34" charset="0"/>
              <a:buNone/>
            </a:pPr>
            <a:r>
              <a:rPr lang="en-US" altLang="en-US" sz="2400" dirty="0">
                <a:latin typeface="+mj-lt"/>
              </a:rPr>
              <a:t>	</a:t>
            </a:r>
            <a:r>
              <a:rPr lang="en-US" altLang="en-US" sz="2400" dirty="0" smtClean="0">
                <a:latin typeface="+mj-lt"/>
              </a:rPr>
              <a:t>S - Signal rate</a:t>
            </a:r>
            <a:endParaRPr lang="en-US" altLang="en-US" sz="2400" dirty="0">
              <a:latin typeface="+mj-lt"/>
            </a:endParaRPr>
          </a:p>
          <a:p>
            <a:pPr eaLnBrk="1" hangingPunct="1">
              <a:buFont typeface="Arial" panose="020B0604020202020204" pitchFamily="34" charset="0"/>
              <a:buNone/>
            </a:pPr>
            <a:r>
              <a:rPr lang="en-US" altLang="en-US" sz="2400" i="1" dirty="0">
                <a:latin typeface="+mj-lt"/>
              </a:rPr>
              <a:t>    N  -  data rate</a:t>
            </a:r>
            <a:endParaRPr lang="en-US" altLang="en-US" sz="2400" dirty="0">
              <a:latin typeface="+mj-lt"/>
            </a:endParaRPr>
          </a:p>
          <a:p>
            <a:pPr eaLnBrk="1" hangingPunct="1">
              <a:buFont typeface="Arial" panose="020B0604020202020204" pitchFamily="34" charset="0"/>
              <a:buNone/>
            </a:pPr>
            <a:r>
              <a:rPr lang="en-US" altLang="en-US" sz="2400" dirty="0">
                <a:latin typeface="+mj-lt"/>
              </a:rPr>
              <a:t>     r  -  number of data bits per signal element.</a:t>
            </a:r>
            <a:endParaRPr lang="en-US" altLang="en-US" sz="2400" dirty="0">
              <a:latin typeface="+mj-lt"/>
            </a:endParaRPr>
          </a:p>
          <a:p>
            <a:r>
              <a:rPr lang="en-US" altLang="en-US" sz="2400" dirty="0">
                <a:latin typeface="+mj-lt"/>
              </a:rPr>
              <a:t>In the analog transmission of digital data, the signal or baud rate is less than  or equal to the bit rate.</a:t>
            </a:r>
            <a:endParaRPr lang="en-US" altLang="en-US" sz="2400" dirty="0">
              <a:latin typeface="+mj-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675" y="2349500"/>
            <a:ext cx="8693150"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3"/>
          <p:cNvSpPr>
            <a:spLocks noChangeArrowheads="1"/>
          </p:cNvSpPr>
          <p:nvPr/>
        </p:nvSpPr>
        <p:spPr bwMode="auto">
          <a:xfrm>
            <a:off x="2291315" y="727075"/>
            <a:ext cx="4488346"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dirty="0">
                <a:solidFill>
                  <a:srgbClr val="063DE8"/>
                </a:solidFill>
                <a:latin typeface="+mj-lt"/>
              </a:rPr>
              <a:t>Bit Rate and Baud Rate</a:t>
            </a:r>
            <a:endParaRPr lang="en-US" altLang="en-US" sz="3200" b="1" dirty="0">
              <a:solidFill>
                <a:srgbClr val="063DE8"/>
              </a:solidFill>
              <a:latin typeface="+mj-lt"/>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738" y="2328863"/>
            <a:ext cx="8721725"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Rectangle 6"/>
          <p:cNvSpPr>
            <a:spLocks noChangeArrowheads="1"/>
          </p:cNvSpPr>
          <p:nvPr/>
        </p:nvSpPr>
        <p:spPr bwMode="auto">
          <a:xfrm>
            <a:off x="1156200" y="727075"/>
            <a:ext cx="675858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dirty="0">
                <a:solidFill>
                  <a:srgbClr val="063DE8"/>
                </a:solidFill>
                <a:latin typeface="+mj-lt"/>
              </a:rPr>
              <a:t>Bit Rate and Baud </a:t>
            </a:r>
            <a:r>
              <a:rPr lang="en-US" altLang="en-US" sz="3200" b="1" dirty="0" smtClean="0">
                <a:solidFill>
                  <a:srgbClr val="063DE8"/>
                </a:solidFill>
                <a:latin typeface="+mj-lt"/>
              </a:rPr>
              <a:t>Rate - Continued</a:t>
            </a:r>
            <a:endParaRPr lang="en-US" altLang="en-US" sz="3200" b="1" dirty="0">
              <a:solidFill>
                <a:srgbClr val="063DE8"/>
              </a:solidFill>
              <a:latin typeface="+mj-l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152400" y="685800"/>
            <a:ext cx="8763000" cy="0"/>
          </a:xfrm>
          <a:prstGeom prst="line">
            <a:avLst/>
          </a:prstGeom>
          <a:noFill/>
          <a:ln w="76200">
            <a:solidFill>
              <a:schemeClr val="hlink"/>
            </a:solidFill>
            <a:round/>
          </a:ln>
        </p:spPr>
        <p:txBody>
          <a:bodyPr/>
          <a:lstStyle/>
          <a:p>
            <a:endParaRPr lang="en-US"/>
          </a:p>
        </p:txBody>
      </p:sp>
      <p:sp>
        <p:nvSpPr>
          <p:cNvPr id="10243" name="Line 3"/>
          <p:cNvSpPr>
            <a:spLocks noChangeShapeType="1"/>
          </p:cNvSpPr>
          <p:nvPr/>
        </p:nvSpPr>
        <p:spPr bwMode="auto">
          <a:xfrm>
            <a:off x="152400" y="1371600"/>
            <a:ext cx="8763000" cy="0"/>
          </a:xfrm>
          <a:prstGeom prst="line">
            <a:avLst/>
          </a:prstGeom>
          <a:noFill/>
          <a:ln w="19050">
            <a:solidFill>
              <a:schemeClr val="hlink"/>
            </a:solidFill>
            <a:round/>
          </a:ln>
        </p:spPr>
        <p:txBody>
          <a:bodyPr/>
          <a:lstStyle/>
          <a:p>
            <a:endParaRPr lang="en-US"/>
          </a:p>
        </p:txBody>
      </p:sp>
      <p:sp>
        <p:nvSpPr>
          <p:cNvPr id="10244" name="Text Box 4"/>
          <p:cNvSpPr txBox="1">
            <a:spLocks noChangeArrowheads="1"/>
          </p:cNvSpPr>
          <p:nvPr/>
        </p:nvSpPr>
        <p:spPr bwMode="auto">
          <a:xfrm>
            <a:off x="304800" y="762000"/>
            <a:ext cx="6781800" cy="369332"/>
          </a:xfrm>
          <a:prstGeom prst="rect">
            <a:avLst/>
          </a:prstGeom>
          <a:noFill/>
          <a:ln w="9525">
            <a:noFill/>
            <a:miter lim="800000"/>
          </a:ln>
        </p:spPr>
        <p:txBody>
          <a:bodyPr>
            <a:spAutoFit/>
          </a:bodyPr>
          <a:lstStyle/>
          <a:p>
            <a:pPr eaLnBrk="1" hangingPunct="1"/>
            <a:r>
              <a:rPr lang="en-US" altLang="en-US" b="1" i="1" dirty="0"/>
              <a:t>Line coding and </a:t>
            </a:r>
            <a:r>
              <a:rPr lang="en-US" altLang="en-US" b="1" i="1" dirty="0">
                <a:latin typeface="+mj-lt"/>
              </a:rPr>
              <a:t>decoding</a:t>
            </a:r>
            <a:endParaRPr lang="en-US" altLang="en-US" b="1" i="1" dirty="0">
              <a:latin typeface="+mj-lt"/>
            </a:endParaRPr>
          </a:p>
        </p:txBody>
      </p:sp>
      <p:sp>
        <p:nvSpPr>
          <p:cNvPr id="10245" name="Line 5"/>
          <p:cNvSpPr>
            <a:spLocks noChangeShapeType="1"/>
          </p:cNvSpPr>
          <p:nvPr/>
        </p:nvSpPr>
        <p:spPr bwMode="auto">
          <a:xfrm>
            <a:off x="152400" y="6248400"/>
            <a:ext cx="8763000" cy="0"/>
          </a:xfrm>
          <a:prstGeom prst="line">
            <a:avLst/>
          </a:prstGeom>
          <a:noFill/>
          <a:ln w="76200">
            <a:solidFill>
              <a:schemeClr val="hlink"/>
            </a:solidFill>
            <a:round/>
          </a:ln>
        </p:spPr>
        <p:txBody>
          <a:bodyPr/>
          <a:lstStyle/>
          <a:p>
            <a:endParaRPr lang="en-US"/>
          </a:p>
        </p:txBody>
      </p:sp>
      <p:pic>
        <p:nvPicPr>
          <p:cNvPr id="10246" name="Picture 6"/>
          <p:cNvPicPr>
            <a:picLocks noChangeAspect="1" noChangeArrowheads="1"/>
          </p:cNvPicPr>
          <p:nvPr/>
        </p:nvPicPr>
        <p:blipFill>
          <a:blip r:embed="rId1"/>
          <a:srcRect/>
          <a:stretch>
            <a:fillRect/>
          </a:stretch>
        </p:blipFill>
        <p:spPr bwMode="auto">
          <a:xfrm>
            <a:off x="139700" y="2111375"/>
            <a:ext cx="8775700" cy="268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274638"/>
            <a:ext cx="8229600" cy="563562"/>
          </a:xfrm>
        </p:spPr>
        <p:txBody>
          <a:bodyPr/>
          <a:lstStyle/>
          <a:p>
            <a:pPr algn="l"/>
            <a:br>
              <a:rPr lang="en-US" altLang="en-US" i="1">
                <a:solidFill>
                  <a:schemeClr val="hlink"/>
                </a:solidFill>
              </a:rPr>
            </a:br>
            <a:r>
              <a:rPr lang="en-US" altLang="en-US" i="1">
                <a:solidFill>
                  <a:schemeClr val="hlink"/>
                </a:solidFill>
              </a:rPr>
              <a:t>Example 1</a:t>
            </a:r>
            <a:br>
              <a:rPr lang="en-US" altLang="en-US" i="1">
                <a:solidFill>
                  <a:schemeClr val="hlink"/>
                </a:solidFill>
              </a:rPr>
            </a:br>
            <a:endParaRPr lang="en-US" altLang="en-US"/>
          </a:p>
        </p:txBody>
      </p:sp>
      <p:sp>
        <p:nvSpPr>
          <p:cNvPr id="87043" name="Content Placeholder 2"/>
          <p:cNvSpPr>
            <a:spLocks noGrp="1"/>
          </p:cNvSpPr>
          <p:nvPr>
            <p:ph idx="1"/>
          </p:nvPr>
        </p:nvSpPr>
        <p:spPr>
          <a:xfrm>
            <a:off x="457200" y="1600200"/>
            <a:ext cx="8229600" cy="3810000"/>
          </a:xfrm>
        </p:spPr>
        <p:txBody>
          <a:bodyPr/>
          <a:lstStyle/>
          <a:p>
            <a:r>
              <a:rPr lang="en-US" altLang="en-US" sz="2400" i="1" dirty="0">
                <a:latin typeface="+mj-lt"/>
              </a:rPr>
              <a:t>An analog signal carries 4 bits per signal element. If 1000 signal elements are sent per second, find the bit rate.</a:t>
            </a:r>
            <a:endParaRPr lang="en-US" altLang="en-US" sz="2400" i="1" dirty="0">
              <a:latin typeface="+mj-lt"/>
            </a:endParaRPr>
          </a:p>
          <a:p>
            <a:pPr marL="0" indent="0">
              <a:buNone/>
            </a:pPr>
            <a:r>
              <a:rPr lang="en-US" altLang="en-US" sz="2400" i="1" dirty="0">
                <a:solidFill>
                  <a:schemeClr val="hlink"/>
                </a:solidFill>
                <a:latin typeface="+mj-lt"/>
              </a:rPr>
              <a:t>Solution</a:t>
            </a:r>
            <a:endParaRPr lang="en-US" altLang="en-US" sz="2400" i="1" dirty="0">
              <a:solidFill>
                <a:schemeClr val="hlink"/>
              </a:solidFill>
              <a:latin typeface="+mj-lt"/>
            </a:endParaRPr>
          </a:p>
          <a:p>
            <a:r>
              <a:rPr lang="en-US" altLang="en-US" sz="2400" i="1" dirty="0">
                <a:latin typeface="+mj-lt"/>
              </a:rPr>
              <a:t>In this case, r = 4, S = 1000, and N is unknown. We can find the value of N from</a:t>
            </a:r>
            <a:endParaRPr lang="en-US" altLang="en-US" sz="2400" i="1" dirty="0">
              <a:latin typeface="+mj-lt"/>
            </a:endParaRPr>
          </a:p>
          <a:p>
            <a:endParaRPr lang="en-US" altLang="en-US" sz="2400" dirty="0">
              <a:latin typeface="+mj-lt"/>
            </a:endParaRPr>
          </a:p>
          <a:p>
            <a:pPr>
              <a:buFont typeface="Arial" panose="020B0604020202020204" pitchFamily="34" charset="0"/>
              <a:buNone/>
            </a:pPr>
            <a:endParaRPr lang="en-US" altLang="en-US" sz="2400" dirty="0">
              <a:latin typeface="+mj-lt"/>
            </a:endParaRPr>
          </a:p>
        </p:txBody>
      </p:sp>
      <p:pic>
        <p:nvPicPr>
          <p:cNvPr id="87044" name="Picture 13"/>
          <p:cNvPicPr>
            <a:picLocks noChangeAspect="1" noChangeArrowheads="1"/>
          </p:cNvPicPr>
          <p:nvPr/>
        </p:nvPicPr>
        <p:blipFill>
          <a:blip r:embed="rId1"/>
          <a:srcRect/>
          <a:stretch>
            <a:fillRect/>
          </a:stretch>
        </p:blipFill>
        <p:spPr bwMode="auto">
          <a:xfrm>
            <a:off x="1295400" y="3886200"/>
            <a:ext cx="6434138" cy="566738"/>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Content Placeholder 2"/>
          <p:cNvSpPr>
            <a:spLocks noGrp="1"/>
          </p:cNvSpPr>
          <p:nvPr>
            <p:ph idx="1"/>
          </p:nvPr>
        </p:nvSpPr>
        <p:spPr>
          <a:xfrm>
            <a:off x="457200" y="0"/>
            <a:ext cx="8001000" cy="5257800"/>
          </a:xfrm>
        </p:spPr>
        <p:txBody>
          <a:bodyPr/>
          <a:lstStyle/>
          <a:p>
            <a:pPr algn="just">
              <a:buFont typeface="Arial" panose="020B0604020202020204" pitchFamily="34" charset="0"/>
              <a:buNone/>
            </a:pPr>
            <a:endParaRPr lang="en-US" altLang="en-US" sz="2400" i="1" dirty="0" smtClean="0">
              <a:latin typeface="+mj-lt"/>
            </a:endParaRPr>
          </a:p>
          <a:p>
            <a:pPr algn="just">
              <a:buFont typeface="Arial" panose="020B0604020202020204" pitchFamily="34" charset="0"/>
              <a:buNone/>
            </a:pPr>
            <a:r>
              <a:rPr lang="en-US" altLang="en-US" sz="2400" i="1" dirty="0" smtClean="0">
                <a:latin typeface="+mj-lt"/>
              </a:rPr>
              <a:t>Example 2</a:t>
            </a:r>
            <a:endParaRPr lang="en-US" altLang="en-US" sz="2400" i="1" dirty="0" smtClean="0">
              <a:latin typeface="+mj-lt"/>
            </a:endParaRPr>
          </a:p>
          <a:p>
            <a:pPr algn="just"/>
            <a:endParaRPr lang="en-US" altLang="en-US" sz="2400" dirty="0">
              <a:latin typeface="+mj-lt"/>
            </a:endParaRPr>
          </a:p>
          <a:p>
            <a:pPr algn="just"/>
            <a:r>
              <a:rPr lang="en-US" altLang="en-US" sz="2400" dirty="0" smtClean="0">
                <a:latin typeface="+mj-lt"/>
              </a:rPr>
              <a:t>An </a:t>
            </a:r>
            <a:r>
              <a:rPr lang="en-US" altLang="en-US" sz="2400" dirty="0">
                <a:latin typeface="+mj-lt"/>
              </a:rPr>
              <a:t>analog signal has a bit rate of 8000 bps and a baud rate of 1000 baud. How many data elements are carried by each signal element? How many signal elements do we need?</a:t>
            </a:r>
            <a:endParaRPr lang="en-US" altLang="en-US" sz="2400" dirty="0">
              <a:latin typeface="+mj-lt"/>
            </a:endParaRPr>
          </a:p>
          <a:p>
            <a:pPr marL="0" indent="0" algn="just">
              <a:buNone/>
            </a:pPr>
            <a:r>
              <a:rPr lang="en-US" altLang="en-US" sz="2400" b="1" dirty="0">
                <a:latin typeface="+mj-lt"/>
              </a:rPr>
              <a:t>Solution</a:t>
            </a:r>
            <a:endParaRPr lang="en-US" altLang="en-US" sz="2400" b="1" dirty="0">
              <a:latin typeface="+mj-lt"/>
            </a:endParaRPr>
          </a:p>
          <a:p>
            <a:pPr algn="just"/>
            <a:r>
              <a:rPr lang="en-US" altLang="en-US" sz="2400" dirty="0">
                <a:latin typeface="+mj-lt"/>
              </a:rPr>
              <a:t>In this example, S = 1000, </a:t>
            </a:r>
            <a:r>
              <a:rPr lang="en-US" altLang="en-US" sz="2400" i="1" dirty="0">
                <a:latin typeface="+mj-lt"/>
              </a:rPr>
              <a:t>N =8000, and rand L are unknown. We find first the value of rand </a:t>
            </a:r>
            <a:r>
              <a:rPr lang="en-US" altLang="en-US" sz="2400" dirty="0">
                <a:latin typeface="+mj-lt"/>
              </a:rPr>
              <a:t>then the value of </a:t>
            </a:r>
            <a:r>
              <a:rPr lang="en-US" altLang="en-US" sz="2400" i="1" dirty="0">
                <a:latin typeface="+mj-lt"/>
              </a:rPr>
              <a:t>L.</a:t>
            </a:r>
            <a:endParaRPr lang="en-US" altLang="en-US" sz="2400" dirty="0">
              <a:latin typeface="+mj-lt"/>
            </a:endParaRPr>
          </a:p>
        </p:txBody>
      </p:sp>
      <p:pic>
        <p:nvPicPr>
          <p:cNvPr id="88068" name="Picture 15"/>
          <p:cNvPicPr>
            <a:picLocks noChangeAspect="1" noChangeArrowheads="1"/>
          </p:cNvPicPr>
          <p:nvPr/>
        </p:nvPicPr>
        <p:blipFill>
          <a:blip r:embed="rId1"/>
          <a:srcRect/>
          <a:stretch>
            <a:fillRect/>
          </a:stretch>
        </p:blipFill>
        <p:spPr bwMode="auto">
          <a:xfrm>
            <a:off x="1634359" y="4918239"/>
            <a:ext cx="5427663" cy="1044575"/>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sz="3200" b="1" dirty="0"/>
              <a:t>Amplitude Shift Keying (ASK)</a:t>
            </a:r>
            <a:endParaRPr lang="en-US" altLang="en-US" sz="3200" b="1" dirty="0"/>
          </a:p>
        </p:txBody>
      </p:sp>
      <p:sp>
        <p:nvSpPr>
          <p:cNvPr id="89091" name="Content Placeholder 2"/>
          <p:cNvSpPr>
            <a:spLocks noGrp="1"/>
          </p:cNvSpPr>
          <p:nvPr>
            <p:ph idx="1"/>
          </p:nvPr>
        </p:nvSpPr>
        <p:spPr>
          <a:xfrm>
            <a:off x="457200" y="1341438"/>
            <a:ext cx="8229600" cy="4906962"/>
          </a:xfrm>
        </p:spPr>
        <p:txBody>
          <a:bodyPr/>
          <a:lstStyle/>
          <a:p>
            <a:pPr algn="just">
              <a:lnSpc>
                <a:spcPct val="150000"/>
              </a:lnSpc>
            </a:pPr>
            <a:r>
              <a:rPr lang="en-US" altLang="en-US" sz="2400" dirty="0">
                <a:latin typeface="+mj-lt"/>
              </a:rPr>
              <a:t>In  ASK, the amplitude of the carrier signal is varied to create signal elements. Both frequency and phase remain constant while the amplitude changes.</a:t>
            </a:r>
            <a:endParaRPr lang="en-US" altLang="en-US" sz="2400" dirty="0">
              <a:latin typeface="+mj-lt"/>
            </a:endParaRPr>
          </a:p>
          <a:p>
            <a:pPr algn="just" eaLnBrk="1" hangingPunct="1">
              <a:lnSpc>
                <a:spcPct val="150000"/>
              </a:lnSpc>
            </a:pPr>
            <a:r>
              <a:rPr lang="en-US" altLang="en-US" sz="2400" dirty="0">
                <a:latin typeface="+mj-lt"/>
              </a:rPr>
              <a:t>ASK is implemented by changing the amplitude of a carrier signal to reflect amplitude levels in the digital signal.</a:t>
            </a:r>
            <a:endParaRPr lang="en-US" altLang="en-US" sz="2400" dirty="0">
              <a:latin typeface="+mj-lt"/>
            </a:endParaRPr>
          </a:p>
          <a:p>
            <a:pPr algn="just" eaLnBrk="1" hangingPunct="1">
              <a:lnSpc>
                <a:spcPct val="150000"/>
              </a:lnSpc>
            </a:pPr>
            <a:r>
              <a:rPr lang="en-US" altLang="en-US" sz="2400" dirty="0">
                <a:latin typeface="+mj-lt"/>
              </a:rPr>
              <a:t>For example: a digital “1” could not affect the signal, whereas a digital “0” would, by making it zero. </a:t>
            </a:r>
            <a:endParaRPr lang="en-US" altLang="en-US" sz="2400" dirty="0">
              <a:latin typeface="+mj-lt"/>
            </a:endParaRPr>
          </a:p>
          <a:p>
            <a:pPr algn="just" eaLnBrk="1" hangingPunct="1">
              <a:lnSpc>
                <a:spcPct val="150000"/>
              </a:lnSpc>
            </a:pPr>
            <a:r>
              <a:rPr lang="en-US" altLang="en-US" sz="2400" dirty="0">
                <a:latin typeface="+mj-lt"/>
              </a:rPr>
              <a:t>The line encoding will determine the values of the analog waveform to reflect the digital data being carried.</a:t>
            </a:r>
            <a:endParaRPr lang="en-US" altLang="en-US" sz="2400" dirty="0">
              <a:latin typeface="+mj-lt"/>
            </a:endParaRPr>
          </a:p>
          <a:p>
            <a:pPr algn="just">
              <a:lnSpc>
                <a:spcPct val="150000"/>
              </a:lnSpc>
            </a:pPr>
            <a:endParaRPr lang="en-US" altLang="en-US" sz="2400" dirty="0">
              <a:latin typeface="+mj-l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3688" y="1398588"/>
            <a:ext cx="8505825" cy="457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Rectangle 6"/>
          <p:cNvSpPr>
            <a:spLocks noChangeArrowheads="1"/>
          </p:cNvSpPr>
          <p:nvPr/>
        </p:nvSpPr>
        <p:spPr bwMode="auto">
          <a:xfrm>
            <a:off x="3916363" y="252413"/>
            <a:ext cx="93634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3200" b="1" dirty="0">
                <a:solidFill>
                  <a:srgbClr val="063DE8"/>
                </a:solidFill>
                <a:latin typeface="+mj-lt"/>
              </a:rPr>
              <a:t>ASK</a:t>
            </a:r>
            <a:endParaRPr lang="en-US" altLang="en-US" sz="3200" b="1" dirty="0">
              <a:solidFill>
                <a:srgbClr val="063DE8"/>
              </a:solidFill>
              <a:latin typeface="+mj-lt"/>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sz="3600" b="1" dirty="0"/>
              <a:t>Bandwidth of ASK</a:t>
            </a:r>
            <a:endParaRPr lang="en-US" altLang="en-US" sz="3600" b="1" dirty="0"/>
          </a:p>
        </p:txBody>
      </p:sp>
      <p:sp>
        <p:nvSpPr>
          <p:cNvPr id="90115" name="Content Placeholder 2"/>
          <p:cNvSpPr>
            <a:spLocks noGrp="1"/>
          </p:cNvSpPr>
          <p:nvPr>
            <p:ph idx="1"/>
          </p:nvPr>
        </p:nvSpPr>
        <p:spPr/>
        <p:txBody>
          <a:bodyPr/>
          <a:lstStyle/>
          <a:p>
            <a:pPr algn="just" eaLnBrk="1" hangingPunct="1"/>
            <a:r>
              <a:rPr lang="en-US" altLang="en-US" sz="2800" dirty="0">
                <a:latin typeface="+mj-lt"/>
              </a:rPr>
              <a:t>The bandwidth B of ASK is proportional to the signal rate </a:t>
            </a:r>
            <a:r>
              <a:rPr lang="en-US" altLang="en-US" sz="2800" dirty="0" smtClean="0">
                <a:latin typeface="+mj-lt"/>
              </a:rPr>
              <a:t>S.</a:t>
            </a:r>
            <a:endParaRPr lang="en-US" altLang="en-US" sz="2800" dirty="0" smtClean="0">
              <a:latin typeface="+mj-lt"/>
            </a:endParaRPr>
          </a:p>
          <a:p>
            <a:pPr marL="0" indent="0" algn="just" eaLnBrk="1" hangingPunct="1">
              <a:buNone/>
            </a:pPr>
            <a:r>
              <a:rPr lang="en-US" altLang="en-US" sz="2800" b="1" dirty="0">
                <a:solidFill>
                  <a:srgbClr val="FF0000"/>
                </a:solidFill>
                <a:latin typeface="+mj-lt"/>
              </a:rPr>
              <a:t>	</a:t>
            </a:r>
            <a:r>
              <a:rPr lang="en-US" altLang="en-US" sz="2800" b="1" dirty="0" smtClean="0">
                <a:solidFill>
                  <a:srgbClr val="FF0000"/>
                </a:solidFill>
                <a:latin typeface="+mj-lt"/>
              </a:rPr>
              <a:t>		</a:t>
            </a:r>
            <a:r>
              <a:rPr lang="en-US" altLang="en-US" b="1" dirty="0" smtClean="0">
                <a:solidFill>
                  <a:srgbClr val="FF0000"/>
                </a:solidFill>
                <a:latin typeface="+mj-lt"/>
              </a:rPr>
              <a:t>B </a:t>
            </a:r>
            <a:r>
              <a:rPr lang="en-US" altLang="en-US" b="1" dirty="0">
                <a:solidFill>
                  <a:srgbClr val="FF0000"/>
                </a:solidFill>
                <a:latin typeface="+mj-lt"/>
              </a:rPr>
              <a:t>= (</a:t>
            </a:r>
            <a:r>
              <a:rPr lang="en-US" altLang="en-US" b="1" dirty="0" smtClean="0">
                <a:solidFill>
                  <a:srgbClr val="FF0000"/>
                </a:solidFill>
                <a:latin typeface="+mj-lt"/>
              </a:rPr>
              <a:t>1+d)S</a:t>
            </a:r>
            <a:endParaRPr lang="en-US" altLang="en-US" b="1" dirty="0" smtClean="0">
              <a:solidFill>
                <a:srgbClr val="FF0000"/>
              </a:solidFill>
              <a:latin typeface="+mj-lt"/>
            </a:endParaRPr>
          </a:p>
          <a:p>
            <a:pPr algn="just" eaLnBrk="1" hangingPunct="1"/>
            <a:r>
              <a:rPr lang="en-US" altLang="en-US" sz="2800" dirty="0" smtClean="0">
                <a:latin typeface="+mj-lt"/>
              </a:rPr>
              <a:t>“</a:t>
            </a:r>
            <a:r>
              <a:rPr lang="en-US" altLang="en-US" sz="2800" dirty="0">
                <a:latin typeface="+mj-lt"/>
              </a:rPr>
              <a:t>d” is depends on  modulation and filtering process</a:t>
            </a:r>
            <a:endParaRPr lang="en-US" altLang="en-US" sz="2800" dirty="0">
              <a:latin typeface="+mj-lt"/>
            </a:endParaRPr>
          </a:p>
          <a:p>
            <a:pPr algn="just" eaLnBrk="1" hangingPunct="1"/>
            <a:r>
              <a:rPr lang="en-US" altLang="en-US" sz="2800" dirty="0">
                <a:latin typeface="+mj-lt"/>
              </a:rPr>
              <a:t> “d” value  lies between 0 and 1.</a:t>
            </a:r>
            <a:endParaRPr lang="en-US" altLang="en-US" sz="2800" dirty="0">
              <a:latin typeface="+mj-lt"/>
            </a:endParaRPr>
          </a:p>
          <a:p>
            <a:pPr algn="just"/>
            <a:endParaRPr lang="en-US" altLang="en-US" sz="2800" dirty="0">
              <a:latin typeface="+mj-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sz="3600" b="1" i="1" dirty="0"/>
              <a:t>Binary ASK (BASK)</a:t>
            </a:r>
            <a:endParaRPr lang="en-US" altLang="en-US" sz="3600" b="1" dirty="0"/>
          </a:p>
        </p:txBody>
      </p:sp>
      <p:sp>
        <p:nvSpPr>
          <p:cNvPr id="91139" name="Content Placeholder 2"/>
          <p:cNvSpPr>
            <a:spLocks noGrp="1"/>
          </p:cNvSpPr>
          <p:nvPr>
            <p:ph idx="1"/>
          </p:nvPr>
        </p:nvSpPr>
        <p:spPr/>
        <p:txBody>
          <a:bodyPr/>
          <a:lstStyle/>
          <a:p>
            <a:pPr algn="just">
              <a:lnSpc>
                <a:spcPct val="150000"/>
              </a:lnSpc>
            </a:pPr>
            <a:r>
              <a:rPr lang="en-US" altLang="en-US" sz="2600" dirty="0">
                <a:latin typeface="+mj-lt"/>
              </a:rPr>
              <a:t>ASK is normally implemented using only two levels. </a:t>
            </a:r>
            <a:endParaRPr lang="en-US" altLang="en-US" sz="2600" dirty="0">
              <a:latin typeface="+mj-lt"/>
            </a:endParaRPr>
          </a:p>
          <a:p>
            <a:pPr algn="just">
              <a:lnSpc>
                <a:spcPct val="150000"/>
              </a:lnSpc>
            </a:pPr>
            <a:r>
              <a:rPr lang="en-US" altLang="en-US" sz="2600" dirty="0">
                <a:latin typeface="+mj-lt"/>
              </a:rPr>
              <a:t>This is referred to as binary amplitude shift keying or </a:t>
            </a:r>
            <a:r>
              <a:rPr lang="en-US" altLang="en-US" sz="2600" b="1" i="1" dirty="0">
                <a:latin typeface="+mj-lt"/>
              </a:rPr>
              <a:t>on-off keying (OOK). </a:t>
            </a:r>
            <a:endParaRPr lang="en-US" altLang="en-US" sz="2600" b="1" i="1" dirty="0">
              <a:latin typeface="+mj-lt"/>
            </a:endParaRPr>
          </a:p>
          <a:p>
            <a:pPr algn="just">
              <a:lnSpc>
                <a:spcPct val="150000"/>
              </a:lnSpc>
            </a:pPr>
            <a:r>
              <a:rPr lang="en-US" altLang="en-US" sz="2600" b="1" i="1" dirty="0">
                <a:latin typeface="+mj-lt"/>
              </a:rPr>
              <a:t>The peak amplitude of one signal level </a:t>
            </a:r>
            <a:r>
              <a:rPr lang="en-US" altLang="en-US" sz="2600" b="1" dirty="0">
                <a:latin typeface="+mj-lt"/>
              </a:rPr>
              <a:t>is 0 </a:t>
            </a:r>
            <a:endParaRPr lang="en-US" altLang="en-US" sz="2600" b="1" dirty="0">
              <a:latin typeface="+mj-lt"/>
            </a:endParaRPr>
          </a:p>
          <a:p>
            <a:pPr algn="just">
              <a:lnSpc>
                <a:spcPct val="150000"/>
              </a:lnSpc>
            </a:pPr>
            <a:r>
              <a:rPr lang="en-US" altLang="en-US" sz="2600" dirty="0">
                <a:latin typeface="+mj-lt"/>
              </a:rPr>
              <a:t>the other is the same as the amplitude of the carrier frequency</a:t>
            </a:r>
            <a:endParaRPr lang="en-US" altLang="en-US" sz="2600" dirty="0">
              <a:latin typeface="+mj-l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457200" y="838200"/>
            <a:ext cx="8229600" cy="1143000"/>
          </a:xfrm>
        </p:spPr>
        <p:txBody>
          <a:bodyPr/>
          <a:lstStyle/>
          <a:p>
            <a:r>
              <a:rPr lang="en-US" altLang="en-US" sz="2800" b="1" dirty="0">
                <a:solidFill>
                  <a:schemeClr val="folHlink"/>
                </a:solidFill>
                <a:latin typeface="Times New Roman" panose="02020603050405020304" pitchFamily="18" charset="0"/>
              </a:rPr>
              <a:t> </a:t>
            </a:r>
            <a:r>
              <a:rPr lang="en-US" altLang="en-US" sz="2800" b="1" dirty="0" smtClean="0">
                <a:solidFill>
                  <a:schemeClr val="folHlink"/>
                </a:solidFill>
                <a:latin typeface="Times New Roman" panose="02020603050405020304" pitchFamily="18" charset="0"/>
              </a:rPr>
              <a:t>  </a:t>
            </a:r>
            <a:r>
              <a:rPr lang="en-US" altLang="en-US" sz="2800" b="1" i="1" dirty="0">
                <a:latin typeface="Times New Roman" panose="02020603050405020304" pitchFamily="18" charset="0"/>
              </a:rPr>
              <a:t>Binary amplitude shift keying</a:t>
            </a:r>
            <a:br>
              <a:rPr lang="en-US" altLang="en-US" sz="2800" b="1" i="1" dirty="0">
                <a:latin typeface="Times New Roman" panose="02020603050405020304" pitchFamily="18" charset="0"/>
              </a:rPr>
            </a:br>
            <a:endParaRPr lang="en-US" altLang="en-US" sz="2800" b="1" dirty="0"/>
          </a:p>
        </p:txBody>
      </p:sp>
      <p:pic>
        <p:nvPicPr>
          <p:cNvPr id="92163" name="Picture 8"/>
          <p:cNvPicPr>
            <a:picLocks noGrp="1" noChangeAspect="1" noChangeArrowheads="1"/>
          </p:cNvPicPr>
          <p:nvPr>
            <p:ph idx="1"/>
          </p:nvPr>
        </p:nvPicPr>
        <p:blipFill>
          <a:blip r:embed="rId1"/>
          <a:srcRect/>
          <a:stretch>
            <a:fillRect/>
          </a:stretch>
        </p:blipFill>
        <p:spPr>
          <a:xfrm>
            <a:off x="533400" y="2209800"/>
            <a:ext cx="8229600" cy="2849563"/>
          </a:xfr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457200" y="762000"/>
            <a:ext cx="8229600" cy="1143000"/>
          </a:xfrm>
        </p:spPr>
        <p:txBody>
          <a:bodyPr/>
          <a:lstStyle/>
          <a:p>
            <a:r>
              <a:rPr lang="en-US" altLang="en-US" sz="2800" b="1" dirty="0">
                <a:solidFill>
                  <a:schemeClr val="folHlink"/>
                </a:solidFill>
                <a:latin typeface="Times New Roman" panose="02020603050405020304" pitchFamily="18" charset="0"/>
              </a:rPr>
              <a:t>    </a:t>
            </a:r>
            <a:r>
              <a:rPr lang="en-US" altLang="en-US" sz="2800" b="1" dirty="0" smtClean="0">
                <a:solidFill>
                  <a:schemeClr val="folHlink"/>
                </a:solidFill>
                <a:latin typeface="Times New Roman" panose="02020603050405020304" pitchFamily="18" charset="0"/>
              </a:rPr>
              <a:t>  </a:t>
            </a:r>
            <a:r>
              <a:rPr lang="en-US" altLang="en-US" sz="2800" b="1" i="1" dirty="0">
                <a:latin typeface="Times New Roman" panose="02020603050405020304" pitchFamily="18" charset="0"/>
              </a:rPr>
              <a:t>Implementation of binary ASK</a:t>
            </a:r>
            <a:br>
              <a:rPr lang="en-US" altLang="en-US" sz="2800" b="1" i="1" dirty="0">
                <a:latin typeface="Times New Roman" panose="02020603050405020304" pitchFamily="18" charset="0"/>
              </a:rPr>
            </a:br>
            <a:endParaRPr lang="en-US" altLang="en-US" sz="2800" b="1" dirty="0"/>
          </a:p>
        </p:txBody>
      </p:sp>
      <p:pic>
        <p:nvPicPr>
          <p:cNvPr id="93187" name="Picture 10"/>
          <p:cNvPicPr>
            <a:picLocks noGrp="1" noChangeAspect="1" noChangeArrowheads="1"/>
          </p:cNvPicPr>
          <p:nvPr>
            <p:ph idx="1"/>
          </p:nvPr>
        </p:nvPicPr>
        <p:blipFill>
          <a:blip r:embed="rId1"/>
          <a:srcRect/>
          <a:stretch>
            <a:fillRect/>
          </a:stretch>
        </p:blipFill>
        <p:spPr>
          <a:xfrm>
            <a:off x="457200" y="2209800"/>
            <a:ext cx="8229600" cy="2846388"/>
          </a:xfr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Content Placeholder 2"/>
          <p:cNvSpPr>
            <a:spLocks noGrp="1"/>
          </p:cNvSpPr>
          <p:nvPr>
            <p:ph idx="1"/>
          </p:nvPr>
        </p:nvSpPr>
        <p:spPr>
          <a:xfrm>
            <a:off x="304800" y="762000"/>
            <a:ext cx="8610600" cy="6554788"/>
          </a:xfrm>
        </p:spPr>
        <p:txBody>
          <a:bodyPr/>
          <a:lstStyle/>
          <a:p>
            <a:pPr algn="just">
              <a:lnSpc>
                <a:spcPct val="150000"/>
              </a:lnSpc>
              <a:buFont typeface="Arial" panose="020B0604020202020204" pitchFamily="34" charset="0"/>
              <a:buChar char="•"/>
            </a:pPr>
            <a:r>
              <a:rPr lang="en-US" altLang="en-US" sz="2400" dirty="0">
                <a:latin typeface="+mj-lt"/>
              </a:rPr>
              <a:t>If digital data are presented as a unipolar NRZ  digital signal with a high voltage of I V and a low voltage of 0 V</a:t>
            </a:r>
            <a:endParaRPr lang="en-US" altLang="en-US" sz="2400" dirty="0">
              <a:latin typeface="+mj-lt"/>
            </a:endParaRPr>
          </a:p>
          <a:p>
            <a:pPr algn="just">
              <a:lnSpc>
                <a:spcPct val="150000"/>
              </a:lnSpc>
            </a:pPr>
            <a:r>
              <a:rPr lang="en-US" altLang="en-US" sz="2400" dirty="0">
                <a:latin typeface="+mj-lt"/>
              </a:rPr>
              <a:t> Implementation can achieved by multiplying the NRZ digital signal by the carrier signal coming from an oscillator.</a:t>
            </a:r>
            <a:endParaRPr lang="en-US" altLang="en-US" sz="2400" dirty="0">
              <a:latin typeface="+mj-lt"/>
            </a:endParaRPr>
          </a:p>
          <a:p>
            <a:pPr algn="just">
              <a:lnSpc>
                <a:spcPct val="150000"/>
              </a:lnSpc>
            </a:pPr>
            <a:r>
              <a:rPr lang="en-US" altLang="en-US" sz="2400" dirty="0">
                <a:latin typeface="+mj-lt"/>
              </a:rPr>
              <a:t>When the amplitude of the NRZ signal is 1, the amplitude of the carrier frequency is held; </a:t>
            </a:r>
            <a:endParaRPr lang="en-US" altLang="en-US" sz="2400" dirty="0">
              <a:latin typeface="+mj-lt"/>
            </a:endParaRPr>
          </a:p>
          <a:p>
            <a:pPr algn="just">
              <a:lnSpc>
                <a:spcPct val="150000"/>
              </a:lnSpc>
            </a:pPr>
            <a:r>
              <a:rPr lang="en-US" altLang="en-US" sz="2400" dirty="0">
                <a:latin typeface="+mj-lt"/>
              </a:rPr>
              <a:t>when the amplitude of the NRZ signal is 0, the amplitude of the carrier frequency is zero.</a:t>
            </a:r>
            <a:endParaRPr lang="en-US" altLang="en-US" sz="2400" dirty="0">
              <a:latin typeface="+mj-lt"/>
            </a:endParaRPr>
          </a:p>
          <a:p>
            <a:pPr algn="just">
              <a:lnSpc>
                <a:spcPct val="150000"/>
              </a:lnSpc>
            </a:pPr>
            <a:endParaRPr lang="en-US" altLang="en-US" sz="2400" dirty="0">
              <a:latin typeface="+mj-l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Content Placeholder 2"/>
          <p:cNvSpPr>
            <a:spLocks noGrp="1"/>
          </p:cNvSpPr>
          <p:nvPr>
            <p:ph idx="1"/>
          </p:nvPr>
        </p:nvSpPr>
        <p:spPr>
          <a:xfrm>
            <a:off x="152400" y="152400"/>
            <a:ext cx="8991600" cy="6934200"/>
          </a:xfrm>
        </p:spPr>
        <p:txBody>
          <a:bodyPr/>
          <a:lstStyle/>
          <a:p>
            <a:pPr>
              <a:lnSpc>
                <a:spcPct val="150000"/>
              </a:lnSpc>
              <a:buFont typeface="Arial" panose="020B0604020202020204" pitchFamily="34" charset="0"/>
              <a:buNone/>
            </a:pPr>
            <a:r>
              <a:rPr lang="en-US" altLang="en-US" sz="2400" b="1" i="1" dirty="0">
                <a:latin typeface="+mj-lt"/>
              </a:rPr>
              <a:t>Example </a:t>
            </a:r>
            <a:endParaRPr lang="en-US" altLang="en-US" sz="2400" b="1" i="1" dirty="0">
              <a:latin typeface="+mj-lt"/>
            </a:endParaRPr>
          </a:p>
          <a:p>
            <a:pPr>
              <a:lnSpc>
                <a:spcPct val="150000"/>
              </a:lnSpc>
              <a:buFont typeface="Arial" panose="020B0604020202020204" pitchFamily="34" charset="0"/>
              <a:buNone/>
            </a:pPr>
            <a:r>
              <a:rPr lang="en-US" altLang="en-US" sz="2400" dirty="0">
                <a:latin typeface="+mj-lt"/>
              </a:rPr>
              <a:t>We have an available bandwidth of 100 kHz which spans from 200 to 300 kHz. What are the carrier frequency and the bit rate if we </a:t>
            </a:r>
            <a:r>
              <a:rPr lang="en-US" altLang="en-US" sz="2400" dirty="0" smtClean="0">
                <a:latin typeface="+mj-lt"/>
              </a:rPr>
              <a:t>modulated </a:t>
            </a:r>
            <a:r>
              <a:rPr lang="en-US" altLang="en-US" sz="2400" dirty="0">
                <a:latin typeface="+mj-lt"/>
              </a:rPr>
              <a:t>our data by using ASK with </a:t>
            </a:r>
            <a:r>
              <a:rPr lang="en-US" altLang="en-US" sz="2400" i="1" dirty="0">
                <a:latin typeface="+mj-lt"/>
              </a:rPr>
              <a:t>d =I?</a:t>
            </a:r>
            <a:endParaRPr lang="en-US" altLang="en-US" sz="2400" i="1" dirty="0">
              <a:latin typeface="+mj-lt"/>
            </a:endParaRPr>
          </a:p>
          <a:p>
            <a:pPr>
              <a:lnSpc>
                <a:spcPct val="150000"/>
              </a:lnSpc>
              <a:buFont typeface="Arial" panose="020B0604020202020204" pitchFamily="34" charset="0"/>
              <a:buNone/>
            </a:pPr>
            <a:r>
              <a:rPr lang="en-US" altLang="en-US" sz="2400" b="1" u="sng" dirty="0" smtClean="0">
                <a:latin typeface="+mj-lt"/>
              </a:rPr>
              <a:t>Solution:</a:t>
            </a:r>
            <a:endParaRPr lang="en-US" altLang="en-US" sz="2400" b="1" u="sng" dirty="0">
              <a:latin typeface="+mj-lt"/>
            </a:endParaRPr>
          </a:p>
          <a:p>
            <a:pPr>
              <a:lnSpc>
                <a:spcPct val="150000"/>
              </a:lnSpc>
            </a:pPr>
            <a:r>
              <a:rPr lang="en-US" altLang="en-US" sz="2400" dirty="0">
                <a:latin typeface="+mj-lt"/>
              </a:rPr>
              <a:t>The middle of the bandwidth is located at 250 kHz. This means that our carrier frequency can be </a:t>
            </a:r>
            <a:r>
              <a:rPr lang="en-US" altLang="en-US" sz="2400" i="1" dirty="0">
                <a:latin typeface="+mj-lt"/>
              </a:rPr>
              <a:t>at </a:t>
            </a:r>
            <a:r>
              <a:rPr lang="en-US" altLang="en-US" sz="2400" i="1" dirty="0" err="1">
                <a:latin typeface="+mj-lt"/>
              </a:rPr>
              <a:t>fe</a:t>
            </a:r>
            <a:r>
              <a:rPr lang="en-US" altLang="en-US" sz="2400" i="1" dirty="0">
                <a:latin typeface="+mj-lt"/>
              </a:rPr>
              <a:t> =250 kHz. We can use the formula for bandwidth to find the bit rate (with d =1 and r =1).</a:t>
            </a:r>
            <a:endParaRPr lang="en-US" altLang="en-US" sz="2400" i="1" dirty="0">
              <a:latin typeface="+mj-lt"/>
            </a:endParaRPr>
          </a:p>
          <a:p>
            <a:pPr>
              <a:lnSpc>
                <a:spcPct val="150000"/>
              </a:lnSpc>
              <a:buFont typeface="Arial" panose="020B0604020202020204" pitchFamily="34" charset="0"/>
              <a:buNone/>
            </a:pPr>
            <a:endParaRPr lang="en-US" altLang="en-US" sz="2400" i="1" dirty="0">
              <a:latin typeface="+mj-lt"/>
            </a:endParaRPr>
          </a:p>
          <a:p>
            <a:pPr>
              <a:lnSpc>
                <a:spcPct val="150000"/>
              </a:lnSpc>
              <a:buFont typeface="Arial" panose="020B0604020202020204" pitchFamily="34" charset="0"/>
              <a:buNone/>
            </a:pPr>
            <a:endParaRPr lang="en-US" altLang="en-US" sz="2400" i="1" dirty="0">
              <a:latin typeface="+mj-lt"/>
            </a:endParaRPr>
          </a:p>
          <a:p>
            <a:pPr>
              <a:lnSpc>
                <a:spcPct val="150000"/>
              </a:lnSpc>
              <a:buFont typeface="Arial" panose="020B0604020202020204" pitchFamily="34" charset="0"/>
              <a:buNone/>
            </a:pPr>
            <a:endParaRPr lang="en-US" altLang="en-US" sz="2400" dirty="0">
              <a:latin typeface="+mj-lt"/>
            </a:endParaRPr>
          </a:p>
        </p:txBody>
      </p:sp>
      <p:pic>
        <p:nvPicPr>
          <p:cNvPr id="95236" name="Picture 15"/>
          <p:cNvPicPr>
            <a:picLocks noChangeAspect="1" noChangeArrowheads="1"/>
          </p:cNvPicPr>
          <p:nvPr/>
        </p:nvPicPr>
        <p:blipFill>
          <a:blip r:embed="rId1"/>
          <a:srcRect/>
          <a:stretch>
            <a:fillRect/>
          </a:stretch>
        </p:blipFill>
        <p:spPr bwMode="auto">
          <a:xfrm>
            <a:off x="688975" y="5562600"/>
            <a:ext cx="7766050" cy="576263"/>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228600" y="406400"/>
            <a:ext cx="287338" cy="584200"/>
          </a:xfrm>
          <a:prstGeom prst="rect">
            <a:avLst/>
          </a:prstGeom>
          <a:noFill/>
          <a:ln>
            <a:noFill/>
          </a:ln>
          <a:effectLst/>
        </p:spPr>
        <p:txBody>
          <a:bodyPr wrap="none">
            <a:spAutoFit/>
          </a:bodyPr>
          <a:lstStyle/>
          <a:p>
            <a:pPr eaLnBrk="1" hangingPunct="1">
              <a:defRPr/>
            </a:pPr>
            <a:r>
              <a:rPr lang="en-US" sz="3200" b="1" dirty="0">
                <a:effectLst>
                  <a:outerShdw blurRad="38100" dist="38100" dir="2700000" algn="tl">
                    <a:srgbClr val="C0C0C0"/>
                  </a:outerShdw>
                </a:effectLst>
                <a:latin typeface="Times" panose="02020603050405020304" pitchFamily="18" charset="0"/>
                <a:cs typeface="Arial" panose="020B0604020202020204" pitchFamily="34" charset="0"/>
              </a:rPr>
              <a:t> </a:t>
            </a:r>
            <a:endParaRPr lang="en-US" sz="3200" b="1" dirty="0">
              <a:effectLst>
                <a:outerShdw blurRad="38100" dist="38100" dir="2700000" algn="tl">
                  <a:srgbClr val="C0C0C0"/>
                </a:outerShdw>
              </a:effectLst>
              <a:latin typeface="Times" panose="02020603050405020304" pitchFamily="18" charset="0"/>
              <a:cs typeface="Arial" panose="020B0604020202020204" pitchFamily="34" charset="0"/>
            </a:endParaRPr>
          </a:p>
        </p:txBody>
      </p:sp>
      <p:sp>
        <p:nvSpPr>
          <p:cNvPr id="6147" name="Text Box 4"/>
          <p:cNvSpPr txBox="1">
            <a:spLocks noChangeArrowheads="1"/>
          </p:cNvSpPr>
          <p:nvPr/>
        </p:nvSpPr>
        <p:spPr bwMode="auto">
          <a:xfrm>
            <a:off x="8229600" y="6400800"/>
            <a:ext cx="184150" cy="366713"/>
          </a:xfrm>
          <a:prstGeom prst="rect">
            <a:avLst/>
          </a:prstGeom>
          <a:noFill/>
          <a:ln w="9525">
            <a:noFill/>
            <a:miter lim="800000"/>
          </a:ln>
        </p:spPr>
        <p:txBody>
          <a:bodyPr wrap="none">
            <a:spAutoFit/>
          </a:bodyPr>
          <a:lstStyle/>
          <a:p>
            <a:pPr eaLnBrk="1" hangingPunct="1"/>
            <a:endParaRPr lang="en-US" altLang="en-US" b="1"/>
          </a:p>
        </p:txBody>
      </p:sp>
      <p:sp>
        <p:nvSpPr>
          <p:cNvPr id="565253" name="Rectangle 5"/>
          <p:cNvSpPr>
            <a:spLocks noChangeArrowheads="1"/>
          </p:cNvSpPr>
          <p:nvPr/>
        </p:nvSpPr>
        <p:spPr bwMode="auto">
          <a:xfrm>
            <a:off x="228600" y="1306354"/>
            <a:ext cx="8534400" cy="5170646"/>
          </a:xfrm>
          <a:prstGeom prst="rect">
            <a:avLst/>
          </a:prstGeom>
          <a:noFill/>
          <a:ln>
            <a:noFill/>
          </a:ln>
          <a:effectLst/>
        </p:spPr>
        <p:txBody>
          <a:bodyPr anchor="ctr">
            <a:spAutoFit/>
          </a:bodyPr>
          <a:lstStyle/>
          <a:p>
            <a:pPr algn="just" eaLnBrk="1" hangingPunct="1">
              <a:lnSpc>
                <a:spcPct val="150000"/>
              </a:lnSpc>
              <a:defRPr/>
            </a:pPr>
            <a:r>
              <a:rPr lang="en-US" sz="2000" dirty="0">
                <a:latin typeface="+mj-lt"/>
                <a:cs typeface="Arial" panose="020B0604020202020204" pitchFamily="34" charset="0"/>
              </a:rPr>
              <a:t>Data can be either digital or analog. </a:t>
            </a:r>
            <a:r>
              <a:rPr lang="en-US" sz="2000" dirty="0" smtClean="0">
                <a:latin typeface="+mj-lt"/>
                <a:cs typeface="Arial" panose="020B0604020202020204" pitchFamily="34" charset="0"/>
              </a:rPr>
              <a:t>Signals </a:t>
            </a:r>
            <a:r>
              <a:rPr lang="en-US" sz="2000" dirty="0">
                <a:latin typeface="+mj-lt"/>
                <a:cs typeface="Arial" panose="020B0604020202020204" pitchFamily="34" charset="0"/>
              </a:rPr>
              <a:t>that represent data can also be digital or analog. In this section, we see how we can represent digital data by using digital signals. </a:t>
            </a:r>
            <a:endParaRPr lang="en-US" sz="2000" dirty="0">
              <a:latin typeface="+mj-lt"/>
              <a:cs typeface="Arial" panose="020B0604020202020204" pitchFamily="34" charset="0"/>
            </a:endParaRPr>
          </a:p>
          <a:p>
            <a:pPr algn="just" eaLnBrk="1" hangingPunct="1">
              <a:lnSpc>
                <a:spcPct val="150000"/>
              </a:lnSpc>
              <a:defRPr/>
            </a:pPr>
            <a:r>
              <a:rPr lang="en-US" sz="2000" dirty="0">
                <a:latin typeface="+mj-lt"/>
                <a:cs typeface="Times New Roman" panose="02020603050405020304" pitchFamily="18" charset="0"/>
              </a:rPr>
              <a:t>The conversion involves three techniques: </a:t>
            </a:r>
            <a:endParaRPr lang="en-US" sz="2000" dirty="0" smtClean="0">
              <a:latin typeface="+mj-lt"/>
              <a:cs typeface="Times New Roman" panose="02020603050405020304" pitchFamily="18" charset="0"/>
            </a:endParaRPr>
          </a:p>
          <a:p>
            <a:pPr marL="342900" indent="-342900" algn="just" eaLnBrk="1" hangingPunct="1">
              <a:lnSpc>
                <a:spcPct val="150000"/>
              </a:lnSpc>
              <a:buFont typeface="Wingdings" panose="05000000000000000000" pitchFamily="2" charset="2"/>
              <a:buChar char="q"/>
              <a:defRPr/>
            </a:pPr>
            <a:r>
              <a:rPr lang="en-US" sz="2000" b="1" dirty="0" smtClean="0">
                <a:latin typeface="+mj-lt"/>
                <a:cs typeface="Times New Roman" panose="02020603050405020304" pitchFamily="18" charset="0"/>
              </a:rPr>
              <a:t>LINE CODING</a:t>
            </a:r>
            <a:endParaRPr lang="en-US" sz="2000" b="1" dirty="0" smtClean="0">
              <a:latin typeface="+mj-lt"/>
              <a:cs typeface="Times New Roman" panose="02020603050405020304" pitchFamily="18" charset="0"/>
            </a:endParaRPr>
          </a:p>
          <a:p>
            <a:pPr marL="342900" indent="-342900" algn="just" eaLnBrk="1" hangingPunct="1">
              <a:lnSpc>
                <a:spcPct val="150000"/>
              </a:lnSpc>
              <a:buFont typeface="Wingdings" panose="05000000000000000000" pitchFamily="2" charset="2"/>
              <a:buChar char="q"/>
              <a:defRPr/>
            </a:pPr>
            <a:r>
              <a:rPr lang="en-US" sz="2000" b="1" dirty="0" smtClean="0">
                <a:latin typeface="+mj-lt"/>
                <a:cs typeface="Times New Roman" panose="02020603050405020304" pitchFamily="18" charset="0"/>
              </a:rPr>
              <a:t>BLOCK CODING</a:t>
            </a:r>
            <a:endParaRPr lang="en-US" sz="2000" b="1" dirty="0" smtClean="0">
              <a:latin typeface="+mj-lt"/>
              <a:cs typeface="Times New Roman" panose="02020603050405020304" pitchFamily="18" charset="0"/>
            </a:endParaRPr>
          </a:p>
          <a:p>
            <a:pPr marL="342900" indent="-342900" algn="just" eaLnBrk="1" hangingPunct="1">
              <a:lnSpc>
                <a:spcPct val="150000"/>
              </a:lnSpc>
              <a:buFont typeface="Wingdings" panose="05000000000000000000" pitchFamily="2" charset="2"/>
              <a:buChar char="q"/>
              <a:defRPr/>
            </a:pPr>
            <a:r>
              <a:rPr lang="en-US" sz="2000" b="1" dirty="0" smtClean="0">
                <a:latin typeface="+mj-lt"/>
                <a:cs typeface="Times New Roman" panose="02020603050405020304" pitchFamily="18" charset="0"/>
              </a:rPr>
              <a:t>SCRAMBLING</a:t>
            </a:r>
            <a:r>
              <a:rPr lang="en-US" sz="2000" dirty="0" smtClean="0">
                <a:latin typeface="+mj-lt"/>
                <a:cs typeface="Times New Roman" panose="02020603050405020304" pitchFamily="18" charset="0"/>
              </a:rPr>
              <a:t>. </a:t>
            </a:r>
            <a:endParaRPr lang="en-US" sz="2000" dirty="0" smtClean="0">
              <a:latin typeface="+mj-lt"/>
              <a:cs typeface="Times New Roman" panose="02020603050405020304" pitchFamily="18" charset="0"/>
            </a:endParaRPr>
          </a:p>
          <a:p>
            <a:pPr algn="just" eaLnBrk="1" hangingPunct="1">
              <a:lnSpc>
                <a:spcPct val="150000"/>
              </a:lnSpc>
              <a:defRPr/>
            </a:pPr>
            <a:r>
              <a:rPr lang="en-US" sz="2000" dirty="0" smtClean="0">
                <a:latin typeface="+mj-lt"/>
                <a:cs typeface="Times New Roman" panose="02020603050405020304" pitchFamily="18" charset="0"/>
              </a:rPr>
              <a:t>Line </a:t>
            </a:r>
            <a:r>
              <a:rPr lang="en-US" sz="2000" dirty="0">
                <a:latin typeface="+mj-lt"/>
                <a:cs typeface="Times New Roman" panose="02020603050405020304" pitchFamily="18" charset="0"/>
              </a:rPr>
              <a:t>coding is always needed; block coding and scrambling may or may not be needed. </a:t>
            </a:r>
            <a:endParaRPr lang="en-US" sz="2000" dirty="0">
              <a:latin typeface="+mj-lt"/>
              <a:cs typeface="Times New Roman" panose="02020603050405020304" pitchFamily="18" charset="0"/>
            </a:endParaRPr>
          </a:p>
          <a:p>
            <a:pPr eaLnBrk="1" hangingPunct="1">
              <a:lnSpc>
                <a:spcPct val="150000"/>
              </a:lnSpc>
              <a:defRPr/>
            </a:pPr>
            <a:r>
              <a:rPr lang="en-US" sz="2000" dirty="0">
                <a:latin typeface="+mj-lt"/>
                <a:cs typeface="Times New Roman" panose="02020603050405020304" pitchFamily="18" charset="0"/>
              </a:rPr>
              <a:t>Line coding is used to convert digital data to a digital signal. </a:t>
            </a:r>
            <a:endParaRPr lang="en-US" sz="2000" b="1" i="1" dirty="0">
              <a:effectLst>
                <a:outerShdw blurRad="38100" dist="38100" dir="2700000" algn="tl">
                  <a:srgbClr val="C0C0C0"/>
                </a:outerShdw>
              </a:effectLst>
              <a:latin typeface="+mj-lt"/>
              <a:cs typeface="Arial" panose="020B0604020202020204" pitchFamily="34" charset="0"/>
            </a:endParaRPr>
          </a:p>
          <a:p>
            <a:pPr algn="just" eaLnBrk="1" hangingPunct="1">
              <a:lnSpc>
                <a:spcPct val="150000"/>
              </a:lnSpc>
              <a:defRPr/>
            </a:pPr>
            <a:endParaRPr lang="en-US" sz="2000" b="1" i="1" dirty="0">
              <a:effectLst>
                <a:outerShdw blurRad="38100" dist="38100" dir="2700000" algn="tl">
                  <a:srgbClr val="C0C0C0"/>
                </a:outerShdw>
              </a:effectLst>
              <a:latin typeface="+mj-lt"/>
              <a:cs typeface="Arial" panose="020B0604020202020204" pitchFamily="34" charset="0"/>
            </a:endParaRPr>
          </a:p>
        </p:txBody>
      </p:sp>
      <p:sp>
        <p:nvSpPr>
          <p:cNvPr id="2" name="Rectangle 1"/>
          <p:cNvSpPr/>
          <p:nvPr/>
        </p:nvSpPr>
        <p:spPr>
          <a:xfrm>
            <a:off x="76200" y="528935"/>
            <a:ext cx="9525000" cy="461665"/>
          </a:xfrm>
          <a:prstGeom prst="rect">
            <a:avLst/>
          </a:prstGeom>
        </p:spPr>
        <p:txBody>
          <a:bodyPr wrap="square">
            <a:spAutoFit/>
          </a:bodyPr>
          <a:lstStyle/>
          <a:p>
            <a:pPr eaLnBrk="1" hangingPunct="1">
              <a:defRPr/>
            </a:pPr>
            <a:r>
              <a:rPr lang="en-US" sz="2400" b="1" dirty="0">
                <a:effectLst>
                  <a:outerShdw blurRad="38100" dist="38100" dir="2700000" algn="tl">
                    <a:srgbClr val="C0C0C0"/>
                  </a:outerShdw>
                </a:effectLst>
                <a:latin typeface="Times" panose="02020603050405020304" pitchFamily="18" charset="0"/>
                <a:cs typeface="Arial" panose="020B0604020202020204" pitchFamily="34" charset="0"/>
              </a:rPr>
              <a:t>DIGITAL-TO-DIGITAL </a:t>
            </a:r>
            <a:r>
              <a:rPr lang="en-US" sz="2400" b="1" dirty="0" smtClean="0">
                <a:effectLst>
                  <a:outerShdw blurRad="38100" dist="38100" dir="2700000" algn="tl">
                    <a:srgbClr val="C0C0C0"/>
                  </a:outerShdw>
                </a:effectLst>
                <a:latin typeface="Times" panose="02020603050405020304" pitchFamily="18" charset="0"/>
                <a:cs typeface="Arial" panose="020B0604020202020204" pitchFamily="34" charset="0"/>
              </a:rPr>
              <a:t>CONVERSION -LINE CODING</a:t>
            </a:r>
            <a:endParaRPr 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274638"/>
            <a:ext cx="8229600" cy="868362"/>
          </a:xfrm>
        </p:spPr>
        <p:txBody>
          <a:bodyPr/>
          <a:lstStyle/>
          <a:p>
            <a:r>
              <a:rPr lang="en-US" altLang="en-US" sz="3600" b="1" i="1" dirty="0"/>
              <a:t>Frequency Shift Keying</a:t>
            </a:r>
            <a:endParaRPr lang="en-US" altLang="en-US" sz="3600" b="1" i="1" dirty="0"/>
          </a:p>
        </p:txBody>
      </p:sp>
      <p:sp>
        <p:nvSpPr>
          <p:cNvPr id="19459" name="Content Placeholder 2"/>
          <p:cNvSpPr>
            <a:spLocks noGrp="1"/>
          </p:cNvSpPr>
          <p:nvPr>
            <p:ph idx="1"/>
          </p:nvPr>
        </p:nvSpPr>
        <p:spPr>
          <a:xfrm>
            <a:off x="457200" y="1143000"/>
            <a:ext cx="8229600" cy="4983163"/>
          </a:xfrm>
        </p:spPr>
        <p:txBody>
          <a:bodyPr/>
          <a:lstStyle/>
          <a:p>
            <a:pPr algn="just" eaLnBrk="1" hangingPunct="1">
              <a:buFont typeface="Arial" panose="020B0604020202020204" pitchFamily="34" charset="0"/>
              <a:buChar char="•"/>
              <a:defRPr/>
            </a:pPr>
            <a:r>
              <a:rPr lang="en-US" sz="2400" dirty="0">
                <a:latin typeface="+mj-lt"/>
              </a:rPr>
              <a:t>In frequency shift keying, the frequency of the carrier signal is varied to represent data. </a:t>
            </a:r>
            <a:endParaRPr lang="en-US" sz="2400" dirty="0">
              <a:latin typeface="+mj-lt"/>
            </a:endParaRPr>
          </a:p>
          <a:p>
            <a:pPr algn="just" eaLnBrk="1" hangingPunct="1">
              <a:buFont typeface="Arial" panose="020B0604020202020204" pitchFamily="34" charset="0"/>
              <a:buChar char="•"/>
              <a:defRPr/>
            </a:pPr>
            <a:r>
              <a:rPr lang="en-US" sz="2400" dirty="0">
                <a:latin typeface="+mj-lt"/>
              </a:rPr>
              <a:t>The frequency of the modulated signal is constant for the duration of one signal element, but changes for the next signal element if the data element changes.</a:t>
            </a:r>
            <a:endParaRPr lang="en-US" sz="2400" dirty="0">
              <a:latin typeface="+mj-lt"/>
            </a:endParaRPr>
          </a:p>
          <a:p>
            <a:pPr algn="just">
              <a:buFont typeface="Arial" panose="020B0604020202020204" pitchFamily="34" charset="0"/>
              <a:buChar char="•"/>
              <a:defRPr/>
            </a:pPr>
            <a:r>
              <a:rPr lang="en-US" sz="2400" dirty="0">
                <a:latin typeface="+mj-lt"/>
              </a:rPr>
              <a:t>Both peak amplitude and phase remain constant for all signal elements.</a:t>
            </a:r>
            <a:endParaRPr lang="en-US" sz="2400" dirty="0">
              <a:latin typeface="+mj-lt"/>
            </a:endParaRPr>
          </a:p>
          <a:p>
            <a:pPr algn="just" eaLnBrk="1" hangingPunct="1">
              <a:buFont typeface="Arial" panose="020B0604020202020204" pitchFamily="34" charset="0"/>
              <a:buChar char="•"/>
              <a:defRPr/>
            </a:pPr>
            <a:r>
              <a:rPr lang="en-US" sz="2400" dirty="0"/>
              <a:t>The digital data stream changes the frequency of the carrier signal, </a:t>
            </a:r>
            <a:r>
              <a:rPr lang="en-US" sz="2400" dirty="0" err="1"/>
              <a:t>f</a:t>
            </a:r>
            <a:r>
              <a:rPr lang="en-US" sz="2400" baseline="-25000" dirty="0" err="1"/>
              <a:t>c</a:t>
            </a:r>
            <a:r>
              <a:rPr lang="en-US" sz="2400" dirty="0"/>
              <a:t>.</a:t>
            </a:r>
            <a:endParaRPr lang="en-US" sz="2400" dirty="0"/>
          </a:p>
          <a:p>
            <a:pPr algn="just">
              <a:buFont typeface="Arial" panose="020B0604020202020204" pitchFamily="34" charset="0"/>
              <a:buChar char="•"/>
              <a:defRPr/>
            </a:pPr>
            <a:r>
              <a:rPr lang="en-US" sz="2400" dirty="0"/>
              <a:t>For ex</a:t>
            </a:r>
            <a:r>
              <a:rPr lang="en-US" sz="2400" dirty="0">
                <a:latin typeface="+mj-lt"/>
              </a:rPr>
              <a:t>ample, </a:t>
            </a:r>
            <a:endParaRPr lang="en-US" sz="2400" dirty="0">
              <a:latin typeface="+mj-lt"/>
            </a:endParaRPr>
          </a:p>
          <a:p>
            <a:pPr algn="just" eaLnBrk="1" hangingPunct="1">
              <a:buFont typeface="Arial" panose="020B0604020202020204" pitchFamily="34" charset="0"/>
              <a:buNone/>
              <a:defRPr/>
            </a:pPr>
            <a:r>
              <a:rPr lang="en-US" sz="2400" dirty="0">
                <a:latin typeface="+mj-lt"/>
              </a:rPr>
              <a:t>      a “1” could be represented by f</a:t>
            </a:r>
            <a:r>
              <a:rPr lang="en-US" sz="2400" baseline="-25000" dirty="0">
                <a:latin typeface="+mj-lt"/>
              </a:rPr>
              <a:t>1</a:t>
            </a:r>
            <a:r>
              <a:rPr lang="en-US" sz="2400" dirty="0">
                <a:latin typeface="+mj-lt"/>
              </a:rPr>
              <a:t>=</a:t>
            </a:r>
            <a:r>
              <a:rPr lang="en-US" sz="2400" dirty="0" err="1">
                <a:latin typeface="+mj-lt"/>
              </a:rPr>
              <a:t>f</a:t>
            </a:r>
            <a:r>
              <a:rPr lang="en-US" sz="2400" baseline="-25000" dirty="0" err="1">
                <a:latin typeface="+mj-lt"/>
              </a:rPr>
              <a:t>c</a:t>
            </a:r>
            <a:r>
              <a:rPr lang="en-US" sz="2400" dirty="0">
                <a:latin typeface="+mj-lt"/>
              </a:rPr>
              <a:t> +</a:t>
            </a:r>
            <a:r>
              <a:rPr lang="en-US" sz="2400" dirty="0">
                <a:latin typeface="+mj-lt"/>
                <a:sym typeface="Symbol" pitchFamily="1" charset="2"/>
              </a:rPr>
              <a:t></a:t>
            </a:r>
            <a:r>
              <a:rPr lang="en-US" sz="2400" dirty="0">
                <a:latin typeface="+mj-lt"/>
              </a:rPr>
              <a:t>f, </a:t>
            </a:r>
            <a:endParaRPr lang="en-US" sz="2400" dirty="0">
              <a:latin typeface="+mj-lt"/>
            </a:endParaRPr>
          </a:p>
          <a:p>
            <a:pPr algn="just" eaLnBrk="1" hangingPunct="1">
              <a:buFont typeface="Arial" panose="020B0604020202020204" pitchFamily="34" charset="0"/>
              <a:buNone/>
              <a:defRPr/>
            </a:pPr>
            <a:r>
              <a:rPr lang="en-US" sz="2400" dirty="0">
                <a:latin typeface="+mj-lt"/>
              </a:rPr>
              <a:t>      a “0” could be represented by f</a:t>
            </a:r>
            <a:r>
              <a:rPr lang="en-US" sz="2400" baseline="-25000" dirty="0">
                <a:latin typeface="+mj-lt"/>
              </a:rPr>
              <a:t>2</a:t>
            </a:r>
            <a:r>
              <a:rPr lang="en-US" sz="2400" dirty="0">
                <a:latin typeface="+mj-lt"/>
              </a:rPr>
              <a:t>=</a:t>
            </a:r>
            <a:r>
              <a:rPr lang="en-US" sz="2400" dirty="0" err="1">
                <a:latin typeface="+mj-lt"/>
              </a:rPr>
              <a:t>f</a:t>
            </a:r>
            <a:r>
              <a:rPr lang="en-US" sz="2400" baseline="-25000" dirty="0" err="1">
                <a:latin typeface="+mj-lt"/>
              </a:rPr>
              <a:t>c</a:t>
            </a:r>
            <a:r>
              <a:rPr lang="en-US" sz="2400" dirty="0">
                <a:latin typeface="+mj-lt"/>
              </a:rPr>
              <a:t>-</a:t>
            </a:r>
            <a:r>
              <a:rPr lang="en-US" sz="2400" dirty="0">
                <a:latin typeface="+mj-lt"/>
                <a:sym typeface="Symbol" pitchFamily="1" charset="2"/>
              </a:rPr>
              <a:t></a:t>
            </a:r>
            <a:r>
              <a:rPr lang="en-US" sz="2400" dirty="0">
                <a:latin typeface="+mj-lt"/>
              </a:rPr>
              <a:t>f.</a:t>
            </a:r>
            <a:endParaRPr lang="en-US" sz="2400" dirty="0">
              <a:latin typeface="+mj-lt"/>
            </a:endParaRPr>
          </a:p>
          <a:p>
            <a:pPr algn="just">
              <a:buFont typeface="Arial" panose="020B0604020202020204" pitchFamily="34" charset="0"/>
              <a:buChar char="•"/>
              <a:defRPr/>
            </a:pPr>
            <a:endParaRPr lang="en-US" sz="2400" dirty="0">
              <a:latin typeface="+mj-l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1625" y="1241425"/>
            <a:ext cx="8502650"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3"/>
          <p:cNvSpPr>
            <a:spLocks noChangeArrowheads="1"/>
          </p:cNvSpPr>
          <p:nvPr/>
        </p:nvSpPr>
        <p:spPr bwMode="auto">
          <a:xfrm>
            <a:off x="3941763" y="346075"/>
            <a:ext cx="899286"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3200" b="1" dirty="0">
                <a:solidFill>
                  <a:srgbClr val="063DE8"/>
                </a:solidFill>
                <a:latin typeface="+mj-lt"/>
              </a:rPr>
              <a:t>FSK</a:t>
            </a:r>
            <a:endParaRPr lang="en-US" altLang="en-US" sz="3200" b="1" dirty="0">
              <a:solidFill>
                <a:srgbClr val="063DE8"/>
              </a:solidFill>
              <a:latin typeface="+mj-lt"/>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457200" y="609600"/>
            <a:ext cx="8229600" cy="1143000"/>
          </a:xfrm>
        </p:spPr>
        <p:txBody>
          <a:bodyPr/>
          <a:lstStyle/>
          <a:p>
            <a:br>
              <a:rPr lang="en-US" altLang="en-US" sz="3400" dirty="0">
                <a:solidFill>
                  <a:schemeClr val="folHlink"/>
                </a:solidFill>
                <a:latin typeface="Times New Roman" panose="02020603050405020304" pitchFamily="18" charset="0"/>
              </a:rPr>
            </a:br>
            <a:r>
              <a:rPr lang="en-US" altLang="en-US" sz="3400" dirty="0" smtClean="0">
                <a:solidFill>
                  <a:schemeClr val="folHlink"/>
                </a:solidFill>
                <a:latin typeface="Times New Roman" panose="02020603050405020304" pitchFamily="18" charset="0"/>
              </a:rPr>
              <a:t>Figure  </a:t>
            </a:r>
            <a:r>
              <a:rPr lang="en-US" altLang="en-US" sz="3400" i="1" dirty="0">
                <a:latin typeface="Times New Roman" panose="02020603050405020304" pitchFamily="18" charset="0"/>
              </a:rPr>
              <a:t>Binary frequency shift keying (BFSK)</a:t>
            </a:r>
            <a:br>
              <a:rPr lang="en-US" altLang="en-US" sz="3400" i="1" dirty="0">
                <a:latin typeface="Times New Roman" panose="02020603050405020304" pitchFamily="18" charset="0"/>
              </a:rPr>
            </a:br>
            <a:endParaRPr lang="en-US" altLang="en-US" sz="3400" dirty="0"/>
          </a:p>
        </p:txBody>
      </p:sp>
      <p:pic>
        <p:nvPicPr>
          <p:cNvPr id="99331" name="Picture 7"/>
          <p:cNvPicPr>
            <a:picLocks noGrp="1" noChangeAspect="1" noChangeArrowheads="1"/>
          </p:cNvPicPr>
          <p:nvPr>
            <p:ph idx="1"/>
          </p:nvPr>
        </p:nvPicPr>
        <p:blipFill>
          <a:blip r:embed="rId1"/>
          <a:srcRect/>
          <a:stretch>
            <a:fillRect/>
          </a:stretch>
        </p:blipFill>
        <p:spPr>
          <a:xfrm>
            <a:off x="457200" y="2260600"/>
            <a:ext cx="8229600" cy="3454400"/>
          </a:xfr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a:t>Bandwidth of FSK</a:t>
            </a:r>
            <a:endParaRPr lang="en-US" altLang="en-US"/>
          </a:p>
        </p:txBody>
      </p:sp>
      <p:sp>
        <p:nvSpPr>
          <p:cNvPr id="100355" name="Content Placeholder 2"/>
          <p:cNvSpPr>
            <a:spLocks noGrp="1"/>
          </p:cNvSpPr>
          <p:nvPr>
            <p:ph idx="1"/>
          </p:nvPr>
        </p:nvSpPr>
        <p:spPr/>
        <p:txBody>
          <a:bodyPr/>
          <a:lstStyle/>
          <a:p>
            <a:pPr eaLnBrk="1" hangingPunct="1"/>
            <a:r>
              <a:rPr lang="en-US" altLang="en-US" sz="2800" dirty="0">
                <a:latin typeface="+mj-lt"/>
              </a:rPr>
              <a:t>If the difference between the two frequencies (f</a:t>
            </a:r>
            <a:r>
              <a:rPr lang="en-US" altLang="en-US" sz="2800" baseline="-25000" dirty="0">
                <a:latin typeface="+mj-lt"/>
              </a:rPr>
              <a:t>1</a:t>
            </a:r>
            <a:r>
              <a:rPr lang="en-US" altLang="en-US" sz="2800" dirty="0">
                <a:latin typeface="+mj-lt"/>
              </a:rPr>
              <a:t> and f</a:t>
            </a:r>
            <a:r>
              <a:rPr lang="en-US" altLang="en-US" sz="2800" baseline="-25000" dirty="0">
                <a:latin typeface="+mj-lt"/>
              </a:rPr>
              <a:t>2</a:t>
            </a:r>
            <a:r>
              <a:rPr lang="en-US" altLang="en-US" sz="2800" dirty="0">
                <a:latin typeface="+mj-lt"/>
              </a:rPr>
              <a:t>) is 2</a:t>
            </a:r>
            <a:r>
              <a:rPr lang="en-US" altLang="en-US" sz="2800" dirty="0">
                <a:latin typeface="+mj-lt"/>
                <a:sym typeface="Symbol" pitchFamily="1" charset="2"/>
              </a:rPr>
              <a:t></a:t>
            </a:r>
            <a:r>
              <a:rPr lang="en-US" altLang="en-US" sz="2800" dirty="0">
                <a:latin typeface="+mj-lt"/>
              </a:rPr>
              <a:t>f, then the required BW B will be</a:t>
            </a:r>
            <a:r>
              <a:rPr lang="en-US" altLang="en-US" sz="2800" dirty="0" smtClean="0">
                <a:latin typeface="+mj-lt"/>
              </a:rPr>
              <a:t>:</a:t>
            </a:r>
            <a:endParaRPr lang="en-US" altLang="en-US" sz="2800" dirty="0" smtClean="0">
              <a:latin typeface="+mj-lt"/>
            </a:endParaRPr>
          </a:p>
          <a:p>
            <a:pPr eaLnBrk="1" hangingPunct="1"/>
            <a:endParaRPr lang="en-US" altLang="en-US" sz="2800" dirty="0">
              <a:latin typeface="+mj-lt"/>
            </a:endParaRPr>
          </a:p>
          <a:p>
            <a:pPr algn="ctr" eaLnBrk="1" hangingPunct="1">
              <a:buFont typeface="Wingdings" panose="05000000000000000000" pitchFamily="2" charset="2"/>
              <a:buNone/>
            </a:pPr>
            <a:r>
              <a:rPr lang="en-US" altLang="en-US" sz="2800" b="1" dirty="0">
                <a:solidFill>
                  <a:srgbClr val="FF0000"/>
                </a:solidFill>
                <a:latin typeface="+mj-lt"/>
              </a:rPr>
              <a:t>B = (1+d)</a:t>
            </a:r>
            <a:r>
              <a:rPr lang="en-US" altLang="en-US" sz="2800" b="1" dirty="0" err="1">
                <a:solidFill>
                  <a:srgbClr val="FF0000"/>
                </a:solidFill>
                <a:latin typeface="+mj-lt"/>
              </a:rPr>
              <a:t>xS</a:t>
            </a:r>
            <a:r>
              <a:rPr lang="en-US" altLang="en-US" sz="2800" b="1" dirty="0">
                <a:solidFill>
                  <a:srgbClr val="FF0000"/>
                </a:solidFill>
                <a:latin typeface="+mj-lt"/>
              </a:rPr>
              <a:t> +2</a:t>
            </a:r>
            <a:r>
              <a:rPr lang="en-US" altLang="en-US" sz="2800" b="1" dirty="0">
                <a:solidFill>
                  <a:srgbClr val="FF0000"/>
                </a:solidFill>
                <a:latin typeface="+mj-lt"/>
                <a:sym typeface="Symbol" pitchFamily="1" charset="2"/>
              </a:rPr>
              <a:t></a:t>
            </a:r>
            <a:r>
              <a:rPr lang="en-US" altLang="en-US" sz="2800" b="1" dirty="0" smtClean="0">
                <a:solidFill>
                  <a:srgbClr val="FF0000"/>
                </a:solidFill>
                <a:latin typeface="+mj-lt"/>
              </a:rPr>
              <a:t>f</a:t>
            </a:r>
            <a:endParaRPr lang="en-US" altLang="en-US" sz="2800" b="1" dirty="0" smtClean="0">
              <a:solidFill>
                <a:srgbClr val="FF0000"/>
              </a:solidFill>
              <a:latin typeface="+mj-lt"/>
            </a:endParaRPr>
          </a:p>
          <a:p>
            <a:pPr algn="ctr" eaLnBrk="1" hangingPunct="1">
              <a:buFont typeface="Wingdings" panose="05000000000000000000" pitchFamily="2" charset="2"/>
              <a:buNone/>
            </a:pPr>
            <a:endParaRPr lang="en-US" altLang="en-US" sz="2800" b="1" dirty="0">
              <a:solidFill>
                <a:srgbClr val="FF0000"/>
              </a:solidFill>
              <a:latin typeface="+mj-lt"/>
            </a:endParaRPr>
          </a:p>
          <a:p>
            <a:endParaRPr lang="en-US" altLang="en-US" sz="2800" b="1" dirty="0">
              <a:solidFill>
                <a:srgbClr val="FF0000"/>
              </a:solidFill>
              <a:latin typeface="+mj-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Content Placeholder 2"/>
          <p:cNvSpPr>
            <a:spLocks noGrp="1"/>
          </p:cNvSpPr>
          <p:nvPr>
            <p:ph idx="1"/>
          </p:nvPr>
        </p:nvSpPr>
        <p:spPr>
          <a:xfrm>
            <a:off x="457200" y="-152400"/>
            <a:ext cx="8229600" cy="6278563"/>
          </a:xfrm>
        </p:spPr>
        <p:txBody>
          <a:bodyPr/>
          <a:lstStyle/>
          <a:p>
            <a:pPr algn="just">
              <a:buFont typeface="Arial" panose="020B0604020202020204" pitchFamily="34" charset="0"/>
              <a:buNone/>
            </a:pPr>
            <a:endParaRPr lang="en-US" altLang="en-US" sz="2800" i="1" dirty="0" smtClean="0">
              <a:latin typeface="+mj-lt"/>
            </a:endParaRPr>
          </a:p>
          <a:p>
            <a:pPr algn="just">
              <a:buFont typeface="Arial" panose="020B0604020202020204" pitchFamily="34" charset="0"/>
              <a:buNone/>
            </a:pPr>
            <a:endParaRPr lang="en-US" altLang="en-US" sz="2800" i="1" dirty="0">
              <a:latin typeface="+mj-lt"/>
            </a:endParaRPr>
          </a:p>
          <a:p>
            <a:pPr algn="just">
              <a:buFont typeface="Arial" panose="020B0604020202020204" pitchFamily="34" charset="0"/>
              <a:buNone/>
            </a:pPr>
            <a:r>
              <a:rPr lang="en-US" altLang="en-US" sz="2800" b="1" i="1" dirty="0" smtClean="0">
                <a:latin typeface="+mj-lt"/>
              </a:rPr>
              <a:t>Example </a:t>
            </a:r>
            <a:endParaRPr lang="en-US" altLang="en-US" sz="2800" b="1" i="1" dirty="0">
              <a:latin typeface="+mj-lt"/>
            </a:endParaRPr>
          </a:p>
          <a:p>
            <a:pPr algn="just"/>
            <a:r>
              <a:rPr lang="en-US" altLang="en-US" sz="2800" i="1" dirty="0">
                <a:latin typeface="+mj-lt"/>
              </a:rPr>
              <a:t>We have an available bandwidth of 100 kHz which spans from 200 to 300 kHz. What should be the carrier frequency and the bit rate if we modulated our data by using FSK with d = 1?</a:t>
            </a:r>
            <a:endParaRPr lang="en-US" altLang="en-US" sz="2800" i="1" dirty="0">
              <a:latin typeface="+mj-lt"/>
            </a:endParaRPr>
          </a:p>
          <a:p>
            <a:pPr algn="just">
              <a:buFont typeface="Arial" panose="020B0604020202020204" pitchFamily="34" charset="0"/>
              <a:buNone/>
            </a:pPr>
            <a:r>
              <a:rPr lang="en-US" altLang="en-US" sz="2800" i="1" dirty="0">
                <a:solidFill>
                  <a:schemeClr val="hlink"/>
                </a:solidFill>
                <a:latin typeface="+mj-lt"/>
              </a:rPr>
              <a:t>  Solution</a:t>
            </a:r>
            <a:endParaRPr lang="en-US" altLang="en-US" sz="2800" i="1" dirty="0">
              <a:solidFill>
                <a:schemeClr val="hlink"/>
              </a:solidFill>
              <a:latin typeface="+mj-lt"/>
            </a:endParaRPr>
          </a:p>
          <a:p>
            <a:pPr algn="just"/>
            <a:r>
              <a:rPr lang="en-US" altLang="en-US" sz="2800" i="1" dirty="0">
                <a:latin typeface="+mj-lt"/>
              </a:rPr>
              <a:t>This problem is similar to Example 5.3, but we are modulating by using FSK. The midpoint of the band is at 250 kHz. We choose 2Δf to be 50 kHz; this means</a:t>
            </a:r>
            <a:endParaRPr lang="en-US" altLang="en-US" sz="2800" i="1" dirty="0">
              <a:latin typeface="+mj-lt"/>
            </a:endParaRPr>
          </a:p>
          <a:p>
            <a:pPr algn="just">
              <a:buFont typeface="Arial" panose="020B0604020202020204" pitchFamily="34" charset="0"/>
              <a:buNone/>
            </a:pPr>
            <a:endParaRPr lang="en-US" altLang="en-US" sz="2800" i="1" dirty="0">
              <a:latin typeface="+mj-lt"/>
            </a:endParaRPr>
          </a:p>
          <a:p>
            <a:pPr algn="just"/>
            <a:endParaRPr lang="en-US" altLang="en-US" sz="2800" dirty="0">
              <a:latin typeface="+mj-lt"/>
            </a:endParaRPr>
          </a:p>
        </p:txBody>
      </p:sp>
      <p:pic>
        <p:nvPicPr>
          <p:cNvPr id="101380" name="Picture 15"/>
          <p:cNvPicPr>
            <a:picLocks noChangeAspect="1" noChangeArrowheads="1"/>
          </p:cNvPicPr>
          <p:nvPr/>
        </p:nvPicPr>
        <p:blipFill>
          <a:blip r:embed="rId1"/>
          <a:srcRect/>
          <a:stretch>
            <a:fillRect/>
          </a:stretch>
        </p:blipFill>
        <p:spPr bwMode="auto">
          <a:xfrm>
            <a:off x="609600" y="5562600"/>
            <a:ext cx="8193088" cy="350838"/>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457200" y="274638"/>
            <a:ext cx="8229600" cy="792162"/>
          </a:xfrm>
        </p:spPr>
        <p:txBody>
          <a:bodyPr/>
          <a:lstStyle/>
          <a:p>
            <a:r>
              <a:rPr lang="en-US" altLang="en-US" sz="3600" b="1" dirty="0"/>
              <a:t>Phase Shift Keying</a:t>
            </a:r>
            <a:endParaRPr lang="en-US" altLang="en-US" sz="3600" b="1" dirty="0"/>
          </a:p>
        </p:txBody>
      </p:sp>
      <p:sp>
        <p:nvSpPr>
          <p:cNvPr id="110595" name="Content Placeholder 2"/>
          <p:cNvSpPr>
            <a:spLocks noGrp="1"/>
          </p:cNvSpPr>
          <p:nvPr>
            <p:ph idx="1"/>
          </p:nvPr>
        </p:nvSpPr>
        <p:spPr>
          <a:xfrm>
            <a:off x="457200" y="1066800"/>
            <a:ext cx="8229600" cy="5943600"/>
          </a:xfrm>
        </p:spPr>
        <p:txBody>
          <a:bodyPr/>
          <a:lstStyle/>
          <a:p>
            <a:pPr algn="just">
              <a:lnSpc>
                <a:spcPct val="150000"/>
              </a:lnSpc>
            </a:pPr>
            <a:r>
              <a:rPr lang="en-US" altLang="en-US" sz="2200" dirty="0">
                <a:latin typeface="+mj-lt"/>
              </a:rPr>
              <a:t>In PSK, the phase of the carrier is varied to represent two or more different signal elements. Both peak amplitude and frequency remain constant as the phase changes. </a:t>
            </a:r>
            <a:endParaRPr lang="en-US" altLang="en-US" sz="2200" dirty="0">
              <a:latin typeface="+mj-lt"/>
            </a:endParaRPr>
          </a:p>
          <a:p>
            <a:pPr algn="just">
              <a:lnSpc>
                <a:spcPct val="150000"/>
              </a:lnSpc>
            </a:pPr>
            <a:r>
              <a:rPr lang="en-US" altLang="en-US" sz="2200" dirty="0">
                <a:latin typeface="+mj-lt"/>
              </a:rPr>
              <a:t>Today, PSK is more common than ASK or FSK</a:t>
            </a:r>
            <a:endParaRPr lang="en-US" altLang="en-US" sz="2200" dirty="0">
              <a:latin typeface="+mj-lt"/>
            </a:endParaRPr>
          </a:p>
          <a:p>
            <a:pPr algn="just" eaLnBrk="1" hangingPunct="1">
              <a:lnSpc>
                <a:spcPct val="150000"/>
              </a:lnSpc>
            </a:pPr>
            <a:r>
              <a:rPr lang="en-US" altLang="en-US" sz="2200" dirty="0">
                <a:latin typeface="+mj-lt"/>
              </a:rPr>
              <a:t>We vary the phase shift of the carrier signal to represent digital data.</a:t>
            </a:r>
            <a:endParaRPr lang="en-US" altLang="en-US" sz="2200" dirty="0">
              <a:latin typeface="+mj-lt"/>
            </a:endParaRPr>
          </a:p>
          <a:p>
            <a:pPr algn="just" eaLnBrk="1" hangingPunct="1">
              <a:lnSpc>
                <a:spcPct val="150000"/>
              </a:lnSpc>
            </a:pPr>
            <a:r>
              <a:rPr lang="en-US" altLang="en-US" sz="2200" dirty="0">
                <a:latin typeface="+mj-lt"/>
              </a:rPr>
              <a:t>The bandwidth requirement, B is:</a:t>
            </a:r>
            <a:endParaRPr lang="en-US" altLang="en-US" sz="2200" dirty="0">
              <a:latin typeface="+mj-lt"/>
            </a:endParaRPr>
          </a:p>
          <a:p>
            <a:pPr algn="ctr" eaLnBrk="1" hangingPunct="1">
              <a:lnSpc>
                <a:spcPct val="150000"/>
              </a:lnSpc>
              <a:buFont typeface="Wingdings" panose="05000000000000000000" pitchFamily="2" charset="2"/>
              <a:buNone/>
            </a:pPr>
            <a:r>
              <a:rPr lang="en-US" altLang="en-US" b="1" i="1" dirty="0">
                <a:solidFill>
                  <a:srgbClr val="FF0000"/>
                </a:solidFill>
                <a:latin typeface="+mj-lt"/>
              </a:rPr>
              <a:t>B = (1+d)</a:t>
            </a:r>
            <a:r>
              <a:rPr lang="en-US" altLang="en-US" b="1" i="1" dirty="0" err="1">
                <a:solidFill>
                  <a:srgbClr val="FF0000"/>
                </a:solidFill>
                <a:latin typeface="+mj-lt"/>
              </a:rPr>
              <a:t>xS</a:t>
            </a:r>
            <a:endParaRPr lang="en-US" altLang="en-US" b="1" i="1" dirty="0">
              <a:solidFill>
                <a:srgbClr val="FF0000"/>
              </a:solidFill>
              <a:latin typeface="+mj-lt"/>
            </a:endParaRPr>
          </a:p>
          <a:p>
            <a:pPr algn="just" eaLnBrk="1" hangingPunct="1">
              <a:lnSpc>
                <a:spcPct val="150000"/>
              </a:lnSpc>
            </a:pPr>
            <a:r>
              <a:rPr lang="en-US" altLang="en-US" sz="2200" dirty="0">
                <a:latin typeface="+mj-lt"/>
              </a:rPr>
              <a:t>PSK is much more robust than ASK as it is not that vulnerable to noise, which changes amplitude of the signal.</a:t>
            </a:r>
            <a:endParaRPr lang="en-US" altLang="en-US" sz="2200" dirty="0">
              <a:latin typeface="+mj-lt"/>
            </a:endParaRPr>
          </a:p>
          <a:p>
            <a:pPr algn="just">
              <a:lnSpc>
                <a:spcPct val="150000"/>
              </a:lnSpc>
            </a:pPr>
            <a:endParaRPr lang="en-US" altLang="en-US" sz="2200" dirty="0">
              <a:latin typeface="+mj-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3838" y="1171575"/>
            <a:ext cx="8505825"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3"/>
          <p:cNvSpPr>
            <a:spLocks noChangeArrowheads="1"/>
          </p:cNvSpPr>
          <p:nvPr/>
        </p:nvSpPr>
        <p:spPr bwMode="auto">
          <a:xfrm>
            <a:off x="3941763" y="193675"/>
            <a:ext cx="982662"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3200" b="1">
                <a:solidFill>
                  <a:srgbClr val="063DE8"/>
                </a:solidFill>
              </a:rPr>
              <a:t>PSK</a:t>
            </a:r>
            <a:endParaRPr lang="en-US" altLang="en-US" sz="3200" b="1">
              <a:solidFill>
                <a:srgbClr val="063DE8"/>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altLang="en-US" sz="3200" b="1" dirty="0">
                <a:solidFill>
                  <a:schemeClr val="folHlink"/>
                </a:solidFill>
              </a:rPr>
              <a:t>  </a:t>
            </a:r>
            <a:br>
              <a:rPr lang="en-US" altLang="en-US" sz="3200" b="1" dirty="0">
                <a:solidFill>
                  <a:schemeClr val="folHlink"/>
                </a:solidFill>
              </a:rPr>
            </a:br>
            <a:r>
              <a:rPr lang="en-US" altLang="en-US" sz="3200" b="1" i="1" dirty="0"/>
              <a:t>Binary phase shift keying (BPSK)</a:t>
            </a:r>
            <a:br>
              <a:rPr lang="en-US" altLang="en-US" sz="3200" b="1" i="1" dirty="0"/>
            </a:br>
            <a:endParaRPr lang="en-US" altLang="en-US" sz="3200" b="1" dirty="0"/>
          </a:p>
        </p:txBody>
      </p:sp>
      <p:sp>
        <p:nvSpPr>
          <p:cNvPr id="111619" name="Content Placeholder 2"/>
          <p:cNvSpPr>
            <a:spLocks noGrp="1"/>
          </p:cNvSpPr>
          <p:nvPr>
            <p:ph idx="1"/>
          </p:nvPr>
        </p:nvSpPr>
        <p:spPr/>
        <p:txBody>
          <a:bodyPr/>
          <a:lstStyle/>
          <a:p>
            <a:pPr algn="just">
              <a:lnSpc>
                <a:spcPct val="150000"/>
              </a:lnSpc>
            </a:pPr>
            <a:r>
              <a:rPr lang="en-US" altLang="en-US" sz="2400" dirty="0">
                <a:latin typeface="+mj-lt"/>
              </a:rPr>
              <a:t>The simplest PSK is binary PSK, in which we have only two signal elements, one </a:t>
            </a:r>
            <a:r>
              <a:rPr lang="en-US" altLang="en-US" sz="2400" dirty="0" smtClean="0">
                <a:latin typeface="+mj-lt"/>
              </a:rPr>
              <a:t>with   </a:t>
            </a:r>
            <a:r>
              <a:rPr lang="en-US" altLang="en-US" sz="2400" dirty="0">
                <a:latin typeface="+mj-lt"/>
              </a:rPr>
              <a:t>a phase of 0°, and the other with a phase of 180</a:t>
            </a:r>
            <a:r>
              <a:rPr lang="en-US" altLang="en-US" sz="2400" dirty="0" smtClean="0">
                <a:latin typeface="+mj-lt"/>
              </a:rPr>
              <a:t>°.</a:t>
            </a:r>
            <a:endParaRPr lang="en-US" altLang="en-US" sz="2400" dirty="0">
              <a:latin typeface="+mj-lt"/>
            </a:endParaRPr>
          </a:p>
          <a:p>
            <a:pPr algn="just">
              <a:lnSpc>
                <a:spcPct val="150000"/>
              </a:lnSpc>
            </a:pPr>
            <a:r>
              <a:rPr lang="en-US" altLang="en-US" sz="2400" dirty="0" smtClean="0">
                <a:latin typeface="+mj-lt"/>
              </a:rPr>
              <a:t>Binary </a:t>
            </a:r>
            <a:r>
              <a:rPr lang="en-US" altLang="en-US" sz="2400" dirty="0">
                <a:latin typeface="+mj-lt"/>
              </a:rPr>
              <a:t>PSK is as simple as binary ASK</a:t>
            </a:r>
            <a:endParaRPr lang="en-US" altLang="en-US" sz="2400" dirty="0">
              <a:latin typeface="+mj-lt"/>
            </a:endParaRPr>
          </a:p>
          <a:p>
            <a:pPr algn="just">
              <a:lnSpc>
                <a:spcPct val="150000"/>
              </a:lnSpc>
            </a:pPr>
            <a:r>
              <a:rPr lang="en-US" altLang="en-US" sz="2400" dirty="0">
                <a:latin typeface="+mj-lt"/>
              </a:rPr>
              <a:t>PSK is less susceptible to noise than ASK. </a:t>
            </a:r>
            <a:endParaRPr lang="en-US" altLang="en-US" sz="2400" dirty="0">
              <a:latin typeface="+mj-lt"/>
            </a:endParaRPr>
          </a:p>
          <a:p>
            <a:pPr algn="just">
              <a:lnSpc>
                <a:spcPct val="150000"/>
              </a:lnSpc>
            </a:pPr>
            <a:r>
              <a:rPr lang="en-US" altLang="en-US" sz="2400" dirty="0">
                <a:latin typeface="+mj-lt"/>
              </a:rPr>
              <a:t>PSK is superior to FSK because we do not need two carrier signals.</a:t>
            </a:r>
            <a:endParaRPr lang="en-US" altLang="en-US" sz="2400" dirty="0">
              <a:latin typeface="+mj-l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457200" y="1066800"/>
            <a:ext cx="8229600" cy="1143000"/>
          </a:xfrm>
        </p:spPr>
        <p:txBody>
          <a:bodyPr/>
          <a:lstStyle/>
          <a:p>
            <a:r>
              <a:rPr lang="en-US" altLang="en-US" sz="3400" dirty="0">
                <a:solidFill>
                  <a:schemeClr val="folHlink"/>
                </a:solidFill>
                <a:latin typeface="Times New Roman" panose="02020603050405020304" pitchFamily="18" charset="0"/>
              </a:rPr>
              <a:t>Figure </a:t>
            </a:r>
            <a:r>
              <a:rPr lang="en-US" altLang="en-US" sz="3400" dirty="0" smtClean="0">
                <a:solidFill>
                  <a:schemeClr val="folHlink"/>
                </a:solidFill>
                <a:latin typeface="Times New Roman" panose="02020603050405020304" pitchFamily="18" charset="0"/>
              </a:rPr>
              <a:t>  </a:t>
            </a:r>
            <a:r>
              <a:rPr lang="en-US" altLang="en-US" sz="3400" i="1" dirty="0">
                <a:latin typeface="Times New Roman" panose="02020603050405020304" pitchFamily="18" charset="0"/>
              </a:rPr>
              <a:t>Binary phase shift keying</a:t>
            </a:r>
            <a:br>
              <a:rPr lang="en-US" altLang="en-US" sz="3400" i="1" dirty="0">
                <a:latin typeface="Times New Roman" panose="02020603050405020304" pitchFamily="18" charset="0"/>
              </a:rPr>
            </a:br>
            <a:endParaRPr lang="en-US" altLang="en-US" sz="3400" dirty="0"/>
          </a:p>
        </p:txBody>
      </p:sp>
      <p:pic>
        <p:nvPicPr>
          <p:cNvPr id="112643" name="Picture 6"/>
          <p:cNvPicPr>
            <a:picLocks noGrp="1" noChangeAspect="1" noChangeArrowheads="1"/>
          </p:cNvPicPr>
          <p:nvPr>
            <p:ph idx="1"/>
          </p:nvPr>
        </p:nvPicPr>
        <p:blipFill>
          <a:blip r:embed="rId1"/>
          <a:srcRect/>
          <a:stretch>
            <a:fillRect/>
          </a:stretch>
        </p:blipFill>
        <p:spPr>
          <a:xfrm>
            <a:off x="457200" y="2514600"/>
            <a:ext cx="8229600" cy="3124200"/>
          </a:xfr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457200" y="1219200"/>
            <a:ext cx="8229600" cy="1143000"/>
          </a:xfrm>
        </p:spPr>
        <p:txBody>
          <a:bodyPr/>
          <a:lstStyle/>
          <a:p>
            <a:r>
              <a:rPr lang="en-US" altLang="en-US" sz="3400" dirty="0">
                <a:solidFill>
                  <a:schemeClr val="folHlink"/>
                </a:solidFill>
                <a:latin typeface="Times New Roman" panose="02020603050405020304" pitchFamily="18" charset="0"/>
              </a:rPr>
              <a:t>Figure </a:t>
            </a:r>
            <a:r>
              <a:rPr lang="en-US" altLang="en-US" sz="3400" dirty="0" smtClean="0">
                <a:solidFill>
                  <a:schemeClr val="folHlink"/>
                </a:solidFill>
                <a:latin typeface="Times New Roman" panose="02020603050405020304" pitchFamily="18" charset="0"/>
              </a:rPr>
              <a:t> </a:t>
            </a:r>
            <a:r>
              <a:rPr lang="en-US" altLang="en-US" sz="3400" i="1" dirty="0">
                <a:latin typeface="Times New Roman" panose="02020603050405020304" pitchFamily="18" charset="0"/>
              </a:rPr>
              <a:t>Implementation of BASK</a:t>
            </a:r>
            <a:br>
              <a:rPr lang="en-US" altLang="en-US" sz="3400" i="1" dirty="0">
                <a:latin typeface="Times New Roman" panose="02020603050405020304" pitchFamily="18" charset="0"/>
              </a:rPr>
            </a:br>
            <a:endParaRPr lang="en-US" altLang="en-US" sz="3400" dirty="0"/>
          </a:p>
        </p:txBody>
      </p:sp>
      <p:pic>
        <p:nvPicPr>
          <p:cNvPr id="113667" name="Picture 7"/>
          <p:cNvPicPr>
            <a:picLocks noGrp="1" noChangeAspect="1" noChangeArrowheads="1"/>
          </p:cNvPicPr>
          <p:nvPr>
            <p:ph idx="1"/>
          </p:nvPr>
        </p:nvPicPr>
        <p:blipFill>
          <a:blip r:embed="rId1"/>
          <a:srcRect/>
          <a:stretch>
            <a:fillRect/>
          </a:stretch>
        </p:blipFill>
        <p:spPr>
          <a:xfrm>
            <a:off x="685800" y="2133600"/>
            <a:ext cx="8229600" cy="365760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 y="457200"/>
            <a:ext cx="8001000" cy="685800"/>
          </a:xfrm>
        </p:spPr>
        <p:txBody>
          <a:bodyPr anchor="t"/>
          <a:lstStyle/>
          <a:p>
            <a:pPr eaLnBrk="1" hangingPunct="1"/>
            <a:r>
              <a:rPr lang="en-US" altLang="en-US" sz="3200" b="1" dirty="0"/>
              <a:t>        Line Coding</a:t>
            </a:r>
            <a:endParaRPr lang="en-US" altLang="en-US" sz="3200" b="1" dirty="0"/>
          </a:p>
        </p:txBody>
      </p:sp>
      <p:sp>
        <p:nvSpPr>
          <p:cNvPr id="8195" name="Rectangle 3"/>
          <p:cNvSpPr>
            <a:spLocks noGrp="1" noChangeArrowheads="1"/>
          </p:cNvSpPr>
          <p:nvPr>
            <p:ph type="body" idx="1"/>
          </p:nvPr>
        </p:nvSpPr>
        <p:spPr>
          <a:xfrm>
            <a:off x="304800" y="1524000"/>
            <a:ext cx="8382000" cy="4114800"/>
          </a:xfrm>
        </p:spPr>
        <p:txBody>
          <a:bodyPr/>
          <a:lstStyle/>
          <a:p>
            <a:pPr algn="just">
              <a:lnSpc>
                <a:spcPct val="150000"/>
              </a:lnSpc>
            </a:pPr>
            <a:r>
              <a:rPr lang="en-US" altLang="en-US" sz="2400" b="1" dirty="0">
                <a:latin typeface="+mj-lt"/>
              </a:rPr>
              <a:t>Line coding </a:t>
            </a:r>
            <a:r>
              <a:rPr lang="en-US" altLang="en-US" sz="2400" dirty="0">
                <a:latin typeface="+mj-lt"/>
              </a:rPr>
              <a:t>is the process of converting digital data to digital signals </a:t>
            </a:r>
            <a:endParaRPr lang="en-US" altLang="en-US" sz="2400" dirty="0">
              <a:latin typeface="+mj-lt"/>
            </a:endParaRPr>
          </a:p>
          <a:p>
            <a:pPr algn="just" eaLnBrk="1" hangingPunct="1">
              <a:lnSpc>
                <a:spcPct val="150000"/>
              </a:lnSpc>
            </a:pPr>
            <a:r>
              <a:rPr lang="en-US" altLang="en-US" sz="2400" dirty="0">
                <a:latin typeface="+mj-lt"/>
              </a:rPr>
              <a:t>Converting a string of 1’s and 0’s (digital data) into a sequence of signals that denote the 1’s and 0’s.</a:t>
            </a:r>
            <a:endParaRPr lang="en-US" altLang="en-US" sz="2400" dirty="0">
              <a:latin typeface="+mj-lt"/>
            </a:endParaRPr>
          </a:p>
          <a:p>
            <a:pPr algn="just" eaLnBrk="1" hangingPunct="1">
              <a:lnSpc>
                <a:spcPct val="150000"/>
              </a:lnSpc>
            </a:pPr>
            <a:r>
              <a:rPr lang="en-US" altLang="en-US" sz="2400" dirty="0">
                <a:latin typeface="+mj-lt"/>
              </a:rPr>
              <a:t>For example a high voltage level (+V) could represent a “1” and a low voltage level (0 or -V) could represent a “0”.</a:t>
            </a:r>
            <a:endParaRPr lang="en-US" altLang="en-US" sz="2400" dirty="0">
              <a:latin typeface="+mj-l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Content Placeholder 2"/>
          <p:cNvSpPr>
            <a:spLocks noGrp="1"/>
          </p:cNvSpPr>
          <p:nvPr>
            <p:ph idx="1"/>
          </p:nvPr>
        </p:nvSpPr>
        <p:spPr>
          <a:xfrm>
            <a:off x="457200" y="960437"/>
            <a:ext cx="8229600" cy="5516563"/>
          </a:xfrm>
        </p:spPr>
        <p:txBody>
          <a:bodyPr/>
          <a:lstStyle/>
          <a:p>
            <a:pPr algn="just">
              <a:lnSpc>
                <a:spcPct val="150000"/>
              </a:lnSpc>
            </a:pPr>
            <a:r>
              <a:rPr lang="en-US" altLang="en-US" sz="2400" dirty="0">
                <a:latin typeface="+mj-lt"/>
              </a:rPr>
              <a:t>The implementation of BPSK is as simple as that for ASK</a:t>
            </a:r>
            <a:endParaRPr lang="en-US" altLang="en-US" sz="2400" dirty="0">
              <a:latin typeface="+mj-lt"/>
            </a:endParaRPr>
          </a:p>
          <a:p>
            <a:pPr algn="just">
              <a:lnSpc>
                <a:spcPct val="150000"/>
              </a:lnSpc>
            </a:pPr>
            <a:r>
              <a:rPr lang="en-US" altLang="en-US" sz="2400" dirty="0">
                <a:latin typeface="+mj-lt"/>
              </a:rPr>
              <a:t>The reason is that the signal element with phase 180° can be seen as the complement of the signal element with phase 0°</a:t>
            </a:r>
            <a:endParaRPr lang="en-US" altLang="en-US" sz="2400" dirty="0">
              <a:latin typeface="+mj-lt"/>
            </a:endParaRPr>
          </a:p>
          <a:p>
            <a:pPr algn="just">
              <a:lnSpc>
                <a:spcPct val="150000"/>
              </a:lnSpc>
            </a:pPr>
            <a:r>
              <a:rPr lang="en-US" altLang="en-US" sz="2400" dirty="0">
                <a:latin typeface="+mj-lt"/>
              </a:rPr>
              <a:t>The polar NRZ signal is multiplied by the carrier frequency;</a:t>
            </a:r>
            <a:endParaRPr lang="en-US" altLang="en-US" sz="2400" dirty="0">
              <a:latin typeface="+mj-lt"/>
            </a:endParaRPr>
          </a:p>
          <a:p>
            <a:pPr algn="just">
              <a:lnSpc>
                <a:spcPct val="150000"/>
              </a:lnSpc>
            </a:pPr>
            <a:r>
              <a:rPr lang="en-US" altLang="en-US" sz="2400" dirty="0">
                <a:latin typeface="+mj-lt"/>
              </a:rPr>
              <a:t>the 1 bit (positive voltage) is represented by a phase starting at 0°; </a:t>
            </a:r>
            <a:endParaRPr lang="en-US" altLang="en-US" sz="2400" dirty="0">
              <a:latin typeface="+mj-lt"/>
            </a:endParaRPr>
          </a:p>
          <a:p>
            <a:pPr algn="just">
              <a:lnSpc>
                <a:spcPct val="150000"/>
              </a:lnSpc>
            </a:pPr>
            <a:r>
              <a:rPr lang="en-US" altLang="en-US" sz="2400" dirty="0">
                <a:latin typeface="+mj-lt"/>
              </a:rPr>
              <a:t>the 0 bit (negative voltage) is represented by a phase starting at 180°.</a:t>
            </a:r>
            <a:endParaRPr lang="en-US" altLang="en-US" sz="2400" dirty="0">
              <a:latin typeface="+mj-l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ltLang="en-US" dirty="0"/>
              <a:t>Quadrature PSK</a:t>
            </a:r>
            <a:endParaRPr lang="en-US" altLang="en-US" dirty="0"/>
          </a:p>
        </p:txBody>
      </p:sp>
      <p:sp>
        <p:nvSpPr>
          <p:cNvPr id="116739" name="Content Placeholder 2"/>
          <p:cNvSpPr>
            <a:spLocks noGrp="1"/>
          </p:cNvSpPr>
          <p:nvPr>
            <p:ph idx="1"/>
          </p:nvPr>
        </p:nvSpPr>
        <p:spPr/>
        <p:txBody>
          <a:bodyPr/>
          <a:lstStyle/>
          <a:p>
            <a:pPr algn="just" eaLnBrk="1" hangingPunct="1">
              <a:lnSpc>
                <a:spcPct val="150000"/>
              </a:lnSpc>
            </a:pPr>
            <a:r>
              <a:rPr lang="en-US" altLang="en-US" sz="2400" dirty="0">
                <a:latin typeface="+mj-lt"/>
              </a:rPr>
              <a:t>To increase the bit rate, we can code 2 or more bits onto one signal element.</a:t>
            </a:r>
            <a:endParaRPr lang="en-US" altLang="en-US" sz="2400" dirty="0">
              <a:latin typeface="+mj-lt"/>
            </a:endParaRPr>
          </a:p>
          <a:p>
            <a:pPr algn="just" eaLnBrk="1" hangingPunct="1">
              <a:lnSpc>
                <a:spcPct val="150000"/>
              </a:lnSpc>
            </a:pPr>
            <a:r>
              <a:rPr lang="en-US" altLang="en-US" sz="2400" dirty="0">
                <a:latin typeface="+mj-lt"/>
              </a:rPr>
              <a:t>In QPSK, we parallelize the bit stream so that every two incoming bits are split up and PSK a carrier frequency. One carrier frequency is phase shifted 90</a:t>
            </a:r>
            <a:r>
              <a:rPr lang="en-US" altLang="en-US" sz="2400" baseline="30000" dirty="0">
                <a:latin typeface="+mj-lt"/>
              </a:rPr>
              <a:t>o</a:t>
            </a:r>
            <a:r>
              <a:rPr lang="en-US" altLang="en-US" sz="2400" dirty="0">
                <a:latin typeface="+mj-lt"/>
              </a:rPr>
              <a:t> from the other - in quadrature.</a:t>
            </a:r>
            <a:endParaRPr lang="en-US" altLang="en-US" sz="2400" dirty="0">
              <a:latin typeface="+mj-lt"/>
            </a:endParaRPr>
          </a:p>
          <a:p>
            <a:pPr algn="just" eaLnBrk="1" hangingPunct="1">
              <a:lnSpc>
                <a:spcPct val="150000"/>
              </a:lnSpc>
            </a:pPr>
            <a:r>
              <a:rPr lang="en-US" altLang="en-US" sz="2400" dirty="0">
                <a:latin typeface="+mj-lt"/>
              </a:rPr>
              <a:t>The two </a:t>
            </a:r>
            <a:r>
              <a:rPr lang="en-US" altLang="en-US" sz="2400" dirty="0" err="1">
                <a:latin typeface="+mj-lt"/>
              </a:rPr>
              <a:t>PSKed</a:t>
            </a:r>
            <a:r>
              <a:rPr lang="en-US" altLang="en-US" sz="2400" dirty="0">
                <a:latin typeface="+mj-lt"/>
              </a:rPr>
              <a:t> signals are then added to produce one of 4 signal elements. L = 4 here.</a:t>
            </a:r>
            <a:endParaRPr lang="en-US" altLang="en-US" sz="2400" dirty="0">
              <a:latin typeface="+mj-lt"/>
            </a:endParaRPr>
          </a:p>
          <a:p>
            <a:pPr algn="just">
              <a:lnSpc>
                <a:spcPct val="150000"/>
              </a:lnSpc>
            </a:pPr>
            <a:endParaRPr lang="en-US" altLang="en-US" sz="2400" dirty="0">
              <a:latin typeface="+mj-l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br>
              <a:rPr lang="en-US" altLang="en-US" sz="3400" dirty="0">
                <a:solidFill>
                  <a:schemeClr val="folHlink"/>
                </a:solidFill>
                <a:latin typeface="Times New Roman" panose="02020603050405020304" pitchFamily="18" charset="0"/>
              </a:rPr>
            </a:br>
            <a:r>
              <a:rPr lang="en-US" altLang="en-US" sz="3400" dirty="0">
                <a:solidFill>
                  <a:schemeClr val="folHlink"/>
                </a:solidFill>
                <a:latin typeface="Times New Roman" panose="02020603050405020304" pitchFamily="18" charset="0"/>
              </a:rPr>
              <a:t>Figure </a:t>
            </a:r>
            <a:r>
              <a:rPr lang="en-US" altLang="en-US" sz="3400" dirty="0" smtClean="0">
                <a:solidFill>
                  <a:schemeClr val="folHlink"/>
                </a:solidFill>
                <a:latin typeface="Times New Roman" panose="02020603050405020304" pitchFamily="18" charset="0"/>
              </a:rPr>
              <a:t>  </a:t>
            </a:r>
            <a:r>
              <a:rPr lang="en-US" altLang="en-US" sz="3400" i="1" dirty="0">
                <a:latin typeface="Times New Roman" panose="02020603050405020304" pitchFamily="18" charset="0"/>
              </a:rPr>
              <a:t>QPSK and its implementation</a:t>
            </a:r>
            <a:br>
              <a:rPr lang="en-US" altLang="en-US" sz="3400" i="1" dirty="0">
                <a:latin typeface="Times New Roman" panose="02020603050405020304" pitchFamily="18" charset="0"/>
              </a:rPr>
            </a:br>
            <a:endParaRPr lang="en-US" altLang="en-US" sz="3400" dirty="0"/>
          </a:p>
        </p:txBody>
      </p:sp>
      <p:pic>
        <p:nvPicPr>
          <p:cNvPr id="117763" name="Picture 7"/>
          <p:cNvPicPr>
            <a:picLocks noGrp="1" noChangeAspect="1" noChangeArrowheads="1"/>
          </p:cNvPicPr>
          <p:nvPr>
            <p:ph idx="1"/>
          </p:nvPr>
        </p:nvPicPr>
        <p:blipFill>
          <a:blip r:embed="rId1"/>
          <a:srcRect/>
          <a:stretch>
            <a:fillRect/>
          </a:stretch>
        </p:blipFill>
        <p:spPr>
          <a:xfrm>
            <a:off x="762000" y="1600200"/>
            <a:ext cx="7610475" cy="4876800"/>
          </a:xfrm>
          <a:noFill/>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Content Placeholder 2"/>
          <p:cNvSpPr>
            <a:spLocks noGrp="1"/>
          </p:cNvSpPr>
          <p:nvPr>
            <p:ph idx="1"/>
          </p:nvPr>
        </p:nvSpPr>
        <p:spPr>
          <a:xfrm>
            <a:off x="457200" y="533400"/>
            <a:ext cx="8229600" cy="5592763"/>
          </a:xfrm>
        </p:spPr>
        <p:txBody>
          <a:bodyPr/>
          <a:lstStyle/>
          <a:p>
            <a:pPr>
              <a:buFont typeface="Arial" panose="020B0604020202020204" pitchFamily="34" charset="0"/>
              <a:buNone/>
            </a:pPr>
            <a:r>
              <a:rPr lang="en-US" altLang="en-US" i="1" dirty="0">
                <a:solidFill>
                  <a:schemeClr val="hlink"/>
                </a:solidFill>
              </a:rPr>
              <a:t>Example </a:t>
            </a:r>
            <a:endParaRPr lang="en-US" altLang="en-US" i="1" dirty="0">
              <a:solidFill>
                <a:schemeClr val="hlink"/>
              </a:solidFill>
            </a:endParaRPr>
          </a:p>
          <a:p>
            <a:r>
              <a:rPr lang="en-US" altLang="en-US" i="1" dirty="0">
                <a:latin typeface="Times New Roman" panose="02020603050405020304" pitchFamily="18" charset="0"/>
              </a:rPr>
              <a:t>Find the bandwidth for a signal transmitting at 12 Mbps for QPSK. The value of d = 0.</a:t>
            </a:r>
            <a:endParaRPr lang="en-US" altLang="en-US" i="1" dirty="0">
              <a:latin typeface="Times New Roman" panose="02020603050405020304" pitchFamily="18" charset="0"/>
            </a:endParaRPr>
          </a:p>
          <a:p>
            <a:pPr algn="just">
              <a:buFont typeface="Arial" panose="020B0604020202020204" pitchFamily="34" charset="0"/>
              <a:buNone/>
            </a:pPr>
            <a:r>
              <a:rPr lang="en-US" altLang="en-US" i="1" dirty="0">
                <a:solidFill>
                  <a:schemeClr val="hlink"/>
                </a:solidFill>
                <a:latin typeface="Times New Roman" panose="02020603050405020304" pitchFamily="18" charset="0"/>
              </a:rPr>
              <a:t>Solution</a:t>
            </a:r>
            <a:endParaRPr lang="en-US" altLang="en-US" i="1" dirty="0">
              <a:solidFill>
                <a:schemeClr val="hlink"/>
              </a:solidFill>
              <a:latin typeface="Times New Roman" panose="02020603050405020304" pitchFamily="18" charset="0"/>
            </a:endParaRPr>
          </a:p>
          <a:p>
            <a:pPr algn="just"/>
            <a:r>
              <a:rPr lang="en-US" altLang="en-US" i="1" dirty="0">
                <a:latin typeface="Times New Roman" panose="02020603050405020304" pitchFamily="18" charset="0"/>
              </a:rPr>
              <a:t>For QPSK, 2 bits is carried by one signal element. This means that r = 2. So the signal rate (baud rate) is S = N × (1/r) = 6 </a:t>
            </a:r>
            <a:r>
              <a:rPr lang="en-US" altLang="en-US" i="1" dirty="0" err="1">
                <a:latin typeface="Times New Roman" panose="02020603050405020304" pitchFamily="18" charset="0"/>
              </a:rPr>
              <a:t>Mbaud</a:t>
            </a:r>
            <a:r>
              <a:rPr lang="en-US" altLang="en-US" i="1" dirty="0">
                <a:latin typeface="Times New Roman" panose="02020603050405020304" pitchFamily="18" charset="0"/>
              </a:rPr>
              <a:t>. With a value of d = 0, we have B = S = 6 </a:t>
            </a:r>
            <a:r>
              <a:rPr lang="en-US" altLang="en-US" i="1" dirty="0" err="1">
                <a:latin typeface="Times New Roman" panose="02020603050405020304" pitchFamily="18" charset="0"/>
              </a:rPr>
              <a:t>MHz.</a:t>
            </a:r>
            <a:endParaRPr lang="en-US" altLang="en-US" i="1" dirty="0">
              <a:latin typeface="Times New Roman" panose="02020603050405020304" pitchFamily="18" charset="0"/>
            </a:endParaRPr>
          </a:p>
          <a:p>
            <a:endParaRPr lang="en-US" altLang="en-US" dirty="0"/>
          </a:p>
        </p:txBody>
      </p:sp>
      <p:pic>
        <p:nvPicPr>
          <p:cNvPr id="118788" name="Picture 6" descr="download.png"/>
          <p:cNvPicPr>
            <a:picLocks noChangeAspect="1"/>
          </p:cNvPicPr>
          <p:nvPr/>
        </p:nvPicPr>
        <p:blipFill>
          <a:blip r:embed="rId1"/>
          <a:srcRect/>
          <a:stretch>
            <a:fillRect/>
          </a:stretch>
        </p:blipFill>
        <p:spPr bwMode="auto">
          <a:xfrm>
            <a:off x="7162800" y="381000"/>
            <a:ext cx="704850" cy="401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altLang="en-US" sz="3600" b="1" dirty="0"/>
              <a:t>Constellation Diagrams</a:t>
            </a:r>
            <a:endParaRPr lang="en-US" altLang="en-US" sz="3600" b="1" dirty="0"/>
          </a:p>
        </p:txBody>
      </p:sp>
      <p:sp>
        <p:nvSpPr>
          <p:cNvPr id="119811" name="Content Placeholder 2"/>
          <p:cNvSpPr>
            <a:spLocks noGrp="1"/>
          </p:cNvSpPr>
          <p:nvPr>
            <p:ph idx="1"/>
          </p:nvPr>
        </p:nvSpPr>
        <p:spPr/>
        <p:txBody>
          <a:bodyPr/>
          <a:lstStyle/>
          <a:p>
            <a:pPr algn="just" eaLnBrk="1" hangingPunct="1">
              <a:lnSpc>
                <a:spcPct val="150000"/>
              </a:lnSpc>
            </a:pPr>
            <a:r>
              <a:rPr lang="en-US" altLang="en-US" sz="2400" dirty="0">
                <a:latin typeface="+mj-lt"/>
              </a:rPr>
              <a:t>A constellation diagram helps us to define the amplitude and phase of a signal when we are using two carriers, one in quadrature of the other.</a:t>
            </a:r>
            <a:endParaRPr lang="en-US" altLang="en-US" sz="2400" dirty="0">
              <a:latin typeface="+mj-lt"/>
            </a:endParaRPr>
          </a:p>
          <a:p>
            <a:pPr algn="just" eaLnBrk="1" hangingPunct="1">
              <a:lnSpc>
                <a:spcPct val="150000"/>
              </a:lnSpc>
            </a:pPr>
            <a:r>
              <a:rPr lang="en-US" altLang="en-US" sz="2400" dirty="0">
                <a:latin typeface="+mj-lt"/>
              </a:rPr>
              <a:t>The X-axis represents the in-phase carrier and the Y-axis represents quadrature carrier.</a:t>
            </a:r>
            <a:endParaRPr lang="en-US" altLang="en-US" sz="2400" dirty="0">
              <a:latin typeface="+mj-lt"/>
            </a:endParaRPr>
          </a:p>
          <a:p>
            <a:pPr algn="just">
              <a:lnSpc>
                <a:spcPct val="150000"/>
              </a:lnSpc>
            </a:pPr>
            <a:endParaRPr lang="en-US" altLang="en-US" sz="2400" dirty="0">
              <a:latin typeface="+mj-l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br>
              <a:rPr lang="en-US" altLang="en-US" sz="3400" dirty="0">
                <a:solidFill>
                  <a:schemeClr val="folHlink"/>
                </a:solidFill>
                <a:latin typeface="Times New Roman" panose="02020603050405020304" pitchFamily="18" charset="0"/>
              </a:rPr>
            </a:br>
            <a:r>
              <a:rPr lang="en-US" altLang="en-US" sz="3400" dirty="0">
                <a:solidFill>
                  <a:schemeClr val="folHlink"/>
                </a:solidFill>
                <a:latin typeface="Times New Roman" panose="02020603050405020304" pitchFamily="18" charset="0"/>
              </a:rPr>
              <a:t>Figure </a:t>
            </a:r>
            <a:r>
              <a:rPr lang="en-US" altLang="en-US" sz="3400" i="1" dirty="0" smtClean="0">
                <a:latin typeface="Times New Roman" panose="02020603050405020304" pitchFamily="18" charset="0"/>
              </a:rPr>
              <a:t>Concept </a:t>
            </a:r>
            <a:r>
              <a:rPr lang="en-US" altLang="en-US" sz="3400" i="1" dirty="0">
                <a:latin typeface="Times New Roman" panose="02020603050405020304" pitchFamily="18" charset="0"/>
              </a:rPr>
              <a:t>of a constellation diagram</a:t>
            </a:r>
            <a:br>
              <a:rPr lang="en-US" altLang="en-US" sz="3400" i="1" dirty="0">
                <a:latin typeface="Times New Roman" panose="02020603050405020304" pitchFamily="18" charset="0"/>
              </a:rPr>
            </a:br>
            <a:endParaRPr lang="en-US" altLang="en-US" sz="3400" dirty="0"/>
          </a:p>
        </p:txBody>
      </p:sp>
      <p:pic>
        <p:nvPicPr>
          <p:cNvPr id="120835" name="Picture 6"/>
          <p:cNvPicPr>
            <a:picLocks noGrp="1" noChangeAspect="1" noChangeArrowheads="1"/>
          </p:cNvPicPr>
          <p:nvPr>
            <p:ph idx="1"/>
          </p:nvPr>
        </p:nvPicPr>
        <p:blipFill>
          <a:blip r:embed="rId1"/>
          <a:srcRect/>
          <a:stretch>
            <a:fillRect/>
          </a:stretch>
        </p:blipFill>
        <p:spPr>
          <a:xfrm>
            <a:off x="1096963" y="1600200"/>
            <a:ext cx="6950075" cy="4525963"/>
          </a:xfr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Content Placeholder 2"/>
          <p:cNvSpPr>
            <a:spLocks noGrp="1"/>
          </p:cNvSpPr>
          <p:nvPr>
            <p:ph idx="1"/>
          </p:nvPr>
        </p:nvSpPr>
        <p:spPr>
          <a:xfrm>
            <a:off x="457200" y="381000"/>
            <a:ext cx="8229600" cy="5745163"/>
          </a:xfrm>
        </p:spPr>
        <p:txBody>
          <a:bodyPr/>
          <a:lstStyle/>
          <a:p>
            <a:pPr>
              <a:buFont typeface="Arial" panose="020B0604020202020204" pitchFamily="34" charset="0"/>
              <a:buNone/>
            </a:pPr>
            <a:endParaRPr lang="en-US" altLang="en-US" i="1" dirty="0">
              <a:solidFill>
                <a:schemeClr val="hlink"/>
              </a:solidFill>
            </a:endParaRPr>
          </a:p>
          <a:p>
            <a:pPr>
              <a:buFont typeface="Arial" panose="020B0604020202020204" pitchFamily="34" charset="0"/>
              <a:buNone/>
            </a:pPr>
            <a:r>
              <a:rPr lang="en-US" altLang="en-US" i="1" dirty="0">
                <a:solidFill>
                  <a:schemeClr val="hlink"/>
                </a:solidFill>
              </a:rPr>
              <a:t>Example </a:t>
            </a:r>
            <a:endParaRPr lang="en-US" altLang="en-US" i="1" dirty="0">
              <a:solidFill>
                <a:schemeClr val="hlink"/>
              </a:solidFill>
            </a:endParaRPr>
          </a:p>
          <a:p>
            <a:r>
              <a:rPr lang="en-US" altLang="en-US" i="1" dirty="0">
                <a:latin typeface="Times New Roman" panose="02020603050405020304" pitchFamily="18" charset="0"/>
              </a:rPr>
              <a:t>Show the constellation diagrams for an ASK (OOK), BPSK, and QPSK signals.</a:t>
            </a:r>
            <a:endParaRPr lang="en-US" altLang="en-US" i="1" dirty="0">
              <a:latin typeface="Times New Roman" panose="02020603050405020304" pitchFamily="18" charset="0"/>
            </a:endParaRPr>
          </a:p>
          <a:p>
            <a:pPr>
              <a:buFont typeface="Arial" panose="020B0604020202020204" pitchFamily="34" charset="0"/>
              <a:buNone/>
            </a:pPr>
            <a:r>
              <a:rPr lang="en-US" altLang="en-US" i="1" dirty="0">
                <a:solidFill>
                  <a:schemeClr val="hlink"/>
                </a:solidFill>
                <a:latin typeface="Times New Roman" panose="02020603050405020304" pitchFamily="18" charset="0"/>
              </a:rPr>
              <a:t>Solution</a:t>
            </a:r>
            <a:endParaRPr lang="en-US" altLang="en-US" i="1" dirty="0">
              <a:solidFill>
                <a:schemeClr val="hlink"/>
              </a:solidFill>
              <a:latin typeface="Times New Roman" panose="02020603050405020304" pitchFamily="18" charset="0"/>
            </a:endParaRPr>
          </a:p>
          <a:p>
            <a:r>
              <a:rPr lang="en-US" altLang="en-US" i="1" dirty="0" smtClean="0">
                <a:latin typeface="Times" panose="02020603050405020304" pitchFamily="18" charset="0"/>
              </a:rPr>
              <a:t>Following Figure shows </a:t>
            </a:r>
            <a:r>
              <a:rPr lang="en-US" altLang="en-US" i="1" dirty="0">
                <a:latin typeface="Times" panose="02020603050405020304" pitchFamily="18" charset="0"/>
              </a:rPr>
              <a:t>the three constellation diagrams.</a:t>
            </a:r>
            <a:endParaRPr lang="en-US" altLang="en-US" i="1" dirty="0">
              <a:latin typeface="Times" panose="02020603050405020304" pitchFamily="18" charset="0"/>
            </a:endParaRPr>
          </a:p>
          <a:p>
            <a:endParaRPr lang="en-US"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457200" y="1066800"/>
            <a:ext cx="8229600" cy="1143000"/>
          </a:xfrm>
        </p:spPr>
        <p:txBody>
          <a:bodyPr/>
          <a:lstStyle/>
          <a:p>
            <a:br>
              <a:rPr lang="en-US" altLang="en-US" sz="3400" dirty="0">
                <a:solidFill>
                  <a:schemeClr val="folHlink"/>
                </a:solidFill>
                <a:latin typeface="Times New Roman" panose="02020603050405020304" pitchFamily="18" charset="0"/>
              </a:rPr>
            </a:br>
            <a:r>
              <a:rPr lang="en-US" altLang="en-US" sz="3400" dirty="0">
                <a:solidFill>
                  <a:schemeClr val="folHlink"/>
                </a:solidFill>
                <a:latin typeface="Times New Roman" panose="02020603050405020304" pitchFamily="18" charset="0"/>
              </a:rPr>
              <a:t>Figure </a:t>
            </a:r>
            <a:r>
              <a:rPr lang="en-US" altLang="en-US" sz="3400" dirty="0" smtClean="0">
                <a:solidFill>
                  <a:schemeClr val="folHlink"/>
                </a:solidFill>
                <a:latin typeface="Times New Roman" panose="02020603050405020304" pitchFamily="18" charset="0"/>
              </a:rPr>
              <a:t>  </a:t>
            </a:r>
            <a:r>
              <a:rPr lang="en-US" altLang="en-US" sz="3400" i="1" dirty="0">
                <a:latin typeface="Times New Roman" panose="02020603050405020304" pitchFamily="18" charset="0"/>
              </a:rPr>
              <a:t>Three constellation diagrams</a:t>
            </a:r>
            <a:br>
              <a:rPr lang="en-US" altLang="en-US" sz="3400" i="1" dirty="0">
                <a:latin typeface="Times New Roman" panose="02020603050405020304" pitchFamily="18" charset="0"/>
              </a:rPr>
            </a:br>
            <a:endParaRPr lang="en-US" altLang="en-US" sz="3400" dirty="0"/>
          </a:p>
        </p:txBody>
      </p:sp>
      <p:pic>
        <p:nvPicPr>
          <p:cNvPr id="122883" name="Picture 6"/>
          <p:cNvPicPr>
            <a:picLocks noGrp="1" noChangeAspect="1" noChangeArrowheads="1"/>
          </p:cNvPicPr>
          <p:nvPr>
            <p:ph idx="1"/>
          </p:nvPr>
        </p:nvPicPr>
        <p:blipFill>
          <a:blip r:embed="rId1"/>
          <a:srcRect/>
          <a:stretch>
            <a:fillRect/>
          </a:stretch>
        </p:blipFill>
        <p:spPr>
          <a:xfrm>
            <a:off x="457200" y="2841625"/>
            <a:ext cx="8229600" cy="2043113"/>
          </a:xfr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457200" y="1447800"/>
            <a:ext cx="8229600" cy="533400"/>
          </a:xfrm>
        </p:spPr>
        <p:txBody>
          <a:bodyPr/>
          <a:lstStyle/>
          <a:p>
            <a:pPr algn="l">
              <a:lnSpc>
                <a:spcPct val="150000"/>
              </a:lnSpc>
            </a:pPr>
            <a:br>
              <a:rPr lang="en-US" altLang="en-US" sz="2800" dirty="0"/>
            </a:br>
            <a:br>
              <a:rPr lang="en-US" altLang="en-US" sz="2800" dirty="0"/>
            </a:br>
            <a:br>
              <a:rPr lang="en-US" altLang="en-US" sz="2800" dirty="0"/>
            </a:br>
            <a:br>
              <a:rPr lang="en-US" altLang="en-US" sz="2800" dirty="0"/>
            </a:br>
            <a:br>
              <a:rPr lang="en-US" altLang="en-US" sz="2800" dirty="0"/>
            </a:br>
            <a:br>
              <a:rPr lang="en-US" altLang="en-US" sz="2800" dirty="0"/>
            </a:br>
            <a:br>
              <a:rPr lang="en-US" altLang="en-US" sz="2800" dirty="0" smtClean="0"/>
            </a:br>
            <a:br>
              <a:rPr lang="en-US" altLang="en-US" sz="2800" dirty="0"/>
            </a:br>
            <a:br>
              <a:rPr lang="en-US" altLang="en-US" sz="2800" dirty="0" smtClean="0"/>
            </a:br>
            <a:br>
              <a:rPr lang="en-US" altLang="en-US" sz="2800" dirty="0"/>
            </a:br>
            <a:r>
              <a:rPr lang="en-US" altLang="en-US" sz="2800" b="1" dirty="0" smtClean="0"/>
              <a:t>Quadrature </a:t>
            </a:r>
            <a:r>
              <a:rPr lang="en-US" altLang="en-US" sz="2800" b="1" dirty="0"/>
              <a:t>amplitude modulation (QAM</a:t>
            </a:r>
            <a:r>
              <a:rPr lang="en-US" altLang="en-US" sz="2800" b="1" dirty="0" smtClean="0"/>
              <a:t>)</a:t>
            </a:r>
            <a:br>
              <a:rPr lang="en-US" altLang="en-US" sz="2800" b="1" dirty="0"/>
            </a:br>
            <a:r>
              <a:rPr lang="en-US" altLang="en-US" sz="2800" dirty="0"/>
              <a:t>QAM is a combination of ASK and PSK</a:t>
            </a:r>
            <a:r>
              <a:rPr lang="en-US" altLang="en-US" sz="2800" dirty="0" smtClean="0"/>
              <a:t>.</a:t>
            </a:r>
            <a:br>
              <a:rPr lang="en-US" altLang="en-US" sz="2800" dirty="0" smtClean="0"/>
            </a:br>
            <a:r>
              <a:rPr lang="en-US" altLang="en-US" sz="2800" b="1" i="1" dirty="0"/>
              <a:t>Bandwidth for </a:t>
            </a:r>
            <a:r>
              <a:rPr lang="en-US" altLang="en-US" sz="2800" b="1" i="1" dirty="0" smtClean="0"/>
              <a:t>QAM</a:t>
            </a:r>
            <a:br>
              <a:rPr lang="en-US" altLang="en-US" sz="2800" b="1" i="1" dirty="0"/>
            </a:br>
            <a:r>
              <a:rPr lang="en-US" altLang="en-US" sz="2800" dirty="0"/>
              <a:t>The minimum bandwidth required for QAM transmission is the same as that </a:t>
            </a:r>
            <a:r>
              <a:rPr lang="en-US" altLang="en-US" sz="2800" dirty="0" smtClean="0"/>
              <a:t>required for </a:t>
            </a:r>
            <a:r>
              <a:rPr lang="en-US" altLang="en-US" sz="2800" dirty="0"/>
              <a:t>ASK and PSK transmission. </a:t>
            </a:r>
            <a:br>
              <a:rPr lang="en-US" altLang="en-US" sz="2800" dirty="0"/>
            </a:br>
            <a:r>
              <a:rPr lang="en-US" altLang="en-US" sz="2800" dirty="0"/>
              <a:t>QAM has the same advantages as PSK over ASK.</a:t>
            </a:r>
            <a:br>
              <a:rPr lang="en-US" altLang="en-US" sz="2800" dirty="0"/>
            </a:br>
            <a:br>
              <a:rPr lang="en-US" altLang="en-US" sz="2800" dirty="0"/>
            </a:br>
            <a:br>
              <a:rPr lang="en-US" altLang="en-US" sz="2800" dirty="0"/>
            </a:br>
            <a:br>
              <a:rPr lang="en-US" altLang="en-US" sz="2800" i="1" dirty="0">
                <a:latin typeface="Times New Roman" panose="02020603050405020304" pitchFamily="18" charset="0"/>
              </a:rPr>
            </a:br>
            <a:br>
              <a:rPr lang="en-US" altLang="en-US" sz="2800" dirty="0"/>
            </a:br>
            <a:endParaRPr lang="en-US" altLang="en-US" sz="28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4813" y="1704975"/>
            <a:ext cx="8296275"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3"/>
          <p:cNvSpPr>
            <a:spLocks noChangeArrowheads="1"/>
          </p:cNvSpPr>
          <p:nvPr/>
        </p:nvSpPr>
        <p:spPr bwMode="auto">
          <a:xfrm>
            <a:off x="3093585" y="193675"/>
            <a:ext cx="2883804"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solidFill>
                  <a:srgbClr val="063DE8"/>
                </a:solidFill>
              </a:rPr>
              <a:t>4-QAM and 8-QAM</a:t>
            </a:r>
            <a:endParaRPr lang="en-US" altLang="en-US" sz="2400" b="1">
              <a:solidFill>
                <a:srgbClr val="063DE8"/>
              </a:solidFill>
            </a:endParaRPr>
          </a:p>
          <a:p>
            <a:pPr algn="ctr"/>
            <a:r>
              <a:rPr lang="en-US" altLang="en-US" sz="2400" b="1">
                <a:solidFill>
                  <a:srgbClr val="063DE8"/>
                </a:solidFill>
              </a:rPr>
              <a:t>Constellations</a:t>
            </a:r>
            <a:endParaRPr lang="en-US" altLang="en-US" sz="2400" b="1">
              <a:solidFill>
                <a:srgbClr val="063DE8"/>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2"/>
          </p:nvPr>
        </p:nvSpPr>
        <p:spPr bwMode="auto">
          <a:xfrm>
            <a:off x="457200" y="6356350"/>
            <a:ext cx="2133600" cy="365125"/>
          </a:xfrm>
          <a:noFill/>
          <a:ln>
            <a:miter lim="800000"/>
          </a:ln>
        </p:spPr>
        <p:txBody>
          <a:bodyPr/>
          <a:lstStyle/>
          <a:p>
            <a:pPr algn="l"/>
            <a:r>
              <a:rPr lang="en-US" altLang="en-US"/>
              <a:t>4.</a:t>
            </a:r>
            <a:fld id="{165ABAC4-686F-4B35-A746-8BE7FF38A5EE}" type="slidenum">
              <a:rPr lang="en-US" altLang="en-US"/>
            </a:fld>
            <a:endParaRPr lang="en-US" altLang="en-US"/>
          </a:p>
        </p:txBody>
      </p:sp>
      <p:sp>
        <p:nvSpPr>
          <p:cNvPr id="38915" name="Line 2"/>
          <p:cNvSpPr>
            <a:spLocks noChangeShapeType="1"/>
          </p:cNvSpPr>
          <p:nvPr/>
        </p:nvSpPr>
        <p:spPr bwMode="auto">
          <a:xfrm>
            <a:off x="152400" y="762000"/>
            <a:ext cx="8763000" cy="0"/>
          </a:xfrm>
          <a:prstGeom prst="line">
            <a:avLst/>
          </a:prstGeom>
          <a:noFill/>
          <a:ln w="76200">
            <a:solidFill>
              <a:schemeClr val="hlink"/>
            </a:solidFill>
            <a:round/>
          </a:ln>
        </p:spPr>
        <p:txBody>
          <a:bodyPr/>
          <a:lstStyle/>
          <a:p>
            <a:endParaRPr lang="en-US"/>
          </a:p>
        </p:txBody>
      </p:sp>
      <p:sp>
        <p:nvSpPr>
          <p:cNvPr id="38916" name="Line 3"/>
          <p:cNvSpPr>
            <a:spLocks noChangeShapeType="1"/>
          </p:cNvSpPr>
          <p:nvPr/>
        </p:nvSpPr>
        <p:spPr bwMode="auto">
          <a:xfrm>
            <a:off x="152400" y="1371600"/>
            <a:ext cx="8763000" cy="0"/>
          </a:xfrm>
          <a:prstGeom prst="line">
            <a:avLst/>
          </a:prstGeom>
          <a:noFill/>
          <a:ln w="19050">
            <a:solidFill>
              <a:schemeClr val="hlink"/>
            </a:solidFill>
            <a:round/>
          </a:ln>
        </p:spPr>
        <p:txBody>
          <a:bodyPr/>
          <a:lstStyle/>
          <a:p>
            <a:endParaRPr lang="en-US"/>
          </a:p>
        </p:txBody>
      </p:sp>
      <p:sp>
        <p:nvSpPr>
          <p:cNvPr id="38917" name="Text Box 4"/>
          <p:cNvSpPr txBox="1">
            <a:spLocks noChangeArrowheads="1"/>
          </p:cNvSpPr>
          <p:nvPr/>
        </p:nvSpPr>
        <p:spPr bwMode="auto">
          <a:xfrm>
            <a:off x="304800" y="762000"/>
            <a:ext cx="3332163" cy="461963"/>
          </a:xfrm>
          <a:prstGeom prst="rect">
            <a:avLst/>
          </a:prstGeom>
          <a:noFill/>
          <a:ln w="9525">
            <a:noFill/>
            <a:miter lim="800000"/>
          </a:ln>
        </p:spPr>
        <p:txBody>
          <a:bodyPr wrap="none">
            <a:spAutoFit/>
          </a:bodyPr>
          <a:lstStyle/>
          <a:p>
            <a:pPr eaLnBrk="1" hangingPunct="1"/>
            <a:r>
              <a:rPr lang="en-US" altLang="en-US" sz="2400" b="1">
                <a:solidFill>
                  <a:schemeClr val="folHlink"/>
                </a:solidFill>
                <a:latin typeface="+mj-lt"/>
              </a:rPr>
              <a:t>Figure </a:t>
            </a:r>
            <a:r>
              <a:rPr lang="en-US" altLang="en-US" b="1" i="1">
                <a:latin typeface="+mj-lt"/>
              </a:rPr>
              <a:t>Line coding schemes</a:t>
            </a:r>
            <a:endParaRPr lang="en-US" altLang="en-US" b="1" i="1">
              <a:latin typeface="+mj-lt"/>
            </a:endParaRPr>
          </a:p>
        </p:txBody>
      </p:sp>
      <p:sp>
        <p:nvSpPr>
          <p:cNvPr id="38918" name="Line 5"/>
          <p:cNvSpPr>
            <a:spLocks noChangeShapeType="1"/>
          </p:cNvSpPr>
          <p:nvPr/>
        </p:nvSpPr>
        <p:spPr bwMode="auto">
          <a:xfrm>
            <a:off x="152400" y="6248400"/>
            <a:ext cx="8763000" cy="0"/>
          </a:xfrm>
          <a:prstGeom prst="line">
            <a:avLst/>
          </a:prstGeom>
          <a:noFill/>
          <a:ln w="76200">
            <a:solidFill>
              <a:schemeClr val="hlink"/>
            </a:solidFill>
            <a:round/>
          </a:ln>
        </p:spPr>
        <p:txBody>
          <a:bodyPr/>
          <a:lstStyle/>
          <a:p>
            <a:endParaRPr lang="en-US"/>
          </a:p>
        </p:txBody>
      </p:sp>
      <p:pic>
        <p:nvPicPr>
          <p:cNvPr id="38919" name="Picture 6"/>
          <p:cNvPicPr>
            <a:picLocks noChangeAspect="1" noChangeArrowheads="1"/>
          </p:cNvPicPr>
          <p:nvPr/>
        </p:nvPicPr>
        <p:blipFill>
          <a:blip r:embed="rId1"/>
          <a:srcRect/>
          <a:stretch>
            <a:fillRect/>
          </a:stretch>
        </p:blipFill>
        <p:spPr bwMode="auto">
          <a:xfrm>
            <a:off x="152400" y="1981200"/>
            <a:ext cx="8850027" cy="390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Number Placeholder 5"/>
          <p:cNvSpPr>
            <a:spLocks noGrp="1"/>
          </p:cNvSpPr>
          <p:nvPr>
            <p:ph type="sldNum" sz="quarter" idx="12"/>
          </p:nvPr>
        </p:nvSpPr>
        <p:spPr bwMode="auto">
          <a:noFill/>
          <a:ln>
            <a:miter lim="800000"/>
          </a:ln>
        </p:spPr>
        <p:txBody>
          <a:bodyPr/>
          <a:lstStyle/>
          <a:p>
            <a:fld id="{70948A53-4E96-4614-80D3-D0F40BF4F2B7}" type="slidenum">
              <a:rPr lang="en-US" altLang="en-US"/>
            </a:fld>
            <a:endParaRPr lang="en-US" altLang="en-US"/>
          </a:p>
        </p:txBody>
      </p:sp>
      <p:sp>
        <p:nvSpPr>
          <p:cNvPr id="154627" name="Rectangle 3"/>
          <p:cNvSpPr>
            <a:spLocks noGrp="1" noChangeArrowheads="1"/>
          </p:cNvSpPr>
          <p:nvPr>
            <p:ph type="subTitle" idx="1"/>
          </p:nvPr>
        </p:nvSpPr>
        <p:spPr>
          <a:xfrm>
            <a:off x="533400" y="2819400"/>
            <a:ext cx="8229600" cy="2514600"/>
          </a:xfrm>
        </p:spPr>
        <p:txBody>
          <a:bodyPr/>
          <a:lstStyle/>
          <a:p>
            <a:pPr algn="l"/>
            <a:endParaRPr lang="en-US" altLang="en-US" sz="1800" b="1">
              <a:solidFill>
                <a:srgbClr val="8A1287"/>
              </a:solidFill>
            </a:endParaRPr>
          </a:p>
          <a:p>
            <a:r>
              <a:rPr lang="en-US" altLang="en-US" sz="3600" b="1">
                <a:solidFill>
                  <a:srgbClr val="8A1287"/>
                </a:solidFill>
              </a:rPr>
              <a:t>Multiplexing : Sharing a Medium</a:t>
            </a:r>
            <a:endParaRPr lang="en-US" altLang="en-US" sz="3600" b="1">
              <a:solidFill>
                <a:srgbClr val="8A1287"/>
              </a:solidFill>
            </a:endParaRPr>
          </a:p>
          <a:p>
            <a:pPr algn="l"/>
            <a:endParaRPr lang="en-US" altLang="en-US" sz="3600">
              <a:solidFill>
                <a:srgbClr val="8A1287"/>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3"/>
          <p:cNvSpPr>
            <a:spLocks noGrp="1"/>
          </p:cNvSpPr>
          <p:nvPr>
            <p:ph type="sldNum" sz="quarter" idx="12"/>
          </p:nvPr>
        </p:nvSpPr>
        <p:spPr bwMode="auto">
          <a:noFill/>
          <a:ln>
            <a:miter lim="800000"/>
          </a:ln>
        </p:spPr>
        <p:txBody>
          <a:bodyPr/>
          <a:lstStyle/>
          <a:p>
            <a:fld id="{7BBB7760-4A55-4137-B8EF-6F1CCDEB34E4}" type="slidenum">
              <a:rPr lang="en-US" altLang="en-US"/>
            </a:fld>
            <a:endParaRPr lang="en-US" altLang="en-US"/>
          </a:p>
        </p:txBody>
      </p:sp>
      <p:sp>
        <p:nvSpPr>
          <p:cNvPr id="155651" name="Rectangle 3"/>
          <p:cNvSpPr>
            <a:spLocks noChangeArrowheads="1"/>
          </p:cNvSpPr>
          <p:nvPr/>
        </p:nvSpPr>
        <p:spPr bwMode="auto">
          <a:xfrm>
            <a:off x="457200" y="1524000"/>
            <a:ext cx="8305800" cy="2865438"/>
          </a:xfrm>
          <a:prstGeom prst="rect">
            <a:avLst/>
          </a:prstGeom>
          <a:noFill/>
          <a:ln w="9525">
            <a:noFill/>
            <a:miter lim="800000"/>
          </a:ln>
        </p:spPr>
        <p:txBody>
          <a:bodyPr>
            <a:spAutoFit/>
          </a:bodyPr>
          <a:lstStyle/>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4000" b="1">
              <a:solidFill>
                <a:srgbClr val="76027C"/>
              </a:solidFill>
              <a:latin typeface="Calibri" pitchFamily="34" charset="0"/>
            </a:endParaRPr>
          </a:p>
          <a:p>
            <a:pPr eaLnBrk="1" hangingPunct="1">
              <a:spcBef>
                <a:spcPct val="50000"/>
              </a:spcBef>
              <a:buFont typeface="Wingdings" panose="05000000000000000000" pitchFamily="2" charset="2"/>
              <a:buNone/>
            </a:pPr>
            <a:endParaRPr lang="en-US" altLang="en-US" sz="2200" b="1">
              <a:latin typeface="Calibri" pitchFamily="34" charset="0"/>
            </a:endParaRPr>
          </a:p>
        </p:txBody>
      </p:sp>
      <p:sp>
        <p:nvSpPr>
          <p:cNvPr id="155652" name="Text Box 4"/>
          <p:cNvSpPr txBox="1">
            <a:spLocks noChangeArrowheads="1"/>
          </p:cNvSpPr>
          <p:nvPr/>
        </p:nvSpPr>
        <p:spPr bwMode="auto">
          <a:xfrm>
            <a:off x="685800" y="609600"/>
            <a:ext cx="7772400" cy="6140142"/>
          </a:xfrm>
          <a:prstGeom prst="rect">
            <a:avLst/>
          </a:prstGeom>
          <a:noFill/>
          <a:ln w="9525">
            <a:noFill/>
            <a:miter lim="800000"/>
          </a:ln>
        </p:spPr>
        <p:txBody>
          <a:bodyPr>
            <a:spAutoFit/>
          </a:bodyPr>
          <a:lstStyle/>
          <a:p>
            <a:pPr algn="just" eaLnBrk="1" hangingPunct="1">
              <a:lnSpc>
                <a:spcPct val="150000"/>
              </a:lnSpc>
              <a:spcBef>
                <a:spcPct val="50000"/>
              </a:spcBef>
            </a:pPr>
            <a:r>
              <a:rPr lang="en-US" altLang="en-US" sz="3200" b="1" dirty="0" smtClean="0">
                <a:latin typeface="Times New Roman" panose="02020603050405020304" pitchFamily="18" charset="0"/>
                <a:cs typeface="Times New Roman" panose="02020603050405020304" pitchFamily="18" charset="0"/>
              </a:rPr>
              <a:t>Multiplexing</a:t>
            </a:r>
            <a:endParaRPr lang="en-US" altLang="en-US"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Multiplexing </a:t>
            </a:r>
            <a:r>
              <a:rPr lang="en-US" dirty="0">
                <a:latin typeface="Times New Roman" panose="02020603050405020304" pitchFamily="18" charset="0"/>
                <a:cs typeface="Times New Roman" panose="02020603050405020304" pitchFamily="18" charset="0"/>
              </a:rPr>
              <a:t>is a technique used to combine and send the multiple data streams over a single medium. The process of combining the data streams is known as </a:t>
            </a:r>
            <a:r>
              <a:rPr lang="en-US" b="1" dirty="0">
                <a:latin typeface="Times New Roman" panose="02020603050405020304" pitchFamily="18" charset="0"/>
                <a:cs typeface="Times New Roman" panose="02020603050405020304" pitchFamily="18" charset="0"/>
              </a:rPr>
              <a:t>multiplexing</a:t>
            </a:r>
            <a:r>
              <a:rPr lang="en-US" dirty="0">
                <a:latin typeface="Times New Roman" panose="02020603050405020304" pitchFamily="18" charset="0"/>
                <a:cs typeface="Times New Roman" panose="02020603050405020304" pitchFamily="18" charset="0"/>
              </a:rPr>
              <a:t> and hardware used for multiplexing is known as a </a:t>
            </a:r>
            <a:r>
              <a:rPr lang="en-US" b="1" dirty="0">
                <a:latin typeface="Times New Roman" panose="02020603050405020304" pitchFamily="18" charset="0"/>
                <a:cs typeface="Times New Roman" panose="02020603050405020304" pitchFamily="18" charset="0"/>
              </a:rPr>
              <a:t>multiplexer</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Multiplexing </a:t>
            </a:r>
            <a:r>
              <a:rPr lang="en-US" dirty="0">
                <a:latin typeface="Times New Roman" panose="02020603050405020304" pitchFamily="18" charset="0"/>
                <a:cs typeface="Times New Roman" panose="02020603050405020304" pitchFamily="18" charset="0"/>
              </a:rPr>
              <a:t>is achieved by using a device called Multiplexer (</a:t>
            </a:r>
            <a:r>
              <a:rPr lang="en-US" b="1" dirty="0">
                <a:latin typeface="Times New Roman" panose="02020603050405020304" pitchFamily="18" charset="0"/>
                <a:cs typeface="Times New Roman" panose="02020603050405020304" pitchFamily="18" charset="0"/>
              </a:rPr>
              <a:t>MUX</a:t>
            </a:r>
            <a:r>
              <a:rPr lang="en-US" dirty="0">
                <a:latin typeface="Times New Roman" panose="02020603050405020304" pitchFamily="18" charset="0"/>
                <a:cs typeface="Times New Roman" panose="02020603050405020304" pitchFamily="18" charset="0"/>
              </a:rPr>
              <a:t>) that combines n input lines to generate a single output line. Multiplexing follows many-to-one, i.e., n input lines and one output line.</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mj-lt"/>
            </a:endParaRPr>
          </a:p>
          <a:p>
            <a:pPr algn="just">
              <a:lnSpc>
                <a:spcPct val="150000"/>
              </a:lnSpc>
            </a:pPr>
            <a:r>
              <a:rPr lang="en-US" dirty="0" smtClean="0">
                <a:latin typeface="+mj-lt"/>
              </a:rPr>
              <a:t>.</a:t>
            </a:r>
            <a:endParaRPr lang="en-US" dirty="0">
              <a:latin typeface="+mj-lt"/>
            </a:endParaRPr>
          </a:p>
          <a:p>
            <a:pPr algn="just" eaLnBrk="1" hangingPunct="1">
              <a:lnSpc>
                <a:spcPct val="150000"/>
              </a:lnSpc>
              <a:spcBef>
                <a:spcPct val="50000"/>
              </a:spcBef>
            </a:pPr>
            <a:endParaRPr lang="en-US" altLang="en-US" sz="3600" dirty="0">
              <a:latin typeface="+mj-l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818" y="301933"/>
            <a:ext cx="4876800" cy="715962"/>
          </a:xfrm>
        </p:spPr>
        <p:txBody>
          <a:bodyPr/>
          <a:lstStyle/>
          <a:p>
            <a:r>
              <a:rPr lang="en-US" sz="2400" b="1" dirty="0" err="1">
                <a:latin typeface="Times New Roman" panose="02020603050405020304" pitchFamily="18" charset="0"/>
                <a:cs typeface="Times New Roman" panose="02020603050405020304" pitchFamily="18" charset="0"/>
              </a:rPr>
              <a:t>Demultiplexing</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4400"/>
            <a:ext cx="8229600" cy="5677469"/>
          </a:xfrm>
        </p:spPr>
        <p:txBody>
          <a:bodyPr>
            <a:noAutofit/>
          </a:bodyPr>
          <a:lstStyle/>
          <a:p>
            <a:pPr algn="just">
              <a:lnSpc>
                <a:spcPct val="150000"/>
              </a:lnSpc>
            </a:pPr>
            <a:r>
              <a:rPr lang="en-US" sz="1800" b="1" dirty="0" err="1">
                <a:latin typeface="Times New Roman" panose="02020603050405020304" pitchFamily="18" charset="0"/>
                <a:cs typeface="Times New Roman" panose="02020603050405020304" pitchFamily="18" charset="0"/>
              </a:rPr>
              <a:t>Demultiplexing</a:t>
            </a:r>
            <a:r>
              <a:rPr lang="en-US" sz="1800" dirty="0">
                <a:latin typeface="Times New Roman" panose="02020603050405020304" pitchFamily="18" charset="0"/>
                <a:cs typeface="Times New Roman" panose="02020603050405020304" pitchFamily="18" charset="0"/>
              </a:rPr>
              <a:t> is achieved by using a device called </a:t>
            </a:r>
            <a:r>
              <a:rPr lang="en-US" sz="1800" dirty="0" err="1">
                <a:latin typeface="Times New Roman" panose="02020603050405020304" pitchFamily="18" charset="0"/>
                <a:cs typeface="Times New Roman" panose="02020603050405020304" pitchFamily="18" charset="0"/>
              </a:rPr>
              <a:t>Demultiplexer</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DEMUX</a:t>
            </a:r>
            <a:r>
              <a:rPr lang="en-US" sz="1800" dirty="0">
                <a:latin typeface="Times New Roman" panose="02020603050405020304" pitchFamily="18" charset="0"/>
                <a:cs typeface="Times New Roman" panose="02020603050405020304" pitchFamily="18" charset="0"/>
              </a:rPr>
              <a:t>) available at the receiving end. DEMUX separates a signal into its component signals (one input and n outputs). Therefore, we can say that </a:t>
            </a:r>
            <a:r>
              <a:rPr lang="en-US" sz="1800" dirty="0" err="1">
                <a:latin typeface="Times New Roman" panose="02020603050405020304" pitchFamily="18" charset="0"/>
                <a:cs typeface="Times New Roman" panose="02020603050405020304" pitchFamily="18" charset="0"/>
              </a:rPr>
              <a:t>demultiplexing</a:t>
            </a:r>
            <a:r>
              <a:rPr lang="en-US" sz="1800" dirty="0">
                <a:latin typeface="Times New Roman" panose="02020603050405020304" pitchFamily="18" charset="0"/>
                <a:cs typeface="Times New Roman" panose="02020603050405020304" pitchFamily="18" charset="0"/>
              </a:rPr>
              <a:t> follows the one-to-many approach</a:t>
            </a:r>
            <a:r>
              <a:rPr lang="en-US" sz="1800" dirty="0" smtClean="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150000"/>
              </a:lnSpc>
              <a:spcBef>
                <a:spcPct val="50000"/>
              </a:spcBef>
            </a:pPr>
            <a:endParaRPr lang="en-US" altLang="en-US" sz="16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'n' input lines are transmitted through a multiplexer and multiplexer combines the signals to form a composite signal.</a:t>
            </a:r>
            <a:endParaRPr lang="en-US" sz="18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composite signal is passed through a </a:t>
            </a:r>
            <a:r>
              <a:rPr lang="en-US" sz="1800" dirty="0" err="1">
                <a:latin typeface="Times New Roman" panose="02020603050405020304" pitchFamily="18" charset="0"/>
                <a:cs typeface="Times New Roman" panose="02020603050405020304" pitchFamily="18" charset="0"/>
              </a:rPr>
              <a:t>Demultiplexer</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demultiplexer</a:t>
            </a:r>
            <a:r>
              <a:rPr lang="en-US" sz="1800" dirty="0">
                <a:latin typeface="Times New Roman" panose="02020603050405020304" pitchFamily="18" charset="0"/>
                <a:cs typeface="Times New Roman" panose="02020603050405020304" pitchFamily="18" charset="0"/>
              </a:rPr>
              <a:t> separates a signal to component signals and transfers them to their respective destinations</a:t>
            </a:r>
            <a:endParaRPr lang="en-IN" sz="1800" dirty="0">
              <a:latin typeface="Times New Roman" panose="02020603050405020304" pitchFamily="18" charset="0"/>
              <a:cs typeface="Times New Roman" panose="02020603050405020304" pitchFamily="18" charset="0"/>
            </a:endParaRPr>
          </a:p>
        </p:txBody>
      </p:sp>
      <p:pic>
        <p:nvPicPr>
          <p:cNvPr id="4" name="Picture 2" descr="Multiplex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4073" y="2732536"/>
            <a:ext cx="7148253" cy="1948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9659"/>
            <a:ext cx="6248400" cy="639762"/>
          </a:xfrm>
        </p:spPr>
        <p:txBody>
          <a:bodyPr>
            <a:noAutofit/>
          </a:bodyPr>
          <a:lstStyle/>
          <a:p>
            <a:r>
              <a:rPr lang="en-US" sz="2400" b="1" dirty="0">
                <a:latin typeface="Times New Roman" panose="02020603050405020304" pitchFamily="18" charset="0"/>
                <a:cs typeface="Times New Roman" panose="02020603050405020304" pitchFamily="18" charset="0"/>
              </a:rPr>
              <a:t>Why Multiplexing?</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668740"/>
            <a:ext cx="8591266" cy="6189259"/>
          </a:xfrm>
        </p:spPr>
        <p:txBody>
          <a:bodyPr>
            <a:normAutofit fontScale="40000" lnSpcReduction="20000"/>
          </a:bodyPr>
          <a:lstStyle/>
          <a:p>
            <a:pPr marL="285750" indent="-285750" algn="just">
              <a:lnSpc>
                <a:spcPct val="170000"/>
              </a:lnSpc>
              <a:buFont typeface="Arial" panose="020B0604020202020204" pitchFamily="34" charset="0"/>
              <a:buChar char="•"/>
            </a:pPr>
            <a:r>
              <a:rPr lang="en-US" sz="4500" dirty="0" smtClean="0">
                <a:latin typeface="Times New Roman" panose="02020603050405020304" pitchFamily="18" charset="0"/>
                <a:cs typeface="Times New Roman" panose="02020603050405020304" pitchFamily="18" charset="0"/>
              </a:rPr>
              <a:t>The </a:t>
            </a:r>
            <a:r>
              <a:rPr lang="en-US" sz="4500" dirty="0">
                <a:latin typeface="Times New Roman" panose="02020603050405020304" pitchFamily="18" charset="0"/>
                <a:cs typeface="Times New Roman" panose="02020603050405020304" pitchFamily="18" charset="0"/>
              </a:rPr>
              <a:t>transmission medium is used to send the signal from sender to receiver. The medium can only have one signal at a time.</a:t>
            </a:r>
            <a:endParaRPr lang="en-US" sz="4500" dirty="0">
              <a:latin typeface="Times New Roman" panose="02020603050405020304" pitchFamily="18" charset="0"/>
              <a:cs typeface="Times New Roman" panose="02020603050405020304" pitchFamily="18" charset="0"/>
            </a:endParaRPr>
          </a:p>
          <a:p>
            <a:pPr marL="285750" indent="-285750" algn="just">
              <a:lnSpc>
                <a:spcPct val="170000"/>
              </a:lnSpc>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If there are multiple signals to share one medium, then the medium must be divided in such a way that each signal is given some portion of the available bandwidth. </a:t>
            </a:r>
            <a:endParaRPr lang="en-US" sz="4500" dirty="0" smtClean="0">
              <a:latin typeface="Times New Roman" panose="02020603050405020304" pitchFamily="18" charset="0"/>
              <a:cs typeface="Times New Roman" panose="02020603050405020304" pitchFamily="18" charset="0"/>
            </a:endParaRPr>
          </a:p>
          <a:p>
            <a:pPr marL="285750" indent="-285750" algn="just">
              <a:lnSpc>
                <a:spcPct val="170000"/>
              </a:lnSpc>
              <a:buFont typeface="Arial" panose="020B0604020202020204" pitchFamily="34" charset="0"/>
              <a:buChar char="•"/>
            </a:pPr>
            <a:r>
              <a:rPr lang="en-US" sz="4500" dirty="0" smtClean="0">
                <a:latin typeface="Times New Roman" panose="02020603050405020304" pitchFamily="18" charset="0"/>
                <a:cs typeface="Times New Roman" panose="02020603050405020304" pitchFamily="18" charset="0"/>
              </a:rPr>
              <a:t>For </a:t>
            </a:r>
            <a:r>
              <a:rPr lang="en-US" sz="4500" dirty="0">
                <a:latin typeface="Times New Roman" panose="02020603050405020304" pitchFamily="18" charset="0"/>
                <a:cs typeface="Times New Roman" panose="02020603050405020304" pitchFamily="18" charset="0"/>
              </a:rPr>
              <a:t>example: If there are 10 signals and bandwidth of medium is100 units, then the 10 unit is shared by each signal.</a:t>
            </a:r>
            <a:endParaRPr lang="en-US" sz="4500" dirty="0">
              <a:latin typeface="Times New Roman" panose="02020603050405020304" pitchFamily="18" charset="0"/>
              <a:cs typeface="Times New Roman" panose="02020603050405020304" pitchFamily="18" charset="0"/>
            </a:endParaRPr>
          </a:p>
          <a:p>
            <a:pPr marL="285750" indent="-285750" algn="just">
              <a:lnSpc>
                <a:spcPct val="170000"/>
              </a:lnSpc>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When multiple signals share the common medium, there is a possibility of collision. Multiplexing concept is used to avoid such collision.</a:t>
            </a:r>
            <a:endParaRPr lang="en-US" sz="4500" dirty="0">
              <a:latin typeface="Times New Roman" panose="02020603050405020304" pitchFamily="18" charset="0"/>
              <a:cs typeface="Times New Roman" panose="02020603050405020304" pitchFamily="18" charset="0"/>
            </a:endParaRPr>
          </a:p>
          <a:p>
            <a:pPr marL="285750" indent="-285750" algn="just">
              <a:lnSpc>
                <a:spcPct val="170000"/>
              </a:lnSpc>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Transmission services are very expensive</a:t>
            </a:r>
            <a:r>
              <a:rPr lang="en-US" sz="4500" dirty="0" smtClean="0">
                <a:latin typeface="Times New Roman" panose="02020603050405020304" pitchFamily="18" charset="0"/>
                <a:cs typeface="Times New Roman" panose="02020603050405020304" pitchFamily="18" charset="0"/>
              </a:rPr>
              <a:t>.</a:t>
            </a:r>
            <a:endParaRPr lang="en-US" sz="4500" dirty="0">
              <a:latin typeface="Times New Roman" panose="02020603050405020304" pitchFamily="18" charset="0"/>
              <a:cs typeface="Times New Roman" panose="02020603050405020304" pitchFamily="18" charset="0"/>
            </a:endParaRPr>
          </a:p>
          <a:p>
            <a:pPr marL="0" indent="0" algn="just">
              <a:lnSpc>
                <a:spcPct val="170000"/>
              </a:lnSpc>
              <a:buNone/>
            </a:pPr>
            <a:r>
              <a:rPr lang="en-US" sz="4500" b="1" dirty="0" smtClean="0">
                <a:latin typeface="Times New Roman" panose="02020603050405020304" pitchFamily="18" charset="0"/>
                <a:cs typeface="Times New Roman" panose="02020603050405020304" pitchFamily="18" charset="0"/>
              </a:rPr>
              <a:t>Advantages </a:t>
            </a:r>
            <a:r>
              <a:rPr lang="en-US" sz="4500" b="1" dirty="0">
                <a:latin typeface="Times New Roman" panose="02020603050405020304" pitchFamily="18" charset="0"/>
                <a:cs typeface="Times New Roman" panose="02020603050405020304" pitchFamily="18" charset="0"/>
              </a:rPr>
              <a:t>of Multiplexing:</a:t>
            </a:r>
            <a:endParaRPr lang="en-US" sz="4500" b="1" dirty="0">
              <a:latin typeface="Times New Roman" panose="02020603050405020304" pitchFamily="18" charset="0"/>
              <a:cs typeface="Times New Roman" panose="02020603050405020304" pitchFamily="18" charset="0"/>
            </a:endParaRPr>
          </a:p>
          <a:p>
            <a:pPr marL="285750" indent="-285750" algn="just">
              <a:lnSpc>
                <a:spcPct val="170000"/>
              </a:lnSpc>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More than one signal can be sent over a single medium.</a:t>
            </a:r>
            <a:endParaRPr lang="en-US" sz="4500" dirty="0">
              <a:latin typeface="Times New Roman" panose="02020603050405020304" pitchFamily="18" charset="0"/>
              <a:cs typeface="Times New Roman" panose="02020603050405020304" pitchFamily="18" charset="0"/>
            </a:endParaRPr>
          </a:p>
          <a:p>
            <a:pPr marL="285750" indent="-285750" algn="just">
              <a:lnSpc>
                <a:spcPct val="170000"/>
              </a:lnSpc>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The bandwidth of a medium can be utilized effectively.</a:t>
            </a:r>
            <a:endParaRPr lang="en-US" sz="45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mj-l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solidFill>
                  <a:srgbClr val="7030A0"/>
                </a:solidFill>
                <a:latin typeface="Calibri" pitchFamily="34" charset="0"/>
              </a:rPr>
            </a:br>
            <a:r>
              <a:rPr lang="en-IN" sz="3600" b="1" dirty="0" smtClean="0">
                <a:latin typeface="Times New Roman" panose="02020603050405020304" pitchFamily="18" charset="0"/>
                <a:cs typeface="Times New Roman" panose="02020603050405020304" pitchFamily="18" charset="0"/>
              </a:rPr>
              <a:t>Multiplexing </a:t>
            </a:r>
            <a:r>
              <a:rPr lang="en-IN" sz="3600" b="1" dirty="0">
                <a:latin typeface="Times New Roman" panose="02020603050405020304" pitchFamily="18" charset="0"/>
                <a:cs typeface="Times New Roman" panose="02020603050405020304" pitchFamily="18" charset="0"/>
              </a:rPr>
              <a:t>Techniques</a:t>
            </a:r>
            <a:br>
              <a:rPr lang="en-IN" dirty="0">
                <a:solidFill>
                  <a:srgbClr val="7030A0"/>
                </a:solidFill>
                <a:latin typeface="Calibri" pitchFamily="34" charset="0"/>
              </a:rPr>
            </a:br>
            <a:endParaRPr lang="en-IN" dirty="0"/>
          </a:p>
        </p:txBody>
      </p:sp>
      <p:sp>
        <p:nvSpPr>
          <p:cNvPr id="3" name="Content Placeholder 2"/>
          <p:cNvSpPr>
            <a:spLocks noGrp="1"/>
          </p:cNvSpPr>
          <p:nvPr>
            <p:ph idx="1"/>
          </p:nvPr>
        </p:nvSpPr>
        <p:spPr/>
        <p:txBody>
          <a:bodyPr/>
          <a:lstStyle/>
          <a:p>
            <a:pPr marL="800100" lvl="1" indent="-342900" algn="just">
              <a:lnSpc>
                <a:spcPct val="150000"/>
              </a:lnSpc>
              <a:spcBef>
                <a:spcPct val="50000"/>
              </a:spcBef>
              <a:buFont typeface="+mj-lt"/>
              <a:buAutoNum type="arabicPeriod"/>
            </a:pPr>
            <a:r>
              <a:rPr lang="en-US" altLang="en-US" sz="2000" dirty="0" smtClean="0">
                <a:latin typeface="Times New Roman" panose="02020603050405020304" pitchFamily="18" charset="0"/>
                <a:cs typeface="Times New Roman" panose="02020603050405020304" pitchFamily="18" charset="0"/>
              </a:rPr>
              <a:t>Frequency </a:t>
            </a:r>
            <a:r>
              <a:rPr lang="en-US" altLang="en-US" sz="2000" dirty="0">
                <a:latin typeface="Times New Roman" panose="02020603050405020304" pitchFamily="18" charset="0"/>
                <a:cs typeface="Times New Roman" panose="02020603050405020304" pitchFamily="18" charset="0"/>
              </a:rPr>
              <a:t>division multiplexing (FDM) </a:t>
            </a:r>
            <a:endParaRPr lang="en-US" altLang="en-US" sz="2000" dirty="0">
              <a:latin typeface="Times New Roman" panose="02020603050405020304" pitchFamily="18" charset="0"/>
              <a:cs typeface="Times New Roman" panose="02020603050405020304" pitchFamily="18" charset="0"/>
            </a:endParaRPr>
          </a:p>
          <a:p>
            <a:pPr marL="800100" lvl="1" indent="-342900" algn="just">
              <a:lnSpc>
                <a:spcPct val="150000"/>
              </a:lnSpc>
              <a:spcBef>
                <a:spcPct val="50000"/>
              </a:spcBef>
              <a:buFont typeface="+mj-lt"/>
              <a:buAutoNum type="arabicPeriod"/>
            </a:pPr>
            <a:r>
              <a:rPr lang="en-US" altLang="en-US" sz="2000" dirty="0">
                <a:latin typeface="Times New Roman" panose="02020603050405020304" pitchFamily="18" charset="0"/>
                <a:cs typeface="Times New Roman" panose="02020603050405020304" pitchFamily="18" charset="0"/>
              </a:rPr>
              <a:t>Time division multiplexing (TDM) </a:t>
            </a:r>
            <a:endParaRPr lang="en-US" altLang="en-US" sz="2000" dirty="0">
              <a:latin typeface="Times New Roman" panose="02020603050405020304" pitchFamily="18" charset="0"/>
              <a:cs typeface="Times New Roman" panose="02020603050405020304" pitchFamily="18" charset="0"/>
            </a:endParaRPr>
          </a:p>
          <a:p>
            <a:pPr marL="800100" lvl="1" indent="-342900" algn="just">
              <a:lnSpc>
                <a:spcPct val="150000"/>
              </a:lnSpc>
              <a:spcBef>
                <a:spcPct val="50000"/>
              </a:spcBef>
              <a:buFont typeface="+mj-lt"/>
              <a:buAutoNum type="arabicPeriod"/>
            </a:pPr>
            <a:r>
              <a:rPr lang="en-US" altLang="en-US" sz="2000" dirty="0">
                <a:latin typeface="Times New Roman" panose="02020603050405020304" pitchFamily="18" charset="0"/>
                <a:cs typeface="Times New Roman" panose="02020603050405020304" pitchFamily="18" charset="0"/>
              </a:rPr>
              <a:t>Wavelength division multiplexing (WDM)</a:t>
            </a:r>
            <a:endParaRPr lang="en-US" altLang="en-US" sz="2000" dirty="0">
              <a:latin typeface="Times New Roman" panose="02020603050405020304" pitchFamily="18" charset="0"/>
              <a:cs typeface="Times New Roman" panose="02020603050405020304" pitchFamily="18" charset="0"/>
            </a:endParaRPr>
          </a:p>
          <a:p>
            <a:pPr marL="800100" lvl="1" indent="-342900" algn="just">
              <a:lnSpc>
                <a:spcPct val="150000"/>
              </a:lnSpc>
              <a:spcBef>
                <a:spcPct val="50000"/>
              </a:spcBef>
              <a:buFont typeface="+mj-lt"/>
              <a:buAutoNum type="arabicPeriod"/>
            </a:pPr>
            <a:r>
              <a:rPr lang="en-US" altLang="en-US" sz="2000" dirty="0">
                <a:latin typeface="Times New Roman" panose="02020603050405020304" pitchFamily="18" charset="0"/>
                <a:cs typeface="Times New Roman" panose="02020603050405020304" pitchFamily="18" charset="0"/>
              </a:rPr>
              <a:t>Code division multiplexing (CDM)</a:t>
            </a:r>
            <a:endParaRPr lang="en-US" altLang="en-US" sz="2000" dirty="0">
              <a:latin typeface="Times New Roman" panose="02020603050405020304" pitchFamily="18" charset="0"/>
              <a:cs typeface="Times New Roman" panose="02020603050405020304" pitchFamily="18" charset="0"/>
            </a:endParaRPr>
          </a:p>
          <a:p>
            <a:pPr algn="just"/>
            <a:endParaRPr lang="en-IN" sz="4400" dirty="0">
              <a:latin typeface="+mj-l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3"/>
          <p:cNvSpPr>
            <a:spLocks noGrp="1"/>
          </p:cNvSpPr>
          <p:nvPr>
            <p:ph type="sldNum" sz="quarter" idx="12"/>
          </p:nvPr>
        </p:nvSpPr>
        <p:spPr bwMode="auto">
          <a:noFill/>
          <a:ln>
            <a:miter lim="800000"/>
          </a:ln>
        </p:spPr>
        <p:txBody>
          <a:bodyPr/>
          <a:lstStyle/>
          <a:p>
            <a:fld id="{3990A79A-7E7D-45CF-9C7F-60D2E089D5CB}" type="slidenum">
              <a:rPr lang="en-US" altLang="en-US"/>
            </a:fld>
            <a:endParaRPr lang="en-US" altLang="en-US"/>
          </a:p>
        </p:txBody>
      </p:sp>
      <p:sp>
        <p:nvSpPr>
          <p:cNvPr id="158723" name="Text Box 6"/>
          <p:cNvSpPr txBox="1">
            <a:spLocks noChangeArrowheads="1"/>
          </p:cNvSpPr>
          <p:nvPr/>
        </p:nvSpPr>
        <p:spPr bwMode="auto">
          <a:xfrm>
            <a:off x="527713" y="1766749"/>
            <a:ext cx="8382000" cy="3643562"/>
          </a:xfrm>
          <a:prstGeom prst="rect">
            <a:avLst/>
          </a:prstGeom>
          <a:noFill/>
          <a:ln w="9525">
            <a:noFill/>
            <a:miter lim="800000"/>
          </a:ln>
        </p:spPr>
        <p:txBody>
          <a:bodyPr wrap="square">
            <a:spAutoFit/>
          </a:bodyPr>
          <a:lstStyle/>
          <a:p>
            <a:pPr marL="342900" indent="-342900" algn="just" eaLnBrk="1" hangingPunct="1">
              <a:lnSpc>
                <a:spcPct val="150000"/>
              </a:lnSpc>
              <a:spcBef>
                <a:spcPct val="50000"/>
              </a:spcBef>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Frequency Division Multiplexing (FDM) is a networking technique in which multiple data signals are combined for simultaneous transmission via a shared communication medium. </a:t>
            </a:r>
            <a:endParaRPr lang="en-GB" altLang="en-US"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50000"/>
              </a:spcBef>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FDM uses a carrier signal at a discrete frequency for each data stream and then combines many modulated signals.</a:t>
            </a:r>
            <a:endParaRPr lang="en-GB" altLang="en-US"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50000"/>
              </a:spcBef>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When FDM is used to allow multiple users to share a single physical communications medium (i.e. not broadcast through the air), the technology is called frequency-division multiple access (FDMA).</a:t>
            </a:r>
            <a:endParaRPr lang="en-GB" altLang="en-US" dirty="0">
              <a:latin typeface="Times New Roman" panose="02020603050405020304" pitchFamily="18" charset="0"/>
              <a:cs typeface="Times New Roman" panose="02020603050405020304" pitchFamily="18" charset="0"/>
            </a:endParaRPr>
          </a:p>
        </p:txBody>
      </p:sp>
      <p:sp>
        <p:nvSpPr>
          <p:cNvPr id="158725" name="TextBox 1"/>
          <p:cNvSpPr txBox="1">
            <a:spLocks noChangeArrowheads="1"/>
          </p:cNvSpPr>
          <p:nvPr/>
        </p:nvSpPr>
        <p:spPr bwMode="auto">
          <a:xfrm>
            <a:off x="304799" y="685800"/>
            <a:ext cx="7324299" cy="584775"/>
          </a:xfrm>
          <a:prstGeom prst="rect">
            <a:avLst/>
          </a:prstGeom>
          <a:noFill/>
          <a:ln w="9525">
            <a:noFill/>
            <a:miter lim="800000"/>
          </a:ln>
        </p:spPr>
        <p:txBody>
          <a:bodyPr wrap="square">
            <a:spAutoFit/>
          </a:bodyPr>
          <a:lstStyle/>
          <a:p>
            <a:pPr eaLnBrk="1" hangingPunct="1"/>
            <a:r>
              <a:rPr lang="en-US" altLang="en-US" sz="3200" b="1" dirty="0">
                <a:latin typeface="Times New Roman" panose="02020603050405020304" pitchFamily="18" charset="0"/>
                <a:cs typeface="Times New Roman" panose="02020603050405020304" pitchFamily="18" charset="0"/>
              </a:rPr>
              <a:t>Frequency Division Multiplexing</a:t>
            </a:r>
            <a:endParaRPr lang="en-US" alt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337972" y="256096"/>
            <a:ext cx="7129629" cy="584775"/>
          </a:xfrm>
          <a:prstGeom prst="rect">
            <a:avLst/>
          </a:prstGeom>
          <a:noFill/>
          <a:ln w="9525">
            <a:noFill/>
            <a:miter lim="800000"/>
          </a:ln>
        </p:spPr>
        <p:txBody>
          <a:bodyPr wrap="square">
            <a:spAutoFit/>
          </a:bodyPr>
          <a:lstStyle/>
          <a:p>
            <a:pPr eaLnBrk="1" hangingPunct="1"/>
            <a:r>
              <a:rPr lang="en-US" altLang="en-US" sz="3200" b="1" dirty="0">
                <a:latin typeface="Times New Roman" panose="02020603050405020304" pitchFamily="18" charset="0"/>
                <a:cs typeface="Times New Roman" panose="02020603050405020304" pitchFamily="18" charset="0"/>
              </a:rPr>
              <a:t>Frequency Division Multiplexing</a:t>
            </a:r>
            <a:endParaRPr lang="en-US" altLang="en-US"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37972" y="926783"/>
            <a:ext cx="8056240" cy="369332"/>
          </a:xfrm>
          <a:prstGeom prst="rect">
            <a:avLst/>
          </a:prstGeom>
        </p:spPr>
        <p:txBody>
          <a:bodyPr wrap="square">
            <a:spAutoFit/>
          </a:bodyPr>
          <a:lstStyle/>
          <a:p>
            <a:pPr algn="just">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 It </a:t>
            </a:r>
            <a:r>
              <a:rPr lang="en-US" dirty="0">
                <a:solidFill>
                  <a:srgbClr val="000000"/>
                </a:solidFill>
                <a:latin typeface="Times New Roman" panose="02020603050405020304" pitchFamily="18" charset="0"/>
                <a:cs typeface="Times New Roman" panose="02020603050405020304" pitchFamily="18" charset="0"/>
              </a:rPr>
              <a:t>is an analog technique.</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37972" y="2828569"/>
            <a:ext cx="8763000" cy="3416320"/>
          </a:xfrm>
          <a:prstGeom prst="rect">
            <a:avLst/>
          </a:prstGeom>
        </p:spPr>
        <p:txBody>
          <a:bodyPr wrap="square">
            <a:spAutoFit/>
          </a:bodyPr>
          <a:lstStyle/>
          <a:p>
            <a:pPr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the above diagram, a single transmission medium is subdivided into several frequency channels, and each frequency channel is given to different devices. </a:t>
            </a:r>
            <a:endParaRPr lang="en-US" dirty="0" smtClean="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cs typeface="Times New Roman" panose="02020603050405020304" pitchFamily="18" charset="0"/>
              </a:rPr>
              <a:t>input signals are translated into frequency bands by using modulation techniques, and they are combined by a multiplexer to form a composite signal.</a:t>
            </a: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main aim of the FDM is to subdivide the available bandwidth into different frequency channels and allocate them to different devices.</a:t>
            </a: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cs typeface="Times New Roman" panose="02020603050405020304" pitchFamily="18" charset="0"/>
              </a:rPr>
              <a:t>carriers which are used for modulating the signals are known as </a:t>
            </a:r>
            <a:r>
              <a:rPr lang="en-US" b="1" dirty="0">
                <a:solidFill>
                  <a:srgbClr val="000000"/>
                </a:solidFill>
                <a:latin typeface="Times New Roman" panose="02020603050405020304" pitchFamily="18" charset="0"/>
                <a:cs typeface="Times New Roman" panose="02020603050405020304" pitchFamily="18" charset="0"/>
              </a:rPr>
              <a:t>sub-carriers</a:t>
            </a:r>
            <a:r>
              <a:rPr lang="en-US" dirty="0">
                <a:solidFill>
                  <a:srgbClr val="000000"/>
                </a:solidFill>
                <a:latin typeface="Times New Roman" panose="02020603050405020304" pitchFamily="18" charset="0"/>
                <a:cs typeface="Times New Roman" panose="02020603050405020304" pitchFamily="18" charset="0"/>
              </a:rPr>
              <a:t>. They are represented as f1,f2..fn</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cs typeface="Times New Roman" panose="02020603050405020304" pitchFamily="18" charset="0"/>
            </a:endParaRPr>
          </a:p>
        </p:txBody>
      </p:sp>
      <p:pic>
        <p:nvPicPr>
          <p:cNvPr id="8" name="Picture 4" descr="Multiplexing Techniqu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6670" y="1326893"/>
            <a:ext cx="4902060" cy="1402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5994" y="1035050"/>
            <a:ext cx="7212012"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1"/>
          <p:cNvSpPr txBox="1">
            <a:spLocks noChangeArrowheads="1"/>
          </p:cNvSpPr>
          <p:nvPr/>
        </p:nvSpPr>
        <p:spPr bwMode="auto">
          <a:xfrm>
            <a:off x="337972" y="256096"/>
            <a:ext cx="7129629" cy="584775"/>
          </a:xfrm>
          <a:prstGeom prst="rect">
            <a:avLst/>
          </a:prstGeom>
          <a:noFill/>
          <a:ln w="9525">
            <a:noFill/>
            <a:miter lim="800000"/>
          </a:ln>
        </p:spPr>
        <p:txBody>
          <a:bodyPr wrap="square">
            <a:spAutoFit/>
          </a:bodyPr>
          <a:lstStyle/>
          <a:p>
            <a:pPr eaLnBrk="1" hangingPunct="1"/>
            <a:r>
              <a:rPr lang="en-US" altLang="en-US" sz="3200" b="1" dirty="0">
                <a:latin typeface="Times New Roman" panose="02020603050405020304" pitchFamily="18" charset="0"/>
                <a:cs typeface="Times New Roman" panose="02020603050405020304" pitchFamily="18" charset="0"/>
              </a:rPr>
              <a:t>Frequency Division Multiplexing</a:t>
            </a:r>
            <a:endParaRPr lang="en-US" alt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hat is Multiplexing ? different techniques of multiplexing - Study  Electron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AutoShape 4" descr="TDM-Time Division Multiplexing Technique - Androidero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86" y="1676400"/>
            <a:ext cx="8997043" cy="3257550"/>
          </a:xfrm>
          <a:prstGeom prst="rect">
            <a:avLst/>
          </a:prstGeom>
        </p:spPr>
      </p:pic>
      <p:sp>
        <p:nvSpPr>
          <p:cNvPr id="5" name="TextBox 1"/>
          <p:cNvSpPr txBox="1">
            <a:spLocks noChangeArrowheads="1"/>
          </p:cNvSpPr>
          <p:nvPr/>
        </p:nvSpPr>
        <p:spPr bwMode="auto">
          <a:xfrm>
            <a:off x="337972" y="256096"/>
            <a:ext cx="7129629" cy="584775"/>
          </a:xfrm>
          <a:prstGeom prst="rect">
            <a:avLst/>
          </a:prstGeom>
          <a:noFill/>
          <a:ln w="9525">
            <a:noFill/>
            <a:miter lim="800000"/>
          </a:ln>
        </p:spPr>
        <p:txBody>
          <a:bodyPr wrap="square">
            <a:spAutoFit/>
          </a:bodyPr>
          <a:lstStyle/>
          <a:p>
            <a:pPr eaLnBrk="1" hangingPunct="1"/>
            <a:r>
              <a:rPr lang="en-US" altLang="en-US" sz="3200" b="1" dirty="0">
                <a:latin typeface="Times New Roman" panose="02020603050405020304" pitchFamily="18" charset="0"/>
                <a:cs typeface="Times New Roman" panose="02020603050405020304" pitchFamily="18" charset="0"/>
              </a:rPr>
              <a:t>Frequency Division Multiplexing</a:t>
            </a:r>
            <a:endParaRPr lang="en-US" alt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57" y="1524000"/>
            <a:ext cx="4495800" cy="4613058"/>
          </a:xfrm>
          <a:prstGeom prst="rect">
            <a:avLst/>
          </a:prstGeom>
        </p:spPr>
        <p:txBody>
          <a:bodyPr wrap="square">
            <a:spAutoFit/>
          </a:bodyPr>
          <a:lstStyle/>
          <a:p>
            <a:pPr marL="285750" indent="-285750" algn="just">
              <a:lnSpc>
                <a:spcPct val="150000"/>
              </a:lnSpc>
              <a:spcBef>
                <a:spcPct val="50000"/>
              </a:spcBef>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Analog </a:t>
            </a:r>
            <a:r>
              <a:rPr lang="en-US" altLang="en-US" dirty="0">
                <a:latin typeface="Times New Roman" panose="02020603050405020304" pitchFamily="18" charset="0"/>
                <a:cs typeface="Times New Roman" panose="02020603050405020304" pitchFamily="18" charset="0"/>
              </a:rPr>
              <a:t>signaling is used to transmits the signals.</a:t>
            </a:r>
            <a:endParaRPr lang="en-US" altLang="en-US" dirty="0">
              <a:latin typeface="Times New Roman" panose="02020603050405020304" pitchFamily="18" charset="0"/>
              <a:cs typeface="Times New Roman" panose="02020603050405020304" pitchFamily="18" charset="0"/>
            </a:endParaRPr>
          </a:p>
          <a:p>
            <a:pPr marL="285750" indent="-285750" algn="just">
              <a:lnSpc>
                <a:spcPct val="150000"/>
              </a:lnSpc>
              <a:spcBef>
                <a:spcPct val="5000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Broadcast radio and television, cable television, and the AMPS cellular phone systems use frequency division multiplexing.</a:t>
            </a:r>
            <a:endParaRPr lang="en-US" altLang="en-US" dirty="0">
              <a:latin typeface="Times New Roman" panose="02020603050405020304" pitchFamily="18" charset="0"/>
              <a:cs typeface="Times New Roman" panose="02020603050405020304" pitchFamily="18" charset="0"/>
            </a:endParaRPr>
          </a:p>
          <a:p>
            <a:pPr marL="285750" indent="-285750" algn="just">
              <a:lnSpc>
                <a:spcPct val="150000"/>
              </a:lnSpc>
              <a:spcBef>
                <a:spcPct val="5000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This technique is the oldest multiplexing technique.</a:t>
            </a:r>
            <a:endParaRPr lang="en-US" altLang="en-US" dirty="0">
              <a:latin typeface="Times New Roman" panose="02020603050405020304" pitchFamily="18" charset="0"/>
              <a:cs typeface="Times New Roman" panose="02020603050405020304" pitchFamily="18" charset="0"/>
            </a:endParaRPr>
          </a:p>
          <a:p>
            <a:pPr marL="285750" indent="-285750" algn="just">
              <a:lnSpc>
                <a:spcPct val="150000"/>
              </a:lnSpc>
              <a:spcBef>
                <a:spcPct val="5000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Since it involves analog signaling, it is more susceptible to noise.</a:t>
            </a:r>
            <a:endParaRPr lang="en-US" altLang="en-US" dirty="0">
              <a:latin typeface="Times New Roman" panose="02020603050405020304" pitchFamily="18" charset="0"/>
              <a:cs typeface="Times New Roman" panose="02020603050405020304" pitchFamily="18" charset="0"/>
            </a:endParaRPr>
          </a:p>
        </p:txBody>
      </p:sp>
      <p:pic>
        <p:nvPicPr>
          <p:cNvPr id="6" name="Picture 4" descr="Tbl05-01"/>
          <p:cNvPicPr>
            <a:picLocks noChangeAspect="1" noChangeArrowheads="1"/>
          </p:cNvPicPr>
          <p:nvPr/>
        </p:nvPicPr>
        <p:blipFill>
          <a:blip r:embed="rId1"/>
          <a:srcRect l="15675" t="2325" r="15753"/>
          <a:stretch>
            <a:fillRect/>
          </a:stretch>
        </p:blipFill>
        <p:spPr>
          <a:xfrm>
            <a:off x="4724400" y="762000"/>
            <a:ext cx="4314327" cy="5791200"/>
          </a:xfrm>
          <a:prstGeom prst="rect">
            <a:avLst/>
          </a:prstGeom>
        </p:spPr>
      </p:pic>
      <p:sp>
        <p:nvSpPr>
          <p:cNvPr id="5" name="TextBox 1"/>
          <p:cNvSpPr txBox="1">
            <a:spLocks noChangeArrowheads="1"/>
          </p:cNvSpPr>
          <p:nvPr/>
        </p:nvSpPr>
        <p:spPr bwMode="auto">
          <a:xfrm>
            <a:off x="337972" y="256096"/>
            <a:ext cx="7129629" cy="584775"/>
          </a:xfrm>
          <a:prstGeom prst="rect">
            <a:avLst/>
          </a:prstGeom>
          <a:noFill/>
          <a:ln w="9525">
            <a:noFill/>
            <a:miter lim="800000"/>
          </a:ln>
        </p:spPr>
        <p:txBody>
          <a:bodyPr wrap="square">
            <a:spAutoFit/>
          </a:bodyPr>
          <a:lstStyle/>
          <a:p>
            <a:pPr eaLnBrk="1" hangingPunct="1"/>
            <a:r>
              <a:rPr lang="en-US" altLang="en-US" sz="3200" b="1" dirty="0">
                <a:latin typeface="Times New Roman" panose="02020603050405020304" pitchFamily="18" charset="0"/>
                <a:cs typeface="Times New Roman" panose="02020603050405020304" pitchFamily="18" charset="0"/>
              </a:rPr>
              <a:t>Frequency Division Multiplexing</a:t>
            </a:r>
            <a:endParaRPr lang="en-US" alt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48645</Words>
  <Application>WPS Writer</Application>
  <PresentationFormat>On-screen Show (4:3)</PresentationFormat>
  <Paragraphs>1292</Paragraphs>
  <Slides>185</Slides>
  <Notes>39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185</vt:i4>
      </vt:variant>
    </vt:vector>
  </HeadingPairs>
  <TitlesOfParts>
    <vt:vector size="204" baseType="lpstr">
      <vt:lpstr>Arial</vt:lpstr>
      <vt:lpstr>SimSun</vt:lpstr>
      <vt:lpstr>Wingdings</vt:lpstr>
      <vt:lpstr>Calibri</vt:lpstr>
      <vt:lpstr>Helvetica Neue</vt:lpstr>
      <vt:lpstr>Times New Roman</vt:lpstr>
      <vt:lpstr>Calibri</vt:lpstr>
      <vt:lpstr>Times</vt:lpstr>
      <vt:lpstr>AR JULIAN</vt:lpstr>
      <vt:lpstr>苹方-简</vt:lpstr>
      <vt:lpstr>Baskerville Old Face</vt:lpstr>
      <vt:lpstr>Symbol</vt:lpstr>
      <vt:lpstr>Kingsoft Sign</vt:lpstr>
      <vt:lpstr>Cambria</vt:lpstr>
      <vt:lpstr>Microsoft YaHei</vt:lpstr>
      <vt:lpstr>汉仪旗黑</vt:lpstr>
      <vt:lpstr>Arial Unicode MS</vt:lpstr>
      <vt:lpstr>宋体-简</vt:lpstr>
      <vt:lpstr>Office Theme</vt:lpstr>
      <vt:lpstr> 18CSS202J- COMPUTER COMMUNICATION   UNIT  3 </vt:lpstr>
      <vt:lpstr>PowerPoint 演示文稿</vt:lpstr>
      <vt:lpstr>PowerPoint 演示文稿</vt:lpstr>
      <vt:lpstr>PowerPoint 演示文稿</vt:lpstr>
      <vt:lpstr>PowerPoint 演示文稿</vt:lpstr>
      <vt:lpstr>PowerPoint 演示文稿</vt:lpstr>
      <vt:lpstr>PowerPoint 演示文稿</vt:lpstr>
      <vt:lpstr>        Line Coding</vt:lpstr>
      <vt:lpstr>PowerPoint 演示文稿</vt:lpstr>
      <vt:lpstr>Unipolar</vt:lpstr>
      <vt:lpstr>PowerPoint 演示文稿</vt:lpstr>
      <vt:lpstr>PowerPoint 演示文稿</vt:lpstr>
      <vt:lpstr>Polar - NRZ</vt:lpstr>
      <vt:lpstr>PowerPoint 演示文稿</vt:lpstr>
      <vt:lpstr>PowerPoint 演示文稿</vt:lpstr>
      <vt:lpstr>PowerPoint 演示文稿</vt:lpstr>
      <vt:lpstr>Polar - RZ</vt:lpstr>
      <vt:lpstr>PowerPoint 演示文稿</vt:lpstr>
      <vt:lpstr>Polar - Biphase: Manchester and Differential Manchester</vt:lpstr>
      <vt:lpstr>PowerPoint 演示文稿</vt:lpstr>
      <vt:lpstr>Bipolar schemes</vt:lpstr>
      <vt:lpstr>Bipolar Schemes </vt:lpstr>
      <vt:lpstr>PowerPoint 演示文稿</vt:lpstr>
      <vt:lpstr>Amplitude Mark Inversion</vt:lpstr>
      <vt:lpstr>PowerPoint 演示文稿</vt:lpstr>
      <vt:lpstr>B8ZS-Bipolar 8-Zero Substitution</vt:lpstr>
      <vt:lpstr>PowerPoint 演示文稿</vt:lpstr>
      <vt:lpstr> HDB3(High-Density Bipolar) </vt:lpstr>
      <vt:lpstr>  ANALOG TO DIGITAL CONVERSION 				 </vt:lpstr>
      <vt:lpstr>   ANALOG-TO-DIGITAL CONVERSION </vt:lpstr>
      <vt:lpstr>PCM- Pulse Code Modulation </vt:lpstr>
      <vt:lpstr>Components of PCM encoder</vt:lpstr>
      <vt:lpstr>Sampling</vt:lpstr>
      <vt:lpstr> Three different sampling methods for PCM </vt:lpstr>
      <vt:lpstr>  Nyquist sampling rate for low-pass and bandpass signals </vt:lpstr>
      <vt:lpstr>Example 1 </vt:lpstr>
      <vt:lpstr>  Recovery of a sampled sine wave for different sampling rates </vt:lpstr>
      <vt:lpstr>Quantization</vt:lpstr>
      <vt:lpstr>Quantization Levels</vt:lpstr>
      <vt:lpstr>Quantization Zones</vt:lpstr>
      <vt:lpstr>Assigning Codes to Zones</vt:lpstr>
      <vt:lpstr>Quantization and encoding of a sampled signal</vt:lpstr>
      <vt:lpstr>Quantization Error</vt:lpstr>
      <vt:lpstr>Quantization Error and SNQR</vt:lpstr>
      <vt:lpstr>PCM Decoder</vt:lpstr>
      <vt:lpstr>Components of a PCM decoder</vt:lpstr>
      <vt:lpstr>Delta Modulation</vt:lpstr>
      <vt:lpstr>The process of delta modulation </vt:lpstr>
      <vt:lpstr>Delta modulation components </vt:lpstr>
      <vt:lpstr>Delta PCM (DPCM)</vt:lpstr>
      <vt:lpstr>PowerPoint 演示文稿</vt:lpstr>
      <vt:lpstr>       Digital to Analog Conversion</vt:lpstr>
      <vt:lpstr>      Digital-to-analog conversion</vt:lpstr>
      <vt:lpstr>PowerPoint 演示文稿</vt:lpstr>
      <vt:lpstr>Types of digital-to-analog conversion </vt:lpstr>
      <vt:lpstr>   Bit and Baud rates and the carrier signal</vt:lpstr>
      <vt:lpstr>                                Cond..</vt:lpstr>
      <vt:lpstr>PowerPoint 演示文稿</vt:lpstr>
      <vt:lpstr>PowerPoint 演示文稿</vt:lpstr>
      <vt:lpstr> Example 1 </vt:lpstr>
      <vt:lpstr>PowerPoint 演示文稿</vt:lpstr>
      <vt:lpstr>Amplitude Shift Keying (ASK)</vt:lpstr>
      <vt:lpstr>PowerPoint 演示文稿</vt:lpstr>
      <vt:lpstr>Bandwidth of ASK</vt:lpstr>
      <vt:lpstr>Binary ASK (BASK)</vt:lpstr>
      <vt:lpstr>   Binary amplitude shift keying </vt:lpstr>
      <vt:lpstr>      Implementation of binary ASK </vt:lpstr>
      <vt:lpstr>PowerPoint 演示文稿</vt:lpstr>
      <vt:lpstr>PowerPoint 演示文稿</vt:lpstr>
      <vt:lpstr>Frequency Shift Keying</vt:lpstr>
      <vt:lpstr>PowerPoint 演示文稿</vt:lpstr>
      <vt:lpstr> Figure  Binary frequency shift keying (BFSK) </vt:lpstr>
      <vt:lpstr>Bandwidth of FSK</vt:lpstr>
      <vt:lpstr>PowerPoint 演示文稿</vt:lpstr>
      <vt:lpstr>Phase Shift Keying</vt:lpstr>
      <vt:lpstr>PowerPoint 演示文稿</vt:lpstr>
      <vt:lpstr>   Binary phase shift keying (BPSK) </vt:lpstr>
      <vt:lpstr>Figure   Binary phase shift keying </vt:lpstr>
      <vt:lpstr>Figure  Implementation of BASK </vt:lpstr>
      <vt:lpstr>PowerPoint 演示文稿</vt:lpstr>
      <vt:lpstr>Quadrature PSK</vt:lpstr>
      <vt:lpstr> Figure   QPSK and its implementation </vt:lpstr>
      <vt:lpstr>PowerPoint 演示文稿</vt:lpstr>
      <vt:lpstr>Constellation Diagrams</vt:lpstr>
      <vt:lpstr> Figure Concept of a constellation diagram </vt:lpstr>
      <vt:lpstr>PowerPoint 演示文稿</vt:lpstr>
      <vt:lpstr> Figure   Three constellation diagrams </vt:lpstr>
      <vt:lpstr>          Quadrature amplitude modulation (QAM) QAM is a combination of ASK and PSK. Bandwidth for QAM The minimum bandwidth required for QAM transmission is the same as that required for ASK and PSK transmission.  QAM has the same advantages as PSK over ASK.     </vt:lpstr>
      <vt:lpstr>PowerPoint 演示文稿</vt:lpstr>
      <vt:lpstr>PowerPoint 演示文稿</vt:lpstr>
      <vt:lpstr>PowerPoint 演示文稿</vt:lpstr>
      <vt:lpstr>Demultiplexing</vt:lpstr>
      <vt:lpstr>Why Multiplexing? </vt:lpstr>
      <vt:lpstr> Multiplexing Techniques </vt:lpstr>
      <vt:lpstr>PowerPoint 演示文稿</vt:lpstr>
      <vt:lpstr>PowerPoint 演示文稿</vt:lpstr>
      <vt:lpstr>PowerPoint 演示文稿</vt:lpstr>
      <vt:lpstr>PowerPoint 演示文稿</vt:lpstr>
      <vt:lpstr>PowerPoint 演示文稿</vt:lpstr>
      <vt:lpstr>PowerPoint 演示文稿</vt:lpstr>
      <vt:lpstr>Time Division Multiplexing</vt:lpstr>
      <vt:lpstr>Time Division Multiplexing</vt:lpstr>
      <vt:lpstr>PowerPoint 演示文稿</vt:lpstr>
      <vt:lpstr>PowerPoint 演示文稿</vt:lpstr>
      <vt:lpstr>Synchronous TDM</vt:lpstr>
      <vt:lpstr>Synchronous TDM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Problems</vt:lpstr>
      <vt:lpstr>Solution</vt:lpstr>
      <vt:lpstr>PowerPoint 演示文稿</vt:lpstr>
      <vt:lpstr>Categories of WDM </vt:lpstr>
      <vt:lpstr>PowerPoint 演示文稿</vt:lpstr>
      <vt:lpstr>PowerPoint 演示文稿</vt:lpstr>
      <vt:lpstr>PowerPoint 演示文稿</vt:lpstr>
      <vt:lpstr>PowerPoint 演示文稿</vt:lpstr>
      <vt:lpstr>Transmission Media </vt:lpstr>
      <vt:lpstr>PowerPoint 演示文稿</vt:lpstr>
      <vt:lpstr>PowerPoint 演示文稿</vt:lpstr>
      <vt:lpstr>PowerPoint 演示文稿</vt:lpstr>
      <vt:lpstr>PowerPoint 演示文稿</vt:lpstr>
      <vt:lpstr>Twisted-pair cable </vt:lpstr>
      <vt:lpstr>Twisted-pair cable </vt:lpstr>
      <vt:lpstr>Twisted-pair cable </vt:lpstr>
      <vt:lpstr>PowerPoint 演示文稿</vt:lpstr>
      <vt:lpstr>PowerPoint 演示文稿</vt:lpstr>
      <vt:lpstr>Unshielded Twisted Pair (UTP)</vt:lpstr>
      <vt:lpstr>PowerPoint 演示文稿</vt:lpstr>
      <vt:lpstr>Unshielded Versus Shielded Twisted-Pair Cable</vt:lpstr>
      <vt:lpstr>Performance </vt:lpstr>
      <vt:lpstr>PowerPoint 演示文稿</vt:lpstr>
      <vt:lpstr>PowerPoint 演示文稿</vt:lpstr>
      <vt:lpstr>Applications </vt:lpstr>
      <vt:lpstr>Coaxial Cable </vt:lpstr>
      <vt:lpstr>PowerPoint 演示文稿</vt:lpstr>
      <vt:lpstr>Coaxial Cable Standards </vt:lpstr>
      <vt:lpstr>Coaxial Cable Connectors </vt:lpstr>
      <vt:lpstr>PowerPoint 演示文稿</vt:lpstr>
      <vt:lpstr>Applications </vt:lpstr>
      <vt:lpstr>Applications </vt:lpstr>
      <vt:lpstr>Fiber-Optic Cable</vt:lpstr>
      <vt:lpstr>PowerPoint 演示文稿</vt:lpstr>
      <vt:lpstr>PowerPoint 演示文稿</vt:lpstr>
      <vt:lpstr>Fiber-Optic Cable</vt:lpstr>
      <vt:lpstr>PowerPoint 演示文稿</vt:lpstr>
      <vt:lpstr>Multimode – Step index</vt:lpstr>
      <vt:lpstr>PowerPoint 演示文稿</vt:lpstr>
      <vt:lpstr>Multimode – Graded Index </vt:lpstr>
      <vt:lpstr>PowerPoint 演示文稿</vt:lpstr>
      <vt:lpstr>Single-Mode</vt:lpstr>
      <vt:lpstr>PowerPoint 演示文稿</vt:lpstr>
      <vt:lpstr>PowerPoint 演示文稿</vt:lpstr>
      <vt:lpstr>Cable Composition </vt:lpstr>
      <vt:lpstr>PowerPoint 演示文稿</vt:lpstr>
      <vt:lpstr>Fiber-optic cable connectors</vt:lpstr>
      <vt:lpstr>PowerPoint 演示文稿</vt:lpstr>
      <vt:lpstr>Applications </vt:lpstr>
      <vt:lpstr>Advantages of Optical Fiber </vt:lpstr>
      <vt:lpstr>Advantages of Optical Fiber </vt:lpstr>
      <vt:lpstr>Disadvantages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Radio Vs Micro Waves</vt:lpstr>
      <vt:lpstr> RADIO WAVES</vt:lpstr>
      <vt:lpstr>PowerPoint 演示文稿</vt:lpstr>
      <vt:lpstr>Applications </vt:lpstr>
      <vt:lpstr>PowerPoint 演示文稿</vt:lpstr>
      <vt:lpstr>Unidirectional Antenna </vt:lpstr>
      <vt:lpstr>Horn antenna</vt:lpstr>
      <vt:lpstr>PowerPoint 演示文稿</vt:lpstr>
      <vt:lpstr>Applications </vt:lpstr>
      <vt:lpstr>Wireless Channels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18CSS202J- COMPUTER COMMUNICATION</dc:title>
  <dc:creator>Admin</dc:creator>
  <cp:lastModifiedBy>RONIT KUMAR (RA2111032010009)</cp:lastModifiedBy>
  <cp:revision>242</cp:revision>
  <dcterms:created xsi:type="dcterms:W3CDTF">2023-03-15T08:07:53Z</dcterms:created>
  <dcterms:modified xsi:type="dcterms:W3CDTF">2023-03-15T08:07:53Z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