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324" r:id="rId4"/>
    <p:sldId id="326" r:id="rId5"/>
    <p:sldId id="327" r:id="rId6"/>
    <p:sldId id="328" r:id="rId7"/>
    <p:sldId id="329" r:id="rId8"/>
    <p:sldId id="330" r:id="rId9"/>
    <p:sldId id="331" r:id="rId10"/>
    <p:sldId id="332" r:id="rId11"/>
    <p:sldId id="333" r:id="rId12"/>
    <p:sldId id="334" r:id="rId13"/>
    <p:sldId id="335" r:id="rId14"/>
    <p:sldId id="336" r:id="rId15"/>
    <p:sldId id="337" r:id="rId16"/>
    <p:sldId id="338" r:id="rId17"/>
    <p:sldId id="339" r:id="rId18"/>
    <p:sldId id="340" r:id="rId19"/>
    <p:sldId id="341" r:id="rId20"/>
    <p:sldId id="342" r:id="rId21"/>
    <p:sldId id="343" r:id="rId22"/>
    <p:sldId id="344" r:id="rId23"/>
    <p:sldId id="325" r:id="rId24"/>
    <p:sldId id="258" r:id="rId25"/>
    <p:sldId id="259" r:id="rId26"/>
    <p:sldId id="265" r:id="rId27"/>
    <p:sldId id="310" r:id="rId28"/>
    <p:sldId id="260" r:id="rId29"/>
    <p:sldId id="264" r:id="rId30"/>
    <p:sldId id="261" r:id="rId31"/>
    <p:sldId id="262" r:id="rId32"/>
    <p:sldId id="311" r:id="rId33"/>
    <p:sldId id="263" r:id="rId34"/>
    <p:sldId id="313" r:id="rId35"/>
    <p:sldId id="314" r:id="rId36"/>
    <p:sldId id="315" r:id="rId37"/>
    <p:sldId id="346" r:id="rId38"/>
    <p:sldId id="316" r:id="rId39"/>
    <p:sldId id="347" r:id="rId40"/>
    <p:sldId id="317" r:id="rId41"/>
    <p:sldId id="312" r:id="rId42"/>
    <p:sldId id="318" r:id="rId43"/>
    <p:sldId id="319" r:id="rId44"/>
    <p:sldId id="348" r:id="rId45"/>
    <p:sldId id="320" r:id="rId46"/>
    <p:sldId id="266" r:id="rId47"/>
    <p:sldId id="349" r:id="rId48"/>
    <p:sldId id="267" r:id="rId49"/>
    <p:sldId id="268" r:id="rId50"/>
    <p:sldId id="269" r:id="rId51"/>
    <p:sldId id="321" r:id="rId52"/>
    <p:sldId id="270" r:id="rId53"/>
    <p:sldId id="322" r:id="rId54"/>
    <p:sldId id="271" r:id="rId55"/>
    <p:sldId id="273" r:id="rId56"/>
    <p:sldId id="274" r:id="rId57"/>
    <p:sldId id="275" r:id="rId58"/>
    <p:sldId id="279" r:id="rId59"/>
    <p:sldId id="278" r:id="rId60"/>
    <p:sldId id="280" r:id="rId61"/>
    <p:sldId id="281" r:id="rId62"/>
    <p:sldId id="323" r:id="rId63"/>
    <p:sldId id="350" r:id="rId64"/>
    <p:sldId id="351" r:id="rId65"/>
    <p:sldId id="352" r:id="rId66"/>
    <p:sldId id="353" r:id="rId67"/>
    <p:sldId id="354" r:id="rId68"/>
    <p:sldId id="272" r:id="rId69"/>
    <p:sldId id="285" r:id="rId70"/>
    <p:sldId id="287" r:id="rId71"/>
    <p:sldId id="291" r:id="rId72"/>
    <p:sldId id="286" r:id="rId73"/>
    <p:sldId id="293" r:id="rId74"/>
    <p:sldId id="292" r:id="rId75"/>
    <p:sldId id="288" r:id="rId76"/>
    <p:sldId id="294" r:id="rId77"/>
    <p:sldId id="295" r:id="rId78"/>
    <p:sldId id="296" r:id="rId79"/>
    <p:sldId id="297" r:id="rId80"/>
    <p:sldId id="289" r:id="rId81"/>
    <p:sldId id="298" r:id="rId82"/>
    <p:sldId id="299" r:id="rId83"/>
    <p:sldId id="301" r:id="rId84"/>
    <p:sldId id="302" r:id="rId85"/>
    <p:sldId id="303" r:id="rId86"/>
    <p:sldId id="355" r:id="rId87"/>
    <p:sldId id="304" r:id="rId88"/>
    <p:sldId id="309" r:id="rId89"/>
    <p:sldId id="305" r:id="rId90"/>
    <p:sldId id="290" r:id="rId91"/>
    <p:sldId id="306" r:id="rId92"/>
    <p:sldId id="308" r:id="rId93"/>
    <p:sldId id="345" r:id="rId94"/>
    <p:sldId id="356" r:id="rId95"/>
    <p:sldId id="357" r:id="rId96"/>
    <p:sldId id="358" r:id="rId9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32"/>
    <p:restoredTop sz="94679"/>
  </p:normalViewPr>
  <p:slideViewPr>
    <p:cSldViewPr snapToGrid="0" snapToObjects="1">
      <p:cViewPr varScale="1">
        <p:scale>
          <a:sx n="88" d="100"/>
          <a:sy n="88" d="100"/>
        </p:scale>
        <p:origin x="200" y="6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presProps" Target="presProps.xml"/><Relationship Id="rId9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theme" Target="theme/theme1.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E74E004F-6DD3-B346-B5A8-D2C05BC30E60}" type="datetimeFigureOut">
              <a:rPr kumimoji="1" lang="zh-CN" altLang="en-US" smtClean="0"/>
              <a:t>2017/4/4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7A22B65-4823-E348-AD30-40F4662537FB}" type="slidenum">
              <a:rPr kumimoji="1" lang="zh-CN" altLang="en-US" smtClean="0"/>
              <a:t>‹#›</a:t>
            </a:fld>
            <a:endParaRPr kumimoji="1" lang="zh-CN" altLang="en-US"/>
          </a:p>
        </p:txBody>
      </p:sp>
    </p:spTree>
    <p:extLst>
      <p:ext uri="{BB962C8B-B14F-4D97-AF65-F5344CB8AC3E}">
        <p14:creationId xmlns:p14="http://schemas.microsoft.com/office/powerpoint/2010/main" val="799408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E74E004F-6DD3-B346-B5A8-D2C05BC30E60}" type="datetimeFigureOut">
              <a:rPr kumimoji="1" lang="zh-CN" altLang="en-US" smtClean="0"/>
              <a:t>2017/4/4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7A22B65-4823-E348-AD30-40F4662537FB}" type="slidenum">
              <a:rPr kumimoji="1" lang="zh-CN" altLang="en-US" smtClean="0"/>
              <a:t>‹#›</a:t>
            </a:fld>
            <a:endParaRPr kumimoji="1" lang="zh-CN" altLang="en-US"/>
          </a:p>
        </p:txBody>
      </p:sp>
    </p:spTree>
    <p:extLst>
      <p:ext uri="{BB962C8B-B14F-4D97-AF65-F5344CB8AC3E}">
        <p14:creationId xmlns:p14="http://schemas.microsoft.com/office/powerpoint/2010/main" val="793025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E74E004F-6DD3-B346-B5A8-D2C05BC30E60}" type="datetimeFigureOut">
              <a:rPr kumimoji="1" lang="zh-CN" altLang="en-US" smtClean="0"/>
              <a:t>2017/4/4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7A22B65-4823-E348-AD30-40F4662537FB}" type="slidenum">
              <a:rPr kumimoji="1" lang="zh-CN" altLang="en-US" smtClean="0"/>
              <a:t>‹#›</a:t>
            </a:fld>
            <a:endParaRPr kumimoji="1" lang="zh-CN" altLang="en-US"/>
          </a:p>
        </p:txBody>
      </p:sp>
    </p:spTree>
    <p:extLst>
      <p:ext uri="{BB962C8B-B14F-4D97-AF65-F5344CB8AC3E}">
        <p14:creationId xmlns:p14="http://schemas.microsoft.com/office/powerpoint/2010/main" val="1090485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E74E004F-6DD3-B346-B5A8-D2C05BC30E60}" type="datetimeFigureOut">
              <a:rPr kumimoji="1" lang="zh-CN" altLang="en-US" smtClean="0"/>
              <a:t>2017/4/4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7A22B65-4823-E348-AD30-40F4662537FB}" type="slidenum">
              <a:rPr kumimoji="1" lang="zh-CN" altLang="en-US" smtClean="0"/>
              <a:t>‹#›</a:t>
            </a:fld>
            <a:endParaRPr kumimoji="1" lang="zh-CN" altLang="en-US"/>
          </a:p>
        </p:txBody>
      </p:sp>
    </p:spTree>
    <p:extLst>
      <p:ext uri="{BB962C8B-B14F-4D97-AF65-F5344CB8AC3E}">
        <p14:creationId xmlns:p14="http://schemas.microsoft.com/office/powerpoint/2010/main" val="99631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E74E004F-6DD3-B346-B5A8-D2C05BC30E60}" type="datetimeFigureOut">
              <a:rPr kumimoji="1" lang="zh-CN" altLang="en-US" smtClean="0"/>
              <a:t>2017/4/4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7A22B65-4823-E348-AD30-40F4662537FB}" type="slidenum">
              <a:rPr kumimoji="1" lang="zh-CN" altLang="en-US" smtClean="0"/>
              <a:t>‹#›</a:t>
            </a:fld>
            <a:endParaRPr kumimoji="1" lang="zh-CN" altLang="en-US"/>
          </a:p>
        </p:txBody>
      </p:sp>
    </p:spTree>
    <p:extLst>
      <p:ext uri="{BB962C8B-B14F-4D97-AF65-F5344CB8AC3E}">
        <p14:creationId xmlns:p14="http://schemas.microsoft.com/office/powerpoint/2010/main" val="1886571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E74E004F-6DD3-B346-B5A8-D2C05BC30E60}" type="datetimeFigureOut">
              <a:rPr kumimoji="1" lang="zh-CN" altLang="en-US" smtClean="0"/>
              <a:t>2017/4/4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7A22B65-4823-E348-AD30-40F4662537FB}" type="slidenum">
              <a:rPr kumimoji="1" lang="zh-CN" altLang="en-US" smtClean="0"/>
              <a:t>‹#›</a:t>
            </a:fld>
            <a:endParaRPr kumimoji="1" lang="zh-CN" altLang="en-US"/>
          </a:p>
        </p:txBody>
      </p:sp>
    </p:spTree>
    <p:extLst>
      <p:ext uri="{BB962C8B-B14F-4D97-AF65-F5344CB8AC3E}">
        <p14:creationId xmlns:p14="http://schemas.microsoft.com/office/powerpoint/2010/main" val="8362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E74E004F-6DD3-B346-B5A8-D2C05BC30E60}" type="datetimeFigureOut">
              <a:rPr kumimoji="1" lang="zh-CN" altLang="en-US" smtClean="0"/>
              <a:t>2017/4/4</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C7A22B65-4823-E348-AD30-40F4662537FB}" type="slidenum">
              <a:rPr kumimoji="1" lang="zh-CN" altLang="en-US" smtClean="0"/>
              <a:t>‹#›</a:t>
            </a:fld>
            <a:endParaRPr kumimoji="1" lang="zh-CN" altLang="en-US"/>
          </a:p>
        </p:txBody>
      </p:sp>
    </p:spTree>
    <p:extLst>
      <p:ext uri="{BB962C8B-B14F-4D97-AF65-F5344CB8AC3E}">
        <p14:creationId xmlns:p14="http://schemas.microsoft.com/office/powerpoint/2010/main" val="963495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74E004F-6DD3-B346-B5A8-D2C05BC30E60}" type="datetimeFigureOut">
              <a:rPr kumimoji="1" lang="zh-CN" altLang="en-US" smtClean="0"/>
              <a:t>2017/4/4</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C7A22B65-4823-E348-AD30-40F4662537FB}" type="slidenum">
              <a:rPr kumimoji="1" lang="zh-CN" altLang="en-US" smtClean="0"/>
              <a:t>‹#›</a:t>
            </a:fld>
            <a:endParaRPr kumimoji="1" lang="zh-CN" altLang="en-US"/>
          </a:p>
        </p:txBody>
      </p:sp>
    </p:spTree>
    <p:extLst>
      <p:ext uri="{BB962C8B-B14F-4D97-AF65-F5344CB8AC3E}">
        <p14:creationId xmlns:p14="http://schemas.microsoft.com/office/powerpoint/2010/main" val="1440926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74E004F-6DD3-B346-B5A8-D2C05BC30E60}" type="datetimeFigureOut">
              <a:rPr kumimoji="1" lang="zh-CN" altLang="en-US" smtClean="0"/>
              <a:t>2017/4/4</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C7A22B65-4823-E348-AD30-40F4662537FB}" type="slidenum">
              <a:rPr kumimoji="1" lang="zh-CN" altLang="en-US" smtClean="0"/>
              <a:t>‹#›</a:t>
            </a:fld>
            <a:endParaRPr kumimoji="1" lang="zh-CN" altLang="en-US"/>
          </a:p>
        </p:txBody>
      </p:sp>
    </p:spTree>
    <p:extLst>
      <p:ext uri="{BB962C8B-B14F-4D97-AF65-F5344CB8AC3E}">
        <p14:creationId xmlns:p14="http://schemas.microsoft.com/office/powerpoint/2010/main" val="476951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E74E004F-6DD3-B346-B5A8-D2C05BC30E60}" type="datetimeFigureOut">
              <a:rPr kumimoji="1" lang="zh-CN" altLang="en-US" smtClean="0"/>
              <a:t>2017/4/4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7A22B65-4823-E348-AD30-40F4662537FB}" type="slidenum">
              <a:rPr kumimoji="1" lang="zh-CN" altLang="en-US" smtClean="0"/>
              <a:t>‹#›</a:t>
            </a:fld>
            <a:endParaRPr kumimoji="1" lang="zh-CN" altLang="en-US"/>
          </a:p>
        </p:txBody>
      </p:sp>
    </p:spTree>
    <p:extLst>
      <p:ext uri="{BB962C8B-B14F-4D97-AF65-F5344CB8AC3E}">
        <p14:creationId xmlns:p14="http://schemas.microsoft.com/office/powerpoint/2010/main" val="1709763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E74E004F-6DD3-B346-B5A8-D2C05BC30E60}" type="datetimeFigureOut">
              <a:rPr kumimoji="1" lang="zh-CN" altLang="en-US" smtClean="0"/>
              <a:t>2017/4/4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7A22B65-4823-E348-AD30-40F4662537FB}" type="slidenum">
              <a:rPr kumimoji="1" lang="zh-CN" altLang="en-US" smtClean="0"/>
              <a:t>‹#›</a:t>
            </a:fld>
            <a:endParaRPr kumimoji="1" lang="zh-CN" altLang="en-US"/>
          </a:p>
        </p:txBody>
      </p:sp>
    </p:spTree>
    <p:extLst>
      <p:ext uri="{BB962C8B-B14F-4D97-AF65-F5344CB8AC3E}">
        <p14:creationId xmlns:p14="http://schemas.microsoft.com/office/powerpoint/2010/main" val="5208506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4E004F-6DD3-B346-B5A8-D2C05BC30E60}" type="datetimeFigureOut">
              <a:rPr kumimoji="1" lang="zh-CN" altLang="en-US" smtClean="0"/>
              <a:t>2017/4/4</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A22B65-4823-E348-AD30-40F4662537FB}" type="slidenum">
              <a:rPr kumimoji="1" lang="zh-CN" altLang="en-US" smtClean="0"/>
              <a:t>‹#›</a:t>
            </a:fld>
            <a:endParaRPr kumimoji="1" lang="zh-CN" altLang="en-US"/>
          </a:p>
        </p:txBody>
      </p:sp>
    </p:spTree>
    <p:extLst>
      <p:ext uri="{BB962C8B-B14F-4D97-AF65-F5344CB8AC3E}">
        <p14:creationId xmlns:p14="http://schemas.microsoft.com/office/powerpoint/2010/main" val="945824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61.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p:cNvSpPr>
            <a:spLocks/>
          </p:cNvSpPr>
          <p:nvPr/>
        </p:nvSpPr>
        <p:spPr>
          <a:xfrm>
            <a:off x="4288566" y="2580605"/>
            <a:ext cx="3651962"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en-US" altLang="zh-CN" sz="3000" b="1" kern="0" dirty="0" smtClean="0">
                <a:solidFill>
                  <a:srgbClr val="C94251"/>
                </a:solidFill>
                <a:latin typeface="微软雅黑" charset="0"/>
                <a:ea typeface="微软雅黑" charset="0"/>
                <a:cs typeface="微软雅黑" charset="0"/>
                <a:sym typeface="Calibri" pitchFamily="34" charset="0"/>
              </a:rPr>
              <a:t>Angular</a:t>
            </a:r>
            <a:r>
              <a:rPr lang="zh-CN" altLang="en-US" sz="3000" b="1" kern="0" dirty="0" smtClean="0">
                <a:solidFill>
                  <a:srgbClr val="C94251"/>
                </a:solidFill>
                <a:latin typeface="微软雅黑" charset="0"/>
                <a:ea typeface="微软雅黑" charset="0"/>
                <a:cs typeface="微软雅黑" charset="0"/>
                <a:sym typeface="Calibri" pitchFamily="34" charset="0"/>
              </a:rPr>
              <a:t>入门与实战</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Tree>
    <p:extLst>
      <p:ext uri="{BB962C8B-B14F-4D97-AF65-F5344CB8AC3E}">
        <p14:creationId xmlns:p14="http://schemas.microsoft.com/office/powerpoint/2010/main" val="9928797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p:cNvSpPr txBox="1">
            <a:spLocks/>
          </p:cNvSpPr>
          <p:nvPr/>
        </p:nvSpPr>
        <p:spPr>
          <a:xfrm>
            <a:off x="1650495" y="1817567"/>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第八章 与服务器通讯</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
        <p:nvSpPr>
          <p:cNvPr id="5" name="矩形"/>
          <p:cNvSpPr>
            <a:spLocks/>
          </p:cNvSpPr>
          <p:nvPr/>
        </p:nvSpPr>
        <p:spPr>
          <a:xfrm>
            <a:off x="2304299" y="385073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u="none" strike="noStrike" kern="1200" cap="none" spc="0" baseline="0" dirty="0" smtClean="0">
                <a:solidFill>
                  <a:srgbClr val="474747"/>
                </a:solidFill>
                <a:latin typeface="微软雅黑" charset="0"/>
                <a:ea typeface="微软雅黑" charset="0"/>
                <a:cs typeface="微软雅黑" charset="0"/>
                <a:sym typeface="Calibri" pitchFamily="34" charset="0"/>
              </a:rPr>
              <a:t>使用</a:t>
            </a:r>
            <a:r>
              <a:rPr lang="en-US" altLang="zh-CN" sz="2000" u="none" strike="noStrike" kern="1200" cap="none" spc="0" baseline="0" dirty="0" smtClean="0">
                <a:solidFill>
                  <a:srgbClr val="474747"/>
                </a:solidFill>
                <a:latin typeface="微软雅黑" charset="0"/>
                <a:ea typeface="微软雅黑" charset="0"/>
                <a:cs typeface="微软雅黑" charset="0"/>
                <a:sym typeface="Calibri" pitchFamily="34" charset="0"/>
              </a:rPr>
              <a:t>Http</a:t>
            </a:r>
            <a:r>
              <a:rPr lang="zh-CN" altLang="en-US" sz="2000" u="none" strike="noStrike" kern="1200" cap="none" spc="0" baseline="0" dirty="0" smtClean="0">
                <a:solidFill>
                  <a:srgbClr val="474747"/>
                </a:solidFill>
                <a:latin typeface="微软雅黑" charset="0"/>
                <a:ea typeface="微软雅黑" charset="0"/>
                <a:cs typeface="微软雅黑" charset="0"/>
                <a:sym typeface="Calibri" pitchFamily="34" charset="0"/>
              </a:rPr>
              <a:t>协议与服务器通讯</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6" name="矩形"/>
          <p:cNvSpPr>
            <a:spLocks/>
          </p:cNvSpPr>
          <p:nvPr/>
        </p:nvSpPr>
        <p:spPr>
          <a:xfrm>
            <a:off x="2329937" y="285279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创建</a:t>
            </a:r>
            <a:r>
              <a:rPr lang="en-US" altLang="zh-CN" sz="2000" dirty="0" smtClean="0">
                <a:solidFill>
                  <a:srgbClr val="474747"/>
                </a:solidFill>
                <a:latin typeface="微软雅黑" charset="0"/>
                <a:ea typeface="微软雅黑" charset="0"/>
                <a:cs typeface="微软雅黑" charset="0"/>
              </a:rPr>
              <a:t>web</a:t>
            </a:r>
            <a:r>
              <a:rPr lang="zh-CN" altLang="en-US" sz="2000" dirty="0" smtClean="0">
                <a:solidFill>
                  <a:srgbClr val="474747"/>
                </a:solidFill>
                <a:latin typeface="微软雅黑" charset="0"/>
                <a:ea typeface="微软雅黑" charset="0"/>
                <a:cs typeface="微软雅黑" charset="0"/>
              </a:rPr>
              <a:t>服务器</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7" name="矩形"/>
          <p:cNvSpPr>
            <a:spLocks/>
          </p:cNvSpPr>
          <p:nvPr/>
        </p:nvSpPr>
        <p:spPr>
          <a:xfrm>
            <a:off x="3690537" y="744888"/>
            <a:ext cx="3262432"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第一章：课程简介</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8" name="矩形"/>
          <p:cNvSpPr>
            <a:spLocks/>
          </p:cNvSpPr>
          <p:nvPr/>
        </p:nvSpPr>
        <p:spPr>
          <a:xfrm>
            <a:off x="2338483" y="4841976"/>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457200" lvl="1" indent="0" algn="l">
              <a:lnSpc>
                <a:spcPct val="100000"/>
              </a:lnSpc>
              <a:spcBef>
                <a:spcPts val="0"/>
              </a:spcBef>
              <a:spcAft>
                <a:spcPts val="0"/>
              </a:spcAft>
              <a:buNone/>
            </a:pPr>
            <a:r>
              <a:rPr lang="zh-CN" altLang="en-US" sz="2000" u="none" strike="noStrike" kern="1200" cap="none" spc="0" baseline="0" dirty="0" smtClean="0">
                <a:solidFill>
                  <a:srgbClr val="474747"/>
                </a:solidFill>
                <a:latin typeface="微软雅黑" charset="0"/>
                <a:ea typeface="微软雅黑" charset="0"/>
                <a:cs typeface="微软雅黑" charset="0"/>
                <a:sym typeface="Calibri" pitchFamily="34" charset="0"/>
              </a:rPr>
              <a:t>使用</a:t>
            </a:r>
            <a:r>
              <a:rPr lang="en-US" altLang="zh-CN" sz="2000" dirty="0" err="1" smtClean="0">
                <a:solidFill>
                  <a:srgbClr val="474747"/>
                </a:solidFill>
                <a:latin typeface="微软雅黑" charset="0"/>
                <a:ea typeface="微软雅黑" charset="0"/>
                <a:cs typeface="微软雅黑" charset="0"/>
                <a:sym typeface="Calibri" pitchFamily="34" charset="0"/>
              </a:rPr>
              <a:t>WebSocket</a:t>
            </a:r>
            <a:r>
              <a:rPr lang="zh-CN" altLang="en-US" sz="2000" dirty="0" smtClean="0">
                <a:solidFill>
                  <a:srgbClr val="474747"/>
                </a:solidFill>
                <a:latin typeface="微软雅黑" charset="0"/>
                <a:ea typeface="微软雅黑" charset="0"/>
                <a:cs typeface="微软雅黑" charset="0"/>
                <a:sym typeface="Calibri" pitchFamily="34" charset="0"/>
              </a:rPr>
              <a:t>协议与服务器通讯</a:t>
            </a:r>
            <a:endParaRPr lang="zh-CN" altLang="en-US" sz="2000" u="none" strike="noStrike" kern="1200" cap="none" spc="0" baseline="0" dirty="0">
              <a:solidFill>
                <a:srgbClr val="474747"/>
              </a:solidFill>
              <a:latin typeface="微软雅黑" charset="0"/>
              <a:ea typeface="微软雅黑" charset="0"/>
              <a:cs typeface="微软雅黑" charset="0"/>
              <a:sym typeface="Calibri" pitchFamily="34" charset="0"/>
            </a:endParaRPr>
          </a:p>
        </p:txBody>
      </p:sp>
    </p:spTree>
    <p:extLst>
      <p:ext uri="{BB962C8B-B14F-4D97-AF65-F5344CB8AC3E}">
        <p14:creationId xmlns:p14="http://schemas.microsoft.com/office/powerpoint/2010/main" val="178646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p:cNvSpPr txBox="1">
            <a:spLocks/>
          </p:cNvSpPr>
          <p:nvPr/>
        </p:nvSpPr>
        <p:spPr>
          <a:xfrm>
            <a:off x="1802895" y="4848673"/>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第十章 课程总结</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
        <p:nvSpPr>
          <p:cNvPr id="5" name="矩形"/>
          <p:cNvSpPr>
            <a:spLocks/>
          </p:cNvSpPr>
          <p:nvPr/>
        </p:nvSpPr>
        <p:spPr>
          <a:xfrm>
            <a:off x="2304299" y="385073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u="none" strike="noStrike" kern="1200" cap="none" spc="0" baseline="0" dirty="0" smtClean="0">
                <a:solidFill>
                  <a:srgbClr val="474747"/>
                </a:solidFill>
                <a:latin typeface="微软雅黑" charset="0"/>
                <a:ea typeface="微软雅黑" charset="0"/>
                <a:cs typeface="微软雅黑" charset="0"/>
                <a:sym typeface="Calibri" pitchFamily="34" charset="0"/>
              </a:rPr>
              <a:t>多环境支撑</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6" name="矩形"/>
          <p:cNvSpPr>
            <a:spLocks/>
          </p:cNvSpPr>
          <p:nvPr/>
        </p:nvSpPr>
        <p:spPr>
          <a:xfrm>
            <a:off x="2329937" y="285279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构建和部署</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7" name="矩形"/>
          <p:cNvSpPr>
            <a:spLocks/>
          </p:cNvSpPr>
          <p:nvPr/>
        </p:nvSpPr>
        <p:spPr>
          <a:xfrm>
            <a:off x="3690537" y="744888"/>
            <a:ext cx="3262432"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第一章：课程简介</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9" name="文本框"/>
          <p:cNvSpPr txBox="1">
            <a:spLocks/>
          </p:cNvSpPr>
          <p:nvPr/>
        </p:nvSpPr>
        <p:spPr>
          <a:xfrm>
            <a:off x="1802895" y="1969967"/>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第九章 构建和部署</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Tree>
    <p:extLst>
      <p:ext uri="{BB962C8B-B14F-4D97-AF65-F5344CB8AC3E}">
        <p14:creationId xmlns:p14="http://schemas.microsoft.com/office/powerpoint/2010/main" val="496183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additive="base">
                                        <p:cTn id="2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p:cNvSpPr>
            <a:spLocks/>
          </p:cNvSpPr>
          <p:nvPr/>
        </p:nvSpPr>
        <p:spPr>
          <a:xfrm>
            <a:off x="4416936" y="522018"/>
            <a:ext cx="3262432"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第一章：课程简介</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cxnSp>
        <p:nvCxnSpPr>
          <p:cNvPr id="3" name="直线连接符 2"/>
          <p:cNvCxnSpPr/>
          <p:nvPr/>
        </p:nvCxnSpPr>
        <p:spPr>
          <a:xfrm>
            <a:off x="5932449" y="1449659"/>
            <a:ext cx="0" cy="5229921"/>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375210" y="1761893"/>
            <a:ext cx="1107996" cy="369332"/>
          </a:xfrm>
          <a:prstGeom prst="rect">
            <a:avLst/>
          </a:prstGeom>
          <a:noFill/>
        </p:spPr>
        <p:txBody>
          <a:bodyPr wrap="none" rtlCol="0">
            <a:spAutoFit/>
          </a:bodyPr>
          <a:lstStyle/>
          <a:p>
            <a:r>
              <a:rPr kumimoji="1" lang="zh-CN" altLang="en-US" smtClean="0"/>
              <a:t>基础知识</a:t>
            </a:r>
            <a:endParaRPr kumimoji="1" lang="zh-CN" altLang="en-US"/>
          </a:p>
        </p:txBody>
      </p:sp>
      <p:sp>
        <p:nvSpPr>
          <p:cNvPr id="10" name="椭圆 9"/>
          <p:cNvSpPr/>
          <p:nvPr/>
        </p:nvSpPr>
        <p:spPr>
          <a:xfrm>
            <a:off x="836341" y="2798956"/>
            <a:ext cx="1315844" cy="825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t>知识点</a:t>
            </a:r>
            <a:endParaRPr kumimoji="1" lang="zh-CN" altLang="en-US"/>
          </a:p>
        </p:txBody>
      </p:sp>
      <p:sp>
        <p:nvSpPr>
          <p:cNvPr id="11" name="椭圆 10"/>
          <p:cNvSpPr/>
          <p:nvPr/>
        </p:nvSpPr>
        <p:spPr>
          <a:xfrm>
            <a:off x="836341" y="5058936"/>
            <a:ext cx="1315844" cy="825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t>知识点</a:t>
            </a:r>
            <a:endParaRPr kumimoji="1" lang="zh-CN" altLang="en-US"/>
          </a:p>
        </p:txBody>
      </p:sp>
      <p:sp>
        <p:nvSpPr>
          <p:cNvPr id="12" name="椭圆 11"/>
          <p:cNvSpPr/>
          <p:nvPr/>
        </p:nvSpPr>
        <p:spPr>
          <a:xfrm>
            <a:off x="836341" y="3928946"/>
            <a:ext cx="1315844" cy="825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t>知识点</a:t>
            </a:r>
            <a:endParaRPr kumimoji="1" lang="zh-CN" altLang="en-US"/>
          </a:p>
        </p:txBody>
      </p:sp>
      <p:sp>
        <p:nvSpPr>
          <p:cNvPr id="13" name="矩形 12"/>
          <p:cNvSpPr/>
          <p:nvPr/>
        </p:nvSpPr>
        <p:spPr>
          <a:xfrm>
            <a:off x="3601328" y="2743200"/>
            <a:ext cx="1631216" cy="936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t>小案例</a:t>
            </a:r>
            <a:endParaRPr kumimoji="1" lang="zh-CN" altLang="en-US"/>
          </a:p>
        </p:txBody>
      </p:sp>
      <p:sp>
        <p:nvSpPr>
          <p:cNvPr id="14" name="矩形 13"/>
          <p:cNvSpPr/>
          <p:nvPr/>
        </p:nvSpPr>
        <p:spPr>
          <a:xfrm>
            <a:off x="3601328" y="3873190"/>
            <a:ext cx="1631216" cy="936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t>小案例</a:t>
            </a:r>
            <a:endParaRPr kumimoji="1" lang="zh-CN" altLang="en-US"/>
          </a:p>
        </p:txBody>
      </p:sp>
      <p:sp>
        <p:nvSpPr>
          <p:cNvPr id="15" name="矩形 14"/>
          <p:cNvSpPr/>
          <p:nvPr/>
        </p:nvSpPr>
        <p:spPr>
          <a:xfrm>
            <a:off x="3601328" y="5003180"/>
            <a:ext cx="1631216" cy="936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t>小案例</a:t>
            </a:r>
            <a:endParaRPr kumimoji="1" lang="zh-CN" altLang="en-US"/>
          </a:p>
        </p:txBody>
      </p:sp>
      <p:sp>
        <p:nvSpPr>
          <p:cNvPr id="16" name="右箭头 15"/>
          <p:cNvSpPr/>
          <p:nvPr/>
        </p:nvSpPr>
        <p:spPr>
          <a:xfrm>
            <a:off x="2486722" y="3122341"/>
            <a:ext cx="739987" cy="1858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右箭头 16"/>
          <p:cNvSpPr/>
          <p:nvPr/>
        </p:nvSpPr>
        <p:spPr>
          <a:xfrm>
            <a:off x="2482096" y="4206384"/>
            <a:ext cx="739987" cy="1858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右箭头 17"/>
          <p:cNvSpPr/>
          <p:nvPr/>
        </p:nvSpPr>
        <p:spPr>
          <a:xfrm>
            <a:off x="2481477" y="5290427"/>
            <a:ext cx="739987" cy="1858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p:cNvSpPr txBox="1"/>
          <p:nvPr/>
        </p:nvSpPr>
        <p:spPr>
          <a:xfrm>
            <a:off x="8631045" y="1761893"/>
            <a:ext cx="646331" cy="369332"/>
          </a:xfrm>
          <a:prstGeom prst="rect">
            <a:avLst/>
          </a:prstGeom>
          <a:noFill/>
        </p:spPr>
        <p:txBody>
          <a:bodyPr wrap="none" rtlCol="0">
            <a:spAutoFit/>
          </a:bodyPr>
          <a:lstStyle/>
          <a:p>
            <a:r>
              <a:rPr kumimoji="1" lang="zh-CN" altLang="en-US" smtClean="0"/>
              <a:t>实战</a:t>
            </a:r>
            <a:endParaRPr kumimoji="1" lang="zh-CN" altLang="en-US"/>
          </a:p>
        </p:txBody>
      </p:sp>
      <p:sp>
        <p:nvSpPr>
          <p:cNvPr id="20" name="椭圆 19"/>
          <p:cNvSpPr/>
          <p:nvPr/>
        </p:nvSpPr>
        <p:spPr>
          <a:xfrm>
            <a:off x="6869151" y="2798956"/>
            <a:ext cx="1282390" cy="88094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zh-CN" altLang="en-US" smtClean="0"/>
              <a:t>功能</a:t>
            </a:r>
            <a:endParaRPr kumimoji="1" lang="zh-CN" altLang="en-US"/>
          </a:p>
        </p:txBody>
      </p:sp>
      <p:sp>
        <p:nvSpPr>
          <p:cNvPr id="21" name="椭圆 20"/>
          <p:cNvSpPr/>
          <p:nvPr/>
        </p:nvSpPr>
        <p:spPr>
          <a:xfrm>
            <a:off x="6869151" y="3873190"/>
            <a:ext cx="1282390" cy="88094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zh-CN" altLang="en-US" smtClean="0"/>
              <a:t>功能</a:t>
            </a:r>
            <a:endParaRPr kumimoji="1" lang="zh-CN" altLang="en-US"/>
          </a:p>
        </p:txBody>
      </p:sp>
      <p:sp>
        <p:nvSpPr>
          <p:cNvPr id="22" name="椭圆 21"/>
          <p:cNvSpPr/>
          <p:nvPr/>
        </p:nvSpPr>
        <p:spPr>
          <a:xfrm>
            <a:off x="6869151" y="4962369"/>
            <a:ext cx="1282390" cy="88094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zh-CN" altLang="en-US" smtClean="0"/>
              <a:t>功能</a:t>
            </a:r>
            <a:endParaRPr kumimoji="1" lang="zh-CN" altLang="en-US"/>
          </a:p>
        </p:txBody>
      </p:sp>
      <p:sp>
        <p:nvSpPr>
          <p:cNvPr id="23" name="矩形 22"/>
          <p:cNvSpPr/>
          <p:nvPr/>
        </p:nvSpPr>
        <p:spPr>
          <a:xfrm>
            <a:off x="9277376" y="2417956"/>
            <a:ext cx="2710185" cy="3637156"/>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r>
              <a:rPr kumimoji="1" lang="zh-CN" altLang="en-US" smtClean="0"/>
              <a:t>大案例</a:t>
            </a:r>
            <a:endParaRPr kumimoji="1" lang="zh-CN" altLang="en-US"/>
          </a:p>
        </p:txBody>
      </p:sp>
      <p:sp>
        <p:nvSpPr>
          <p:cNvPr id="27" name="矩形 26"/>
          <p:cNvSpPr/>
          <p:nvPr/>
        </p:nvSpPr>
        <p:spPr>
          <a:xfrm>
            <a:off x="9539648" y="2882590"/>
            <a:ext cx="2185639" cy="71367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zh-CN" altLang="en-US" smtClean="0"/>
              <a:t>代码</a:t>
            </a:r>
            <a:endParaRPr kumimoji="1" lang="zh-CN" altLang="en-US"/>
          </a:p>
        </p:txBody>
      </p:sp>
      <p:sp>
        <p:nvSpPr>
          <p:cNvPr id="28" name="矩形 27"/>
          <p:cNvSpPr/>
          <p:nvPr/>
        </p:nvSpPr>
        <p:spPr>
          <a:xfrm>
            <a:off x="9539648" y="3882999"/>
            <a:ext cx="2185639" cy="71367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zh-CN" altLang="en-US" smtClean="0"/>
              <a:t>代码</a:t>
            </a:r>
            <a:endParaRPr kumimoji="1" lang="zh-CN" altLang="en-US"/>
          </a:p>
        </p:txBody>
      </p:sp>
      <p:sp>
        <p:nvSpPr>
          <p:cNvPr id="29" name="矩形 28"/>
          <p:cNvSpPr/>
          <p:nvPr/>
        </p:nvSpPr>
        <p:spPr>
          <a:xfrm>
            <a:off x="9539648" y="4883408"/>
            <a:ext cx="2185639" cy="71367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zh-CN" altLang="en-US" smtClean="0"/>
              <a:t>代码</a:t>
            </a:r>
            <a:endParaRPr kumimoji="1" lang="zh-CN" altLang="en-US"/>
          </a:p>
        </p:txBody>
      </p:sp>
      <p:sp>
        <p:nvSpPr>
          <p:cNvPr id="30" name="右箭头 29"/>
          <p:cNvSpPr/>
          <p:nvPr/>
        </p:nvSpPr>
        <p:spPr>
          <a:xfrm>
            <a:off x="8582715" y="3122341"/>
            <a:ext cx="739987" cy="185854"/>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zh-CN" altLang="en-US"/>
          </a:p>
        </p:txBody>
      </p:sp>
      <p:sp>
        <p:nvSpPr>
          <p:cNvPr id="31" name="右箭头 30"/>
          <p:cNvSpPr/>
          <p:nvPr/>
        </p:nvSpPr>
        <p:spPr>
          <a:xfrm>
            <a:off x="8578089" y="4206384"/>
            <a:ext cx="739987" cy="185854"/>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zh-CN" altLang="en-US"/>
          </a:p>
        </p:txBody>
      </p:sp>
      <p:sp>
        <p:nvSpPr>
          <p:cNvPr id="32" name="右箭头 31"/>
          <p:cNvSpPr/>
          <p:nvPr/>
        </p:nvSpPr>
        <p:spPr>
          <a:xfrm>
            <a:off x="8577470" y="5290427"/>
            <a:ext cx="739987" cy="185854"/>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152441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dissolv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dissolve">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ssolve">
                                      <p:cBhvr>
                                        <p:cTn id="26" dur="500"/>
                                        <p:tgtEl>
                                          <p:spTgt spid="13"/>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dissolve">
                                      <p:cBhvr>
                                        <p:cTn id="29" dur="500"/>
                                        <p:tgtEl>
                                          <p:spTgt spid="14"/>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dissolve">
                                      <p:cBhvr>
                                        <p:cTn id="35" dur="500"/>
                                        <p:tgtEl>
                                          <p:spTgt spid="16"/>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dissolve">
                                      <p:cBhvr>
                                        <p:cTn id="38" dur="500"/>
                                        <p:tgtEl>
                                          <p:spTgt spid="17"/>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dissolve">
                                      <p:cBhvr>
                                        <p:cTn id="41" dur="500"/>
                                        <p:tgtEl>
                                          <p:spTgt spid="18"/>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dissolve">
                                      <p:cBhvr>
                                        <p:cTn id="46" dur="500"/>
                                        <p:tgtEl>
                                          <p:spTgt spid="20"/>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dissolve">
                                      <p:cBhvr>
                                        <p:cTn id="49" dur="500"/>
                                        <p:tgtEl>
                                          <p:spTgt spid="2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dissolve">
                                      <p:cBhvr>
                                        <p:cTn id="52" dur="5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dissolve">
                                      <p:cBhvr>
                                        <p:cTn id="57" dur="500"/>
                                        <p:tgtEl>
                                          <p:spTgt spid="23"/>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dissolve">
                                      <p:cBhvr>
                                        <p:cTn id="60" dur="500"/>
                                        <p:tgtEl>
                                          <p:spTgt spid="27"/>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dissolve">
                                      <p:cBhvr>
                                        <p:cTn id="63" dur="500"/>
                                        <p:tgtEl>
                                          <p:spTgt spid="28"/>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dissolve">
                                      <p:cBhvr>
                                        <p:cTn id="66" dur="500"/>
                                        <p:tgtEl>
                                          <p:spTgt spid="29"/>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dissolve">
                                      <p:cBhvr>
                                        <p:cTn id="69" dur="500"/>
                                        <p:tgtEl>
                                          <p:spTgt spid="30"/>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dissolve">
                                      <p:cBhvr>
                                        <p:cTn id="72" dur="500"/>
                                        <p:tgtEl>
                                          <p:spTgt spid="31"/>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dissolve">
                                      <p:cBhvr>
                                        <p:cTn id="7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animBg="1"/>
      <p:bldP spid="21" grpId="0" animBg="1"/>
      <p:bldP spid="22" grpId="0" animBg="1"/>
      <p:bldP spid="23" grpId="0" animBg="1"/>
      <p:bldP spid="27" grpId="0" animBg="1"/>
      <p:bldP spid="28" grpId="0" animBg="1"/>
      <p:bldP spid="29" grpId="0" animBg="1"/>
      <p:bldP spid="30" grpId="0" animBg="1"/>
      <p:bldP spid="31" grpId="0" animBg="1"/>
      <p:bldP spid="3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p:cNvSpPr>
            <a:spLocks/>
          </p:cNvSpPr>
          <p:nvPr/>
        </p:nvSpPr>
        <p:spPr>
          <a:xfrm>
            <a:off x="2304299" y="385073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sym typeface="Calibri" pitchFamily="34" charset="0"/>
              </a:rPr>
              <a:t>不需要</a:t>
            </a:r>
            <a:r>
              <a:rPr lang="en-US" altLang="zh-CN" sz="2000" dirty="0" err="1" smtClean="0">
                <a:solidFill>
                  <a:srgbClr val="474747"/>
                </a:solidFill>
                <a:latin typeface="微软雅黑" charset="0"/>
                <a:ea typeface="微软雅黑" charset="0"/>
                <a:cs typeface="微软雅黑" charset="0"/>
                <a:sym typeface="Calibri" pitchFamily="34" charset="0"/>
              </a:rPr>
              <a:t>AngularJS</a:t>
            </a:r>
            <a:r>
              <a:rPr lang="zh-CN" altLang="en-US" sz="2000" dirty="0" smtClean="0">
                <a:solidFill>
                  <a:srgbClr val="474747"/>
                </a:solidFill>
                <a:latin typeface="微软雅黑" charset="0"/>
                <a:ea typeface="微软雅黑" charset="0"/>
                <a:cs typeface="微软雅黑" charset="0"/>
                <a:sym typeface="Calibri" pitchFamily="34" charset="0"/>
              </a:rPr>
              <a:t>的知识</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6" name="矩形"/>
          <p:cNvSpPr>
            <a:spLocks/>
          </p:cNvSpPr>
          <p:nvPr/>
        </p:nvSpPr>
        <p:spPr>
          <a:xfrm>
            <a:off x="2329937" y="285279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前端基础知识</a:t>
            </a:r>
            <a:r>
              <a:rPr lang="en-US" altLang="zh-CN" sz="2000" dirty="0" smtClean="0">
                <a:solidFill>
                  <a:srgbClr val="474747"/>
                </a:solidFill>
                <a:latin typeface="微软雅黑" charset="0"/>
                <a:ea typeface="微软雅黑" charset="0"/>
                <a:cs typeface="微软雅黑" charset="0"/>
              </a:rPr>
              <a:t>:</a:t>
            </a:r>
            <a:r>
              <a:rPr lang="en-US" altLang="zh-CN" sz="2000" dirty="0" err="1" smtClean="0">
                <a:solidFill>
                  <a:srgbClr val="474747"/>
                </a:solidFill>
                <a:latin typeface="微软雅黑" charset="0"/>
                <a:ea typeface="微软雅黑" charset="0"/>
                <a:cs typeface="微软雅黑" charset="0"/>
              </a:rPr>
              <a:t>html,css,js</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7" name="矩形"/>
          <p:cNvSpPr>
            <a:spLocks/>
          </p:cNvSpPr>
          <p:nvPr/>
        </p:nvSpPr>
        <p:spPr>
          <a:xfrm>
            <a:off x="3690537" y="744888"/>
            <a:ext cx="3262432"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第一章：课程简介</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9" name="文本框"/>
          <p:cNvSpPr txBox="1">
            <a:spLocks/>
          </p:cNvSpPr>
          <p:nvPr/>
        </p:nvSpPr>
        <p:spPr>
          <a:xfrm>
            <a:off x="1802895" y="1969967"/>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前置知识</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
        <p:nvSpPr>
          <p:cNvPr id="8" name="矩形"/>
          <p:cNvSpPr>
            <a:spLocks/>
          </p:cNvSpPr>
          <p:nvPr/>
        </p:nvSpPr>
        <p:spPr>
          <a:xfrm>
            <a:off x="2304299" y="484867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sym typeface="Calibri" pitchFamily="34" charset="0"/>
              </a:rPr>
              <a:t>最好了解</a:t>
            </a:r>
            <a:r>
              <a:rPr lang="en-US" altLang="zh-CN" sz="2000" dirty="0" err="1" smtClean="0">
                <a:solidFill>
                  <a:srgbClr val="474747"/>
                </a:solidFill>
                <a:latin typeface="微软雅黑" charset="0"/>
                <a:ea typeface="微软雅黑" charset="0"/>
                <a:cs typeface="微软雅黑" charset="0"/>
                <a:sym typeface="Calibri" pitchFamily="34" charset="0"/>
              </a:rPr>
              <a:t>TypeScript</a:t>
            </a:r>
            <a:r>
              <a:rPr lang="zh-CN" altLang="en-US" sz="2000" dirty="0" smtClean="0">
                <a:solidFill>
                  <a:srgbClr val="474747"/>
                </a:solidFill>
                <a:latin typeface="微软雅黑" charset="0"/>
                <a:ea typeface="微软雅黑" charset="0"/>
                <a:cs typeface="微软雅黑" charset="0"/>
                <a:sym typeface="Calibri" pitchFamily="34" charset="0"/>
              </a:rPr>
              <a:t>语法</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Tree>
    <p:extLst>
      <p:ext uri="{BB962C8B-B14F-4D97-AF65-F5344CB8AC3E}">
        <p14:creationId xmlns:p14="http://schemas.microsoft.com/office/powerpoint/2010/main" val="154607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p:cNvSpPr>
            <a:spLocks/>
          </p:cNvSpPr>
          <p:nvPr/>
        </p:nvSpPr>
        <p:spPr>
          <a:xfrm>
            <a:off x="2304299" y="385073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sym typeface="Calibri" pitchFamily="34" charset="0"/>
              </a:rPr>
              <a:t>比较完善的前端</a:t>
            </a:r>
            <a:r>
              <a:rPr lang="en-US" altLang="zh-CN" sz="2000" dirty="0" smtClean="0">
                <a:solidFill>
                  <a:srgbClr val="474747"/>
                </a:solidFill>
                <a:latin typeface="微软雅黑" charset="0"/>
                <a:ea typeface="微软雅黑" charset="0"/>
                <a:cs typeface="微软雅黑" charset="0"/>
                <a:sym typeface="Calibri" pitchFamily="34" charset="0"/>
              </a:rPr>
              <a:t>MVC</a:t>
            </a:r>
            <a:r>
              <a:rPr lang="zh-CN" altLang="en-US" sz="2000" dirty="0" smtClean="0">
                <a:solidFill>
                  <a:srgbClr val="474747"/>
                </a:solidFill>
                <a:latin typeface="微软雅黑" charset="0"/>
                <a:ea typeface="微软雅黑" charset="0"/>
                <a:cs typeface="微软雅黑" charset="0"/>
                <a:sym typeface="Calibri" pitchFamily="34" charset="0"/>
              </a:rPr>
              <a:t>框架</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6" name="矩形"/>
          <p:cNvSpPr>
            <a:spLocks/>
          </p:cNvSpPr>
          <p:nvPr/>
        </p:nvSpPr>
        <p:spPr>
          <a:xfrm>
            <a:off x="2329937" y="285279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模板功能强大丰富</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7" name="矩形"/>
          <p:cNvSpPr>
            <a:spLocks/>
          </p:cNvSpPr>
          <p:nvPr/>
        </p:nvSpPr>
        <p:spPr>
          <a:xfrm>
            <a:off x="3690537" y="744888"/>
            <a:ext cx="3262432"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第一章：课程简介</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9" name="文本框"/>
          <p:cNvSpPr txBox="1">
            <a:spLocks/>
          </p:cNvSpPr>
          <p:nvPr/>
        </p:nvSpPr>
        <p:spPr>
          <a:xfrm>
            <a:off x="1802895" y="1969967"/>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en-US" altLang="zh-CN" sz="2200" b="1" kern="0" dirty="0" err="1" smtClean="0">
                <a:solidFill>
                  <a:srgbClr val="212121"/>
                </a:solidFill>
                <a:latin typeface="微软雅黑" charset="0"/>
                <a:ea typeface="微软雅黑" charset="0"/>
                <a:cs typeface="Times New Roman" charset="0"/>
              </a:rPr>
              <a:t>AngularJS</a:t>
            </a:r>
            <a:r>
              <a:rPr lang="zh-CN" altLang="en-US" sz="2200" b="1" kern="0" dirty="0" smtClean="0">
                <a:solidFill>
                  <a:srgbClr val="212121"/>
                </a:solidFill>
                <a:latin typeface="微软雅黑" charset="0"/>
                <a:ea typeface="微软雅黑" charset="0"/>
                <a:cs typeface="Times New Roman" charset="0"/>
              </a:rPr>
              <a:t> 的优点</a:t>
            </a:r>
            <a:endParaRPr lang="zh-CN" altLang="en-US" sz="2200" kern="0" dirty="0">
              <a:solidFill>
                <a:srgbClr val="212121"/>
              </a:solidFill>
              <a:latin typeface="微软雅黑" charset="0"/>
              <a:ea typeface="微软雅黑" charset="0"/>
              <a:cs typeface="Times New Roman" charset="0"/>
            </a:endParaRPr>
          </a:p>
        </p:txBody>
      </p:sp>
      <p:sp>
        <p:nvSpPr>
          <p:cNvPr id="8" name="矩形"/>
          <p:cNvSpPr>
            <a:spLocks/>
          </p:cNvSpPr>
          <p:nvPr/>
        </p:nvSpPr>
        <p:spPr>
          <a:xfrm>
            <a:off x="2304299" y="484867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sym typeface="Calibri" pitchFamily="34" charset="0"/>
              </a:rPr>
              <a:t>引入了</a:t>
            </a:r>
            <a:r>
              <a:rPr lang="en-US" altLang="zh-CN" sz="2000" dirty="0" smtClean="0">
                <a:solidFill>
                  <a:srgbClr val="474747"/>
                </a:solidFill>
                <a:latin typeface="微软雅黑" charset="0"/>
                <a:ea typeface="微软雅黑" charset="0"/>
                <a:cs typeface="微软雅黑" charset="0"/>
                <a:sym typeface="Calibri" pitchFamily="34" charset="0"/>
              </a:rPr>
              <a:t>Java</a:t>
            </a:r>
            <a:r>
              <a:rPr lang="zh-CN" altLang="en-US" sz="2000" dirty="0" smtClean="0">
                <a:solidFill>
                  <a:srgbClr val="474747"/>
                </a:solidFill>
                <a:latin typeface="微软雅黑" charset="0"/>
                <a:ea typeface="微软雅黑" charset="0"/>
                <a:cs typeface="微软雅黑" charset="0"/>
                <a:sym typeface="Calibri" pitchFamily="34" charset="0"/>
              </a:rPr>
              <a:t>的一些概念</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Tree>
    <p:extLst>
      <p:ext uri="{BB962C8B-B14F-4D97-AF65-F5344CB8AC3E}">
        <p14:creationId xmlns:p14="http://schemas.microsoft.com/office/powerpoint/2010/main" val="170207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p:cNvSpPr>
            <a:spLocks/>
          </p:cNvSpPr>
          <p:nvPr/>
        </p:nvSpPr>
        <p:spPr>
          <a:xfrm>
            <a:off x="2329937" y="3850733"/>
            <a:ext cx="179621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sym typeface="Calibri" pitchFamily="34" charset="0"/>
              </a:rPr>
              <a:t>路由</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6" name="矩形"/>
          <p:cNvSpPr>
            <a:spLocks/>
          </p:cNvSpPr>
          <p:nvPr/>
        </p:nvSpPr>
        <p:spPr>
          <a:xfrm>
            <a:off x="2329937" y="2852793"/>
            <a:ext cx="2242063"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性能</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7" name="矩形"/>
          <p:cNvSpPr>
            <a:spLocks/>
          </p:cNvSpPr>
          <p:nvPr/>
        </p:nvSpPr>
        <p:spPr>
          <a:xfrm>
            <a:off x="3690537" y="744888"/>
            <a:ext cx="3262432"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第一章：课程简介</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9" name="文本框"/>
          <p:cNvSpPr txBox="1">
            <a:spLocks/>
          </p:cNvSpPr>
          <p:nvPr/>
        </p:nvSpPr>
        <p:spPr>
          <a:xfrm>
            <a:off x="1802895" y="1969967"/>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en-US" altLang="zh-CN" sz="2200" b="1" kern="0" dirty="0" err="1" smtClean="0">
                <a:solidFill>
                  <a:srgbClr val="212121"/>
                </a:solidFill>
                <a:latin typeface="微软雅黑" charset="0"/>
                <a:ea typeface="微软雅黑" charset="0"/>
                <a:cs typeface="Times New Roman" charset="0"/>
              </a:rPr>
              <a:t>AngularJS</a:t>
            </a:r>
            <a:r>
              <a:rPr lang="zh-CN" altLang="en-US" sz="2200" b="1" kern="0" dirty="0" smtClean="0">
                <a:solidFill>
                  <a:srgbClr val="212121"/>
                </a:solidFill>
                <a:latin typeface="微软雅黑" charset="0"/>
                <a:ea typeface="微软雅黑" charset="0"/>
                <a:cs typeface="Times New Roman" charset="0"/>
              </a:rPr>
              <a:t> 的一些问题</a:t>
            </a:r>
            <a:endParaRPr lang="zh-CN" altLang="en-US" sz="2200" kern="0" dirty="0">
              <a:solidFill>
                <a:srgbClr val="212121"/>
              </a:solidFill>
              <a:latin typeface="微软雅黑" charset="0"/>
              <a:ea typeface="微软雅黑" charset="0"/>
              <a:cs typeface="Times New Roman" charset="0"/>
            </a:endParaRPr>
          </a:p>
        </p:txBody>
      </p:sp>
      <p:sp>
        <p:nvSpPr>
          <p:cNvPr id="8" name="矩形"/>
          <p:cNvSpPr>
            <a:spLocks/>
          </p:cNvSpPr>
          <p:nvPr/>
        </p:nvSpPr>
        <p:spPr>
          <a:xfrm>
            <a:off x="2292017" y="4952529"/>
            <a:ext cx="2267701"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smtClean="0">
                <a:solidFill>
                  <a:srgbClr val="474747"/>
                </a:solidFill>
                <a:latin typeface="微软雅黑" charset="0"/>
                <a:ea typeface="微软雅黑" charset="0"/>
                <a:cs typeface="微软雅黑" charset="0"/>
                <a:sym typeface="Calibri" pitchFamily="34" charset="0"/>
              </a:rPr>
              <a:t>作用域</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10" name="矩形"/>
          <p:cNvSpPr>
            <a:spLocks/>
          </p:cNvSpPr>
          <p:nvPr/>
        </p:nvSpPr>
        <p:spPr>
          <a:xfrm>
            <a:off x="6952969" y="2748937"/>
            <a:ext cx="2242063"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表单验证</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11" name="矩形"/>
          <p:cNvSpPr>
            <a:spLocks/>
          </p:cNvSpPr>
          <p:nvPr/>
        </p:nvSpPr>
        <p:spPr>
          <a:xfrm>
            <a:off x="6952968" y="3850733"/>
            <a:ext cx="26910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dirty="0" err="1" smtClean="0">
                <a:solidFill>
                  <a:srgbClr val="474747"/>
                </a:solidFill>
                <a:latin typeface="微软雅黑" charset="0"/>
                <a:ea typeface="微软雅黑" charset="0"/>
                <a:cs typeface="微软雅黑" charset="0"/>
              </a:rPr>
              <a:t>Javascript</a:t>
            </a:r>
            <a:r>
              <a:rPr lang="zh-CN" altLang="en-US" sz="2000" dirty="0" smtClean="0">
                <a:solidFill>
                  <a:srgbClr val="474747"/>
                </a:solidFill>
                <a:latin typeface="微软雅黑" charset="0"/>
                <a:ea typeface="微软雅黑" charset="0"/>
                <a:cs typeface="微软雅黑" charset="0"/>
              </a:rPr>
              <a:t>语言</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12" name="矩形"/>
          <p:cNvSpPr>
            <a:spLocks/>
          </p:cNvSpPr>
          <p:nvPr/>
        </p:nvSpPr>
        <p:spPr>
          <a:xfrm>
            <a:off x="6952967" y="4952529"/>
            <a:ext cx="26910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学习成本</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Tree>
    <p:extLst>
      <p:ext uri="{BB962C8B-B14F-4D97-AF65-F5344CB8AC3E}">
        <p14:creationId xmlns:p14="http://schemas.microsoft.com/office/powerpoint/2010/main" val="44566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0" grpId="0"/>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p:cNvSpPr>
            <a:spLocks/>
          </p:cNvSpPr>
          <p:nvPr/>
        </p:nvSpPr>
        <p:spPr>
          <a:xfrm>
            <a:off x="2304299" y="385073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sym typeface="Calibri" pitchFamily="34" charset="0"/>
              </a:rPr>
              <a:t>服务器端渲染</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6" name="矩形"/>
          <p:cNvSpPr>
            <a:spLocks/>
          </p:cNvSpPr>
          <p:nvPr/>
        </p:nvSpPr>
        <p:spPr>
          <a:xfrm>
            <a:off x="2329937" y="285279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全新的命令行工具 </a:t>
            </a:r>
            <a:r>
              <a:rPr lang="en-US" altLang="zh-CN" sz="2000" dirty="0" err="1" smtClean="0">
                <a:solidFill>
                  <a:srgbClr val="474747"/>
                </a:solidFill>
                <a:latin typeface="微软雅黑" charset="0"/>
                <a:ea typeface="微软雅黑" charset="0"/>
                <a:cs typeface="微软雅黑" charset="0"/>
              </a:rPr>
              <a:t>AngularCLI</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7" name="矩形"/>
          <p:cNvSpPr>
            <a:spLocks/>
          </p:cNvSpPr>
          <p:nvPr/>
        </p:nvSpPr>
        <p:spPr>
          <a:xfrm>
            <a:off x="3690537" y="744888"/>
            <a:ext cx="3262432"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第一章：课程简介</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9" name="文本框"/>
          <p:cNvSpPr txBox="1">
            <a:spLocks/>
          </p:cNvSpPr>
          <p:nvPr/>
        </p:nvSpPr>
        <p:spPr>
          <a:xfrm>
            <a:off x="1802895" y="1969967"/>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en-US" altLang="zh-CN" sz="2200" b="1" kern="0" dirty="0" smtClean="0">
                <a:solidFill>
                  <a:srgbClr val="212121"/>
                </a:solidFill>
                <a:latin typeface="微软雅黑" charset="0"/>
                <a:ea typeface="微软雅黑" charset="0"/>
                <a:cs typeface="Times New Roman" charset="0"/>
              </a:rPr>
              <a:t>Angular</a:t>
            </a:r>
            <a:r>
              <a:rPr lang="zh-CN" altLang="en-US" sz="2200" b="1" kern="0" dirty="0" smtClean="0">
                <a:solidFill>
                  <a:srgbClr val="212121"/>
                </a:solidFill>
                <a:latin typeface="微软雅黑" charset="0"/>
                <a:ea typeface="微软雅黑" charset="0"/>
                <a:cs typeface="Times New Roman" charset="0"/>
              </a:rPr>
              <a:t>新特性</a:t>
            </a:r>
            <a:endParaRPr lang="zh-CN" altLang="en-US" sz="2200" kern="0" dirty="0">
              <a:solidFill>
                <a:srgbClr val="212121"/>
              </a:solidFill>
              <a:latin typeface="微软雅黑" charset="0"/>
              <a:ea typeface="微软雅黑" charset="0"/>
              <a:cs typeface="Times New Roman" charset="0"/>
            </a:endParaRPr>
          </a:p>
        </p:txBody>
      </p:sp>
      <p:sp>
        <p:nvSpPr>
          <p:cNvPr id="8" name="矩形"/>
          <p:cNvSpPr>
            <a:spLocks/>
          </p:cNvSpPr>
          <p:nvPr/>
        </p:nvSpPr>
        <p:spPr>
          <a:xfrm>
            <a:off x="2304299" y="484867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sym typeface="Calibri" pitchFamily="34" charset="0"/>
              </a:rPr>
              <a:t>移动和桌面兼容</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Tree>
    <p:extLst>
      <p:ext uri="{BB962C8B-B14F-4D97-AF65-F5344CB8AC3E}">
        <p14:creationId xmlns:p14="http://schemas.microsoft.com/office/powerpoint/2010/main" val="613629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p:cNvSpPr>
            <a:spLocks/>
          </p:cNvSpPr>
          <p:nvPr/>
        </p:nvSpPr>
        <p:spPr>
          <a:xfrm>
            <a:off x="4290612" y="544863"/>
            <a:ext cx="3262432"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第一章：课程简介</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1064" y="1730872"/>
            <a:ext cx="8350250" cy="4784228"/>
          </a:xfrm>
          <a:prstGeom prst="rect">
            <a:avLst/>
          </a:prstGeom>
        </p:spPr>
      </p:pic>
      <p:sp>
        <p:nvSpPr>
          <p:cNvPr id="10" name="文本框"/>
          <p:cNvSpPr txBox="1">
            <a:spLocks/>
          </p:cNvSpPr>
          <p:nvPr/>
        </p:nvSpPr>
        <p:spPr>
          <a:xfrm>
            <a:off x="1702882" y="1222873"/>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en-US" altLang="zh-CN" sz="2200" b="1" kern="0" dirty="0" err="1" smtClean="0">
                <a:solidFill>
                  <a:srgbClr val="212121"/>
                </a:solidFill>
                <a:latin typeface="微软雅黑" charset="0"/>
                <a:ea typeface="微软雅黑" charset="0"/>
                <a:cs typeface="Times New Roman" charset="0"/>
              </a:rPr>
              <a:t>AngularJS</a:t>
            </a:r>
            <a:r>
              <a:rPr lang="zh-CN" altLang="en-US" sz="2200" b="1" kern="0" dirty="0" smtClean="0">
                <a:solidFill>
                  <a:srgbClr val="212121"/>
                </a:solidFill>
                <a:latin typeface="微软雅黑" charset="0"/>
                <a:ea typeface="微软雅黑" charset="0"/>
                <a:cs typeface="Times New Roman" charset="0"/>
              </a:rPr>
              <a:t> 架构</a:t>
            </a:r>
            <a:endParaRPr lang="zh-CN" altLang="en-US" sz="2200" kern="0" dirty="0">
              <a:solidFill>
                <a:srgbClr val="212121"/>
              </a:solidFill>
              <a:latin typeface="微软雅黑" charset="0"/>
              <a:ea typeface="微软雅黑" charset="0"/>
              <a:cs typeface="Times New Roman" charset="0"/>
            </a:endParaRPr>
          </a:p>
        </p:txBody>
      </p:sp>
    </p:spTree>
    <p:extLst>
      <p:ext uri="{BB962C8B-B14F-4D97-AF65-F5344CB8AC3E}">
        <p14:creationId xmlns:p14="http://schemas.microsoft.com/office/powerpoint/2010/main" val="19870367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p:cNvSpPr>
            <a:spLocks/>
          </p:cNvSpPr>
          <p:nvPr/>
        </p:nvSpPr>
        <p:spPr>
          <a:xfrm>
            <a:off x="4290612" y="544863"/>
            <a:ext cx="3262432"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第一章：课程简介</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10" name="文本框"/>
          <p:cNvSpPr txBox="1">
            <a:spLocks/>
          </p:cNvSpPr>
          <p:nvPr/>
        </p:nvSpPr>
        <p:spPr>
          <a:xfrm>
            <a:off x="1702882" y="1222873"/>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en-US" altLang="zh-CN" sz="2200" b="1" kern="0" dirty="0" smtClean="0">
                <a:solidFill>
                  <a:srgbClr val="212121"/>
                </a:solidFill>
                <a:latin typeface="微软雅黑" charset="0"/>
                <a:ea typeface="微软雅黑" charset="0"/>
                <a:cs typeface="Times New Roman" charset="0"/>
              </a:rPr>
              <a:t>Angular</a:t>
            </a:r>
            <a:r>
              <a:rPr lang="zh-CN" altLang="en-US" sz="2200" b="1" kern="0" dirty="0" smtClean="0">
                <a:solidFill>
                  <a:srgbClr val="212121"/>
                </a:solidFill>
                <a:latin typeface="微软雅黑" charset="0"/>
                <a:ea typeface="微软雅黑" charset="0"/>
                <a:cs typeface="Times New Roman" charset="0"/>
              </a:rPr>
              <a:t> 架构</a:t>
            </a:r>
            <a:endParaRPr lang="zh-CN" altLang="en-US" sz="2200" kern="0" dirty="0">
              <a:solidFill>
                <a:srgbClr val="212121"/>
              </a:solidFill>
              <a:latin typeface="微软雅黑" charset="0"/>
              <a:ea typeface="微软雅黑" charset="0"/>
              <a:cs typeface="Times New Roman"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9925" y="1995985"/>
            <a:ext cx="8483600" cy="4813300"/>
          </a:xfrm>
          <a:prstGeom prst="rect">
            <a:avLst/>
          </a:prstGeom>
        </p:spPr>
      </p:pic>
    </p:spTree>
    <p:extLst>
      <p:ext uri="{BB962C8B-B14F-4D97-AF65-F5344CB8AC3E}">
        <p14:creationId xmlns:p14="http://schemas.microsoft.com/office/powerpoint/2010/main" val="3568529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p:cNvSpPr>
            <a:spLocks/>
          </p:cNvSpPr>
          <p:nvPr/>
        </p:nvSpPr>
        <p:spPr>
          <a:xfrm>
            <a:off x="2304299" y="385073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dirty="0" smtClean="0">
                <a:solidFill>
                  <a:srgbClr val="474747"/>
                </a:solidFill>
                <a:latin typeface="微软雅黑" charset="0"/>
                <a:ea typeface="微软雅黑" charset="0"/>
                <a:cs typeface="微软雅黑" charset="0"/>
                <a:sym typeface="Calibri" pitchFamily="34" charset="0"/>
              </a:rPr>
              <a:t>FLUX</a:t>
            </a:r>
            <a:r>
              <a:rPr lang="zh-CN" altLang="en-US" sz="2000" dirty="0" smtClean="0">
                <a:solidFill>
                  <a:srgbClr val="474747"/>
                </a:solidFill>
                <a:latin typeface="微软雅黑" charset="0"/>
                <a:ea typeface="微软雅黑" charset="0"/>
                <a:cs typeface="微软雅黑" charset="0"/>
                <a:sym typeface="Calibri" pitchFamily="34" charset="0"/>
              </a:rPr>
              <a:t>架构</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6" name="矩形"/>
          <p:cNvSpPr>
            <a:spLocks/>
          </p:cNvSpPr>
          <p:nvPr/>
        </p:nvSpPr>
        <p:spPr>
          <a:xfrm>
            <a:off x="2329937" y="285279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速度</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7" name="矩形"/>
          <p:cNvSpPr>
            <a:spLocks/>
          </p:cNvSpPr>
          <p:nvPr/>
        </p:nvSpPr>
        <p:spPr>
          <a:xfrm>
            <a:off x="3690537" y="744888"/>
            <a:ext cx="3262432"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第一章：课程简介</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9" name="文本框"/>
          <p:cNvSpPr txBox="1">
            <a:spLocks/>
          </p:cNvSpPr>
          <p:nvPr/>
        </p:nvSpPr>
        <p:spPr>
          <a:xfrm>
            <a:off x="1802895" y="1969967"/>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kern="0" dirty="0" smtClean="0">
                <a:solidFill>
                  <a:srgbClr val="212121"/>
                </a:solidFill>
                <a:latin typeface="微软雅黑" charset="0"/>
                <a:ea typeface="微软雅黑" charset="0"/>
                <a:cs typeface="Times New Roman" charset="0"/>
              </a:rPr>
              <a:t>与</a:t>
            </a:r>
            <a:r>
              <a:rPr lang="en-US" altLang="zh-CN" sz="2200" b="1" kern="0" dirty="0" smtClean="0">
                <a:solidFill>
                  <a:srgbClr val="212121"/>
                </a:solidFill>
                <a:latin typeface="微软雅黑" charset="0"/>
                <a:ea typeface="微软雅黑" charset="0"/>
                <a:cs typeface="Times New Roman" charset="0"/>
              </a:rPr>
              <a:t>React</a:t>
            </a:r>
            <a:r>
              <a:rPr lang="zh-CN" altLang="en-US" sz="2200" b="1" kern="0" dirty="0" smtClean="0">
                <a:solidFill>
                  <a:srgbClr val="212121"/>
                </a:solidFill>
                <a:latin typeface="微软雅黑" charset="0"/>
                <a:ea typeface="微软雅黑" charset="0"/>
                <a:cs typeface="Times New Roman" charset="0"/>
              </a:rPr>
              <a:t>对比</a:t>
            </a:r>
            <a:endParaRPr lang="zh-CN" altLang="en-US" sz="2200" kern="0" dirty="0">
              <a:solidFill>
                <a:srgbClr val="212121"/>
              </a:solidFill>
              <a:latin typeface="微软雅黑" charset="0"/>
              <a:ea typeface="微软雅黑" charset="0"/>
              <a:cs typeface="Times New Roman" charset="0"/>
            </a:endParaRPr>
          </a:p>
        </p:txBody>
      </p:sp>
      <p:sp>
        <p:nvSpPr>
          <p:cNvPr id="8" name="矩形"/>
          <p:cNvSpPr>
            <a:spLocks/>
          </p:cNvSpPr>
          <p:nvPr/>
        </p:nvSpPr>
        <p:spPr>
          <a:xfrm>
            <a:off x="2304299" y="484867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sym typeface="Calibri" pitchFamily="34" charset="0"/>
              </a:rPr>
              <a:t>服务器渲染</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Tree>
    <p:extLst>
      <p:ext uri="{BB962C8B-B14F-4D97-AF65-F5344CB8AC3E}">
        <p14:creationId xmlns:p14="http://schemas.microsoft.com/office/powerpoint/2010/main" val="162878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p:cNvSpPr>
            <a:spLocks/>
          </p:cNvSpPr>
          <p:nvPr/>
        </p:nvSpPr>
        <p:spPr>
          <a:xfrm>
            <a:off x="3690537" y="744888"/>
            <a:ext cx="3262432"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第一章：课程简介</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3661" y="2169743"/>
            <a:ext cx="2881997" cy="1196655"/>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7984" y="4782527"/>
            <a:ext cx="2777674" cy="838233"/>
          </a:xfrm>
          <a:prstGeom prst="rect">
            <a:avLst/>
          </a:prstGeom>
        </p:spPr>
      </p:pic>
      <p:sp>
        <p:nvSpPr>
          <p:cNvPr id="9" name="文本框 8"/>
          <p:cNvSpPr txBox="1"/>
          <p:nvPr/>
        </p:nvSpPr>
        <p:spPr>
          <a:xfrm>
            <a:off x="1959429" y="2537237"/>
            <a:ext cx="1792478" cy="461665"/>
          </a:xfrm>
          <a:prstGeom prst="rect">
            <a:avLst/>
          </a:prstGeom>
          <a:noFill/>
        </p:spPr>
        <p:txBody>
          <a:bodyPr wrap="none" rtlCol="0">
            <a:spAutoFit/>
          </a:bodyPr>
          <a:lstStyle/>
          <a:p>
            <a:r>
              <a:rPr kumimoji="1" lang="en-US" altLang="zh-CN" sz="2400" b="1" dirty="0" smtClean="0"/>
              <a:t>Angular</a:t>
            </a:r>
            <a:r>
              <a:rPr kumimoji="1" lang="zh-CN" altLang="en-US" sz="2400" b="1" dirty="0" smtClean="0"/>
              <a:t> </a:t>
            </a:r>
            <a:r>
              <a:rPr kumimoji="1" lang="en-US" altLang="zh-CN" sz="2400" b="1" dirty="0" smtClean="0"/>
              <a:t>1.5</a:t>
            </a:r>
            <a:endParaRPr kumimoji="1" lang="zh-CN" altLang="en-US" sz="2400" b="1" dirty="0"/>
          </a:p>
        </p:txBody>
      </p:sp>
      <p:sp>
        <p:nvSpPr>
          <p:cNvPr id="10" name="文本框 9"/>
          <p:cNvSpPr txBox="1"/>
          <p:nvPr/>
        </p:nvSpPr>
        <p:spPr>
          <a:xfrm>
            <a:off x="1959429" y="4970810"/>
            <a:ext cx="1792478" cy="461665"/>
          </a:xfrm>
          <a:prstGeom prst="rect">
            <a:avLst/>
          </a:prstGeom>
          <a:noFill/>
        </p:spPr>
        <p:txBody>
          <a:bodyPr wrap="none" rtlCol="0">
            <a:spAutoFit/>
          </a:bodyPr>
          <a:lstStyle/>
          <a:p>
            <a:r>
              <a:rPr kumimoji="1" lang="en-US" altLang="zh-CN" sz="2400" b="1" dirty="0" smtClean="0"/>
              <a:t>Angular</a:t>
            </a:r>
            <a:r>
              <a:rPr kumimoji="1" lang="zh-CN" altLang="en-US" sz="2400" b="1" dirty="0" smtClean="0"/>
              <a:t> </a:t>
            </a:r>
            <a:r>
              <a:rPr kumimoji="1" lang="en-US" altLang="zh-CN" sz="2400" b="1" dirty="0" smtClean="0"/>
              <a:t>4.0</a:t>
            </a:r>
            <a:endParaRPr kumimoji="1" lang="zh-CN" altLang="en-US" sz="2400" b="1" dirty="0"/>
          </a:p>
        </p:txBody>
      </p:sp>
      <p:sp>
        <p:nvSpPr>
          <p:cNvPr id="11" name="右箭头 10"/>
          <p:cNvSpPr/>
          <p:nvPr/>
        </p:nvSpPr>
        <p:spPr>
          <a:xfrm>
            <a:off x="4408043" y="5135463"/>
            <a:ext cx="936171" cy="1323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右箭头 11"/>
          <p:cNvSpPr/>
          <p:nvPr/>
        </p:nvSpPr>
        <p:spPr>
          <a:xfrm>
            <a:off x="4408043" y="2701890"/>
            <a:ext cx="936171" cy="1323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623868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dissolv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dissolve">
                                      <p:cBhvr>
                                        <p:cTn id="23" dur="500"/>
                                        <p:tgtEl>
                                          <p:spTgt spid="2"/>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dissolv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p:cNvSpPr>
            <a:spLocks/>
          </p:cNvSpPr>
          <p:nvPr/>
        </p:nvSpPr>
        <p:spPr>
          <a:xfrm>
            <a:off x="2304299" y="385073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sym typeface="Calibri" pitchFamily="34" charset="0"/>
              </a:rPr>
              <a:t>灵活</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6" name="矩形"/>
          <p:cNvSpPr>
            <a:spLocks/>
          </p:cNvSpPr>
          <p:nvPr/>
        </p:nvSpPr>
        <p:spPr>
          <a:xfrm>
            <a:off x="2329937" y="285279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简单</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7" name="矩形"/>
          <p:cNvSpPr>
            <a:spLocks/>
          </p:cNvSpPr>
          <p:nvPr/>
        </p:nvSpPr>
        <p:spPr>
          <a:xfrm>
            <a:off x="3690537" y="744888"/>
            <a:ext cx="3262432"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第一章：课程简介</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9" name="文本框"/>
          <p:cNvSpPr txBox="1">
            <a:spLocks/>
          </p:cNvSpPr>
          <p:nvPr/>
        </p:nvSpPr>
        <p:spPr>
          <a:xfrm>
            <a:off x="1802895" y="1969967"/>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与</a:t>
            </a:r>
            <a:r>
              <a:rPr lang="en-US" altLang="zh-CN" sz="2200" b="1" kern="0" dirty="0" err="1" smtClean="0">
                <a:solidFill>
                  <a:srgbClr val="212121"/>
                </a:solidFill>
                <a:latin typeface="微软雅黑" charset="0"/>
                <a:ea typeface="微软雅黑" charset="0"/>
                <a:cs typeface="Times New Roman" charset="0"/>
              </a:rPr>
              <a:t>vue</a:t>
            </a:r>
            <a:r>
              <a:rPr lang="zh-CN" altLang="en-US" sz="2200" b="1" kern="0" dirty="0" smtClean="0">
                <a:solidFill>
                  <a:srgbClr val="212121"/>
                </a:solidFill>
                <a:latin typeface="微软雅黑" charset="0"/>
                <a:ea typeface="微软雅黑" charset="0"/>
                <a:cs typeface="Times New Roman" charset="0"/>
              </a:rPr>
              <a:t>对比</a:t>
            </a:r>
            <a:endParaRPr lang="zh-CN" altLang="en-US" sz="2200" kern="0" dirty="0">
              <a:solidFill>
                <a:srgbClr val="212121"/>
              </a:solidFill>
              <a:latin typeface="微软雅黑" charset="0"/>
              <a:ea typeface="微软雅黑" charset="0"/>
              <a:cs typeface="Times New Roman" charset="0"/>
            </a:endParaRPr>
          </a:p>
        </p:txBody>
      </p:sp>
      <p:sp>
        <p:nvSpPr>
          <p:cNvPr id="10" name="矩形"/>
          <p:cNvSpPr>
            <a:spLocks/>
          </p:cNvSpPr>
          <p:nvPr/>
        </p:nvSpPr>
        <p:spPr>
          <a:xfrm>
            <a:off x="2304299" y="484867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sym typeface="Calibri" pitchFamily="34" charset="0"/>
              </a:rPr>
              <a:t>性能</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Tree>
    <p:extLst>
      <p:ext uri="{BB962C8B-B14F-4D97-AF65-F5344CB8AC3E}">
        <p14:creationId xmlns:p14="http://schemas.microsoft.com/office/powerpoint/2010/main" val="1087626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p:cNvSpPr>
            <a:spLocks/>
          </p:cNvSpPr>
          <p:nvPr/>
        </p:nvSpPr>
        <p:spPr>
          <a:xfrm>
            <a:off x="2304299" y="385073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sym typeface="Calibri" pitchFamily="34" charset="0"/>
              </a:rPr>
              <a:t>只关注</a:t>
            </a:r>
            <a:r>
              <a:rPr lang="en-US" altLang="zh-CN" sz="2000" dirty="0" smtClean="0">
                <a:solidFill>
                  <a:srgbClr val="474747"/>
                </a:solidFill>
                <a:latin typeface="微软雅黑" charset="0"/>
                <a:ea typeface="微软雅黑" charset="0"/>
                <a:cs typeface="微软雅黑" charset="0"/>
                <a:sym typeface="Calibri" pitchFamily="34" charset="0"/>
              </a:rPr>
              <a:t>web</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6" name="矩形"/>
          <p:cNvSpPr>
            <a:spLocks/>
          </p:cNvSpPr>
          <p:nvPr/>
        </p:nvSpPr>
        <p:spPr>
          <a:xfrm>
            <a:off x="2329937" y="285279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个人主导</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7" name="矩形"/>
          <p:cNvSpPr>
            <a:spLocks/>
          </p:cNvSpPr>
          <p:nvPr/>
        </p:nvSpPr>
        <p:spPr>
          <a:xfrm>
            <a:off x="3690537" y="744888"/>
            <a:ext cx="3262432"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第一章：课程简介</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9" name="文本框"/>
          <p:cNvSpPr txBox="1">
            <a:spLocks/>
          </p:cNvSpPr>
          <p:nvPr/>
        </p:nvSpPr>
        <p:spPr>
          <a:xfrm>
            <a:off x="1802895" y="1969967"/>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与</a:t>
            </a:r>
            <a:r>
              <a:rPr lang="en-US" altLang="zh-CN" sz="2200" b="1" kern="0" dirty="0" err="1" smtClean="0">
                <a:solidFill>
                  <a:srgbClr val="212121"/>
                </a:solidFill>
                <a:latin typeface="微软雅黑" charset="0"/>
                <a:ea typeface="微软雅黑" charset="0"/>
                <a:cs typeface="Times New Roman" charset="0"/>
              </a:rPr>
              <a:t>vue</a:t>
            </a:r>
            <a:r>
              <a:rPr lang="zh-CN" altLang="en-US" sz="2200" b="1" kern="0" dirty="0" smtClean="0">
                <a:solidFill>
                  <a:srgbClr val="212121"/>
                </a:solidFill>
                <a:latin typeface="微软雅黑" charset="0"/>
                <a:ea typeface="微软雅黑" charset="0"/>
                <a:cs typeface="Times New Roman" charset="0"/>
              </a:rPr>
              <a:t>对比</a:t>
            </a:r>
            <a:endParaRPr lang="zh-CN" altLang="en-US" sz="2200" kern="0" dirty="0">
              <a:solidFill>
                <a:srgbClr val="212121"/>
              </a:solidFill>
              <a:latin typeface="微软雅黑" charset="0"/>
              <a:ea typeface="微软雅黑" charset="0"/>
              <a:cs typeface="Times New Roman" charset="0"/>
            </a:endParaRPr>
          </a:p>
        </p:txBody>
      </p:sp>
      <p:sp>
        <p:nvSpPr>
          <p:cNvPr id="8" name="矩形"/>
          <p:cNvSpPr>
            <a:spLocks/>
          </p:cNvSpPr>
          <p:nvPr/>
        </p:nvSpPr>
        <p:spPr>
          <a:xfrm>
            <a:off x="2304299" y="484867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sym typeface="Calibri" pitchFamily="34" charset="0"/>
              </a:rPr>
              <a:t>服务器渲染</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Tree>
    <p:extLst>
      <p:ext uri="{BB962C8B-B14F-4D97-AF65-F5344CB8AC3E}">
        <p14:creationId xmlns:p14="http://schemas.microsoft.com/office/powerpoint/2010/main" val="151238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p:cNvSpPr>
            <a:spLocks/>
          </p:cNvSpPr>
          <p:nvPr/>
        </p:nvSpPr>
        <p:spPr>
          <a:xfrm>
            <a:off x="4815621" y="744888"/>
            <a:ext cx="3262432"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第一章：课程简介</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5405" y="1995488"/>
            <a:ext cx="3149600" cy="1092200"/>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 y="1995488"/>
            <a:ext cx="3648075" cy="1052163"/>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1699" y="1955451"/>
            <a:ext cx="2885057" cy="1092200"/>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5621" y="5070475"/>
            <a:ext cx="3079384" cy="958850"/>
          </a:xfrm>
          <a:prstGeom prst="rect">
            <a:avLst/>
          </a:prstGeom>
        </p:spPr>
      </p:pic>
      <p:sp>
        <p:nvSpPr>
          <p:cNvPr id="18" name="下箭头 17"/>
          <p:cNvSpPr/>
          <p:nvPr/>
        </p:nvSpPr>
        <p:spPr>
          <a:xfrm rot="18662575">
            <a:off x="3536021" y="3504197"/>
            <a:ext cx="242016" cy="1382067"/>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a:p>
        </p:txBody>
      </p:sp>
      <p:sp>
        <p:nvSpPr>
          <p:cNvPr id="20" name="下箭头 19"/>
          <p:cNvSpPr/>
          <p:nvPr/>
        </p:nvSpPr>
        <p:spPr>
          <a:xfrm>
            <a:off x="6306527" y="3534065"/>
            <a:ext cx="280620" cy="1090033"/>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a:p>
        </p:txBody>
      </p:sp>
      <p:sp>
        <p:nvSpPr>
          <p:cNvPr id="21" name="文本框 20"/>
          <p:cNvSpPr txBox="1"/>
          <p:nvPr/>
        </p:nvSpPr>
        <p:spPr>
          <a:xfrm>
            <a:off x="4257676" y="3857625"/>
            <a:ext cx="646331" cy="369332"/>
          </a:xfrm>
          <a:prstGeom prst="rect">
            <a:avLst/>
          </a:prstGeom>
          <a:noFill/>
        </p:spPr>
        <p:txBody>
          <a:bodyPr wrap="none" rtlCol="0">
            <a:spAutoFit/>
          </a:bodyPr>
          <a:lstStyle/>
          <a:p>
            <a:r>
              <a:rPr kumimoji="1" lang="zh-CN" altLang="en-US" dirty="0" smtClean="0"/>
              <a:t>继承</a:t>
            </a:r>
            <a:endParaRPr kumimoji="1" lang="zh-CN" altLang="en-US" dirty="0"/>
          </a:p>
        </p:txBody>
      </p:sp>
      <p:sp>
        <p:nvSpPr>
          <p:cNvPr id="22" name="文本框 21"/>
          <p:cNvSpPr txBox="1"/>
          <p:nvPr/>
        </p:nvSpPr>
        <p:spPr>
          <a:xfrm>
            <a:off x="6982606" y="3857625"/>
            <a:ext cx="646331" cy="369332"/>
          </a:xfrm>
          <a:prstGeom prst="rect">
            <a:avLst/>
          </a:prstGeom>
          <a:noFill/>
        </p:spPr>
        <p:txBody>
          <a:bodyPr wrap="none" rtlCol="0">
            <a:spAutoFit/>
          </a:bodyPr>
          <a:lstStyle/>
          <a:p>
            <a:r>
              <a:rPr kumimoji="1" lang="zh-CN" altLang="en-US" dirty="0" smtClean="0"/>
              <a:t>吸收</a:t>
            </a:r>
            <a:endParaRPr kumimoji="1" lang="zh-CN" altLang="en-US" dirty="0"/>
          </a:p>
        </p:txBody>
      </p:sp>
    </p:spTree>
    <p:extLst>
      <p:ext uri="{BB962C8B-B14F-4D97-AF65-F5344CB8AC3E}">
        <p14:creationId xmlns:p14="http://schemas.microsoft.com/office/powerpoint/2010/main" val="10822186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p:cNvSpPr txBox="1">
            <a:spLocks/>
          </p:cNvSpPr>
          <p:nvPr/>
        </p:nvSpPr>
        <p:spPr>
          <a:xfrm>
            <a:off x="1650495" y="1817567"/>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学习内容</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
        <p:nvSpPr>
          <p:cNvPr id="5" name="矩形"/>
          <p:cNvSpPr>
            <a:spLocks/>
          </p:cNvSpPr>
          <p:nvPr/>
        </p:nvSpPr>
        <p:spPr>
          <a:xfrm>
            <a:off x="2304299" y="385073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u="none" strike="noStrike" kern="1200" cap="none" spc="0" baseline="0" dirty="0" smtClean="0">
                <a:solidFill>
                  <a:srgbClr val="474747"/>
                </a:solidFill>
                <a:latin typeface="微软雅黑" charset="0"/>
                <a:ea typeface="微软雅黑" charset="0"/>
                <a:cs typeface="微软雅黑" charset="0"/>
                <a:sym typeface="Calibri" pitchFamily="34" charset="0"/>
              </a:rPr>
              <a:t>搭建</a:t>
            </a:r>
            <a:r>
              <a:rPr lang="en-US" altLang="zh-CN" sz="2000" u="none" strike="noStrike" kern="1200" cap="none" spc="0" baseline="0" dirty="0" smtClean="0">
                <a:solidFill>
                  <a:srgbClr val="474747"/>
                </a:solidFill>
                <a:latin typeface="微软雅黑" charset="0"/>
                <a:ea typeface="微软雅黑" charset="0"/>
                <a:cs typeface="微软雅黑" charset="0"/>
                <a:sym typeface="Calibri" pitchFamily="34" charset="0"/>
              </a:rPr>
              <a:t>Angular</a:t>
            </a:r>
            <a:r>
              <a:rPr lang="zh-CN" altLang="en-US" sz="2000" u="none" strike="noStrike" kern="1200" cap="none" spc="0" baseline="0" dirty="0" smtClean="0">
                <a:solidFill>
                  <a:srgbClr val="474747"/>
                </a:solidFill>
                <a:latin typeface="微软雅黑" charset="0"/>
                <a:ea typeface="微软雅黑" charset="0"/>
                <a:cs typeface="微软雅黑" charset="0"/>
                <a:sym typeface="Calibri" pitchFamily="34" charset="0"/>
              </a:rPr>
              <a:t>开发环境</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6" name="矩形"/>
          <p:cNvSpPr>
            <a:spLocks/>
          </p:cNvSpPr>
          <p:nvPr/>
        </p:nvSpPr>
        <p:spPr>
          <a:xfrm>
            <a:off x="2329937" y="285279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dirty="0" smtClean="0">
                <a:solidFill>
                  <a:srgbClr val="474747"/>
                </a:solidFill>
                <a:latin typeface="微软雅黑" charset="0"/>
                <a:ea typeface="微软雅黑" charset="0"/>
                <a:cs typeface="微软雅黑" charset="0"/>
              </a:rPr>
              <a:t>Angular</a:t>
            </a:r>
            <a:r>
              <a:rPr lang="zh-CN" altLang="en-US" sz="2000" dirty="0" smtClean="0">
                <a:solidFill>
                  <a:srgbClr val="474747"/>
                </a:solidFill>
                <a:latin typeface="微软雅黑" charset="0"/>
                <a:ea typeface="微软雅黑" charset="0"/>
                <a:cs typeface="微软雅黑" charset="0"/>
              </a:rPr>
              <a:t>程序架构</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7" name="矩形"/>
          <p:cNvSpPr>
            <a:spLocks/>
          </p:cNvSpPr>
          <p:nvPr/>
        </p:nvSpPr>
        <p:spPr>
          <a:xfrm>
            <a:off x="3690537" y="744888"/>
            <a:ext cx="4806124"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第二章：开始学习</a:t>
            </a:r>
            <a:r>
              <a:rPr lang="en-US" altLang="zh-CN" sz="3000" b="1" u="none" strike="noStrike" kern="0" cap="none" spc="0" baseline="0" dirty="0" smtClean="0">
                <a:solidFill>
                  <a:srgbClr val="C94251"/>
                </a:solidFill>
                <a:latin typeface="微软雅黑" charset="0"/>
                <a:ea typeface="微软雅黑" charset="0"/>
                <a:cs typeface="微软雅黑" charset="0"/>
              </a:rPr>
              <a:t>Angular</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8" name="矩形"/>
          <p:cNvSpPr>
            <a:spLocks/>
          </p:cNvSpPr>
          <p:nvPr/>
        </p:nvSpPr>
        <p:spPr>
          <a:xfrm>
            <a:off x="2338483" y="4841976"/>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457200" lvl="1" indent="0" algn="l">
              <a:lnSpc>
                <a:spcPct val="100000"/>
              </a:lnSpc>
              <a:spcBef>
                <a:spcPts val="0"/>
              </a:spcBef>
              <a:spcAft>
                <a:spcPts val="0"/>
              </a:spcAft>
              <a:buNone/>
            </a:pPr>
            <a:r>
              <a:rPr lang="zh-CN" altLang="en-US" sz="2000" u="none" strike="noStrike" kern="1200" cap="none" spc="0" baseline="0" dirty="0" smtClean="0">
                <a:solidFill>
                  <a:srgbClr val="474747"/>
                </a:solidFill>
                <a:latin typeface="微软雅黑" charset="0"/>
                <a:ea typeface="微软雅黑" charset="0"/>
                <a:cs typeface="微软雅黑" charset="0"/>
                <a:sym typeface="Calibri" pitchFamily="34" charset="0"/>
              </a:rPr>
              <a:t>开发</a:t>
            </a:r>
            <a:r>
              <a:rPr lang="zh-CN" altLang="en-US" sz="2000" dirty="0" smtClean="0">
                <a:solidFill>
                  <a:srgbClr val="474747"/>
                </a:solidFill>
                <a:latin typeface="微软雅黑" charset="0"/>
                <a:ea typeface="微软雅黑" charset="0"/>
                <a:cs typeface="微软雅黑" charset="0"/>
                <a:sym typeface="Calibri" pitchFamily="34" charset="0"/>
              </a:rPr>
              <a:t>在线竞拍程序</a:t>
            </a:r>
            <a:r>
              <a:rPr lang="en-US" altLang="zh-CN" sz="2000" dirty="0" smtClean="0">
                <a:solidFill>
                  <a:srgbClr val="474747"/>
                </a:solidFill>
                <a:latin typeface="微软雅黑" charset="0"/>
                <a:ea typeface="微软雅黑" charset="0"/>
                <a:cs typeface="微软雅黑" charset="0"/>
                <a:sym typeface="Calibri" pitchFamily="34" charset="0"/>
              </a:rPr>
              <a:t>Auction</a:t>
            </a:r>
            <a:r>
              <a:rPr lang="zh-CN" altLang="en-US" sz="2000" dirty="0" smtClean="0">
                <a:solidFill>
                  <a:srgbClr val="474747"/>
                </a:solidFill>
                <a:latin typeface="微软雅黑" charset="0"/>
                <a:ea typeface="微软雅黑" charset="0"/>
                <a:cs typeface="微软雅黑" charset="0"/>
                <a:sym typeface="Calibri" pitchFamily="34" charset="0"/>
              </a:rPr>
              <a:t>的第一个版本</a:t>
            </a:r>
            <a:endParaRPr lang="zh-CN" altLang="en-US" sz="2000" u="none" strike="noStrike" kern="1200" cap="none" spc="0" baseline="0" dirty="0">
              <a:solidFill>
                <a:srgbClr val="474747"/>
              </a:solidFill>
              <a:latin typeface="微软雅黑" charset="0"/>
              <a:ea typeface="微软雅黑" charset="0"/>
              <a:cs typeface="微软雅黑" charset="0"/>
              <a:sym typeface="Calibri" pitchFamily="34" charset="0"/>
            </a:endParaRPr>
          </a:p>
        </p:txBody>
      </p:sp>
    </p:spTree>
    <p:extLst>
      <p:ext uri="{BB962C8B-B14F-4D97-AF65-F5344CB8AC3E}">
        <p14:creationId xmlns:p14="http://schemas.microsoft.com/office/powerpoint/2010/main" val="191992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p:cNvSpPr>
            <a:spLocks/>
          </p:cNvSpPr>
          <p:nvPr/>
        </p:nvSpPr>
        <p:spPr>
          <a:xfrm>
            <a:off x="4404367" y="531328"/>
            <a:ext cx="3381054"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en-US" altLang="zh-CN" sz="3000" b="1" u="none" strike="noStrike" kern="0" cap="none" spc="0" baseline="0" dirty="0" smtClean="0">
                <a:solidFill>
                  <a:srgbClr val="C94251"/>
                </a:solidFill>
                <a:latin typeface="微软雅黑" charset="0"/>
                <a:ea typeface="微软雅黑" charset="0"/>
                <a:cs typeface="微软雅黑" charset="0"/>
              </a:rPr>
              <a:t>Angular</a:t>
            </a:r>
            <a:r>
              <a:rPr lang="zh-CN" altLang="en-US" sz="3000" b="1" u="none" strike="noStrike" kern="0" cap="none" spc="0" dirty="0" smtClean="0">
                <a:solidFill>
                  <a:srgbClr val="C94251"/>
                </a:solidFill>
                <a:latin typeface="微软雅黑" charset="0"/>
                <a:ea typeface="微软雅黑" charset="0"/>
                <a:cs typeface="微软雅黑" charset="0"/>
              </a:rPr>
              <a:t> </a:t>
            </a:r>
            <a:r>
              <a:rPr lang="zh-CN" altLang="en-US" sz="3000" b="1" u="none" strike="noStrike" kern="0" cap="none" spc="0" baseline="0" dirty="0" smtClean="0">
                <a:solidFill>
                  <a:srgbClr val="C94251"/>
                </a:solidFill>
                <a:latin typeface="微软雅黑" charset="0"/>
                <a:ea typeface="微软雅黑" charset="0"/>
                <a:cs typeface="微软雅黑" charset="0"/>
              </a:rPr>
              <a:t>程序架构</a:t>
            </a:r>
            <a:endParaRPr lang="zh-CN" altLang="en-US" sz="3000" u="none" strike="noStrike" kern="1200" cap="none" spc="0" baseline="0" dirty="0">
              <a:solidFill>
                <a:schemeClr val="tx1"/>
              </a:solidFill>
              <a:cs typeface="微软雅黑" charset="0"/>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703" y="1120050"/>
            <a:ext cx="9220200" cy="5232400"/>
          </a:xfrm>
          <a:prstGeom prst="rect">
            <a:avLst/>
          </a:prstGeom>
        </p:spPr>
      </p:pic>
      <p:grpSp>
        <p:nvGrpSpPr>
          <p:cNvPr id="10" name="组 9"/>
          <p:cNvGrpSpPr/>
          <p:nvPr/>
        </p:nvGrpSpPr>
        <p:grpSpPr>
          <a:xfrm>
            <a:off x="775504" y="553370"/>
            <a:ext cx="3518703" cy="2257064"/>
            <a:chOff x="775504" y="553370"/>
            <a:chExt cx="3518703" cy="2257064"/>
          </a:xfrm>
        </p:grpSpPr>
        <p:sp>
          <p:nvSpPr>
            <p:cNvPr id="2" name="文本框 1"/>
            <p:cNvSpPr txBox="1"/>
            <p:nvPr/>
          </p:nvSpPr>
          <p:spPr>
            <a:xfrm>
              <a:off x="775504" y="553370"/>
              <a:ext cx="2315320" cy="1477328"/>
            </a:xfrm>
            <a:prstGeom prst="rect">
              <a:avLst/>
            </a:prstGeom>
            <a:noFill/>
          </p:spPr>
          <p:txBody>
            <a:bodyPr wrap="square" rtlCol="0">
              <a:spAutoFit/>
            </a:bodyPr>
            <a:lstStyle/>
            <a:p>
              <a:r>
                <a:rPr kumimoji="1" lang="zh-CN" altLang="en-US" dirty="0" smtClean="0"/>
                <a:t>组件：是</a:t>
              </a:r>
              <a:r>
                <a:rPr kumimoji="1" lang="en-US" altLang="zh-CN" dirty="0"/>
                <a:t>Angular</a:t>
              </a:r>
              <a:r>
                <a:rPr kumimoji="1" lang="zh-CN" altLang="en-US" dirty="0"/>
                <a:t>应用的基本构建块，你可以把一个组件理解为一段带有业务逻辑和数据的</a:t>
              </a:r>
              <a:r>
                <a:rPr kumimoji="1" lang="en-US" altLang="zh-CN" dirty="0"/>
                <a:t>Html</a:t>
              </a:r>
              <a:endParaRPr kumimoji="1" lang="zh-CN" altLang="en-US" dirty="0"/>
            </a:p>
          </p:txBody>
        </p:sp>
        <p:cxnSp>
          <p:nvCxnSpPr>
            <p:cNvPr id="4" name="肘形连接符 3"/>
            <p:cNvCxnSpPr/>
            <p:nvPr/>
          </p:nvCxnSpPr>
          <p:spPr>
            <a:xfrm>
              <a:off x="1759351" y="1930758"/>
              <a:ext cx="2534856" cy="879676"/>
            </a:xfrm>
            <a:prstGeom prst="bentConnector3">
              <a:avLst>
                <a:gd name="adj1" fmla="val 685"/>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6" name="组 15"/>
          <p:cNvGrpSpPr/>
          <p:nvPr/>
        </p:nvGrpSpPr>
        <p:grpSpPr>
          <a:xfrm>
            <a:off x="8273144" y="5457373"/>
            <a:ext cx="3496474" cy="776959"/>
            <a:chOff x="8273144" y="5457373"/>
            <a:chExt cx="3496474" cy="776959"/>
          </a:xfrm>
        </p:grpSpPr>
        <p:sp>
          <p:nvSpPr>
            <p:cNvPr id="9" name="文本框 8"/>
            <p:cNvSpPr txBox="1"/>
            <p:nvPr/>
          </p:nvSpPr>
          <p:spPr>
            <a:xfrm>
              <a:off x="9142532" y="5588001"/>
              <a:ext cx="2627086" cy="646331"/>
            </a:xfrm>
            <a:prstGeom prst="rect">
              <a:avLst/>
            </a:prstGeom>
            <a:noFill/>
          </p:spPr>
          <p:txBody>
            <a:bodyPr wrap="square" rtlCol="0">
              <a:spAutoFit/>
            </a:bodyPr>
            <a:lstStyle/>
            <a:p>
              <a:r>
                <a:rPr kumimoji="1" lang="zh-CN" altLang="en-US"/>
                <a:t>服务</a:t>
              </a:r>
              <a:r>
                <a:rPr kumimoji="1" lang="zh-CN" altLang="en-US" smtClean="0"/>
                <a:t>，用</a:t>
              </a:r>
              <a:r>
                <a:rPr kumimoji="1" lang="zh-CN" altLang="en-US" dirty="0"/>
                <a:t>来封装可重用的业务逻辑</a:t>
              </a:r>
            </a:p>
          </p:txBody>
        </p:sp>
        <p:cxnSp>
          <p:nvCxnSpPr>
            <p:cNvPr id="12" name="肘形连接符 11"/>
            <p:cNvCxnSpPr>
              <a:stCxn id="9" idx="1"/>
            </p:cNvCxnSpPr>
            <p:nvPr/>
          </p:nvCxnSpPr>
          <p:spPr>
            <a:xfrm rot="10800000">
              <a:off x="8273144" y="5457373"/>
              <a:ext cx="869389" cy="453794"/>
            </a:xfrm>
            <a:prstGeom prst="bentConnector3">
              <a:avLst>
                <a:gd name="adj1" fmla="val 36644"/>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9071663" y="808327"/>
            <a:ext cx="2654646" cy="646331"/>
          </a:xfrm>
          <a:prstGeom prst="rect">
            <a:avLst/>
          </a:prstGeom>
          <a:noFill/>
        </p:spPr>
        <p:txBody>
          <a:bodyPr wrap="square" rtlCol="0">
            <a:spAutoFit/>
          </a:bodyPr>
          <a:lstStyle/>
          <a:p>
            <a:r>
              <a:rPr kumimoji="1" lang="zh-CN" altLang="en-US" dirty="0" smtClean="0"/>
              <a:t>指令：允许你向</a:t>
            </a:r>
            <a:r>
              <a:rPr kumimoji="1" lang="en-US" altLang="zh-CN" dirty="0" smtClean="0"/>
              <a:t>Html</a:t>
            </a:r>
            <a:r>
              <a:rPr kumimoji="1" lang="zh-CN" altLang="en-US" dirty="0" smtClean="0"/>
              <a:t>元素添加自定义行为</a:t>
            </a:r>
            <a:endParaRPr kumimoji="1" lang="zh-CN" altLang="en-US" dirty="0"/>
          </a:p>
        </p:txBody>
      </p:sp>
      <p:grpSp>
        <p:nvGrpSpPr>
          <p:cNvPr id="21" name="组 20"/>
          <p:cNvGrpSpPr/>
          <p:nvPr/>
        </p:nvGrpSpPr>
        <p:grpSpPr>
          <a:xfrm>
            <a:off x="364932" y="5222605"/>
            <a:ext cx="3182763" cy="923330"/>
            <a:chOff x="387751" y="5222605"/>
            <a:chExt cx="3182763" cy="923330"/>
          </a:xfrm>
        </p:grpSpPr>
        <p:sp>
          <p:nvSpPr>
            <p:cNvPr id="18" name="文本框 17"/>
            <p:cNvSpPr txBox="1"/>
            <p:nvPr/>
          </p:nvSpPr>
          <p:spPr>
            <a:xfrm>
              <a:off x="387751" y="5222605"/>
              <a:ext cx="2743199" cy="923330"/>
            </a:xfrm>
            <a:prstGeom prst="rect">
              <a:avLst/>
            </a:prstGeom>
            <a:noFill/>
          </p:spPr>
          <p:txBody>
            <a:bodyPr wrap="square" rtlCol="0">
              <a:spAutoFit/>
            </a:bodyPr>
            <a:lstStyle/>
            <a:p>
              <a:r>
                <a:rPr kumimoji="1" lang="zh-CN" altLang="en-US" dirty="0"/>
                <a:t>模块用来将应用中不同的部分组织成一个</a:t>
              </a:r>
              <a:r>
                <a:rPr kumimoji="1" lang="en-US" altLang="zh-CN" dirty="0"/>
                <a:t>Angular</a:t>
              </a:r>
              <a:r>
                <a:rPr kumimoji="1" lang="zh-CN" altLang="en-US" dirty="0"/>
                <a:t>框架可以理解的单元</a:t>
              </a:r>
            </a:p>
          </p:txBody>
        </p:sp>
        <p:cxnSp>
          <p:nvCxnSpPr>
            <p:cNvPr id="20" name="直线箭头连接符 19"/>
            <p:cNvCxnSpPr/>
            <p:nvPr/>
          </p:nvCxnSpPr>
          <p:spPr>
            <a:xfrm>
              <a:off x="3026779" y="5588001"/>
              <a:ext cx="5437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4252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p:cNvSpPr>
            <a:spLocks/>
          </p:cNvSpPr>
          <p:nvPr/>
        </p:nvSpPr>
        <p:spPr>
          <a:xfrm>
            <a:off x="3963845" y="768638"/>
            <a:ext cx="426430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搭建 </a:t>
            </a:r>
            <a:r>
              <a:rPr lang="en-US" altLang="zh-CN" sz="3000" b="1" u="none" strike="noStrike" kern="0" cap="none" spc="0" baseline="0" dirty="0" smtClean="0">
                <a:solidFill>
                  <a:srgbClr val="C94251"/>
                </a:solidFill>
                <a:latin typeface="微软雅黑" charset="0"/>
                <a:ea typeface="微软雅黑" charset="0"/>
                <a:cs typeface="微软雅黑" charset="0"/>
              </a:rPr>
              <a:t>Angular</a:t>
            </a:r>
            <a:r>
              <a:rPr lang="zh-CN" altLang="en-US" sz="3000" b="1" u="none" strike="noStrike" kern="0" cap="none" spc="0" dirty="0" smtClean="0">
                <a:solidFill>
                  <a:srgbClr val="C94251"/>
                </a:solidFill>
                <a:latin typeface="微软雅黑" charset="0"/>
                <a:ea typeface="微软雅黑" charset="0"/>
                <a:cs typeface="微软雅黑" charset="0"/>
              </a:rPr>
              <a:t> </a:t>
            </a:r>
            <a:r>
              <a:rPr lang="zh-CN" altLang="en-US" sz="3000" b="1" u="none" strike="noStrike" kern="0" cap="none" spc="0" baseline="0" dirty="0" smtClean="0">
                <a:solidFill>
                  <a:srgbClr val="C94251"/>
                </a:solidFill>
                <a:latin typeface="微软雅黑" charset="0"/>
                <a:ea typeface="微软雅黑" charset="0"/>
                <a:cs typeface="微软雅黑" charset="0"/>
              </a:rPr>
              <a:t>开发环境</a:t>
            </a:r>
            <a:endParaRPr lang="zh-CN" altLang="en-US" sz="3000" u="none" strike="noStrike" kern="1200" cap="none" spc="0" baseline="0" dirty="0">
              <a:solidFill>
                <a:schemeClr val="tx1"/>
              </a:solidFill>
              <a:cs typeface="微软雅黑" charset="0"/>
            </a:endParaRPr>
          </a:p>
        </p:txBody>
      </p:sp>
      <p:sp>
        <p:nvSpPr>
          <p:cNvPr id="9" name="矩形"/>
          <p:cNvSpPr>
            <a:spLocks/>
          </p:cNvSpPr>
          <p:nvPr/>
        </p:nvSpPr>
        <p:spPr>
          <a:xfrm>
            <a:off x="2276595" y="3573767"/>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sym typeface="Calibri" pitchFamily="34" charset="0"/>
              </a:rPr>
              <a:t>使用</a:t>
            </a:r>
            <a:r>
              <a:rPr lang="en-US" altLang="zh-CN" sz="2000" dirty="0" smtClean="0">
                <a:solidFill>
                  <a:srgbClr val="474747"/>
                </a:solidFill>
                <a:latin typeface="微软雅黑" charset="0"/>
                <a:ea typeface="微软雅黑" charset="0"/>
                <a:cs typeface="微软雅黑" charset="0"/>
                <a:sym typeface="Calibri" pitchFamily="34" charset="0"/>
              </a:rPr>
              <a:t>Angular</a:t>
            </a:r>
            <a:r>
              <a:rPr lang="zh-CN" altLang="en-US" sz="2000" dirty="0" smtClean="0">
                <a:solidFill>
                  <a:srgbClr val="474747"/>
                </a:solidFill>
                <a:latin typeface="微软雅黑" charset="0"/>
                <a:ea typeface="微软雅黑" charset="0"/>
                <a:cs typeface="微软雅黑" charset="0"/>
                <a:sym typeface="Calibri" pitchFamily="34" charset="0"/>
              </a:rPr>
              <a:t> </a:t>
            </a:r>
            <a:r>
              <a:rPr lang="en-US" altLang="zh-CN" sz="2000" dirty="0" smtClean="0">
                <a:solidFill>
                  <a:srgbClr val="474747"/>
                </a:solidFill>
                <a:latin typeface="微软雅黑" charset="0"/>
                <a:ea typeface="微软雅黑" charset="0"/>
                <a:cs typeface="微软雅黑" charset="0"/>
                <a:sym typeface="Calibri" pitchFamily="34" charset="0"/>
              </a:rPr>
              <a:t>CLI</a:t>
            </a:r>
            <a:r>
              <a:rPr lang="zh-CN" altLang="en-US" sz="2000" dirty="0" smtClean="0">
                <a:solidFill>
                  <a:srgbClr val="474747"/>
                </a:solidFill>
                <a:latin typeface="微软雅黑" charset="0"/>
                <a:ea typeface="微软雅黑" charset="0"/>
                <a:cs typeface="微软雅黑" charset="0"/>
                <a:sym typeface="Calibri" pitchFamily="34" charset="0"/>
              </a:rPr>
              <a:t> 创建并运行 </a:t>
            </a:r>
            <a:r>
              <a:rPr lang="en-US" altLang="zh-CN" sz="2000" dirty="0" smtClean="0">
                <a:solidFill>
                  <a:srgbClr val="474747"/>
                </a:solidFill>
                <a:latin typeface="微软雅黑" charset="0"/>
                <a:ea typeface="微软雅黑" charset="0"/>
                <a:cs typeface="微软雅黑" charset="0"/>
                <a:sym typeface="Calibri" pitchFamily="34" charset="0"/>
              </a:rPr>
              <a:t>Angular</a:t>
            </a:r>
            <a:r>
              <a:rPr lang="zh-CN" altLang="en-US" sz="2000" dirty="0" smtClean="0">
                <a:solidFill>
                  <a:srgbClr val="474747"/>
                </a:solidFill>
                <a:latin typeface="微软雅黑" charset="0"/>
                <a:ea typeface="微软雅黑" charset="0"/>
                <a:cs typeface="微软雅黑" charset="0"/>
                <a:sym typeface="Calibri" pitchFamily="34" charset="0"/>
              </a:rPr>
              <a:t> 项目</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10" name="矩形"/>
          <p:cNvSpPr>
            <a:spLocks/>
          </p:cNvSpPr>
          <p:nvPr/>
        </p:nvSpPr>
        <p:spPr>
          <a:xfrm>
            <a:off x="2276595" y="2575827"/>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安装</a:t>
            </a:r>
            <a:r>
              <a:rPr lang="en-US" altLang="zh-CN" sz="2000" dirty="0" err="1" smtClean="0">
                <a:solidFill>
                  <a:srgbClr val="474747"/>
                </a:solidFill>
                <a:latin typeface="微软雅黑" charset="0"/>
                <a:ea typeface="微软雅黑" charset="0"/>
                <a:cs typeface="微软雅黑" charset="0"/>
              </a:rPr>
              <a:t>Nodejs</a:t>
            </a:r>
            <a:r>
              <a:rPr lang="zh-CN" altLang="en-US" sz="2000" dirty="0" smtClean="0">
                <a:solidFill>
                  <a:srgbClr val="474747"/>
                </a:solidFill>
                <a:latin typeface="微软雅黑" charset="0"/>
                <a:ea typeface="微软雅黑" charset="0"/>
                <a:cs typeface="微软雅黑" charset="0"/>
              </a:rPr>
              <a:t>，</a:t>
            </a:r>
            <a:r>
              <a:rPr lang="en-US" altLang="zh-CN" sz="2000" dirty="0" smtClean="0">
                <a:solidFill>
                  <a:srgbClr val="474747"/>
                </a:solidFill>
                <a:latin typeface="微软雅黑" charset="0"/>
                <a:ea typeface="微软雅黑" charset="0"/>
                <a:cs typeface="微软雅黑" charset="0"/>
              </a:rPr>
              <a:t>Angular</a:t>
            </a:r>
            <a:r>
              <a:rPr lang="zh-CN" altLang="en-US" sz="2000" dirty="0" smtClean="0">
                <a:solidFill>
                  <a:srgbClr val="474747"/>
                </a:solidFill>
                <a:latin typeface="微软雅黑" charset="0"/>
                <a:ea typeface="微软雅黑" charset="0"/>
                <a:cs typeface="微软雅黑" charset="0"/>
              </a:rPr>
              <a:t> </a:t>
            </a:r>
            <a:r>
              <a:rPr lang="en-US" altLang="zh-CN" sz="2000" dirty="0" smtClean="0">
                <a:solidFill>
                  <a:srgbClr val="474747"/>
                </a:solidFill>
                <a:latin typeface="微软雅黑" charset="0"/>
                <a:ea typeface="微软雅黑" charset="0"/>
                <a:cs typeface="微软雅黑" charset="0"/>
              </a:rPr>
              <a:t>CLI</a:t>
            </a:r>
            <a:r>
              <a:rPr lang="zh-CN" altLang="en-US" sz="2000" dirty="0" smtClean="0">
                <a:solidFill>
                  <a:srgbClr val="474747"/>
                </a:solidFill>
                <a:latin typeface="微软雅黑" charset="0"/>
                <a:ea typeface="微软雅黑" charset="0"/>
                <a:cs typeface="微软雅黑" charset="0"/>
              </a:rPr>
              <a:t>，</a:t>
            </a:r>
            <a:r>
              <a:rPr lang="en-US" altLang="zh-CN" sz="2000" dirty="0" err="1" smtClean="0">
                <a:solidFill>
                  <a:srgbClr val="474747"/>
                </a:solidFill>
                <a:latin typeface="微软雅黑" charset="0"/>
                <a:ea typeface="微软雅黑" charset="0"/>
                <a:cs typeface="微软雅黑" charset="0"/>
              </a:rPr>
              <a:t>WebStorm</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11" name="矩形"/>
          <p:cNvSpPr>
            <a:spLocks/>
          </p:cNvSpPr>
          <p:nvPr/>
        </p:nvSpPr>
        <p:spPr>
          <a:xfrm>
            <a:off x="2276595" y="4565010"/>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457200" lvl="1" indent="0" algn="l">
              <a:lnSpc>
                <a:spcPct val="100000"/>
              </a:lnSpc>
              <a:spcBef>
                <a:spcPts val="0"/>
              </a:spcBef>
              <a:spcAft>
                <a:spcPts val="0"/>
              </a:spcAft>
              <a:buNone/>
            </a:pPr>
            <a:r>
              <a:rPr lang="zh-CN" altLang="en-US" sz="2000" u="none" strike="noStrike" kern="1200" cap="none" spc="0" baseline="0" dirty="0" smtClean="0">
                <a:solidFill>
                  <a:srgbClr val="474747"/>
                </a:solidFill>
                <a:latin typeface="微软雅黑" charset="0"/>
                <a:ea typeface="微软雅黑" charset="0"/>
                <a:cs typeface="微软雅黑" charset="0"/>
                <a:sym typeface="Calibri" pitchFamily="34" charset="0"/>
              </a:rPr>
              <a:t>分析</a:t>
            </a:r>
            <a:r>
              <a:rPr lang="en-US" altLang="zh-CN" sz="2000" u="none" strike="noStrike" kern="1200" cap="none" spc="0" baseline="0" dirty="0" smtClean="0">
                <a:solidFill>
                  <a:srgbClr val="474747"/>
                </a:solidFill>
                <a:latin typeface="微软雅黑" charset="0"/>
                <a:ea typeface="微软雅黑" charset="0"/>
                <a:cs typeface="微软雅黑" charset="0"/>
                <a:sym typeface="Calibri" pitchFamily="34" charset="0"/>
              </a:rPr>
              <a:t>Angular</a:t>
            </a:r>
            <a:r>
              <a:rPr lang="zh-CN" altLang="en-US" sz="2000" u="none" strike="noStrike" kern="1200" cap="none" spc="0" baseline="0" dirty="0" smtClean="0">
                <a:solidFill>
                  <a:srgbClr val="474747"/>
                </a:solidFill>
                <a:latin typeface="微软雅黑" charset="0"/>
                <a:ea typeface="微软雅黑" charset="0"/>
                <a:cs typeface="微软雅黑" charset="0"/>
                <a:sym typeface="Calibri" pitchFamily="34" charset="0"/>
              </a:rPr>
              <a:t>项目的目录结构及</a:t>
            </a:r>
            <a:r>
              <a:rPr lang="en-US" altLang="zh-CN" sz="2000" u="none" strike="noStrike" kern="1200" cap="none" spc="0" baseline="0" dirty="0" smtClean="0">
                <a:solidFill>
                  <a:srgbClr val="474747"/>
                </a:solidFill>
                <a:latin typeface="微软雅黑" charset="0"/>
                <a:ea typeface="微软雅黑" charset="0"/>
                <a:cs typeface="微软雅黑" charset="0"/>
                <a:sym typeface="Calibri" pitchFamily="34" charset="0"/>
              </a:rPr>
              <a:t>Angular</a:t>
            </a:r>
            <a:r>
              <a:rPr lang="zh-CN" altLang="en-US" sz="2000" u="none" strike="noStrike" kern="1200" cap="none" spc="0" baseline="0" dirty="0" smtClean="0">
                <a:solidFill>
                  <a:srgbClr val="474747"/>
                </a:solidFill>
                <a:latin typeface="微软雅黑" charset="0"/>
                <a:ea typeface="微软雅黑" charset="0"/>
                <a:cs typeface="微软雅黑" charset="0"/>
                <a:sym typeface="Calibri" pitchFamily="34" charset="0"/>
              </a:rPr>
              <a:t> </a:t>
            </a:r>
            <a:r>
              <a:rPr lang="en-US" altLang="zh-CN" sz="2000" u="none" strike="noStrike" kern="1200" cap="none" spc="0" baseline="0" dirty="0" smtClean="0">
                <a:solidFill>
                  <a:srgbClr val="474747"/>
                </a:solidFill>
                <a:latin typeface="微软雅黑" charset="0"/>
                <a:ea typeface="微软雅黑" charset="0"/>
                <a:cs typeface="微软雅黑" charset="0"/>
                <a:sym typeface="Calibri" pitchFamily="34" charset="0"/>
              </a:rPr>
              <a:t>CLI</a:t>
            </a:r>
            <a:r>
              <a:rPr lang="zh-CN" altLang="en-US" sz="2000" u="none" strike="noStrike" kern="1200" cap="none" spc="0" baseline="0" dirty="0" smtClean="0">
                <a:solidFill>
                  <a:srgbClr val="474747"/>
                </a:solidFill>
                <a:latin typeface="微软雅黑" charset="0"/>
                <a:ea typeface="微软雅黑" charset="0"/>
                <a:cs typeface="微软雅黑" charset="0"/>
                <a:sym typeface="Calibri" pitchFamily="34" charset="0"/>
              </a:rPr>
              <a:t>生成的基础代码</a:t>
            </a:r>
            <a:endParaRPr lang="zh-CN" altLang="en-US" sz="2000" u="none" strike="noStrike" kern="1200" cap="none" spc="0" baseline="0" dirty="0">
              <a:solidFill>
                <a:srgbClr val="474747"/>
              </a:solidFill>
              <a:latin typeface="微软雅黑" charset="0"/>
              <a:ea typeface="微软雅黑" charset="0"/>
              <a:cs typeface="微软雅黑" charset="0"/>
              <a:sym typeface="Calibri" pitchFamily="34" charset="0"/>
            </a:endParaRPr>
          </a:p>
        </p:txBody>
      </p:sp>
    </p:spTree>
    <p:extLst>
      <p:ext uri="{BB962C8B-B14F-4D97-AF65-F5344CB8AC3E}">
        <p14:creationId xmlns:p14="http://schemas.microsoft.com/office/powerpoint/2010/main" val="36899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86718" y="3457174"/>
            <a:ext cx="2841812" cy="85933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smtClean="0"/>
              <a:t>Component</a:t>
            </a:r>
            <a:endParaRPr kumimoji="1" lang="zh-CN" altLang="en-US" dirty="0"/>
          </a:p>
        </p:txBody>
      </p:sp>
      <p:grpSp>
        <p:nvGrpSpPr>
          <p:cNvPr id="66" name="组 65"/>
          <p:cNvGrpSpPr/>
          <p:nvPr/>
        </p:nvGrpSpPr>
        <p:grpSpPr>
          <a:xfrm>
            <a:off x="271183" y="2765172"/>
            <a:ext cx="6936442" cy="3743203"/>
            <a:chOff x="271183" y="2765172"/>
            <a:chExt cx="6936442" cy="3743203"/>
          </a:xfrm>
        </p:grpSpPr>
        <p:grpSp>
          <p:nvGrpSpPr>
            <p:cNvPr id="63" name="组 62"/>
            <p:cNvGrpSpPr/>
            <p:nvPr/>
          </p:nvGrpSpPr>
          <p:grpSpPr>
            <a:xfrm>
              <a:off x="271183" y="2765172"/>
              <a:ext cx="6936442" cy="3743203"/>
              <a:chOff x="271183" y="2765172"/>
              <a:chExt cx="6936442" cy="3743203"/>
            </a:xfrm>
          </p:grpSpPr>
          <p:sp>
            <p:nvSpPr>
              <p:cNvPr id="21" name="矩形 20"/>
              <p:cNvSpPr/>
              <p:nvPr/>
            </p:nvSpPr>
            <p:spPr>
              <a:xfrm>
                <a:off x="981635" y="2853658"/>
                <a:ext cx="2205317" cy="854849"/>
              </a:xfrm>
              <a:prstGeom prst="rect">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zh-CN" altLang="en-US" dirty="0" smtClean="0"/>
                  <a:t>输入属性</a:t>
                </a:r>
                <a:endParaRPr kumimoji="1" lang="en-US" altLang="zh-CN" dirty="0" smtClean="0"/>
              </a:p>
              <a:p>
                <a:pPr algn="ctr"/>
                <a:r>
                  <a:rPr kumimoji="1" lang="en-US" altLang="zh-CN" dirty="0" smtClean="0"/>
                  <a:t>@Inputs()</a:t>
                </a:r>
                <a:endParaRPr kumimoji="1" lang="zh-CN" altLang="en-US" dirty="0"/>
              </a:p>
            </p:txBody>
          </p:sp>
          <p:sp>
            <p:nvSpPr>
              <p:cNvPr id="35" name="矩形 34"/>
              <p:cNvSpPr/>
              <p:nvPr/>
            </p:nvSpPr>
            <p:spPr>
              <a:xfrm>
                <a:off x="981635" y="4095270"/>
                <a:ext cx="2205317" cy="854849"/>
              </a:xfrm>
              <a:prstGeom prst="rect">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zh-CN" altLang="en-US" dirty="0" smtClean="0"/>
                  <a:t>提供器</a:t>
                </a:r>
                <a:endParaRPr kumimoji="1" lang="en-US" altLang="zh-CN" dirty="0" smtClean="0"/>
              </a:p>
              <a:p>
                <a:pPr algn="ctr"/>
                <a:r>
                  <a:rPr kumimoji="1" lang="en-US" altLang="zh-CN" dirty="0" smtClean="0"/>
                  <a:t>providers</a:t>
                </a:r>
                <a:endParaRPr kumimoji="1" lang="zh-CN" altLang="en-US" dirty="0"/>
              </a:p>
            </p:txBody>
          </p:sp>
          <p:cxnSp>
            <p:nvCxnSpPr>
              <p:cNvPr id="39" name="肘形连接符 38"/>
              <p:cNvCxnSpPr>
                <a:stCxn id="21" idx="3"/>
                <a:endCxn id="4" idx="1"/>
              </p:cNvCxnSpPr>
              <p:nvPr/>
            </p:nvCxnSpPr>
            <p:spPr>
              <a:xfrm>
                <a:off x="3186952" y="3281083"/>
                <a:ext cx="2599766" cy="605757"/>
              </a:xfrm>
              <a:prstGeom prst="bentConnector3">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35" idx="3"/>
              </p:cNvCxnSpPr>
              <p:nvPr/>
            </p:nvCxnSpPr>
            <p:spPr>
              <a:xfrm flipV="1">
                <a:off x="3186952" y="3886839"/>
                <a:ext cx="1299883" cy="635856"/>
              </a:xfrm>
              <a:prstGeom prst="bentConnector3">
                <a:avLst>
                  <a:gd name="adj1" fmla="val 99655"/>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981635" y="5542512"/>
                <a:ext cx="2205317" cy="854849"/>
              </a:xfrm>
              <a:prstGeom prst="rect">
                <a:avLst/>
              </a:prstGeom>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zh-CN" altLang="en-US" dirty="0" smtClean="0"/>
                  <a:t>生命周期钩子</a:t>
                </a:r>
                <a:endParaRPr kumimoji="1" lang="en-US" altLang="zh-CN" dirty="0" smtClean="0"/>
              </a:p>
              <a:p>
                <a:pPr algn="ctr"/>
                <a:r>
                  <a:rPr kumimoji="1" lang="en-US" altLang="zh-CN" dirty="0"/>
                  <a:t>Lifecycle Hooks</a:t>
                </a:r>
                <a:endParaRPr kumimoji="1" lang="zh-CN" altLang="en-US" dirty="0"/>
              </a:p>
            </p:txBody>
          </p:sp>
          <p:cxnSp>
            <p:nvCxnSpPr>
              <p:cNvPr id="51" name="肘形连接符 50"/>
              <p:cNvCxnSpPr>
                <a:stCxn id="45" idx="0"/>
                <a:endCxn id="4" idx="2"/>
              </p:cNvCxnSpPr>
              <p:nvPr/>
            </p:nvCxnSpPr>
            <p:spPr>
              <a:xfrm rot="5400000" flipH="1" flipV="1">
                <a:off x="4032956" y="2367844"/>
                <a:ext cx="1226007" cy="5123330"/>
              </a:xfrm>
              <a:prstGeom prst="bentConnector3">
                <a:avLst>
                  <a:gd name="adj1" fmla="val 32451"/>
                </a:avLst>
              </a:prstGeom>
              <a:ln w="25400">
                <a:solidFill>
                  <a:schemeClr val="accent4">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框架 60"/>
              <p:cNvSpPr/>
              <p:nvPr/>
            </p:nvSpPr>
            <p:spPr>
              <a:xfrm>
                <a:off x="271183" y="2765172"/>
                <a:ext cx="3018864" cy="3743203"/>
              </a:xfrm>
              <a:prstGeom prst="frame">
                <a:avLst>
                  <a:gd name="adj1" fmla="val 87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a:solidFill>
                    <a:schemeClr val="tx1"/>
                  </a:solidFill>
                </a:endParaRPr>
              </a:p>
            </p:txBody>
          </p:sp>
        </p:grpSp>
        <p:sp>
          <p:nvSpPr>
            <p:cNvPr id="62" name="文本框 61"/>
            <p:cNvSpPr txBox="1"/>
            <p:nvPr/>
          </p:nvSpPr>
          <p:spPr>
            <a:xfrm>
              <a:off x="349623" y="3583961"/>
              <a:ext cx="461665" cy="1938992"/>
            </a:xfrm>
            <a:prstGeom prst="rect">
              <a:avLst/>
            </a:prstGeom>
            <a:noFill/>
          </p:spPr>
          <p:txBody>
            <a:bodyPr vert="eaVert" wrap="none" rtlCol="0">
              <a:spAutoFit/>
            </a:bodyPr>
            <a:lstStyle/>
            <a:p>
              <a:r>
                <a:rPr kumimoji="1" lang="zh-CN" altLang="en-US" smtClean="0"/>
                <a:t>可选的可注入对象</a:t>
              </a:r>
              <a:endParaRPr kumimoji="1" lang="zh-CN" altLang="en-US"/>
            </a:p>
          </p:txBody>
        </p:sp>
      </p:grpSp>
      <p:grpSp>
        <p:nvGrpSpPr>
          <p:cNvPr id="69" name="组 68"/>
          <p:cNvGrpSpPr/>
          <p:nvPr/>
        </p:nvGrpSpPr>
        <p:grpSpPr>
          <a:xfrm>
            <a:off x="822512" y="4634401"/>
            <a:ext cx="11212606" cy="1993161"/>
            <a:chOff x="822512" y="4634401"/>
            <a:chExt cx="11212606" cy="1993161"/>
          </a:xfrm>
        </p:grpSpPr>
        <p:grpSp>
          <p:nvGrpSpPr>
            <p:cNvPr id="65" name="组 64"/>
            <p:cNvGrpSpPr/>
            <p:nvPr/>
          </p:nvGrpSpPr>
          <p:grpSpPr>
            <a:xfrm>
              <a:off x="822512" y="5150223"/>
              <a:ext cx="11212606" cy="1477339"/>
              <a:chOff x="822512" y="5150223"/>
              <a:chExt cx="11212606" cy="1477339"/>
            </a:xfrm>
          </p:grpSpPr>
          <p:sp>
            <p:nvSpPr>
              <p:cNvPr id="47" name="矩形 46"/>
              <p:cNvSpPr/>
              <p:nvPr/>
            </p:nvSpPr>
            <p:spPr>
              <a:xfrm>
                <a:off x="3836893" y="5542512"/>
                <a:ext cx="2205317" cy="854849"/>
              </a:xfrm>
              <a:prstGeom prst="rect">
                <a:avLst/>
              </a:prstGeom>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zh-CN" altLang="en-US" dirty="0" smtClean="0"/>
                  <a:t>样式表</a:t>
                </a:r>
                <a:endParaRPr kumimoji="1" lang="en-US" altLang="zh-CN" dirty="0" smtClean="0"/>
              </a:p>
              <a:p>
                <a:pPr algn="ctr"/>
                <a:r>
                  <a:rPr kumimoji="1" lang="en-US" altLang="zh-CN" dirty="0" smtClean="0"/>
                  <a:t>styles</a:t>
                </a:r>
                <a:endParaRPr kumimoji="1" lang="zh-CN" altLang="en-US" dirty="0"/>
              </a:p>
            </p:txBody>
          </p:sp>
          <p:sp>
            <p:nvSpPr>
              <p:cNvPr id="48" name="矩形 47"/>
              <p:cNvSpPr/>
              <p:nvPr/>
            </p:nvSpPr>
            <p:spPr>
              <a:xfrm>
                <a:off x="6692151" y="5542511"/>
                <a:ext cx="2205317" cy="854849"/>
              </a:xfrm>
              <a:prstGeom prst="rect">
                <a:avLst/>
              </a:prstGeom>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zh-CN" altLang="en-US" dirty="0" smtClean="0"/>
                  <a:t>动画</a:t>
                </a:r>
                <a:endParaRPr kumimoji="1" lang="en-US" altLang="zh-CN" dirty="0" smtClean="0"/>
              </a:p>
              <a:p>
                <a:pPr algn="ctr"/>
                <a:r>
                  <a:rPr kumimoji="1" lang="en-US" altLang="zh-CN" dirty="0" smtClean="0"/>
                  <a:t>Animations</a:t>
                </a:r>
                <a:endParaRPr kumimoji="1" lang="zh-CN" altLang="en-US" dirty="0"/>
              </a:p>
            </p:txBody>
          </p:sp>
          <p:sp>
            <p:nvSpPr>
              <p:cNvPr id="49" name="矩形 48"/>
              <p:cNvSpPr/>
              <p:nvPr/>
            </p:nvSpPr>
            <p:spPr>
              <a:xfrm>
                <a:off x="9551894" y="5542510"/>
                <a:ext cx="2205317" cy="854849"/>
              </a:xfrm>
              <a:prstGeom prst="rect">
                <a:avLst/>
              </a:prstGeom>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zh-CN" altLang="en-US" dirty="0" smtClean="0"/>
                  <a:t>输出属性</a:t>
                </a:r>
                <a:endParaRPr kumimoji="1" lang="en-US" altLang="zh-CN" dirty="0" smtClean="0"/>
              </a:p>
              <a:p>
                <a:pPr algn="ctr"/>
                <a:r>
                  <a:rPr kumimoji="1" lang="en-US" altLang="zh-CN" dirty="0" smtClean="0"/>
                  <a:t>@Outputs</a:t>
                </a:r>
                <a:endParaRPr kumimoji="1" lang="zh-CN" altLang="en-US" dirty="0"/>
              </a:p>
            </p:txBody>
          </p:sp>
          <p:cxnSp>
            <p:nvCxnSpPr>
              <p:cNvPr id="54" name="直线连接符 53"/>
              <p:cNvCxnSpPr>
                <a:stCxn id="47" idx="0"/>
              </p:cNvCxnSpPr>
              <p:nvPr/>
            </p:nvCxnSpPr>
            <p:spPr>
              <a:xfrm flipH="1" flipV="1">
                <a:off x="4935069" y="5150224"/>
                <a:ext cx="4483" cy="392288"/>
              </a:xfrm>
              <a:prstGeom prst="line">
                <a:avLst/>
              </a:prstGeom>
              <a:ln w="25400">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7" name="肘形连接符 56"/>
              <p:cNvCxnSpPr>
                <a:stCxn id="48" idx="0"/>
              </p:cNvCxnSpPr>
              <p:nvPr/>
            </p:nvCxnSpPr>
            <p:spPr>
              <a:xfrm rot="16200000" flipV="1">
                <a:off x="7305074" y="5052775"/>
                <a:ext cx="392287" cy="587186"/>
              </a:xfrm>
              <a:prstGeom prst="bentConnector2">
                <a:avLst/>
              </a:prstGeom>
              <a:ln w="25400">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8" name="肘形连接符 57"/>
              <p:cNvCxnSpPr>
                <a:stCxn id="49" idx="0"/>
              </p:cNvCxnSpPr>
              <p:nvPr/>
            </p:nvCxnSpPr>
            <p:spPr>
              <a:xfrm rot="16200000" flipV="1">
                <a:off x="9026298" y="3914255"/>
                <a:ext cx="392287" cy="2864224"/>
              </a:xfrm>
              <a:prstGeom prst="bentConnector2">
                <a:avLst/>
              </a:prstGeom>
              <a:ln w="25400">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4" name="框架 63"/>
              <p:cNvSpPr/>
              <p:nvPr/>
            </p:nvSpPr>
            <p:spPr>
              <a:xfrm>
                <a:off x="822512" y="5299658"/>
                <a:ext cx="11212606" cy="1327904"/>
              </a:xfrm>
              <a:prstGeom prst="frame">
                <a:avLst>
                  <a:gd name="adj1" fmla="val 87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a:solidFill>
                    <a:schemeClr val="tx1"/>
                  </a:solidFill>
                </a:endParaRPr>
              </a:p>
            </p:txBody>
          </p:sp>
        </p:grpSp>
        <p:sp>
          <p:nvSpPr>
            <p:cNvPr id="68" name="文本框 67"/>
            <p:cNvSpPr txBox="1"/>
            <p:nvPr/>
          </p:nvSpPr>
          <p:spPr>
            <a:xfrm>
              <a:off x="9861882" y="4634401"/>
              <a:ext cx="1800493" cy="369332"/>
            </a:xfrm>
            <a:prstGeom prst="rect">
              <a:avLst/>
            </a:prstGeom>
            <a:noFill/>
          </p:spPr>
          <p:txBody>
            <a:bodyPr wrap="none" rtlCol="0">
              <a:spAutoFit/>
            </a:bodyPr>
            <a:lstStyle/>
            <a:p>
              <a:r>
                <a:rPr kumimoji="1" lang="zh-CN" altLang="en-US" dirty="0" smtClean="0"/>
                <a:t>可选</a:t>
              </a:r>
              <a:r>
                <a:rPr kumimoji="1" lang="zh-CN" altLang="en-US" smtClean="0"/>
                <a:t>的输出对象</a:t>
              </a:r>
              <a:endParaRPr kumimoji="1" lang="zh-CN" altLang="en-US"/>
            </a:p>
          </p:txBody>
        </p:sp>
      </p:grpSp>
      <p:grpSp>
        <p:nvGrpSpPr>
          <p:cNvPr id="2" name="组 1"/>
          <p:cNvGrpSpPr/>
          <p:nvPr/>
        </p:nvGrpSpPr>
        <p:grpSpPr>
          <a:xfrm>
            <a:off x="2366683" y="1066478"/>
            <a:ext cx="4840942" cy="2390695"/>
            <a:chOff x="2366683" y="1066478"/>
            <a:chExt cx="4840942" cy="2390695"/>
          </a:xfrm>
        </p:grpSpPr>
        <p:sp>
          <p:nvSpPr>
            <p:cNvPr id="5" name="矩形 4"/>
            <p:cNvSpPr/>
            <p:nvPr/>
          </p:nvSpPr>
          <p:spPr>
            <a:xfrm>
              <a:off x="2366683" y="1066478"/>
              <a:ext cx="1846730" cy="85484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dirty="0" smtClean="0"/>
                <a:t>装饰器</a:t>
              </a:r>
              <a:endParaRPr kumimoji="1" lang="en-US" altLang="zh-CN" dirty="0" smtClean="0"/>
            </a:p>
            <a:p>
              <a:pPr algn="ctr"/>
              <a:r>
                <a:rPr kumimoji="1" lang="en-US" altLang="zh-CN" dirty="0" smtClean="0"/>
                <a:t>@Component()</a:t>
              </a:r>
              <a:endParaRPr kumimoji="1" lang="zh-CN" altLang="en-US" dirty="0"/>
            </a:p>
          </p:txBody>
        </p:sp>
        <p:cxnSp>
          <p:nvCxnSpPr>
            <p:cNvPr id="9" name="肘形连接符 8"/>
            <p:cNvCxnSpPr>
              <a:stCxn id="5" idx="2"/>
              <a:endCxn id="4" idx="0"/>
            </p:cNvCxnSpPr>
            <p:nvPr/>
          </p:nvCxnSpPr>
          <p:spPr>
            <a:xfrm rot="16200000" flipH="1">
              <a:off x="4480913" y="730462"/>
              <a:ext cx="1535847" cy="3917576"/>
            </a:xfrm>
            <a:prstGeom prst="bentConnector3">
              <a:avLst/>
            </a:prstGeom>
            <a:ln w="254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组 2"/>
          <p:cNvGrpSpPr/>
          <p:nvPr/>
        </p:nvGrpSpPr>
        <p:grpSpPr>
          <a:xfrm>
            <a:off x="5360894" y="1066479"/>
            <a:ext cx="1846730" cy="1622771"/>
            <a:chOff x="5360894" y="1066479"/>
            <a:chExt cx="1846730" cy="1622771"/>
          </a:xfrm>
        </p:grpSpPr>
        <p:sp>
          <p:nvSpPr>
            <p:cNvPr id="6" name="矩形 5"/>
            <p:cNvSpPr/>
            <p:nvPr/>
          </p:nvSpPr>
          <p:spPr>
            <a:xfrm>
              <a:off x="5360894" y="1066479"/>
              <a:ext cx="1846730" cy="85484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dirty="0" smtClean="0"/>
                <a:t>模板</a:t>
              </a:r>
              <a:endParaRPr kumimoji="1" lang="en-US" altLang="zh-CN" dirty="0" smtClean="0"/>
            </a:p>
            <a:p>
              <a:pPr algn="ctr"/>
              <a:r>
                <a:rPr kumimoji="1" lang="en-US" altLang="zh-CN" dirty="0" smtClean="0"/>
                <a:t>Template</a:t>
              </a:r>
              <a:endParaRPr kumimoji="1" lang="zh-CN" altLang="en-US" dirty="0"/>
            </a:p>
          </p:txBody>
        </p:sp>
        <p:cxnSp>
          <p:nvCxnSpPr>
            <p:cNvPr id="28" name="直线连接符 27"/>
            <p:cNvCxnSpPr>
              <a:stCxn id="6" idx="2"/>
            </p:cNvCxnSpPr>
            <p:nvPr/>
          </p:nvCxnSpPr>
          <p:spPr>
            <a:xfrm flipH="1">
              <a:off x="6279776" y="1921328"/>
              <a:ext cx="4483" cy="767922"/>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 11"/>
          <p:cNvGrpSpPr/>
          <p:nvPr/>
        </p:nvGrpSpPr>
        <p:grpSpPr>
          <a:xfrm>
            <a:off x="1905001" y="430307"/>
            <a:ext cx="8749552" cy="1800862"/>
            <a:chOff x="1905001" y="430307"/>
            <a:chExt cx="8749552" cy="1800862"/>
          </a:xfrm>
        </p:grpSpPr>
        <p:sp>
          <p:nvSpPr>
            <p:cNvPr id="32" name="框架 31"/>
            <p:cNvSpPr/>
            <p:nvPr/>
          </p:nvSpPr>
          <p:spPr>
            <a:xfrm>
              <a:off x="1905001" y="430307"/>
              <a:ext cx="8749552" cy="1800862"/>
            </a:xfrm>
            <a:prstGeom prst="frame">
              <a:avLst>
                <a:gd name="adj1" fmla="val 176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a:solidFill>
                  <a:schemeClr val="tx1"/>
                </a:solidFill>
              </a:endParaRPr>
            </a:p>
          </p:txBody>
        </p:sp>
        <p:sp>
          <p:nvSpPr>
            <p:cNvPr id="33" name="文本框 32"/>
            <p:cNvSpPr txBox="1"/>
            <p:nvPr/>
          </p:nvSpPr>
          <p:spPr>
            <a:xfrm>
              <a:off x="5725779" y="464551"/>
              <a:ext cx="1107996" cy="369332"/>
            </a:xfrm>
            <a:prstGeom prst="rect">
              <a:avLst/>
            </a:prstGeom>
            <a:noFill/>
          </p:spPr>
          <p:txBody>
            <a:bodyPr wrap="none" rtlCol="0">
              <a:spAutoFit/>
            </a:bodyPr>
            <a:lstStyle/>
            <a:p>
              <a:r>
                <a:rPr kumimoji="1" lang="zh-CN" altLang="en-US" dirty="0" smtClean="0"/>
                <a:t>必备元素</a:t>
              </a:r>
              <a:endParaRPr kumimoji="1" lang="zh-CN" altLang="en-US" dirty="0"/>
            </a:p>
          </p:txBody>
        </p:sp>
      </p:grpSp>
      <p:grpSp>
        <p:nvGrpSpPr>
          <p:cNvPr id="10" name="组 9"/>
          <p:cNvGrpSpPr/>
          <p:nvPr/>
        </p:nvGrpSpPr>
        <p:grpSpPr>
          <a:xfrm>
            <a:off x="7207625" y="1039584"/>
            <a:ext cx="2994210" cy="2417589"/>
            <a:chOff x="7207625" y="1039584"/>
            <a:chExt cx="2994210" cy="2417589"/>
          </a:xfrm>
        </p:grpSpPr>
        <p:grpSp>
          <p:nvGrpSpPr>
            <p:cNvPr id="8" name="组 7"/>
            <p:cNvGrpSpPr/>
            <p:nvPr/>
          </p:nvGrpSpPr>
          <p:grpSpPr>
            <a:xfrm>
              <a:off x="7207625" y="1066478"/>
              <a:ext cx="2994210" cy="2390695"/>
              <a:chOff x="7207625" y="1066478"/>
              <a:chExt cx="2994210" cy="2390695"/>
            </a:xfrm>
          </p:grpSpPr>
          <p:sp>
            <p:nvSpPr>
              <p:cNvPr id="7" name="矩形 6"/>
              <p:cNvSpPr/>
              <p:nvPr/>
            </p:nvSpPr>
            <p:spPr>
              <a:xfrm>
                <a:off x="8355105" y="1066478"/>
                <a:ext cx="1846730" cy="85484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dirty="0" smtClean="0"/>
                  <a:t>控制器</a:t>
                </a:r>
                <a:endParaRPr kumimoji="1" lang="en-US" altLang="zh-CN" dirty="0" smtClean="0"/>
              </a:p>
              <a:p>
                <a:pPr algn="ctr"/>
                <a:r>
                  <a:rPr kumimoji="1" lang="en-US" altLang="zh-CN" dirty="0" smtClean="0"/>
                  <a:t>Controller</a:t>
                </a:r>
                <a:endParaRPr kumimoji="1" lang="zh-CN" altLang="en-US" dirty="0"/>
              </a:p>
            </p:txBody>
          </p:sp>
          <p:cxnSp>
            <p:nvCxnSpPr>
              <p:cNvPr id="11" name="肘形连接符 10"/>
              <p:cNvCxnSpPr>
                <a:stCxn id="7" idx="2"/>
                <a:endCxn id="4" idx="0"/>
              </p:cNvCxnSpPr>
              <p:nvPr/>
            </p:nvCxnSpPr>
            <p:spPr>
              <a:xfrm rot="5400000">
                <a:off x="7475124" y="1653827"/>
                <a:ext cx="1535847" cy="2070846"/>
              </a:xfrm>
              <a:prstGeom prst="bentConnector3">
                <a:avLst/>
              </a:prstGeom>
              <a:ln w="254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70" name="左右箭头 69"/>
            <p:cNvSpPr/>
            <p:nvPr/>
          </p:nvSpPr>
          <p:spPr>
            <a:xfrm>
              <a:off x="7301753" y="1358153"/>
              <a:ext cx="941294" cy="242047"/>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a:p>
          </p:txBody>
        </p:sp>
        <p:sp>
          <p:nvSpPr>
            <p:cNvPr id="71" name="文本框 70"/>
            <p:cNvSpPr txBox="1"/>
            <p:nvPr/>
          </p:nvSpPr>
          <p:spPr>
            <a:xfrm>
              <a:off x="7247965" y="1039584"/>
              <a:ext cx="1107996" cy="369332"/>
            </a:xfrm>
            <a:prstGeom prst="rect">
              <a:avLst/>
            </a:prstGeom>
            <a:noFill/>
          </p:spPr>
          <p:txBody>
            <a:bodyPr wrap="none" rtlCol="0">
              <a:spAutoFit/>
            </a:bodyPr>
            <a:lstStyle/>
            <a:p>
              <a:r>
                <a:rPr kumimoji="1" lang="zh-CN" altLang="en-US" dirty="0" smtClean="0"/>
                <a:t>数据绑定</a:t>
              </a:r>
              <a:endParaRPr kumimoji="1" lang="zh-CN" altLang="en-US" dirty="0"/>
            </a:p>
          </p:txBody>
        </p:sp>
      </p:grpSp>
    </p:spTree>
    <p:extLst>
      <p:ext uri="{BB962C8B-B14F-4D97-AF65-F5344CB8AC3E}">
        <p14:creationId xmlns:p14="http://schemas.microsoft.com/office/powerpoint/2010/main" val="198199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dissolve">
                                      <p:cBhvr>
                                        <p:cTn id="27" dur="500"/>
                                        <p:tgtEl>
                                          <p:spTgt spid="66"/>
                                        </p:tgtEl>
                                      </p:cBhvr>
                                    </p:animEffect>
                                  </p:childTnLst>
                                </p:cTn>
                              </p:par>
                              <p:par>
                                <p:cTn id="28" presetID="9" presetClass="entr" presetSubtype="0" fill="hold" nodeType="withEffect">
                                  <p:stCondLst>
                                    <p:cond delay="0"/>
                                  </p:stCondLst>
                                  <p:childTnLst>
                                    <p:set>
                                      <p:cBhvr>
                                        <p:cTn id="29" dur="1" fill="hold">
                                          <p:stCondLst>
                                            <p:cond delay="0"/>
                                          </p:stCondLst>
                                        </p:cTn>
                                        <p:tgtEl>
                                          <p:spTgt spid="69"/>
                                        </p:tgtEl>
                                        <p:attrNameLst>
                                          <p:attrName>style.visibility</p:attrName>
                                        </p:attrNameLst>
                                      </p:cBhvr>
                                      <p:to>
                                        <p:strVal val="visible"/>
                                      </p:to>
                                    </p:set>
                                    <p:animEffect transition="in" filter="dissolve">
                                      <p:cBhvr>
                                        <p:cTn id="30"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p:cNvSpPr>
            <a:spLocks/>
          </p:cNvSpPr>
          <p:nvPr/>
        </p:nvSpPr>
        <p:spPr>
          <a:xfrm>
            <a:off x="3963845" y="768638"/>
            <a:ext cx="3201517"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启动</a:t>
            </a:r>
            <a:r>
              <a:rPr lang="en-US" altLang="zh-CN" sz="3000" b="1" u="none" strike="noStrike" kern="0" cap="none" spc="0" baseline="0" dirty="0" smtClean="0">
                <a:solidFill>
                  <a:srgbClr val="C94251"/>
                </a:solidFill>
                <a:latin typeface="微软雅黑" charset="0"/>
                <a:ea typeface="微软雅黑" charset="0"/>
                <a:cs typeface="微软雅黑" charset="0"/>
              </a:rPr>
              <a:t>angular</a:t>
            </a:r>
            <a:r>
              <a:rPr lang="zh-CN" altLang="en-US" sz="3000" b="1" u="none" strike="noStrike" kern="0" cap="none" spc="0" baseline="0" dirty="0" smtClean="0">
                <a:solidFill>
                  <a:srgbClr val="C94251"/>
                </a:solidFill>
                <a:latin typeface="微软雅黑" charset="0"/>
                <a:ea typeface="微软雅黑" charset="0"/>
                <a:cs typeface="微软雅黑" charset="0"/>
              </a:rPr>
              <a:t>应用</a:t>
            </a:r>
            <a:endParaRPr lang="zh-CN" altLang="en-US" sz="3000" u="none" strike="noStrike" kern="1200" cap="none" spc="0" baseline="0" dirty="0">
              <a:solidFill>
                <a:schemeClr val="tx1"/>
              </a:solidFill>
              <a:cs typeface="微软雅黑" charset="0"/>
            </a:endParaRPr>
          </a:p>
        </p:txBody>
      </p:sp>
      <p:sp>
        <p:nvSpPr>
          <p:cNvPr id="9" name="矩形"/>
          <p:cNvSpPr>
            <a:spLocks/>
          </p:cNvSpPr>
          <p:nvPr/>
        </p:nvSpPr>
        <p:spPr>
          <a:xfrm>
            <a:off x="2276595" y="3573767"/>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sym typeface="Calibri" pitchFamily="34" charset="0"/>
              </a:rPr>
              <a:t>启动时加载了哪些脚本？</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10" name="矩形"/>
          <p:cNvSpPr>
            <a:spLocks/>
          </p:cNvSpPr>
          <p:nvPr/>
        </p:nvSpPr>
        <p:spPr>
          <a:xfrm>
            <a:off x="2276595" y="2575827"/>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启动时加载了哪个页面？</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11" name="矩形"/>
          <p:cNvSpPr>
            <a:spLocks/>
          </p:cNvSpPr>
          <p:nvPr/>
        </p:nvSpPr>
        <p:spPr>
          <a:xfrm>
            <a:off x="2276595" y="4565010"/>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457200" lvl="1" indent="0" algn="l">
              <a:lnSpc>
                <a:spcPct val="100000"/>
              </a:lnSpc>
              <a:spcBef>
                <a:spcPts val="0"/>
              </a:spcBef>
              <a:spcAft>
                <a:spcPts val="0"/>
              </a:spcAft>
              <a:buNone/>
            </a:pPr>
            <a:r>
              <a:rPr lang="zh-CN" altLang="en-US" sz="2000" u="none" strike="noStrike" kern="1200" cap="none" spc="0" baseline="0" dirty="0" smtClean="0">
                <a:solidFill>
                  <a:srgbClr val="474747"/>
                </a:solidFill>
                <a:latin typeface="微软雅黑" charset="0"/>
                <a:ea typeface="微软雅黑" charset="0"/>
                <a:cs typeface="微软雅黑" charset="0"/>
                <a:sym typeface="Calibri" pitchFamily="34" charset="0"/>
              </a:rPr>
              <a:t>这些脚本做了什么事？</a:t>
            </a:r>
            <a:endParaRPr lang="zh-CN" altLang="en-US" sz="2000" u="none" strike="noStrike" kern="1200" cap="none" spc="0" baseline="0" dirty="0">
              <a:solidFill>
                <a:srgbClr val="474747"/>
              </a:solidFill>
              <a:latin typeface="微软雅黑" charset="0"/>
              <a:ea typeface="微软雅黑" charset="0"/>
              <a:cs typeface="微软雅黑" charset="0"/>
              <a:sym typeface="Calibri" pitchFamily="34" charset="0"/>
            </a:endParaRPr>
          </a:p>
        </p:txBody>
      </p:sp>
    </p:spTree>
    <p:extLst>
      <p:ext uri="{BB962C8B-B14F-4D97-AF65-F5344CB8AC3E}">
        <p14:creationId xmlns:p14="http://schemas.microsoft.com/office/powerpoint/2010/main" val="172402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p:cNvSpPr>
            <a:spLocks/>
          </p:cNvSpPr>
          <p:nvPr/>
        </p:nvSpPr>
        <p:spPr>
          <a:xfrm>
            <a:off x="3708167" y="785608"/>
            <a:ext cx="4775666"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开发</a:t>
            </a:r>
            <a:r>
              <a:rPr lang="en-US" altLang="zh-CN" sz="3000" b="1" u="none" strike="noStrike" kern="0" cap="none" spc="0" baseline="0" dirty="0" smtClean="0">
                <a:solidFill>
                  <a:srgbClr val="C94251"/>
                </a:solidFill>
                <a:latin typeface="微软雅黑" charset="0"/>
                <a:ea typeface="微软雅黑" charset="0"/>
                <a:cs typeface="微软雅黑" charset="0"/>
              </a:rPr>
              <a:t>Auction</a:t>
            </a:r>
            <a:r>
              <a:rPr lang="zh-CN" altLang="en-US" sz="3000" b="1" u="none" strike="noStrike" kern="0" cap="none" spc="0" baseline="0" dirty="0" smtClean="0">
                <a:solidFill>
                  <a:srgbClr val="C94251"/>
                </a:solidFill>
                <a:latin typeface="微软雅黑" charset="0"/>
                <a:ea typeface="微软雅黑" charset="0"/>
                <a:cs typeface="微软雅黑" charset="0"/>
              </a:rPr>
              <a:t>的第一个版本</a:t>
            </a:r>
            <a:endParaRPr lang="zh-CN" altLang="en-US" sz="3000" u="none" strike="noStrike" kern="1200" cap="none" spc="0" baseline="0" dirty="0">
              <a:solidFill>
                <a:schemeClr val="tx1"/>
              </a:solidFill>
              <a:cs typeface="微软雅黑" charset="0"/>
            </a:endParaRPr>
          </a:p>
        </p:txBody>
      </p:sp>
      <p:sp>
        <p:nvSpPr>
          <p:cNvPr id="9" name="矩形"/>
          <p:cNvSpPr>
            <a:spLocks/>
          </p:cNvSpPr>
          <p:nvPr/>
        </p:nvSpPr>
        <p:spPr>
          <a:xfrm>
            <a:off x="2490245" y="353958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sym typeface="Calibri" pitchFamily="34" charset="0"/>
              </a:rPr>
              <a:t>开发主页面</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10" name="矩形"/>
          <p:cNvSpPr>
            <a:spLocks/>
          </p:cNvSpPr>
          <p:nvPr/>
        </p:nvSpPr>
        <p:spPr>
          <a:xfrm>
            <a:off x="2490245" y="254164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整体思路讲解</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11" name="矩形"/>
          <p:cNvSpPr>
            <a:spLocks/>
          </p:cNvSpPr>
          <p:nvPr/>
        </p:nvSpPr>
        <p:spPr>
          <a:xfrm>
            <a:off x="2490245" y="4530826"/>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sym typeface="Calibri" pitchFamily="34" charset="0"/>
              </a:rPr>
              <a:t>开发各个组件</a:t>
            </a:r>
            <a:endParaRPr lang="zh-CN" altLang="en-US" sz="2000" dirty="0">
              <a:solidFill>
                <a:srgbClr val="C9394A"/>
              </a:solidFill>
              <a:latin typeface="微软雅黑" charset="0"/>
              <a:ea typeface="微软雅黑" charset="0"/>
              <a:cs typeface="微软雅黑" charset="0"/>
              <a:sym typeface="Calibri" pitchFamily="34" charset="0"/>
            </a:endParaRPr>
          </a:p>
        </p:txBody>
      </p:sp>
    </p:spTree>
    <p:extLst>
      <p:ext uri="{BB962C8B-B14F-4D97-AF65-F5344CB8AC3E}">
        <p14:creationId xmlns:p14="http://schemas.microsoft.com/office/powerpoint/2010/main" val="18859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图片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6087" y="171098"/>
            <a:ext cx="7238382" cy="6554655"/>
          </a:xfrm>
          <a:prstGeom prst="rect">
            <a:avLst/>
          </a:prstGeom>
        </p:spPr>
      </p:pic>
      <p:grpSp>
        <p:nvGrpSpPr>
          <p:cNvPr id="47" name="组 46"/>
          <p:cNvGrpSpPr/>
          <p:nvPr/>
        </p:nvGrpSpPr>
        <p:grpSpPr>
          <a:xfrm>
            <a:off x="2272661" y="72570"/>
            <a:ext cx="8944314" cy="478973"/>
            <a:chOff x="2272661" y="72570"/>
            <a:chExt cx="8944314" cy="478973"/>
          </a:xfrm>
        </p:grpSpPr>
        <p:grpSp>
          <p:nvGrpSpPr>
            <p:cNvPr id="13" name="组 12"/>
            <p:cNvGrpSpPr/>
            <p:nvPr/>
          </p:nvGrpSpPr>
          <p:grpSpPr>
            <a:xfrm>
              <a:off x="2272661" y="72570"/>
              <a:ext cx="8944314" cy="478973"/>
              <a:chOff x="2272661" y="72570"/>
              <a:chExt cx="8944314" cy="478973"/>
            </a:xfrm>
          </p:grpSpPr>
          <p:sp>
            <p:nvSpPr>
              <p:cNvPr id="6" name="框架 5"/>
              <p:cNvSpPr/>
              <p:nvPr/>
            </p:nvSpPr>
            <p:spPr>
              <a:xfrm>
                <a:off x="2272661" y="72570"/>
                <a:ext cx="7425234" cy="478973"/>
              </a:xfrm>
              <a:prstGeom prst="frame">
                <a:avLst>
                  <a:gd name="adj1" fmla="val 4538"/>
                </a:avLst>
              </a:prstGeom>
              <a:ln/>
            </p:spPr>
            <p:style>
              <a:lnRef idx="2">
                <a:schemeClr val="accent6">
                  <a:shade val="50000"/>
                </a:schemeClr>
              </a:lnRef>
              <a:fillRef idx="1">
                <a:schemeClr val="accent6"/>
              </a:fillRef>
              <a:effectRef idx="0">
                <a:schemeClr val="accent6"/>
              </a:effectRef>
              <a:fontRef idx="minor">
                <a:schemeClr val="lt1"/>
              </a:fontRef>
            </p:style>
            <p:txBody>
              <a:bodyPr lIns="360000" rtlCol="0" anchor="ctr"/>
              <a:lstStyle/>
              <a:p>
                <a:pPr algn="ctr"/>
                <a:endParaRPr kumimoji="1" lang="zh-CN" altLang="en-US" dirty="0">
                  <a:solidFill>
                    <a:schemeClr val="tx1"/>
                  </a:solidFill>
                </a:endParaRPr>
              </a:p>
            </p:txBody>
          </p:sp>
          <p:sp>
            <p:nvSpPr>
              <p:cNvPr id="12" name="文本框 11"/>
              <p:cNvSpPr txBox="1"/>
              <p:nvPr/>
            </p:nvSpPr>
            <p:spPr>
              <a:xfrm>
                <a:off x="9878147" y="127390"/>
                <a:ext cx="1338828" cy="369332"/>
              </a:xfrm>
              <a:prstGeom prst="rect">
                <a:avLst/>
              </a:prstGeom>
              <a:noFill/>
            </p:spPr>
            <p:txBody>
              <a:bodyPr wrap="none" rtlCol="0">
                <a:spAutoFit/>
              </a:bodyPr>
              <a:lstStyle/>
              <a:p>
                <a:r>
                  <a:rPr kumimoji="1" lang="zh-CN" altLang="en-US" dirty="0" smtClean="0"/>
                  <a:t>导航栏组件</a:t>
                </a:r>
                <a:endParaRPr kumimoji="1" lang="zh-CN" altLang="en-US" dirty="0"/>
              </a:p>
            </p:txBody>
          </p:sp>
        </p:grpSp>
        <p:cxnSp>
          <p:nvCxnSpPr>
            <p:cNvPr id="30" name="直线箭头连接符 29"/>
            <p:cNvCxnSpPr>
              <a:stCxn id="12" idx="1"/>
              <a:endCxn id="6" idx="3"/>
            </p:cNvCxnSpPr>
            <p:nvPr/>
          </p:nvCxnSpPr>
          <p:spPr>
            <a:xfrm flipH="1">
              <a:off x="9697895" y="312056"/>
              <a:ext cx="1802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8" name="组 47"/>
          <p:cNvGrpSpPr/>
          <p:nvPr/>
        </p:nvGrpSpPr>
        <p:grpSpPr>
          <a:xfrm>
            <a:off x="4165601" y="581453"/>
            <a:ext cx="6935260" cy="2074661"/>
            <a:chOff x="4165601" y="610481"/>
            <a:chExt cx="6935260" cy="2074661"/>
          </a:xfrm>
        </p:grpSpPr>
        <p:grpSp>
          <p:nvGrpSpPr>
            <p:cNvPr id="17" name="组 16"/>
            <p:cNvGrpSpPr/>
            <p:nvPr/>
          </p:nvGrpSpPr>
          <p:grpSpPr>
            <a:xfrm>
              <a:off x="4165601" y="610481"/>
              <a:ext cx="6935260" cy="2074661"/>
              <a:chOff x="4165601" y="610481"/>
              <a:chExt cx="6935260" cy="2074661"/>
            </a:xfrm>
          </p:grpSpPr>
          <p:sp>
            <p:nvSpPr>
              <p:cNvPr id="9" name="框架 8"/>
              <p:cNvSpPr/>
              <p:nvPr/>
            </p:nvSpPr>
            <p:spPr>
              <a:xfrm>
                <a:off x="4165601" y="610481"/>
                <a:ext cx="5459724" cy="2074661"/>
              </a:xfrm>
              <a:prstGeom prst="frame">
                <a:avLst>
                  <a:gd name="adj1" fmla="val 902"/>
                </a:avLst>
              </a:prstGeom>
              <a:ln/>
            </p:spPr>
            <p:style>
              <a:lnRef idx="1">
                <a:schemeClr val="accent2"/>
              </a:lnRef>
              <a:fillRef idx="3">
                <a:schemeClr val="accent2"/>
              </a:fillRef>
              <a:effectRef idx="2">
                <a:schemeClr val="accent2"/>
              </a:effectRef>
              <a:fontRef idx="minor">
                <a:schemeClr val="lt1"/>
              </a:fontRef>
            </p:style>
            <p:txBody>
              <a:bodyPr lIns="360000" rtlCol="0" anchor="ctr"/>
              <a:lstStyle/>
              <a:p>
                <a:pPr algn="ctr"/>
                <a:endParaRPr kumimoji="1" lang="zh-CN" altLang="en-US" dirty="0">
                  <a:solidFill>
                    <a:schemeClr val="tx1"/>
                  </a:solidFill>
                </a:endParaRPr>
              </a:p>
            </p:txBody>
          </p:sp>
          <p:sp>
            <p:nvSpPr>
              <p:cNvPr id="16" name="文本框 15"/>
              <p:cNvSpPr txBox="1"/>
              <p:nvPr/>
            </p:nvSpPr>
            <p:spPr>
              <a:xfrm>
                <a:off x="9762033" y="1346811"/>
                <a:ext cx="1338828" cy="369332"/>
              </a:xfrm>
              <a:prstGeom prst="rect">
                <a:avLst/>
              </a:prstGeom>
              <a:noFill/>
            </p:spPr>
            <p:txBody>
              <a:bodyPr wrap="none" rtlCol="0">
                <a:spAutoFit/>
              </a:bodyPr>
              <a:lstStyle/>
              <a:p>
                <a:r>
                  <a:rPr kumimoji="1" lang="zh-CN" altLang="en-US" dirty="0" smtClean="0"/>
                  <a:t>轮播图组件</a:t>
                </a:r>
                <a:endParaRPr kumimoji="1" lang="zh-CN" altLang="en-US" dirty="0"/>
              </a:p>
            </p:txBody>
          </p:sp>
        </p:grpSp>
        <p:cxnSp>
          <p:nvCxnSpPr>
            <p:cNvPr id="32" name="直线箭头连接符 31"/>
            <p:cNvCxnSpPr>
              <a:stCxn id="16" idx="1"/>
            </p:cNvCxnSpPr>
            <p:nvPr/>
          </p:nvCxnSpPr>
          <p:spPr>
            <a:xfrm flipH="1">
              <a:off x="9625325" y="1531477"/>
              <a:ext cx="1367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9" name="组 48"/>
          <p:cNvGrpSpPr/>
          <p:nvPr/>
        </p:nvGrpSpPr>
        <p:grpSpPr>
          <a:xfrm>
            <a:off x="4165601" y="2729566"/>
            <a:ext cx="7317540" cy="3675924"/>
            <a:chOff x="4165601" y="2744080"/>
            <a:chExt cx="7317540" cy="3675924"/>
          </a:xfrm>
        </p:grpSpPr>
        <p:grpSp>
          <p:nvGrpSpPr>
            <p:cNvPr id="19" name="组 18"/>
            <p:cNvGrpSpPr/>
            <p:nvPr/>
          </p:nvGrpSpPr>
          <p:grpSpPr>
            <a:xfrm>
              <a:off x="4165601" y="2744080"/>
              <a:ext cx="7317540" cy="3675924"/>
              <a:chOff x="4165601" y="2744080"/>
              <a:chExt cx="7317540" cy="3675924"/>
            </a:xfrm>
          </p:grpSpPr>
          <p:sp>
            <p:nvSpPr>
              <p:cNvPr id="10" name="框架 9"/>
              <p:cNvSpPr/>
              <p:nvPr/>
            </p:nvSpPr>
            <p:spPr>
              <a:xfrm>
                <a:off x="4165601" y="2744080"/>
                <a:ext cx="5355770" cy="3675924"/>
              </a:xfrm>
              <a:prstGeom prst="frame">
                <a:avLst>
                  <a:gd name="adj1" fmla="val 507"/>
                </a:avLst>
              </a:prstGeom>
              <a:ln/>
            </p:spPr>
            <p:style>
              <a:lnRef idx="1">
                <a:schemeClr val="accent4"/>
              </a:lnRef>
              <a:fillRef idx="3">
                <a:schemeClr val="accent4"/>
              </a:fillRef>
              <a:effectRef idx="2">
                <a:schemeClr val="accent4"/>
              </a:effectRef>
              <a:fontRef idx="minor">
                <a:schemeClr val="lt1"/>
              </a:fontRef>
            </p:style>
            <p:txBody>
              <a:bodyPr lIns="360000" rtlCol="0" anchor="ctr"/>
              <a:lstStyle/>
              <a:p>
                <a:pPr algn="ctr"/>
                <a:endParaRPr kumimoji="1" lang="zh-CN" altLang="en-US" dirty="0">
                  <a:solidFill>
                    <a:schemeClr val="tx1"/>
                  </a:solidFill>
                </a:endParaRPr>
              </a:p>
            </p:txBody>
          </p:sp>
          <p:sp>
            <p:nvSpPr>
              <p:cNvPr id="18" name="文本框 17"/>
              <p:cNvSpPr txBox="1"/>
              <p:nvPr/>
            </p:nvSpPr>
            <p:spPr>
              <a:xfrm>
                <a:off x="9913481" y="3448426"/>
                <a:ext cx="1569660" cy="369332"/>
              </a:xfrm>
              <a:prstGeom prst="rect">
                <a:avLst/>
              </a:prstGeom>
              <a:noFill/>
            </p:spPr>
            <p:txBody>
              <a:bodyPr wrap="none" rtlCol="0">
                <a:spAutoFit/>
              </a:bodyPr>
              <a:lstStyle/>
              <a:p>
                <a:r>
                  <a:rPr kumimoji="1" lang="zh-CN" altLang="en-US" dirty="0" smtClean="0"/>
                  <a:t>商品展示组件</a:t>
                </a:r>
                <a:endParaRPr kumimoji="1" lang="zh-CN" altLang="en-US" dirty="0"/>
              </a:p>
            </p:txBody>
          </p:sp>
        </p:grpSp>
        <p:cxnSp>
          <p:nvCxnSpPr>
            <p:cNvPr id="34" name="直线箭头连接符 33"/>
            <p:cNvCxnSpPr>
              <a:stCxn id="18" idx="1"/>
            </p:cNvCxnSpPr>
            <p:nvPr/>
          </p:nvCxnSpPr>
          <p:spPr>
            <a:xfrm flipH="1">
              <a:off x="9521371" y="3633092"/>
              <a:ext cx="3921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1" name="组 50"/>
          <p:cNvGrpSpPr/>
          <p:nvPr/>
        </p:nvGrpSpPr>
        <p:grpSpPr>
          <a:xfrm>
            <a:off x="2336799" y="6420004"/>
            <a:ext cx="8611882" cy="375249"/>
            <a:chOff x="2336799" y="6420004"/>
            <a:chExt cx="8611882" cy="375249"/>
          </a:xfrm>
        </p:grpSpPr>
        <p:grpSp>
          <p:nvGrpSpPr>
            <p:cNvPr id="24" name="组 23"/>
            <p:cNvGrpSpPr/>
            <p:nvPr/>
          </p:nvGrpSpPr>
          <p:grpSpPr>
            <a:xfrm>
              <a:off x="2336799" y="6420004"/>
              <a:ext cx="8611882" cy="375249"/>
              <a:chOff x="2336799" y="6420004"/>
              <a:chExt cx="8611882" cy="375249"/>
            </a:xfrm>
          </p:grpSpPr>
          <p:sp>
            <p:nvSpPr>
              <p:cNvPr id="8" name="框架 7"/>
              <p:cNvSpPr/>
              <p:nvPr/>
            </p:nvSpPr>
            <p:spPr>
              <a:xfrm>
                <a:off x="2336799" y="6473371"/>
                <a:ext cx="7425234" cy="321882"/>
              </a:xfrm>
              <a:prstGeom prst="frame">
                <a:avLst>
                  <a:gd name="adj1" fmla="val 4538"/>
                </a:avLst>
              </a:prstGeom>
              <a:ln/>
            </p:spPr>
            <p:style>
              <a:lnRef idx="1">
                <a:schemeClr val="accent5"/>
              </a:lnRef>
              <a:fillRef idx="3">
                <a:schemeClr val="accent5"/>
              </a:fillRef>
              <a:effectRef idx="2">
                <a:schemeClr val="accent5"/>
              </a:effectRef>
              <a:fontRef idx="minor">
                <a:schemeClr val="lt1"/>
              </a:fontRef>
            </p:style>
            <p:txBody>
              <a:bodyPr lIns="360000" rtlCol="0" anchor="ctr"/>
              <a:lstStyle/>
              <a:p>
                <a:pPr algn="ctr"/>
                <a:endParaRPr kumimoji="1" lang="zh-CN" altLang="en-US" dirty="0">
                  <a:solidFill>
                    <a:schemeClr val="tx1"/>
                  </a:solidFill>
                </a:endParaRPr>
              </a:p>
            </p:txBody>
          </p:sp>
          <p:sp>
            <p:nvSpPr>
              <p:cNvPr id="23" name="文本框 22"/>
              <p:cNvSpPr txBox="1"/>
              <p:nvPr/>
            </p:nvSpPr>
            <p:spPr>
              <a:xfrm>
                <a:off x="9840685" y="6420004"/>
                <a:ext cx="1107996" cy="369332"/>
              </a:xfrm>
              <a:prstGeom prst="rect">
                <a:avLst/>
              </a:prstGeom>
              <a:noFill/>
            </p:spPr>
            <p:txBody>
              <a:bodyPr wrap="none" rtlCol="0">
                <a:spAutoFit/>
              </a:bodyPr>
              <a:lstStyle/>
              <a:p>
                <a:r>
                  <a:rPr kumimoji="1" lang="zh-CN" altLang="en-US" dirty="0" smtClean="0"/>
                  <a:t>页脚组件</a:t>
                </a:r>
                <a:endParaRPr kumimoji="1" lang="zh-CN" altLang="en-US" dirty="0"/>
              </a:p>
            </p:txBody>
          </p:sp>
        </p:grpSp>
        <p:cxnSp>
          <p:nvCxnSpPr>
            <p:cNvPr id="36" name="直线箭头连接符 35"/>
            <p:cNvCxnSpPr/>
            <p:nvPr/>
          </p:nvCxnSpPr>
          <p:spPr>
            <a:xfrm flipH="1">
              <a:off x="9703977" y="6604670"/>
              <a:ext cx="2095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6" name="组 45"/>
          <p:cNvGrpSpPr/>
          <p:nvPr/>
        </p:nvGrpSpPr>
        <p:grpSpPr>
          <a:xfrm>
            <a:off x="1059543" y="581013"/>
            <a:ext cx="3062516" cy="1842872"/>
            <a:chOff x="1059543" y="610041"/>
            <a:chExt cx="3062516" cy="1842872"/>
          </a:xfrm>
        </p:grpSpPr>
        <p:grpSp>
          <p:nvGrpSpPr>
            <p:cNvPr id="15" name="组 14"/>
            <p:cNvGrpSpPr/>
            <p:nvPr/>
          </p:nvGrpSpPr>
          <p:grpSpPr>
            <a:xfrm>
              <a:off x="1059543" y="610041"/>
              <a:ext cx="3062516" cy="1842872"/>
              <a:chOff x="1059543" y="610041"/>
              <a:chExt cx="3062516" cy="1842872"/>
            </a:xfrm>
          </p:grpSpPr>
          <p:sp>
            <p:nvSpPr>
              <p:cNvPr id="7" name="框架 6"/>
              <p:cNvSpPr>
                <a:spLocks/>
              </p:cNvSpPr>
              <p:nvPr/>
            </p:nvSpPr>
            <p:spPr>
              <a:xfrm>
                <a:off x="2307771" y="610041"/>
                <a:ext cx="1814288" cy="1842872"/>
              </a:xfrm>
              <a:prstGeom prst="frame">
                <a:avLst>
                  <a:gd name="adj1" fmla="val 1386"/>
                </a:avLst>
              </a:prstGeom>
              <a:ln/>
            </p:spPr>
            <p:style>
              <a:lnRef idx="1">
                <a:schemeClr val="accent1"/>
              </a:lnRef>
              <a:fillRef idx="3">
                <a:schemeClr val="accent1"/>
              </a:fillRef>
              <a:effectRef idx="2">
                <a:schemeClr val="accent1"/>
              </a:effectRef>
              <a:fontRef idx="minor">
                <a:schemeClr val="lt1"/>
              </a:fontRef>
            </p:style>
            <p:txBody>
              <a:bodyPr lIns="360000" rtlCol="0" anchor="ctr"/>
              <a:lstStyle/>
              <a:p>
                <a:pPr algn="ctr"/>
                <a:endParaRPr kumimoji="1" lang="zh-CN" altLang="en-US">
                  <a:solidFill>
                    <a:schemeClr val="tx1"/>
                  </a:solidFill>
                </a:endParaRPr>
              </a:p>
            </p:txBody>
          </p:sp>
          <p:sp>
            <p:nvSpPr>
              <p:cNvPr id="14" name="文本框 13"/>
              <p:cNvSpPr txBox="1"/>
              <p:nvPr/>
            </p:nvSpPr>
            <p:spPr>
              <a:xfrm>
                <a:off x="1059543" y="1030514"/>
                <a:ext cx="877163" cy="646331"/>
              </a:xfrm>
              <a:prstGeom prst="rect">
                <a:avLst/>
              </a:prstGeom>
              <a:noFill/>
            </p:spPr>
            <p:txBody>
              <a:bodyPr wrap="none" rtlCol="0">
                <a:spAutoFit/>
              </a:bodyPr>
              <a:lstStyle/>
              <a:p>
                <a:r>
                  <a:rPr kumimoji="1" lang="zh-CN" altLang="en-US" dirty="0" smtClean="0"/>
                  <a:t>搜索表</a:t>
                </a:r>
                <a:endParaRPr kumimoji="1" lang="en-US" altLang="zh-CN" dirty="0" smtClean="0"/>
              </a:p>
              <a:p>
                <a:r>
                  <a:rPr kumimoji="1" lang="zh-CN" altLang="en-US" dirty="0" smtClean="0"/>
                  <a:t>单组件</a:t>
                </a:r>
                <a:endParaRPr kumimoji="1" lang="zh-CN" altLang="en-US" dirty="0"/>
              </a:p>
            </p:txBody>
          </p:sp>
        </p:grpSp>
        <p:cxnSp>
          <p:nvCxnSpPr>
            <p:cNvPr id="40" name="直线箭头连接符 39"/>
            <p:cNvCxnSpPr>
              <a:stCxn id="14" idx="3"/>
            </p:cNvCxnSpPr>
            <p:nvPr/>
          </p:nvCxnSpPr>
          <p:spPr>
            <a:xfrm flipV="1">
              <a:off x="1936706" y="1346811"/>
              <a:ext cx="335955" cy="6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0" name="组 49"/>
          <p:cNvGrpSpPr/>
          <p:nvPr/>
        </p:nvGrpSpPr>
        <p:grpSpPr>
          <a:xfrm>
            <a:off x="2470933" y="4202669"/>
            <a:ext cx="2739696" cy="369332"/>
            <a:chOff x="2470933" y="4202669"/>
            <a:chExt cx="2739696" cy="369332"/>
          </a:xfrm>
        </p:grpSpPr>
        <p:grpSp>
          <p:nvGrpSpPr>
            <p:cNvPr id="22" name="组 21"/>
            <p:cNvGrpSpPr/>
            <p:nvPr/>
          </p:nvGrpSpPr>
          <p:grpSpPr>
            <a:xfrm>
              <a:off x="2470933" y="4202669"/>
              <a:ext cx="2739696" cy="369332"/>
              <a:chOff x="2470933" y="4202669"/>
              <a:chExt cx="2739696" cy="369332"/>
            </a:xfrm>
          </p:grpSpPr>
          <p:sp>
            <p:nvSpPr>
              <p:cNvPr id="11" name="框架 10"/>
              <p:cNvSpPr/>
              <p:nvPr/>
            </p:nvSpPr>
            <p:spPr>
              <a:xfrm>
                <a:off x="4247297" y="4267202"/>
                <a:ext cx="963332" cy="246740"/>
              </a:xfrm>
              <a:prstGeom prst="frame">
                <a:avLst>
                  <a:gd name="adj1" fmla="val 507"/>
                </a:avLst>
              </a:prstGeom>
              <a:ln w="127" cmpd="sng">
                <a:solidFill>
                  <a:schemeClr val="accent2"/>
                </a:solidFill>
                <a:prstDash val="solid"/>
              </a:ln>
            </p:spPr>
            <p:style>
              <a:lnRef idx="1">
                <a:schemeClr val="accent2"/>
              </a:lnRef>
              <a:fillRef idx="3">
                <a:schemeClr val="accent2"/>
              </a:fillRef>
              <a:effectRef idx="2">
                <a:schemeClr val="accent2"/>
              </a:effectRef>
              <a:fontRef idx="minor">
                <a:schemeClr val="lt1"/>
              </a:fontRef>
            </p:style>
            <p:txBody>
              <a:bodyPr lIns="360000" rtlCol="0" anchor="ctr"/>
              <a:lstStyle/>
              <a:p>
                <a:pPr algn="ctr"/>
                <a:endParaRPr kumimoji="1" lang="zh-CN" altLang="en-US" dirty="0">
                  <a:solidFill>
                    <a:schemeClr val="tx1"/>
                  </a:solidFill>
                </a:endParaRPr>
              </a:p>
            </p:txBody>
          </p:sp>
          <p:sp>
            <p:nvSpPr>
              <p:cNvPr id="20" name="文本框 19"/>
              <p:cNvSpPr txBox="1"/>
              <p:nvPr/>
            </p:nvSpPr>
            <p:spPr>
              <a:xfrm>
                <a:off x="2470933" y="4202669"/>
                <a:ext cx="1571264" cy="369332"/>
              </a:xfrm>
              <a:prstGeom prst="rect">
                <a:avLst/>
              </a:prstGeom>
              <a:noFill/>
            </p:spPr>
            <p:txBody>
              <a:bodyPr wrap="none" rtlCol="0">
                <a:spAutoFit/>
              </a:bodyPr>
              <a:lstStyle/>
              <a:p>
                <a:r>
                  <a:rPr kumimoji="1" lang="zh-CN" altLang="en-US" dirty="0" smtClean="0"/>
                  <a:t>星级评价组件</a:t>
                </a:r>
                <a:endParaRPr kumimoji="1" lang="zh-CN" altLang="en-US" dirty="0"/>
              </a:p>
            </p:txBody>
          </p:sp>
        </p:grpSp>
        <p:cxnSp>
          <p:nvCxnSpPr>
            <p:cNvPr id="42" name="直线箭头连接符 41"/>
            <p:cNvCxnSpPr>
              <a:stCxn id="20" idx="3"/>
              <a:endCxn id="11" idx="1"/>
            </p:cNvCxnSpPr>
            <p:nvPr/>
          </p:nvCxnSpPr>
          <p:spPr>
            <a:xfrm>
              <a:off x="4042197" y="4387335"/>
              <a:ext cx="205100" cy="3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2" name="组 51"/>
          <p:cNvGrpSpPr/>
          <p:nvPr/>
        </p:nvGrpSpPr>
        <p:grpSpPr>
          <a:xfrm>
            <a:off x="1211514" y="0"/>
            <a:ext cx="8629171" cy="6848620"/>
            <a:chOff x="1211514" y="0"/>
            <a:chExt cx="8629171" cy="6848620"/>
          </a:xfrm>
        </p:grpSpPr>
        <p:grpSp>
          <p:nvGrpSpPr>
            <p:cNvPr id="27" name="组 26"/>
            <p:cNvGrpSpPr/>
            <p:nvPr/>
          </p:nvGrpSpPr>
          <p:grpSpPr>
            <a:xfrm>
              <a:off x="1211514" y="0"/>
              <a:ext cx="8629171" cy="6848620"/>
              <a:chOff x="1211514" y="0"/>
              <a:chExt cx="8629171" cy="6848620"/>
            </a:xfrm>
          </p:grpSpPr>
          <p:sp>
            <p:nvSpPr>
              <p:cNvPr id="25" name="框架 24"/>
              <p:cNvSpPr/>
              <p:nvPr/>
            </p:nvSpPr>
            <p:spPr>
              <a:xfrm>
                <a:off x="2092409" y="0"/>
                <a:ext cx="7748276" cy="6848620"/>
              </a:xfrm>
              <a:prstGeom prst="frame">
                <a:avLst>
                  <a:gd name="adj1" fmla="val 208"/>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6" name="文本框 25"/>
              <p:cNvSpPr txBox="1"/>
              <p:nvPr/>
            </p:nvSpPr>
            <p:spPr>
              <a:xfrm>
                <a:off x="1211514" y="4572001"/>
                <a:ext cx="598241" cy="369332"/>
              </a:xfrm>
              <a:prstGeom prst="rect">
                <a:avLst/>
              </a:prstGeom>
              <a:noFill/>
            </p:spPr>
            <p:txBody>
              <a:bodyPr wrap="none" rtlCol="0">
                <a:spAutoFit/>
              </a:bodyPr>
              <a:lstStyle/>
              <a:p>
                <a:r>
                  <a:rPr kumimoji="1" lang="en-US" altLang="zh-CN" smtClean="0"/>
                  <a:t>App</a:t>
                </a:r>
                <a:endParaRPr kumimoji="1" lang="zh-CN" altLang="en-US" dirty="0"/>
              </a:p>
            </p:txBody>
          </p:sp>
        </p:grpSp>
        <p:cxnSp>
          <p:nvCxnSpPr>
            <p:cNvPr id="44" name="直线箭头连接符 43"/>
            <p:cNvCxnSpPr>
              <a:stCxn id="26" idx="3"/>
            </p:cNvCxnSpPr>
            <p:nvPr/>
          </p:nvCxnSpPr>
          <p:spPr>
            <a:xfrm>
              <a:off x="1809755" y="4756667"/>
              <a:ext cx="282654" cy="4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4173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dissolve">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dissolve">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dissolve">
                                      <p:cBhvr>
                                        <p:cTn id="22" dur="500"/>
                                        <p:tgtEl>
                                          <p:spTgt spid="4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dissolve">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dissolve">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dissolve">
                                      <p:cBhvr>
                                        <p:cTn id="3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p:cNvSpPr txBox="1">
            <a:spLocks/>
          </p:cNvSpPr>
          <p:nvPr/>
        </p:nvSpPr>
        <p:spPr>
          <a:xfrm>
            <a:off x="1650495" y="1817567"/>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课程内容</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
        <p:nvSpPr>
          <p:cNvPr id="5" name="矩形"/>
          <p:cNvSpPr>
            <a:spLocks/>
          </p:cNvSpPr>
          <p:nvPr/>
        </p:nvSpPr>
        <p:spPr>
          <a:xfrm>
            <a:off x="2304299" y="385073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u="none" strike="noStrike" kern="1200" cap="none" spc="0" baseline="0" dirty="0" smtClean="0">
                <a:solidFill>
                  <a:srgbClr val="474747"/>
                </a:solidFill>
                <a:latin typeface="微软雅黑" charset="0"/>
                <a:ea typeface="微软雅黑" charset="0"/>
                <a:cs typeface="微软雅黑" charset="0"/>
                <a:sym typeface="Calibri" pitchFamily="34" charset="0"/>
              </a:rPr>
              <a:t>案例介绍</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6" name="矩形"/>
          <p:cNvSpPr>
            <a:spLocks/>
          </p:cNvSpPr>
          <p:nvPr/>
        </p:nvSpPr>
        <p:spPr>
          <a:xfrm>
            <a:off x="2329937" y="285279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课程内容介绍</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7" name="矩形"/>
          <p:cNvSpPr>
            <a:spLocks/>
          </p:cNvSpPr>
          <p:nvPr/>
        </p:nvSpPr>
        <p:spPr>
          <a:xfrm>
            <a:off x="3690537" y="744888"/>
            <a:ext cx="3262432"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第一章：课程简介</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8" name="矩形"/>
          <p:cNvSpPr>
            <a:spLocks/>
          </p:cNvSpPr>
          <p:nvPr/>
        </p:nvSpPr>
        <p:spPr>
          <a:xfrm>
            <a:off x="2338483" y="4841976"/>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457200" lvl="1" indent="0" algn="l">
              <a:lnSpc>
                <a:spcPct val="100000"/>
              </a:lnSpc>
              <a:spcBef>
                <a:spcPts val="0"/>
              </a:spcBef>
              <a:spcAft>
                <a:spcPts val="0"/>
              </a:spcAft>
              <a:buNone/>
            </a:pPr>
            <a:r>
              <a:rPr lang="en-US" altLang="zh-CN" sz="2000" u="none" strike="noStrike" kern="1200" cap="none" spc="0" baseline="0" dirty="0" err="1" smtClean="0">
                <a:solidFill>
                  <a:srgbClr val="474747"/>
                </a:solidFill>
                <a:latin typeface="微软雅黑" charset="0"/>
                <a:ea typeface="微软雅黑" charset="0"/>
                <a:cs typeface="微软雅黑" charset="0"/>
                <a:sym typeface="Calibri" pitchFamily="34" charset="0"/>
              </a:rPr>
              <a:t>angularJS</a:t>
            </a:r>
            <a:r>
              <a:rPr lang="zh-CN" altLang="en-US" sz="2000" u="none" strike="noStrike" kern="1200" cap="none" spc="0" baseline="0" dirty="0" smtClean="0">
                <a:solidFill>
                  <a:srgbClr val="474747"/>
                </a:solidFill>
                <a:latin typeface="微软雅黑" charset="0"/>
                <a:ea typeface="微软雅黑" charset="0"/>
                <a:cs typeface="微软雅黑" charset="0"/>
                <a:sym typeface="Calibri" pitchFamily="34" charset="0"/>
              </a:rPr>
              <a:t> 和 </a:t>
            </a:r>
            <a:r>
              <a:rPr lang="en-US" altLang="zh-CN" sz="2000" u="none" strike="noStrike" kern="1200" cap="none" spc="0" baseline="0" dirty="0" smtClean="0">
                <a:solidFill>
                  <a:srgbClr val="474747"/>
                </a:solidFill>
                <a:latin typeface="微软雅黑" charset="0"/>
                <a:ea typeface="微软雅黑" charset="0"/>
                <a:cs typeface="微软雅黑" charset="0"/>
                <a:sym typeface="Calibri" pitchFamily="34" charset="0"/>
              </a:rPr>
              <a:t>angular</a:t>
            </a:r>
            <a:r>
              <a:rPr lang="zh-CN" altLang="en-US" sz="2000" u="none" strike="noStrike" kern="1200" cap="none" spc="0" baseline="0" dirty="0" smtClean="0">
                <a:solidFill>
                  <a:srgbClr val="474747"/>
                </a:solidFill>
                <a:latin typeface="微软雅黑" charset="0"/>
                <a:ea typeface="微软雅黑" charset="0"/>
                <a:cs typeface="微软雅黑" charset="0"/>
                <a:sym typeface="Calibri" pitchFamily="34" charset="0"/>
              </a:rPr>
              <a:t> </a:t>
            </a:r>
            <a:r>
              <a:rPr lang="zh-CN" altLang="en-US" sz="2000" dirty="0" smtClean="0">
                <a:solidFill>
                  <a:srgbClr val="474747"/>
                </a:solidFill>
                <a:latin typeface="微软雅黑" charset="0"/>
                <a:ea typeface="微软雅黑" charset="0"/>
                <a:cs typeface="微软雅黑" charset="0"/>
                <a:sym typeface="Calibri" pitchFamily="34" charset="0"/>
              </a:rPr>
              <a:t>的架构介绍和对比</a:t>
            </a:r>
            <a:endParaRPr lang="zh-CN" altLang="en-US" sz="2000" u="none" strike="noStrike" kern="1200" cap="none" spc="0" baseline="0" dirty="0">
              <a:solidFill>
                <a:srgbClr val="474747"/>
              </a:solidFill>
              <a:latin typeface="微软雅黑" charset="0"/>
              <a:ea typeface="微软雅黑" charset="0"/>
              <a:cs typeface="微软雅黑" charset="0"/>
              <a:sym typeface="Calibri" pitchFamily="34" charset="0"/>
            </a:endParaRPr>
          </a:p>
        </p:txBody>
      </p:sp>
    </p:spTree>
    <p:extLst>
      <p:ext uri="{BB962C8B-B14F-4D97-AF65-F5344CB8AC3E}">
        <p14:creationId xmlns:p14="http://schemas.microsoft.com/office/powerpoint/2010/main" val="164327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p:cNvSpPr txBox="1">
            <a:spLocks/>
          </p:cNvSpPr>
          <p:nvPr/>
        </p:nvSpPr>
        <p:spPr>
          <a:xfrm>
            <a:off x="1650495" y="1817567"/>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学习内容</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
        <p:nvSpPr>
          <p:cNvPr id="5" name="矩形"/>
          <p:cNvSpPr>
            <a:spLocks/>
          </p:cNvSpPr>
          <p:nvPr/>
        </p:nvSpPr>
        <p:spPr>
          <a:xfrm>
            <a:off x="2304299" y="385073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sym typeface="Calibri" pitchFamily="34" charset="0"/>
              </a:rPr>
              <a:t>子路由、保护路由和辅助路由</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6" name="矩形"/>
          <p:cNvSpPr>
            <a:spLocks/>
          </p:cNvSpPr>
          <p:nvPr/>
        </p:nvSpPr>
        <p:spPr>
          <a:xfrm>
            <a:off x="2329937" y="285279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了解路由的基础知识</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7" name="矩形"/>
          <p:cNvSpPr>
            <a:spLocks/>
          </p:cNvSpPr>
          <p:nvPr/>
        </p:nvSpPr>
        <p:spPr>
          <a:xfrm>
            <a:off x="3047954" y="722957"/>
            <a:ext cx="6075702"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第三章：</a:t>
            </a:r>
            <a:r>
              <a:rPr lang="zh-CN" altLang="en-US" sz="3000" b="1" kern="0" dirty="0" smtClean="0">
                <a:solidFill>
                  <a:srgbClr val="C94251"/>
                </a:solidFill>
                <a:latin typeface="微软雅黑" charset="0"/>
                <a:ea typeface="微软雅黑" charset="0"/>
                <a:cs typeface="微软雅黑" charset="0"/>
              </a:rPr>
              <a:t>使用</a:t>
            </a:r>
            <a:r>
              <a:rPr lang="en-US" altLang="zh-CN" sz="3000" b="1" kern="0" dirty="0" smtClean="0">
                <a:solidFill>
                  <a:srgbClr val="C94251"/>
                </a:solidFill>
                <a:latin typeface="微软雅黑" charset="0"/>
                <a:ea typeface="微软雅黑" charset="0"/>
                <a:cs typeface="微软雅黑" charset="0"/>
              </a:rPr>
              <a:t>Angular</a:t>
            </a:r>
            <a:r>
              <a:rPr lang="zh-CN" altLang="en-US" sz="3000" b="1" kern="0" dirty="0" smtClean="0">
                <a:solidFill>
                  <a:srgbClr val="C94251"/>
                </a:solidFill>
                <a:latin typeface="微软雅黑" charset="0"/>
                <a:ea typeface="微软雅黑" charset="0"/>
                <a:cs typeface="微软雅黑" charset="0"/>
              </a:rPr>
              <a:t> </a:t>
            </a:r>
            <a:r>
              <a:rPr lang="en-US" altLang="zh-CN" sz="3000" b="1" kern="0" dirty="0" smtClean="0">
                <a:solidFill>
                  <a:srgbClr val="C94251"/>
                </a:solidFill>
                <a:latin typeface="微软雅黑" charset="0"/>
                <a:ea typeface="微软雅黑" charset="0"/>
                <a:cs typeface="微软雅黑" charset="0"/>
              </a:rPr>
              <a:t>Route</a:t>
            </a:r>
            <a:r>
              <a:rPr lang="zh-CN" altLang="en-US" sz="3000" b="1" kern="0" dirty="0" smtClean="0">
                <a:solidFill>
                  <a:srgbClr val="C94251"/>
                </a:solidFill>
                <a:latin typeface="微软雅黑" charset="0"/>
                <a:ea typeface="微软雅黑" charset="0"/>
                <a:cs typeface="微软雅黑" charset="0"/>
              </a:rPr>
              <a:t>导航</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8" name="矩形"/>
          <p:cNvSpPr>
            <a:spLocks/>
          </p:cNvSpPr>
          <p:nvPr/>
        </p:nvSpPr>
        <p:spPr>
          <a:xfrm>
            <a:off x="2338483" y="4841976"/>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457200" lvl="1" indent="0" algn="l">
              <a:lnSpc>
                <a:spcPct val="100000"/>
              </a:lnSpc>
              <a:spcBef>
                <a:spcPts val="0"/>
              </a:spcBef>
              <a:spcAft>
                <a:spcPts val="0"/>
              </a:spcAft>
              <a:buNone/>
            </a:pPr>
            <a:r>
              <a:rPr lang="zh-CN" altLang="en-US" sz="2000" dirty="0" smtClean="0">
                <a:solidFill>
                  <a:srgbClr val="474747"/>
                </a:solidFill>
                <a:latin typeface="微软雅黑" charset="0"/>
                <a:ea typeface="微软雅黑" charset="0"/>
                <a:cs typeface="微软雅黑" charset="0"/>
                <a:sym typeface="Calibri" pitchFamily="34" charset="0"/>
              </a:rPr>
              <a:t>在在线拍卖</a:t>
            </a:r>
            <a:r>
              <a:rPr lang="en-US" altLang="zh-CN" sz="2000" dirty="0" smtClean="0">
                <a:solidFill>
                  <a:srgbClr val="474747"/>
                </a:solidFill>
                <a:latin typeface="微软雅黑" charset="0"/>
                <a:ea typeface="微软雅黑" charset="0"/>
                <a:cs typeface="微软雅黑" charset="0"/>
                <a:sym typeface="Calibri" pitchFamily="34" charset="0"/>
              </a:rPr>
              <a:t>(Auction)</a:t>
            </a:r>
            <a:r>
              <a:rPr lang="zh-CN" altLang="en-US" sz="2000" dirty="0" smtClean="0">
                <a:solidFill>
                  <a:srgbClr val="474747"/>
                </a:solidFill>
                <a:latin typeface="微软雅黑" charset="0"/>
                <a:ea typeface="微软雅黑" charset="0"/>
                <a:cs typeface="微软雅黑" charset="0"/>
                <a:sym typeface="Calibri" pitchFamily="34" charset="0"/>
              </a:rPr>
              <a:t>项目中添加路由</a:t>
            </a:r>
            <a:endParaRPr lang="zh-CN" altLang="en-US" sz="2000" u="none" strike="noStrike" kern="1200" cap="none" spc="0" baseline="0" dirty="0">
              <a:solidFill>
                <a:srgbClr val="474747"/>
              </a:solidFill>
              <a:latin typeface="微软雅黑" charset="0"/>
              <a:ea typeface="微软雅黑" charset="0"/>
              <a:cs typeface="微软雅黑" charset="0"/>
              <a:sym typeface="Calibri" pitchFamily="34" charset="0"/>
            </a:endParaRPr>
          </a:p>
        </p:txBody>
      </p:sp>
    </p:spTree>
    <p:extLst>
      <p:ext uri="{BB962C8B-B14F-4D97-AF65-F5344CB8AC3E}">
        <p14:creationId xmlns:p14="http://schemas.microsoft.com/office/powerpoint/2010/main" val="158822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p:cNvSpPr>
            <a:spLocks/>
          </p:cNvSpPr>
          <p:nvPr/>
        </p:nvSpPr>
        <p:spPr>
          <a:xfrm>
            <a:off x="2304299" y="3741121"/>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sym typeface="Calibri" pitchFamily="34" charset="0"/>
              </a:rPr>
              <a:t>在路由时传递数据</a:t>
            </a:r>
            <a:endParaRPr lang="en-US" altLang="zh-CN" sz="2000" dirty="0" smtClean="0">
              <a:solidFill>
                <a:srgbClr val="474747"/>
              </a:solidFill>
              <a:latin typeface="微软雅黑" charset="0"/>
              <a:ea typeface="微软雅黑" charset="0"/>
              <a:cs typeface="微软雅黑" charset="0"/>
              <a:sym typeface="Calibri" pitchFamily="34" charset="0"/>
            </a:endParaRPr>
          </a:p>
        </p:txBody>
      </p:sp>
      <p:sp>
        <p:nvSpPr>
          <p:cNvPr id="4" name="文本框"/>
          <p:cNvSpPr txBox="1">
            <a:spLocks/>
          </p:cNvSpPr>
          <p:nvPr/>
        </p:nvSpPr>
        <p:spPr>
          <a:xfrm>
            <a:off x="1650495" y="1817567"/>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路由基础知识</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
        <p:nvSpPr>
          <p:cNvPr id="5" name="矩形"/>
          <p:cNvSpPr>
            <a:spLocks/>
          </p:cNvSpPr>
          <p:nvPr/>
        </p:nvSpPr>
        <p:spPr>
          <a:xfrm>
            <a:off x="2304299" y="2798281"/>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sym typeface="Calibri" pitchFamily="34" charset="0"/>
              </a:rPr>
              <a:t>路由相关对象介绍</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6" name="矩形"/>
          <p:cNvSpPr>
            <a:spLocks/>
          </p:cNvSpPr>
          <p:nvPr/>
        </p:nvSpPr>
        <p:spPr>
          <a:xfrm>
            <a:off x="2304299" y="4683961"/>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地址策略</a:t>
            </a:r>
            <a:r>
              <a:rPr lang="en-US" altLang="zh-CN" sz="2000" dirty="0" smtClean="0">
                <a:solidFill>
                  <a:srgbClr val="474747"/>
                </a:solidFill>
                <a:latin typeface="微软雅黑" charset="0"/>
                <a:ea typeface="微软雅黑" charset="0"/>
                <a:cs typeface="微软雅黑" charset="0"/>
              </a:rPr>
              <a:t>:</a:t>
            </a:r>
            <a:r>
              <a:rPr lang="en-US" altLang="zh-CN" sz="2000" dirty="0" err="1"/>
              <a:t>HashLocationStrategy</a:t>
            </a:r>
            <a:r>
              <a:rPr lang="en-US" altLang="zh-CN" sz="2000" dirty="0"/>
              <a:t> </a:t>
            </a:r>
            <a:r>
              <a:rPr lang="zh-CN" altLang="en-US" sz="2000" dirty="0" smtClean="0">
                <a:solidFill>
                  <a:srgbClr val="474747"/>
                </a:solidFill>
                <a:latin typeface="微软雅黑" charset="0"/>
                <a:ea typeface="微软雅黑" charset="0"/>
                <a:cs typeface="微软雅黑" charset="0"/>
              </a:rPr>
              <a:t>和</a:t>
            </a:r>
            <a:r>
              <a:rPr lang="en-US" altLang="zh-CN" sz="2000" dirty="0" err="1"/>
              <a:t>PathLocationStrategy</a:t>
            </a:r>
            <a:r>
              <a:rPr lang="en-US" altLang="zh-CN" sz="2000" dirty="0"/>
              <a:t> </a:t>
            </a:r>
          </a:p>
        </p:txBody>
      </p:sp>
      <p:graphicFrame>
        <p:nvGraphicFramePr>
          <p:cNvPr id="3" name="表格 2"/>
          <p:cNvGraphicFramePr>
            <a:graphicFrameLocks noGrp="1"/>
          </p:cNvGraphicFramePr>
          <p:nvPr>
            <p:extLst>
              <p:ext uri="{D42A27DB-BD31-4B8C-83A1-F6EECF244321}">
                <p14:modId xmlns:p14="http://schemas.microsoft.com/office/powerpoint/2010/main" val="1228650773"/>
              </p:ext>
            </p:extLst>
          </p:nvPr>
        </p:nvGraphicFramePr>
        <p:xfrm>
          <a:off x="1233998" y="1392303"/>
          <a:ext cx="9677906" cy="5097745"/>
        </p:xfrm>
        <a:graphic>
          <a:graphicData uri="http://schemas.openxmlformats.org/drawingml/2006/table">
            <a:tbl>
              <a:tblPr firstRow="1" bandRow="1">
                <a:tableStyleId>{5C22544A-7EE6-4342-B048-85BDC9FD1C3A}</a:tableStyleId>
              </a:tblPr>
              <a:tblGrid>
                <a:gridCol w="2466879"/>
                <a:gridCol w="7211027"/>
              </a:tblGrid>
              <a:tr h="818381">
                <a:tc>
                  <a:txBody>
                    <a:bodyPr/>
                    <a:lstStyle/>
                    <a:p>
                      <a:pPr algn="ctr"/>
                      <a:r>
                        <a:rPr lang="zh-CN" altLang="en-US" dirty="0" smtClean="0"/>
                        <a:t>名称</a:t>
                      </a:r>
                      <a:endParaRPr lang="zh-CN" altLang="en-US" dirty="0"/>
                    </a:p>
                  </a:txBody>
                  <a:tcPr anchor="ctr"/>
                </a:tc>
                <a:tc>
                  <a:txBody>
                    <a:bodyPr/>
                    <a:lstStyle/>
                    <a:p>
                      <a:pPr algn="ctr"/>
                      <a:r>
                        <a:rPr lang="zh-CN" altLang="en-US" dirty="0" smtClean="0"/>
                        <a:t>简介</a:t>
                      </a:r>
                      <a:endParaRPr lang="zh-CN" altLang="en-US" dirty="0"/>
                    </a:p>
                  </a:txBody>
                  <a:tcPr anchor="ctr"/>
                </a:tc>
              </a:tr>
              <a:tr h="818381">
                <a:tc>
                  <a:txBody>
                    <a:bodyPr/>
                    <a:lstStyle/>
                    <a:p>
                      <a:pPr algn="ctr"/>
                      <a:r>
                        <a:rPr lang="en-US" altLang="zh-CN" sz="2000" dirty="0" smtClean="0">
                          <a:latin typeface="微软雅黑" panose="020B0503020204020204" pitchFamily="34" charset="-122"/>
                          <a:ea typeface="微软雅黑" panose="020B0503020204020204" pitchFamily="34" charset="-122"/>
                        </a:rPr>
                        <a:t>Routes</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latin typeface="微软雅黑" panose="020B0503020204020204" pitchFamily="34" charset="-122"/>
                          <a:ea typeface="微软雅黑" panose="020B0503020204020204" pitchFamily="34" charset="-122"/>
                        </a:rPr>
                        <a:t>路由配置，保存着哪个</a:t>
                      </a:r>
                      <a:r>
                        <a:rPr lang="en-US" altLang="zh-CN" sz="2000" dirty="0" smtClean="0">
                          <a:latin typeface="微软雅黑" panose="020B0503020204020204" pitchFamily="34" charset="-122"/>
                          <a:ea typeface="微软雅黑" panose="020B0503020204020204" pitchFamily="34" charset="-122"/>
                        </a:rPr>
                        <a:t>URL</a:t>
                      </a:r>
                      <a:r>
                        <a:rPr lang="zh-CN" altLang="en-US" sz="2000" dirty="0" smtClean="0">
                          <a:latin typeface="微软雅黑" panose="020B0503020204020204" pitchFamily="34" charset="-122"/>
                          <a:ea typeface="微软雅黑" panose="020B0503020204020204" pitchFamily="34" charset="-122"/>
                        </a:rPr>
                        <a:t>对应展示哪个组件，以及在哪个</a:t>
                      </a:r>
                      <a:r>
                        <a:rPr lang="en-US" altLang="zh-CN" sz="2000" kern="1200" dirty="0" err="1" smtClean="0">
                          <a:solidFill>
                            <a:schemeClr val="dk1"/>
                          </a:solidFill>
                          <a:effectLst/>
                          <a:latin typeface="微软雅黑" panose="020B0503020204020204" pitchFamily="34" charset="-122"/>
                          <a:ea typeface="微软雅黑" panose="020B0503020204020204" pitchFamily="34" charset="-122"/>
                          <a:cs typeface="+mn-cs"/>
                        </a:rPr>
                        <a:t>RouterOutlet</a:t>
                      </a:r>
                      <a:r>
                        <a:rPr lang="en-US" altLang="zh-CN" sz="2000" kern="1200" dirty="0" smtClean="0">
                          <a:solidFill>
                            <a:schemeClr val="dk1"/>
                          </a:solidFill>
                          <a:effectLst/>
                          <a:latin typeface="微软雅黑" panose="020B0503020204020204" pitchFamily="34" charset="-122"/>
                          <a:ea typeface="微软雅黑" panose="020B0503020204020204" pitchFamily="34" charset="-122"/>
                          <a:cs typeface="+mn-cs"/>
                        </a:rPr>
                        <a:t> </a:t>
                      </a:r>
                      <a:r>
                        <a:rPr lang="zh-CN" altLang="en-US" sz="2000" kern="1200" dirty="0" smtClean="0">
                          <a:solidFill>
                            <a:schemeClr val="dk1"/>
                          </a:solidFill>
                          <a:effectLst/>
                          <a:latin typeface="微软雅黑" panose="020B0503020204020204" pitchFamily="34" charset="-122"/>
                          <a:ea typeface="微软雅黑" panose="020B0503020204020204" pitchFamily="34" charset="-122"/>
                          <a:cs typeface="+mn-cs"/>
                        </a:rPr>
                        <a:t>中展示组件。</a:t>
                      </a:r>
                      <a:endParaRPr lang="zh-CN" altLang="en-US" sz="2000" dirty="0" smtClean="0">
                        <a:latin typeface="微软雅黑" panose="020B0503020204020204" pitchFamily="34" charset="-122"/>
                        <a:ea typeface="微软雅黑" panose="020B0503020204020204" pitchFamily="34" charset="-122"/>
                      </a:endParaRPr>
                    </a:p>
                    <a:p>
                      <a:pPr algn="l"/>
                      <a:endParaRPr lang="zh-CN" altLang="en-US" sz="2000" dirty="0">
                        <a:latin typeface="微软雅黑" panose="020B0503020204020204" pitchFamily="34" charset="-122"/>
                        <a:ea typeface="微软雅黑" panose="020B0503020204020204" pitchFamily="34" charset="-122"/>
                      </a:endParaRPr>
                    </a:p>
                  </a:txBody>
                  <a:tcPr anchor="ctr"/>
                </a:tc>
              </a:tr>
              <a:tr h="81838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kern="1200" dirty="0" err="1" smtClean="0">
                          <a:solidFill>
                            <a:schemeClr val="dk1"/>
                          </a:solidFill>
                          <a:effectLst/>
                          <a:latin typeface="微软雅黑" panose="020B0503020204020204" pitchFamily="34" charset="-122"/>
                          <a:ea typeface="微软雅黑" panose="020B0503020204020204" pitchFamily="34" charset="-122"/>
                          <a:cs typeface="+mn-cs"/>
                        </a:rPr>
                        <a:t>RouterOutlet</a:t>
                      </a:r>
                      <a:r>
                        <a:rPr lang="en-US" altLang="zh-CN" sz="2000" kern="1200" dirty="0" smtClean="0">
                          <a:solidFill>
                            <a:schemeClr val="dk1"/>
                          </a:solidFill>
                          <a:effectLst/>
                          <a:latin typeface="微软雅黑" panose="020B0503020204020204" pitchFamily="34" charset="-122"/>
                          <a:ea typeface="微软雅黑" panose="020B0503020204020204" pitchFamily="34" charset="-122"/>
                          <a:cs typeface="+mn-cs"/>
                        </a:rPr>
                        <a:t> </a:t>
                      </a:r>
                    </a:p>
                  </a:txBody>
                  <a:tcPr anchor="ctr"/>
                </a:tc>
                <a:tc>
                  <a:txBody>
                    <a:bodyPr/>
                    <a:lstStyle/>
                    <a:p>
                      <a:pPr algn="l"/>
                      <a:r>
                        <a:rPr lang="zh-CN" altLang="en-US" sz="2000" dirty="0" smtClean="0">
                          <a:latin typeface="微软雅黑" panose="020B0503020204020204" pitchFamily="34" charset="-122"/>
                          <a:ea typeface="微软雅黑" panose="020B0503020204020204" pitchFamily="34" charset="-122"/>
                        </a:rPr>
                        <a:t>在</a:t>
                      </a:r>
                      <a:r>
                        <a:rPr lang="en-US" altLang="zh-CN" sz="2000" dirty="0" smtClean="0">
                          <a:latin typeface="微软雅黑" panose="020B0503020204020204" pitchFamily="34" charset="-122"/>
                          <a:ea typeface="微软雅黑" panose="020B0503020204020204" pitchFamily="34" charset="-122"/>
                        </a:rPr>
                        <a:t>Html</a:t>
                      </a:r>
                      <a:r>
                        <a:rPr lang="zh-CN" altLang="en-US" sz="2000" dirty="0" smtClean="0">
                          <a:latin typeface="微软雅黑" panose="020B0503020204020204" pitchFamily="34" charset="-122"/>
                          <a:ea typeface="微软雅黑" panose="020B0503020204020204" pitchFamily="34" charset="-122"/>
                        </a:rPr>
                        <a:t>中标记路由内容呈现位置的占位符指令。</a:t>
                      </a:r>
                      <a:endParaRPr lang="zh-CN" altLang="en-US" sz="2000" dirty="0">
                        <a:latin typeface="微软雅黑" panose="020B0503020204020204" pitchFamily="34" charset="-122"/>
                        <a:ea typeface="微软雅黑" panose="020B0503020204020204" pitchFamily="34" charset="-122"/>
                      </a:endParaRPr>
                    </a:p>
                  </a:txBody>
                  <a:tcPr anchor="ctr"/>
                </a:tc>
              </a:tr>
              <a:tr h="818381">
                <a:tc>
                  <a:txBody>
                    <a:bodyPr/>
                    <a:lstStyle/>
                    <a:p>
                      <a:pPr algn="ctr"/>
                      <a:r>
                        <a:rPr lang="en-US" altLang="zh-CN" sz="2000" dirty="0" smtClean="0">
                          <a:latin typeface="微软雅黑" panose="020B0503020204020204" pitchFamily="34" charset="-122"/>
                          <a:ea typeface="微软雅黑" panose="020B0503020204020204" pitchFamily="34" charset="-122"/>
                        </a:rPr>
                        <a:t>Router</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latin typeface="微软雅黑" panose="020B0503020204020204" pitchFamily="34" charset="-122"/>
                          <a:ea typeface="微软雅黑" panose="020B0503020204020204" pitchFamily="34" charset="-122"/>
                        </a:rPr>
                        <a:t>负责在运行时执行路由的对象，可以通过调用其</a:t>
                      </a:r>
                      <a:r>
                        <a:rPr lang="en-US" altLang="zh-CN" sz="2000" kern="1200" dirty="0" smtClean="0">
                          <a:solidFill>
                            <a:schemeClr val="dk1"/>
                          </a:solidFill>
                          <a:effectLst/>
                          <a:latin typeface="微软雅黑" panose="020B0503020204020204" pitchFamily="34" charset="-122"/>
                          <a:ea typeface="微软雅黑" panose="020B0503020204020204" pitchFamily="34" charset="-122"/>
                          <a:cs typeface="+mn-cs"/>
                        </a:rPr>
                        <a:t>navigate()</a:t>
                      </a:r>
                      <a:r>
                        <a:rPr lang="zh-CN" altLang="en-US" sz="2000" kern="1200" dirty="0" smtClean="0">
                          <a:solidFill>
                            <a:schemeClr val="dk1"/>
                          </a:solidFill>
                          <a:effectLst/>
                          <a:latin typeface="微软雅黑" panose="020B0503020204020204" pitchFamily="34" charset="-122"/>
                          <a:ea typeface="微软雅黑" panose="020B0503020204020204" pitchFamily="34" charset="-122"/>
                          <a:cs typeface="+mn-cs"/>
                        </a:rPr>
                        <a:t>和</a:t>
                      </a:r>
                      <a:r>
                        <a:rPr lang="en-US" altLang="zh-CN" sz="2000" kern="1200" dirty="0" err="1" smtClean="0">
                          <a:solidFill>
                            <a:schemeClr val="dk1"/>
                          </a:solidFill>
                          <a:effectLst/>
                          <a:latin typeface="微软雅黑" panose="020B0503020204020204" pitchFamily="34" charset="-122"/>
                          <a:ea typeface="微软雅黑" panose="020B0503020204020204" pitchFamily="34" charset="-122"/>
                          <a:cs typeface="+mn-cs"/>
                        </a:rPr>
                        <a:t>navigateByUrl</a:t>
                      </a:r>
                      <a:r>
                        <a:rPr lang="en-US" altLang="zh-CN" sz="2000" kern="1200" dirty="0" smtClean="0">
                          <a:solidFill>
                            <a:schemeClr val="dk1"/>
                          </a:solidFill>
                          <a:effectLst/>
                          <a:latin typeface="微软雅黑" panose="020B0503020204020204" pitchFamily="34" charset="-122"/>
                          <a:ea typeface="微软雅黑" panose="020B0503020204020204" pitchFamily="34" charset="-122"/>
                          <a:cs typeface="+mn-cs"/>
                        </a:rPr>
                        <a:t> ()</a:t>
                      </a:r>
                      <a:r>
                        <a:rPr lang="zh-CN" altLang="en-US" sz="2000" kern="1200" dirty="0" smtClean="0">
                          <a:solidFill>
                            <a:schemeClr val="dk1"/>
                          </a:solidFill>
                          <a:effectLst/>
                          <a:latin typeface="微软雅黑" panose="020B0503020204020204" pitchFamily="34" charset="-122"/>
                          <a:ea typeface="微软雅黑" panose="020B0503020204020204" pitchFamily="34" charset="-122"/>
                          <a:cs typeface="+mn-cs"/>
                        </a:rPr>
                        <a:t>方法来导航到一个指定的路由。</a:t>
                      </a:r>
                      <a:endParaRPr lang="en-US" altLang="zh-CN" sz="2000" kern="1200" dirty="0" smtClean="0">
                        <a:solidFill>
                          <a:schemeClr val="dk1"/>
                        </a:solidFill>
                        <a:effectLst/>
                        <a:latin typeface="微软雅黑" panose="020B0503020204020204" pitchFamily="34" charset="-122"/>
                        <a:ea typeface="微软雅黑" panose="020B0503020204020204" pitchFamily="34" charset="-122"/>
                        <a:cs typeface="+mn-cs"/>
                      </a:endParaRPr>
                    </a:p>
                  </a:txBody>
                  <a:tcPr anchor="ctr"/>
                </a:tc>
              </a:tr>
              <a:tr h="818381">
                <a:tc>
                  <a:txBody>
                    <a:bodyPr/>
                    <a:lstStyle/>
                    <a:p>
                      <a:pPr algn="ctr"/>
                      <a:r>
                        <a:rPr lang="en-US" altLang="zh-CN" sz="2000" dirty="0" err="1" smtClean="0">
                          <a:latin typeface="微软雅黑" panose="020B0503020204020204" pitchFamily="34" charset="-122"/>
                          <a:ea typeface="微软雅黑" panose="020B0503020204020204" pitchFamily="34" charset="-122"/>
                        </a:rPr>
                        <a:t>RouterLink</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l"/>
                      <a:r>
                        <a:rPr lang="zh-CN" altLang="en-US" sz="2000" dirty="0" smtClean="0">
                          <a:latin typeface="微软雅黑" panose="020B0503020204020204" pitchFamily="34" charset="-122"/>
                          <a:ea typeface="微软雅黑" panose="020B0503020204020204" pitchFamily="34" charset="-122"/>
                        </a:rPr>
                        <a:t>在</a:t>
                      </a:r>
                      <a:r>
                        <a:rPr lang="en-US" altLang="zh-CN" sz="2000" dirty="0" smtClean="0">
                          <a:latin typeface="微软雅黑" panose="020B0503020204020204" pitchFamily="34" charset="-122"/>
                          <a:ea typeface="微软雅黑" panose="020B0503020204020204" pitchFamily="34" charset="-122"/>
                        </a:rPr>
                        <a:t>Html</a:t>
                      </a:r>
                      <a:r>
                        <a:rPr lang="zh-CN" altLang="en-US" sz="2000" dirty="0" smtClean="0">
                          <a:latin typeface="微软雅黑" panose="020B0503020204020204" pitchFamily="34" charset="-122"/>
                          <a:ea typeface="微软雅黑" panose="020B0503020204020204" pitchFamily="34" charset="-122"/>
                        </a:rPr>
                        <a:t>中声明路由导航用的指令。</a:t>
                      </a:r>
                      <a:endParaRPr lang="zh-CN" altLang="en-US" sz="2000" dirty="0">
                        <a:latin typeface="微软雅黑" panose="020B0503020204020204" pitchFamily="34" charset="-122"/>
                        <a:ea typeface="微软雅黑" panose="020B0503020204020204" pitchFamily="34" charset="-122"/>
                      </a:endParaRPr>
                    </a:p>
                  </a:txBody>
                  <a:tcPr anchor="ctr"/>
                </a:tc>
              </a:tr>
              <a:tr h="81838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kern="1200" dirty="0" err="1" smtClean="0">
                          <a:solidFill>
                            <a:schemeClr val="dk1"/>
                          </a:solidFill>
                          <a:effectLst/>
                          <a:latin typeface="微软雅黑" panose="020B0503020204020204" pitchFamily="34" charset="-122"/>
                          <a:ea typeface="微软雅黑" panose="020B0503020204020204" pitchFamily="34" charset="-122"/>
                          <a:cs typeface="+mn-cs"/>
                        </a:rPr>
                        <a:t>ActivatedRoute</a:t>
                      </a:r>
                      <a:r>
                        <a:rPr lang="en-US" altLang="zh-CN" sz="2000" kern="1200" dirty="0" smtClean="0">
                          <a:solidFill>
                            <a:schemeClr val="dk1"/>
                          </a:solidFill>
                          <a:effectLst/>
                          <a:latin typeface="微软雅黑" panose="020B0503020204020204" pitchFamily="34" charset="-122"/>
                          <a:ea typeface="微软雅黑" panose="020B0503020204020204" pitchFamily="34" charset="-122"/>
                          <a:cs typeface="+mn-cs"/>
                        </a:rPr>
                        <a:t> </a:t>
                      </a:r>
                    </a:p>
                  </a:txBody>
                  <a:tcPr anchor="ctr"/>
                </a:tc>
                <a:tc>
                  <a:txBody>
                    <a:bodyPr/>
                    <a:lstStyle/>
                    <a:p>
                      <a:pPr algn="l"/>
                      <a:r>
                        <a:rPr lang="zh-CN" altLang="en-US" sz="2000" dirty="0" smtClean="0">
                          <a:latin typeface="微软雅黑" panose="020B0503020204020204" pitchFamily="34" charset="-122"/>
                          <a:ea typeface="微软雅黑" panose="020B0503020204020204" pitchFamily="34" charset="-122"/>
                        </a:rPr>
                        <a:t>当前激活的路由对象，保存着当前路由的信息，如路由地址，路由参数等。</a:t>
                      </a:r>
                      <a:endParaRPr lang="zh-CN" altLang="en-US" sz="2000" dirty="0">
                        <a:latin typeface="微软雅黑" panose="020B0503020204020204" pitchFamily="34" charset="-122"/>
                        <a:ea typeface="微软雅黑" panose="020B0503020204020204" pitchFamily="34" charset="-122"/>
                      </a:endParaRPr>
                    </a:p>
                  </a:txBody>
                  <a:tcPr anchor="ctr"/>
                </a:tc>
              </a:tr>
            </a:tbl>
          </a:graphicData>
        </a:graphic>
      </p:graphicFrame>
      <p:sp>
        <p:nvSpPr>
          <p:cNvPr id="12" name="矩形"/>
          <p:cNvSpPr>
            <a:spLocks/>
          </p:cNvSpPr>
          <p:nvPr/>
        </p:nvSpPr>
        <p:spPr>
          <a:xfrm>
            <a:off x="3035100" y="742683"/>
            <a:ext cx="6075702"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000" b="1" u="none" strike="noStrike" kern="0" cap="none" spc="0" baseline="0" dirty="0" smtClean="0">
                <a:solidFill>
                  <a:srgbClr val="C94251"/>
                </a:solidFill>
                <a:latin typeface="微软雅黑" charset="0"/>
                <a:ea typeface="微软雅黑" charset="0"/>
                <a:cs typeface="微软雅黑" charset="0"/>
              </a:rPr>
              <a:t>第三章：</a:t>
            </a:r>
            <a:r>
              <a:rPr lang="zh-CN" altLang="en-US" sz="3000" b="1" kern="0" dirty="0" smtClean="0">
                <a:solidFill>
                  <a:srgbClr val="C94251"/>
                </a:solidFill>
                <a:latin typeface="微软雅黑" charset="0"/>
                <a:ea typeface="微软雅黑" charset="0"/>
                <a:cs typeface="微软雅黑" charset="0"/>
              </a:rPr>
              <a:t>使用</a:t>
            </a:r>
            <a:r>
              <a:rPr lang="en-US" altLang="zh-CN" sz="3000" b="1" kern="0" dirty="0" smtClean="0">
                <a:solidFill>
                  <a:srgbClr val="C94251"/>
                </a:solidFill>
                <a:latin typeface="微软雅黑" charset="0"/>
                <a:ea typeface="微软雅黑" charset="0"/>
                <a:cs typeface="微软雅黑" charset="0"/>
              </a:rPr>
              <a:t>Angular</a:t>
            </a:r>
            <a:r>
              <a:rPr lang="zh-CN" altLang="en-US" sz="3000" b="1" kern="0" dirty="0">
                <a:solidFill>
                  <a:srgbClr val="C94251"/>
                </a:solidFill>
                <a:latin typeface="微软雅黑" charset="0"/>
                <a:ea typeface="微软雅黑" charset="0"/>
                <a:cs typeface="微软雅黑" charset="0"/>
              </a:rPr>
              <a:t> </a:t>
            </a:r>
            <a:r>
              <a:rPr lang="en-US" altLang="zh-CN" sz="3000" b="1" kern="0" dirty="0" smtClean="0">
                <a:solidFill>
                  <a:srgbClr val="C94251"/>
                </a:solidFill>
                <a:latin typeface="微软雅黑" charset="0"/>
                <a:ea typeface="微软雅黑" charset="0"/>
                <a:cs typeface="微软雅黑" charset="0"/>
              </a:rPr>
              <a:t>Route</a:t>
            </a:r>
            <a:r>
              <a:rPr lang="zh-CN" altLang="en-US" sz="3000" b="1" kern="0" dirty="0" smtClean="0">
                <a:solidFill>
                  <a:srgbClr val="C94251"/>
                </a:solidFill>
                <a:latin typeface="微软雅黑" charset="0"/>
                <a:ea typeface="微软雅黑" charset="0"/>
                <a:cs typeface="微软雅黑" charset="0"/>
              </a:rPr>
              <a:t>导航</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Tree>
    <p:extLst>
      <p:ext uri="{BB962C8B-B14F-4D97-AF65-F5344CB8AC3E}">
        <p14:creationId xmlns:p14="http://schemas.microsoft.com/office/powerpoint/2010/main" val="1511415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3"/>
                                        </p:tgtEl>
                                        <p:attrNameLst>
                                          <p:attrName>ppt_x</p:attrName>
                                        </p:attrNameLst>
                                      </p:cBhvr>
                                      <p:tavLst>
                                        <p:tav tm="0">
                                          <p:val>
                                            <p:strVal val="ppt_x"/>
                                          </p:val>
                                        </p:tav>
                                        <p:tav tm="100000">
                                          <p:val>
                                            <p:strVal val="ppt_x"/>
                                          </p:val>
                                        </p:tav>
                                      </p:tavLst>
                                    </p:anim>
                                    <p:anim calcmode="lin" valueType="num">
                                      <p:cBhvr additive="base">
                                        <p:cTn id="25" dur="500"/>
                                        <p:tgtEl>
                                          <p:spTgt spid="3"/>
                                        </p:tgtEl>
                                        <p:attrNameLst>
                                          <p:attrName>ppt_y</p:attrName>
                                        </p:attrNameLst>
                                      </p:cBhvr>
                                      <p:tavLst>
                                        <p:tav tm="0">
                                          <p:val>
                                            <p:strVal val="ppt_y"/>
                                          </p:val>
                                        </p:tav>
                                        <p:tav tm="100000">
                                          <p:val>
                                            <p:strVal val="1+ppt_h/2"/>
                                          </p:val>
                                        </p:tav>
                                      </p:tavLst>
                                    </p:anim>
                                    <p:set>
                                      <p:cBhvr>
                                        <p:cTn id="26" dur="1" fill="hold">
                                          <p:stCondLst>
                                            <p:cond delay="499"/>
                                          </p:stCondLst>
                                        </p:cTn>
                                        <p:tgtEl>
                                          <p:spTgt spid="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290917" y="1304366"/>
            <a:ext cx="10206317" cy="5217458"/>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kumimoji="1" lang="zh-CN" altLang="en-US" dirty="0" smtClean="0"/>
              <a:t>模块</a:t>
            </a:r>
            <a:endParaRPr kumimoji="1" lang="zh-CN" altLang="en-US" dirty="0"/>
          </a:p>
        </p:txBody>
      </p:sp>
      <p:grpSp>
        <p:nvGrpSpPr>
          <p:cNvPr id="25" name="组 24"/>
          <p:cNvGrpSpPr/>
          <p:nvPr/>
        </p:nvGrpSpPr>
        <p:grpSpPr>
          <a:xfrm>
            <a:off x="1748118" y="1949824"/>
            <a:ext cx="6703778" cy="4131609"/>
            <a:chOff x="1748118" y="1949824"/>
            <a:chExt cx="6703778" cy="4131609"/>
          </a:xfrm>
        </p:grpSpPr>
        <p:sp>
          <p:nvSpPr>
            <p:cNvPr id="2" name="矩形 1"/>
            <p:cNvSpPr/>
            <p:nvPr/>
          </p:nvSpPr>
          <p:spPr>
            <a:xfrm>
              <a:off x="1748118" y="1949824"/>
              <a:ext cx="6696634" cy="2823882"/>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kumimoji="1" lang="en-US" altLang="zh-CN" dirty="0" err="1" smtClean="0"/>
                <a:t>AppComponent</a:t>
              </a:r>
              <a:endParaRPr kumimoji="1" lang="zh-CN" altLang="en-US" dirty="0"/>
            </a:p>
          </p:txBody>
        </p:sp>
        <p:sp>
          <p:nvSpPr>
            <p:cNvPr id="23" name="矩形 22"/>
            <p:cNvSpPr/>
            <p:nvPr/>
          </p:nvSpPr>
          <p:spPr>
            <a:xfrm>
              <a:off x="1748119" y="5214097"/>
              <a:ext cx="2877670" cy="86733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zh-CN" altLang="en-US" dirty="0" smtClean="0"/>
                <a:t>组件</a:t>
              </a:r>
              <a:r>
                <a:rPr kumimoji="1" lang="en-US" altLang="zh-CN" dirty="0" smtClean="0"/>
                <a:t>A</a:t>
              </a:r>
              <a:endParaRPr kumimoji="1" lang="zh-CN" altLang="en-US" dirty="0"/>
            </a:p>
          </p:txBody>
        </p:sp>
        <p:sp>
          <p:nvSpPr>
            <p:cNvPr id="24" name="矩形 23"/>
            <p:cNvSpPr/>
            <p:nvPr/>
          </p:nvSpPr>
          <p:spPr>
            <a:xfrm>
              <a:off x="5574226" y="5214097"/>
              <a:ext cx="2877670" cy="86733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zh-CN" altLang="en-US" dirty="0" smtClean="0"/>
                <a:t>组件</a:t>
              </a:r>
              <a:r>
                <a:rPr kumimoji="1" lang="en-US" altLang="zh-CN" dirty="0"/>
                <a:t>B</a:t>
              </a:r>
              <a:endParaRPr kumimoji="1" lang="zh-CN" altLang="en-US" dirty="0"/>
            </a:p>
          </p:txBody>
        </p:sp>
      </p:grpSp>
      <p:sp>
        <p:nvSpPr>
          <p:cNvPr id="9" name="矩形"/>
          <p:cNvSpPr>
            <a:spLocks/>
          </p:cNvSpPr>
          <p:nvPr/>
        </p:nvSpPr>
        <p:spPr>
          <a:xfrm>
            <a:off x="3075442" y="419954"/>
            <a:ext cx="6075702"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000" b="1" u="none" strike="noStrike" kern="0" cap="none" spc="0" baseline="0" dirty="0" smtClean="0">
                <a:solidFill>
                  <a:srgbClr val="C94251"/>
                </a:solidFill>
                <a:latin typeface="微软雅黑" charset="0"/>
                <a:ea typeface="微软雅黑" charset="0"/>
                <a:cs typeface="微软雅黑" charset="0"/>
              </a:rPr>
              <a:t>第三章：</a:t>
            </a:r>
            <a:r>
              <a:rPr lang="zh-CN" altLang="en-US" sz="3000" b="1" kern="0" dirty="0" smtClean="0">
                <a:solidFill>
                  <a:srgbClr val="C94251"/>
                </a:solidFill>
                <a:latin typeface="微软雅黑" charset="0"/>
                <a:ea typeface="微软雅黑" charset="0"/>
                <a:cs typeface="微软雅黑" charset="0"/>
              </a:rPr>
              <a:t>使用</a:t>
            </a:r>
            <a:r>
              <a:rPr lang="en-US" altLang="zh-CN" sz="3000" b="1" kern="0" dirty="0" smtClean="0">
                <a:solidFill>
                  <a:srgbClr val="C94251"/>
                </a:solidFill>
                <a:latin typeface="微软雅黑" charset="0"/>
                <a:ea typeface="微软雅黑" charset="0"/>
                <a:cs typeface="微软雅黑" charset="0"/>
              </a:rPr>
              <a:t>Angular</a:t>
            </a:r>
            <a:r>
              <a:rPr lang="zh-CN" altLang="en-US" sz="3000" b="1" kern="0" dirty="0">
                <a:solidFill>
                  <a:srgbClr val="C94251"/>
                </a:solidFill>
                <a:latin typeface="微软雅黑" charset="0"/>
                <a:ea typeface="微软雅黑" charset="0"/>
                <a:cs typeface="微软雅黑" charset="0"/>
              </a:rPr>
              <a:t> </a:t>
            </a:r>
            <a:r>
              <a:rPr lang="en-US" altLang="zh-CN" sz="3000" b="1" kern="0" dirty="0" smtClean="0">
                <a:solidFill>
                  <a:srgbClr val="C94251"/>
                </a:solidFill>
                <a:latin typeface="微软雅黑" charset="0"/>
                <a:ea typeface="微软雅黑" charset="0"/>
                <a:cs typeface="微软雅黑" charset="0"/>
              </a:rPr>
              <a:t>Route</a:t>
            </a:r>
            <a:r>
              <a:rPr lang="zh-CN" altLang="en-US" sz="3000" b="1" kern="0" dirty="0" smtClean="0">
                <a:solidFill>
                  <a:srgbClr val="C94251"/>
                </a:solidFill>
                <a:latin typeface="微软雅黑" charset="0"/>
                <a:ea typeface="微软雅黑" charset="0"/>
                <a:cs typeface="微软雅黑" charset="0"/>
              </a:rPr>
              <a:t>导航</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3" name="圆角矩形 2"/>
          <p:cNvSpPr/>
          <p:nvPr/>
        </p:nvSpPr>
        <p:spPr>
          <a:xfrm>
            <a:off x="2195233" y="2447365"/>
            <a:ext cx="2672602" cy="2084295"/>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r>
              <a:rPr kumimoji="1" lang="zh-CN" altLang="en-US" dirty="0" smtClean="0"/>
              <a:t>模板</a:t>
            </a:r>
            <a:endParaRPr kumimoji="1" lang="zh-CN" altLang="en-US" dirty="0"/>
          </a:p>
        </p:txBody>
      </p:sp>
      <p:sp>
        <p:nvSpPr>
          <p:cNvPr id="10" name="圆角矩形 9"/>
          <p:cNvSpPr/>
          <p:nvPr/>
        </p:nvSpPr>
        <p:spPr>
          <a:xfrm>
            <a:off x="5237628" y="2447365"/>
            <a:ext cx="2817159" cy="20842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r>
              <a:rPr kumimoji="1" lang="zh-CN" altLang="en-US" dirty="0" smtClean="0"/>
              <a:t>控制器</a:t>
            </a:r>
            <a:endParaRPr kumimoji="1" lang="zh-CN" altLang="en-US" dirty="0"/>
          </a:p>
        </p:txBody>
      </p:sp>
      <p:grpSp>
        <p:nvGrpSpPr>
          <p:cNvPr id="18" name="组 17"/>
          <p:cNvGrpSpPr/>
          <p:nvPr/>
        </p:nvGrpSpPr>
        <p:grpSpPr>
          <a:xfrm>
            <a:off x="8912247" y="1949824"/>
            <a:ext cx="2117491" cy="1909482"/>
            <a:chOff x="9151144" y="2003613"/>
            <a:chExt cx="2117491" cy="1909482"/>
          </a:xfrm>
        </p:grpSpPr>
        <p:sp>
          <p:nvSpPr>
            <p:cNvPr id="15" name="矩形 14"/>
            <p:cNvSpPr/>
            <p:nvPr/>
          </p:nvSpPr>
          <p:spPr>
            <a:xfrm>
              <a:off x="9151144" y="2003613"/>
              <a:ext cx="2117491" cy="1909482"/>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kumimoji="1" lang="en-US" altLang="zh-CN" dirty="0" smtClean="0"/>
                <a:t>Routes</a:t>
              </a:r>
              <a:endParaRPr kumimoji="1" lang="zh-CN" altLang="en-US" dirty="0"/>
            </a:p>
          </p:txBody>
        </p:sp>
        <p:sp>
          <p:nvSpPr>
            <p:cNvPr id="16" name="矩形 15"/>
            <p:cNvSpPr/>
            <p:nvPr/>
          </p:nvSpPr>
          <p:spPr>
            <a:xfrm>
              <a:off x="9291918" y="2447365"/>
              <a:ext cx="1815353" cy="551329"/>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kumimoji="1" lang="zh-CN" altLang="en-US" dirty="0" smtClean="0"/>
                <a:t>  </a:t>
              </a:r>
              <a:r>
                <a:rPr kumimoji="1" lang="en-US" altLang="zh-CN" dirty="0" smtClean="0"/>
                <a:t>path:/user,</a:t>
              </a:r>
            </a:p>
            <a:p>
              <a:r>
                <a:rPr kumimoji="1" lang="zh-CN" altLang="en-US" dirty="0"/>
                <a:t> </a:t>
              </a:r>
              <a:r>
                <a:rPr kumimoji="1" lang="zh-CN" altLang="en-US" dirty="0" smtClean="0"/>
                <a:t> </a:t>
              </a:r>
              <a:r>
                <a:rPr kumimoji="1" lang="en-US" altLang="zh-CN" dirty="0" smtClean="0"/>
                <a:t>component:</a:t>
              </a:r>
              <a:r>
                <a:rPr kumimoji="1" lang="zh-CN" altLang="en-US" dirty="0" smtClean="0"/>
                <a:t> </a:t>
              </a:r>
              <a:r>
                <a:rPr kumimoji="1" lang="en-US" altLang="zh-CN" dirty="0" smtClean="0"/>
                <a:t>A</a:t>
              </a:r>
            </a:p>
          </p:txBody>
        </p:sp>
        <p:sp>
          <p:nvSpPr>
            <p:cNvPr id="17" name="矩形 16"/>
            <p:cNvSpPr/>
            <p:nvPr/>
          </p:nvSpPr>
          <p:spPr>
            <a:xfrm>
              <a:off x="9291917" y="3220570"/>
              <a:ext cx="1815353" cy="551329"/>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kumimoji="1" lang="zh-CN" altLang="en-US" dirty="0" smtClean="0"/>
                <a:t>  </a:t>
              </a:r>
              <a:r>
                <a:rPr kumimoji="1" lang="en-US" altLang="zh-CN" dirty="0" smtClean="0"/>
                <a:t>path:/order,</a:t>
              </a:r>
            </a:p>
            <a:p>
              <a:r>
                <a:rPr kumimoji="1" lang="zh-CN" altLang="en-US" dirty="0"/>
                <a:t> </a:t>
              </a:r>
              <a:r>
                <a:rPr kumimoji="1" lang="zh-CN" altLang="en-US" dirty="0" smtClean="0"/>
                <a:t> </a:t>
              </a:r>
              <a:r>
                <a:rPr kumimoji="1" lang="en-US" altLang="zh-CN" dirty="0" smtClean="0"/>
                <a:t>component:</a:t>
              </a:r>
              <a:r>
                <a:rPr kumimoji="1" lang="zh-CN" altLang="en-US" dirty="0" smtClean="0"/>
                <a:t> </a:t>
              </a:r>
              <a:r>
                <a:rPr kumimoji="1" lang="en-US" altLang="zh-CN" dirty="0"/>
                <a:t>B</a:t>
              </a:r>
              <a:endParaRPr kumimoji="1" lang="en-US" altLang="zh-CN" dirty="0" smtClean="0"/>
            </a:p>
          </p:txBody>
        </p:sp>
      </p:grpSp>
      <p:sp>
        <p:nvSpPr>
          <p:cNvPr id="19" name="矩形 18"/>
          <p:cNvSpPr/>
          <p:nvPr/>
        </p:nvSpPr>
        <p:spPr>
          <a:xfrm>
            <a:off x="2444213" y="2998694"/>
            <a:ext cx="2181575" cy="55133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kumimoji="1" lang="zh-CN" altLang="en-US" dirty="0" smtClean="0"/>
              <a:t>  </a:t>
            </a:r>
            <a:r>
              <a:rPr kumimoji="1" lang="en-US" altLang="zh-CN" dirty="0" err="1" smtClean="0"/>
              <a:t>RouterOutlet</a:t>
            </a:r>
            <a:endParaRPr kumimoji="1" lang="en-US" altLang="zh-CN" dirty="0" smtClean="0"/>
          </a:p>
        </p:txBody>
      </p:sp>
      <p:sp>
        <p:nvSpPr>
          <p:cNvPr id="20" name="矩形 19"/>
          <p:cNvSpPr/>
          <p:nvPr/>
        </p:nvSpPr>
        <p:spPr>
          <a:xfrm>
            <a:off x="2444213" y="3691214"/>
            <a:ext cx="2181575" cy="55133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kumimoji="1" lang="zh-CN" altLang="en-US" dirty="0" smtClean="0"/>
              <a:t>  </a:t>
            </a:r>
            <a:r>
              <a:rPr kumimoji="1" lang="en-US" altLang="zh-CN" dirty="0" err="1" smtClean="0"/>
              <a:t>RouterLink</a:t>
            </a:r>
            <a:endParaRPr kumimoji="1" lang="en-US" altLang="zh-CN" dirty="0" smtClean="0"/>
          </a:p>
        </p:txBody>
      </p:sp>
      <p:sp>
        <p:nvSpPr>
          <p:cNvPr id="21" name="矩形 20"/>
          <p:cNvSpPr/>
          <p:nvPr/>
        </p:nvSpPr>
        <p:spPr>
          <a:xfrm>
            <a:off x="5574227" y="2998694"/>
            <a:ext cx="2181575" cy="55133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kumimoji="1" lang="zh-CN" altLang="en-US" dirty="0" smtClean="0"/>
              <a:t>  </a:t>
            </a:r>
            <a:r>
              <a:rPr kumimoji="1" lang="en-US" altLang="zh-CN" dirty="0" smtClean="0"/>
              <a:t>Router</a:t>
            </a:r>
          </a:p>
        </p:txBody>
      </p:sp>
      <p:sp>
        <p:nvSpPr>
          <p:cNvPr id="22" name="矩形 21"/>
          <p:cNvSpPr/>
          <p:nvPr/>
        </p:nvSpPr>
        <p:spPr>
          <a:xfrm>
            <a:off x="5574226" y="3691214"/>
            <a:ext cx="2181575" cy="55133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kumimoji="1" lang="zh-CN" altLang="en-US" dirty="0" smtClean="0"/>
              <a:t>  </a:t>
            </a:r>
            <a:r>
              <a:rPr kumimoji="1" lang="en-US" altLang="zh-CN" dirty="0" err="1" smtClean="0"/>
              <a:t>ActivatedRoute</a:t>
            </a:r>
            <a:endParaRPr kumimoji="1" lang="en-US" altLang="zh-CN" dirty="0" smtClean="0"/>
          </a:p>
        </p:txBody>
      </p:sp>
    </p:spTree>
    <p:extLst>
      <p:ext uri="{BB962C8B-B14F-4D97-AF65-F5344CB8AC3E}">
        <p14:creationId xmlns:p14="http://schemas.microsoft.com/office/powerpoint/2010/main" val="1818957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dissolv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dissolv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dissolv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dissolve">
                                      <p:cBhvr>
                                        <p:cTn id="35" dur="5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dissolve">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dissolve">
                                      <p:cBhvr>
                                        <p:cTn id="4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 grpId="0" animBg="1"/>
      <p:bldP spid="10" grpId="0" animBg="1"/>
      <p:bldP spid="19" grpId="0" animBg="1"/>
      <p:bldP spid="20" grpId="0" animBg="1"/>
      <p:bldP spid="21" grpId="0" animBg="1"/>
      <p:bldP spid="2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p:cNvSpPr txBox="1">
            <a:spLocks/>
          </p:cNvSpPr>
          <p:nvPr/>
        </p:nvSpPr>
        <p:spPr>
          <a:xfrm>
            <a:off x="1650495" y="1817567"/>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在路由时传递数据</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
        <p:nvSpPr>
          <p:cNvPr id="5" name="矩形"/>
          <p:cNvSpPr>
            <a:spLocks/>
          </p:cNvSpPr>
          <p:nvPr/>
        </p:nvSpPr>
        <p:spPr>
          <a:xfrm>
            <a:off x="2304299" y="385073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sym typeface="Calibri" pitchFamily="34" charset="0"/>
              </a:rPr>
              <a:t>在路由路径中传递数据</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6" name="矩形"/>
          <p:cNvSpPr>
            <a:spLocks/>
          </p:cNvSpPr>
          <p:nvPr/>
        </p:nvSpPr>
        <p:spPr>
          <a:xfrm>
            <a:off x="2329937" y="285279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在查询参数中传递数据</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7" name="矩形"/>
          <p:cNvSpPr>
            <a:spLocks/>
          </p:cNvSpPr>
          <p:nvPr/>
        </p:nvSpPr>
        <p:spPr>
          <a:xfrm>
            <a:off x="3047954" y="722957"/>
            <a:ext cx="6075702"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第三章：</a:t>
            </a:r>
            <a:r>
              <a:rPr lang="zh-CN" altLang="en-US" sz="3000" b="1" kern="0" dirty="0" smtClean="0">
                <a:solidFill>
                  <a:srgbClr val="C94251"/>
                </a:solidFill>
                <a:latin typeface="微软雅黑" charset="0"/>
                <a:ea typeface="微软雅黑" charset="0"/>
                <a:cs typeface="微软雅黑" charset="0"/>
              </a:rPr>
              <a:t>使用</a:t>
            </a:r>
            <a:r>
              <a:rPr lang="en-US" altLang="zh-CN" sz="3000" b="1" kern="0" dirty="0" smtClean="0">
                <a:solidFill>
                  <a:srgbClr val="C94251"/>
                </a:solidFill>
                <a:latin typeface="微软雅黑" charset="0"/>
                <a:ea typeface="微软雅黑" charset="0"/>
                <a:cs typeface="微软雅黑" charset="0"/>
              </a:rPr>
              <a:t>Angular</a:t>
            </a:r>
            <a:r>
              <a:rPr lang="zh-CN" altLang="en-US" sz="3000" b="1" kern="0" dirty="0" smtClean="0">
                <a:solidFill>
                  <a:srgbClr val="C94251"/>
                </a:solidFill>
                <a:latin typeface="微软雅黑" charset="0"/>
                <a:ea typeface="微软雅黑" charset="0"/>
                <a:cs typeface="微软雅黑" charset="0"/>
              </a:rPr>
              <a:t> </a:t>
            </a:r>
            <a:r>
              <a:rPr lang="en-US" altLang="zh-CN" sz="3000" b="1" kern="0" dirty="0" smtClean="0">
                <a:solidFill>
                  <a:srgbClr val="C94251"/>
                </a:solidFill>
                <a:latin typeface="微软雅黑" charset="0"/>
                <a:ea typeface="微软雅黑" charset="0"/>
                <a:cs typeface="微软雅黑" charset="0"/>
              </a:rPr>
              <a:t>Route</a:t>
            </a:r>
            <a:r>
              <a:rPr lang="zh-CN" altLang="en-US" sz="3000" b="1" kern="0" dirty="0" smtClean="0">
                <a:solidFill>
                  <a:srgbClr val="C94251"/>
                </a:solidFill>
                <a:latin typeface="微软雅黑" charset="0"/>
                <a:ea typeface="微软雅黑" charset="0"/>
                <a:cs typeface="微软雅黑" charset="0"/>
              </a:rPr>
              <a:t>导航</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8" name="矩形"/>
          <p:cNvSpPr>
            <a:spLocks/>
          </p:cNvSpPr>
          <p:nvPr/>
        </p:nvSpPr>
        <p:spPr>
          <a:xfrm>
            <a:off x="2329937" y="4871005"/>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457200" lvl="1" indent="0" algn="l">
              <a:lnSpc>
                <a:spcPct val="100000"/>
              </a:lnSpc>
              <a:spcBef>
                <a:spcPts val="0"/>
              </a:spcBef>
              <a:spcAft>
                <a:spcPts val="0"/>
              </a:spcAft>
              <a:buNone/>
            </a:pPr>
            <a:r>
              <a:rPr lang="zh-CN" altLang="en-US" sz="2000" u="none" strike="noStrike" kern="1200" cap="none" spc="0" baseline="0" dirty="0" smtClean="0">
                <a:solidFill>
                  <a:srgbClr val="474747"/>
                </a:solidFill>
                <a:latin typeface="微软雅黑" charset="0"/>
                <a:ea typeface="微软雅黑" charset="0"/>
                <a:cs typeface="微软雅黑" charset="0"/>
                <a:sym typeface="Calibri" pitchFamily="34" charset="0"/>
              </a:rPr>
              <a:t>在路由配置中传递数据</a:t>
            </a:r>
            <a:endParaRPr lang="zh-CN" altLang="en-US" sz="2000" u="none" strike="noStrike" kern="1200" cap="none" spc="0" baseline="0" dirty="0">
              <a:solidFill>
                <a:srgbClr val="474747"/>
              </a:solidFill>
              <a:latin typeface="微软雅黑" charset="0"/>
              <a:ea typeface="微软雅黑" charset="0"/>
              <a:cs typeface="微软雅黑" charset="0"/>
              <a:sym typeface="Calibri" pitchFamily="34" charset="0"/>
            </a:endParaRPr>
          </a:p>
        </p:txBody>
      </p:sp>
      <p:sp>
        <p:nvSpPr>
          <p:cNvPr id="3" name="矩形 2"/>
          <p:cNvSpPr/>
          <p:nvPr/>
        </p:nvSpPr>
        <p:spPr>
          <a:xfrm>
            <a:off x="2102718" y="2698185"/>
            <a:ext cx="7325154" cy="77992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dirty="0" smtClean="0"/>
              <a:t>/</a:t>
            </a:r>
            <a:r>
              <a:rPr kumimoji="1" lang="en-US" altLang="zh-CN" dirty="0" err="1" smtClean="0"/>
              <a:t>product?id</a:t>
            </a:r>
            <a:r>
              <a:rPr kumimoji="1" lang="en-US" altLang="zh-CN" dirty="0" smtClean="0"/>
              <a:t>=1&amp;name=2</a:t>
            </a:r>
            <a:r>
              <a:rPr kumimoji="1" lang="zh-CN" altLang="en-US" dirty="0" smtClean="0"/>
              <a:t>      </a:t>
            </a:r>
            <a:r>
              <a:rPr kumimoji="1" lang="en-US" altLang="zh-CN" dirty="0" smtClean="0"/>
              <a:t>=&gt;</a:t>
            </a:r>
            <a:r>
              <a:rPr kumimoji="1" lang="zh-CN" altLang="en-US" dirty="0" smtClean="0"/>
              <a:t>      </a:t>
            </a:r>
            <a:r>
              <a:rPr kumimoji="1" lang="en-US" altLang="zh-CN" dirty="0" err="1" smtClean="0"/>
              <a:t>ActivatedRoute.queryParams</a:t>
            </a:r>
            <a:r>
              <a:rPr kumimoji="1" lang="en-US" altLang="zh-CN" dirty="0" smtClean="0"/>
              <a:t>[id]</a:t>
            </a:r>
            <a:endParaRPr kumimoji="1" lang="zh-CN" altLang="en-US" dirty="0"/>
          </a:p>
        </p:txBody>
      </p:sp>
      <p:sp>
        <p:nvSpPr>
          <p:cNvPr id="9" name="矩形 8"/>
          <p:cNvSpPr/>
          <p:nvPr/>
        </p:nvSpPr>
        <p:spPr>
          <a:xfrm>
            <a:off x="2102718" y="3660823"/>
            <a:ext cx="7325154" cy="77992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dirty="0" smtClean="0"/>
              <a:t>{path:/product/:id}</a:t>
            </a:r>
            <a:r>
              <a:rPr kumimoji="1" lang="zh-CN" altLang="en-US" dirty="0" smtClean="0"/>
              <a:t>   </a:t>
            </a:r>
            <a:r>
              <a:rPr kumimoji="1" lang="en-US" altLang="zh-CN" dirty="0" smtClean="0"/>
              <a:t>=&gt;</a:t>
            </a:r>
            <a:r>
              <a:rPr kumimoji="1" lang="zh-CN" altLang="en-US" dirty="0" smtClean="0"/>
              <a:t>  </a:t>
            </a:r>
            <a:r>
              <a:rPr kumimoji="1" lang="en-US" altLang="zh-CN" dirty="0" smtClean="0"/>
              <a:t>/product/1</a:t>
            </a:r>
            <a:r>
              <a:rPr kumimoji="1" lang="zh-CN" altLang="en-US" dirty="0" smtClean="0"/>
              <a:t>      </a:t>
            </a:r>
            <a:r>
              <a:rPr kumimoji="1" lang="en-US" altLang="zh-CN" dirty="0" smtClean="0"/>
              <a:t>=&gt;</a:t>
            </a:r>
            <a:r>
              <a:rPr kumimoji="1" lang="zh-CN" altLang="en-US" dirty="0" smtClean="0"/>
              <a:t>      </a:t>
            </a:r>
            <a:r>
              <a:rPr kumimoji="1" lang="en-US" altLang="zh-CN" dirty="0" err="1" smtClean="0"/>
              <a:t>ActivatedRoute.params</a:t>
            </a:r>
            <a:r>
              <a:rPr kumimoji="1" lang="en-US" altLang="zh-CN" dirty="0" smtClean="0"/>
              <a:t>[id]</a:t>
            </a:r>
            <a:endParaRPr kumimoji="1" lang="zh-CN" altLang="en-US" dirty="0"/>
          </a:p>
        </p:txBody>
      </p:sp>
      <p:sp>
        <p:nvSpPr>
          <p:cNvPr id="10" name="矩形 9"/>
          <p:cNvSpPr/>
          <p:nvPr/>
        </p:nvSpPr>
        <p:spPr>
          <a:xfrm>
            <a:off x="2102718" y="4623461"/>
            <a:ext cx="7325154" cy="77992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dirty="0" smtClean="0"/>
              <a:t>{path:/product,</a:t>
            </a:r>
            <a:r>
              <a:rPr kumimoji="1" lang="zh-CN" altLang="en-US" dirty="0" smtClean="0"/>
              <a:t>  </a:t>
            </a:r>
            <a:r>
              <a:rPr kumimoji="1" lang="en-US" altLang="zh-CN" dirty="0" smtClean="0"/>
              <a:t>component:</a:t>
            </a:r>
            <a:r>
              <a:rPr kumimoji="1" lang="zh-CN" altLang="en-US" dirty="0" smtClean="0"/>
              <a:t> </a:t>
            </a:r>
            <a:r>
              <a:rPr kumimoji="1" lang="en-US" altLang="zh-CN" dirty="0" err="1" smtClean="0"/>
              <a:t>ProductComponent</a:t>
            </a:r>
            <a:r>
              <a:rPr kumimoji="1" lang="en-US" altLang="zh-CN" dirty="0" smtClean="0"/>
              <a:t>,</a:t>
            </a:r>
            <a:r>
              <a:rPr kumimoji="1" lang="zh-CN" altLang="en-US" dirty="0" smtClean="0"/>
              <a:t>  </a:t>
            </a:r>
            <a:r>
              <a:rPr kumimoji="1" lang="en-US" altLang="zh-CN" dirty="0" smtClean="0"/>
              <a:t>data:[{</a:t>
            </a:r>
            <a:r>
              <a:rPr kumimoji="1" lang="en-US" altLang="zh-CN" dirty="0" err="1" smtClean="0"/>
              <a:t>isProd:true</a:t>
            </a:r>
            <a:r>
              <a:rPr kumimoji="1" lang="en-US" altLang="zh-CN" dirty="0" smtClean="0"/>
              <a:t>}]}</a:t>
            </a:r>
            <a:r>
              <a:rPr kumimoji="1" lang="zh-CN" altLang="en-US" dirty="0" smtClean="0"/>
              <a:t>      </a:t>
            </a:r>
            <a:r>
              <a:rPr kumimoji="1" lang="en-US" altLang="zh-CN" dirty="0" smtClean="0"/>
              <a:t>=&gt;</a:t>
            </a:r>
            <a:r>
              <a:rPr kumimoji="1" lang="zh-CN" altLang="en-US" dirty="0" smtClean="0"/>
              <a:t>      </a:t>
            </a:r>
            <a:r>
              <a:rPr kumimoji="1" lang="en-US" altLang="zh-CN" dirty="0" err="1" smtClean="0"/>
              <a:t>ActivatedRoute.data</a:t>
            </a:r>
            <a:r>
              <a:rPr kumimoji="1" lang="en-US" altLang="zh-CN" dirty="0" smtClean="0"/>
              <a:t>[0][</a:t>
            </a:r>
            <a:r>
              <a:rPr kumimoji="1" lang="en-US" altLang="zh-CN" dirty="0" err="1" smtClean="0"/>
              <a:t>isProd</a:t>
            </a:r>
            <a:r>
              <a:rPr kumimoji="1" lang="en-US" altLang="zh-CN" dirty="0" smtClean="0"/>
              <a:t>]</a:t>
            </a:r>
            <a:endParaRPr kumimoji="1" lang="zh-CN" altLang="en-US" dirty="0"/>
          </a:p>
        </p:txBody>
      </p:sp>
    </p:spTree>
    <p:extLst>
      <p:ext uri="{BB962C8B-B14F-4D97-AF65-F5344CB8AC3E}">
        <p14:creationId xmlns:p14="http://schemas.microsoft.com/office/powerpoint/2010/main" val="343435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dissolv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xit" presetSubtype="0" fill="hold" grpId="1" nodeType="clickEffect">
                                  <p:stCondLst>
                                    <p:cond delay="0"/>
                                  </p:stCondLst>
                                  <p:childTnLst>
                                    <p:animEffect transition="out" filter="dissolve">
                                      <p:cBhvr>
                                        <p:cTn id="23" dur="500"/>
                                        <p:tgtEl>
                                          <p:spTgt spid="3"/>
                                        </p:tgtEl>
                                      </p:cBhvr>
                                    </p:animEffect>
                                    <p:set>
                                      <p:cBhvr>
                                        <p:cTn id="24" dur="1" fill="hold">
                                          <p:stCondLst>
                                            <p:cond delay="499"/>
                                          </p:stCondLst>
                                        </p:cTn>
                                        <p:tgtEl>
                                          <p:spTgt spid="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dissolv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xit" presetSubtype="0" fill="hold" grpId="1" nodeType="clickEffect">
                                  <p:stCondLst>
                                    <p:cond delay="0"/>
                                  </p:stCondLst>
                                  <p:childTnLst>
                                    <p:animEffect transition="out" filter="dissolve">
                                      <p:cBhvr>
                                        <p:cTn id="39" dur="500"/>
                                        <p:tgtEl>
                                          <p:spTgt spid="9"/>
                                        </p:tgtEl>
                                      </p:cBhvr>
                                    </p:animEffect>
                                    <p:set>
                                      <p:cBhvr>
                                        <p:cTn id="40" dur="1" fill="hold">
                                          <p:stCondLst>
                                            <p:cond delay="499"/>
                                          </p:stCondLst>
                                        </p:cTn>
                                        <p:tgtEl>
                                          <p:spTgt spid="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fill="hold"/>
                                        <p:tgtEl>
                                          <p:spTgt spid="8"/>
                                        </p:tgtEl>
                                        <p:attrNameLst>
                                          <p:attrName>ppt_x</p:attrName>
                                        </p:attrNameLst>
                                      </p:cBhvr>
                                      <p:tavLst>
                                        <p:tav tm="0">
                                          <p:val>
                                            <p:strVal val="#ppt_x"/>
                                          </p:val>
                                        </p:tav>
                                        <p:tav tm="100000">
                                          <p:val>
                                            <p:strVal val="#ppt_x"/>
                                          </p:val>
                                        </p:tav>
                                      </p:tavLst>
                                    </p:anim>
                                    <p:anim calcmode="lin" valueType="num">
                                      <p:cBhvr additive="base">
                                        <p:cTn id="4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dissolve">
                                      <p:cBhvr>
                                        <p:cTn id="51" dur="5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xit" presetSubtype="0" fill="hold" grpId="1" nodeType="clickEffect">
                                  <p:stCondLst>
                                    <p:cond delay="0"/>
                                  </p:stCondLst>
                                  <p:childTnLst>
                                    <p:animEffect transition="out" filter="dissolve">
                                      <p:cBhvr>
                                        <p:cTn id="55" dur="500"/>
                                        <p:tgtEl>
                                          <p:spTgt spid="10"/>
                                        </p:tgtEl>
                                      </p:cBhvr>
                                    </p:animEffect>
                                    <p:set>
                                      <p:cBhvr>
                                        <p:cTn id="56"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3" grpId="0" animBg="1"/>
      <p:bldP spid="3" grpId="1" animBg="1"/>
      <p:bldP spid="9" grpId="0" animBg="1"/>
      <p:bldP spid="9" grpId="1" animBg="1"/>
      <p:bldP spid="10" grpId="0" animBg="1"/>
      <p:bldP spid="10"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p:cNvSpPr txBox="1">
            <a:spLocks/>
          </p:cNvSpPr>
          <p:nvPr/>
        </p:nvSpPr>
        <p:spPr>
          <a:xfrm>
            <a:off x="1650495" y="1817567"/>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获取路由参数的方式</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
        <p:nvSpPr>
          <p:cNvPr id="5" name="矩形"/>
          <p:cNvSpPr>
            <a:spLocks/>
          </p:cNvSpPr>
          <p:nvPr/>
        </p:nvSpPr>
        <p:spPr>
          <a:xfrm>
            <a:off x="2304299" y="4702707"/>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sym typeface="Calibri" pitchFamily="34" charset="0"/>
              </a:rPr>
              <a:t>参数订阅</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6" name="矩形"/>
          <p:cNvSpPr>
            <a:spLocks/>
          </p:cNvSpPr>
          <p:nvPr/>
        </p:nvSpPr>
        <p:spPr>
          <a:xfrm>
            <a:off x="2329936" y="3153470"/>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参数快照</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7" name="矩形"/>
          <p:cNvSpPr>
            <a:spLocks/>
          </p:cNvSpPr>
          <p:nvPr/>
        </p:nvSpPr>
        <p:spPr>
          <a:xfrm>
            <a:off x="3047954" y="722957"/>
            <a:ext cx="6075702"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第三章：</a:t>
            </a:r>
            <a:r>
              <a:rPr lang="zh-CN" altLang="en-US" sz="3000" b="1" kern="0" dirty="0" smtClean="0">
                <a:solidFill>
                  <a:srgbClr val="C94251"/>
                </a:solidFill>
                <a:latin typeface="微软雅黑" charset="0"/>
                <a:ea typeface="微软雅黑" charset="0"/>
                <a:cs typeface="微软雅黑" charset="0"/>
              </a:rPr>
              <a:t>使用</a:t>
            </a:r>
            <a:r>
              <a:rPr lang="en-US" altLang="zh-CN" sz="3000" b="1" kern="0" dirty="0" smtClean="0">
                <a:solidFill>
                  <a:srgbClr val="C94251"/>
                </a:solidFill>
                <a:latin typeface="微软雅黑" charset="0"/>
                <a:ea typeface="微软雅黑" charset="0"/>
                <a:cs typeface="微软雅黑" charset="0"/>
              </a:rPr>
              <a:t>Angular</a:t>
            </a:r>
            <a:r>
              <a:rPr lang="zh-CN" altLang="en-US" sz="3000" b="1" kern="0" dirty="0" smtClean="0">
                <a:solidFill>
                  <a:srgbClr val="C94251"/>
                </a:solidFill>
                <a:latin typeface="微软雅黑" charset="0"/>
                <a:ea typeface="微软雅黑" charset="0"/>
                <a:cs typeface="微软雅黑" charset="0"/>
              </a:rPr>
              <a:t> </a:t>
            </a:r>
            <a:r>
              <a:rPr lang="en-US" altLang="zh-CN" sz="3000" b="1" kern="0" dirty="0" smtClean="0">
                <a:solidFill>
                  <a:srgbClr val="C94251"/>
                </a:solidFill>
                <a:latin typeface="微软雅黑" charset="0"/>
                <a:ea typeface="微软雅黑" charset="0"/>
                <a:cs typeface="微软雅黑" charset="0"/>
              </a:rPr>
              <a:t>Route</a:t>
            </a:r>
            <a:r>
              <a:rPr lang="zh-CN" altLang="en-US" sz="3000" b="1" kern="0" dirty="0" smtClean="0">
                <a:solidFill>
                  <a:srgbClr val="C94251"/>
                </a:solidFill>
                <a:latin typeface="微软雅黑" charset="0"/>
                <a:ea typeface="微软雅黑" charset="0"/>
                <a:cs typeface="微软雅黑" charset="0"/>
              </a:rPr>
              <a:t>导航</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2" name="矩形 1"/>
          <p:cNvSpPr/>
          <p:nvPr/>
        </p:nvSpPr>
        <p:spPr>
          <a:xfrm>
            <a:off x="4437528" y="2936301"/>
            <a:ext cx="5056095" cy="76648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dirty="0" err="1" smtClean="0"/>
              <a:t>ActivatedRoute.snapshot.xxx</a:t>
            </a:r>
            <a:endParaRPr kumimoji="1" lang="zh-CN" altLang="en-US" dirty="0"/>
          </a:p>
        </p:txBody>
      </p:sp>
      <p:sp>
        <p:nvSpPr>
          <p:cNvPr id="11" name="矩形 10"/>
          <p:cNvSpPr/>
          <p:nvPr/>
        </p:nvSpPr>
        <p:spPr>
          <a:xfrm>
            <a:off x="4437528" y="4530687"/>
            <a:ext cx="5056095" cy="76648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dirty="0" err="1" smtClean="0"/>
              <a:t>ActivatedRoute.xxx.subscribe</a:t>
            </a:r>
            <a:r>
              <a:rPr kumimoji="1" lang="en-US" altLang="zh-CN" dirty="0" smtClean="0"/>
              <a:t>(callback)</a:t>
            </a:r>
            <a:endParaRPr kumimoji="1" lang="zh-CN" altLang="en-US" dirty="0"/>
          </a:p>
        </p:txBody>
      </p:sp>
    </p:spTree>
    <p:extLst>
      <p:ext uri="{BB962C8B-B14F-4D97-AF65-F5344CB8AC3E}">
        <p14:creationId xmlns:p14="http://schemas.microsoft.com/office/powerpoint/2010/main" val="1312442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ssolv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dissolv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 grpId="0" animBg="1"/>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p:cNvSpPr txBox="1">
            <a:spLocks/>
          </p:cNvSpPr>
          <p:nvPr/>
        </p:nvSpPr>
        <p:spPr>
          <a:xfrm>
            <a:off x="1650495" y="1817567"/>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重定向路由</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
        <p:nvSpPr>
          <p:cNvPr id="7" name="矩形"/>
          <p:cNvSpPr>
            <a:spLocks/>
          </p:cNvSpPr>
          <p:nvPr/>
        </p:nvSpPr>
        <p:spPr>
          <a:xfrm>
            <a:off x="3047954" y="722957"/>
            <a:ext cx="6075702"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第三章：</a:t>
            </a:r>
            <a:r>
              <a:rPr lang="zh-CN" altLang="en-US" sz="3000" b="1" kern="0" dirty="0" smtClean="0">
                <a:solidFill>
                  <a:srgbClr val="C94251"/>
                </a:solidFill>
                <a:latin typeface="微软雅黑" charset="0"/>
                <a:ea typeface="微软雅黑" charset="0"/>
                <a:cs typeface="微软雅黑" charset="0"/>
              </a:rPr>
              <a:t>使用</a:t>
            </a:r>
            <a:r>
              <a:rPr lang="en-US" altLang="zh-CN" sz="3000" b="1" kern="0" dirty="0" smtClean="0">
                <a:solidFill>
                  <a:srgbClr val="C94251"/>
                </a:solidFill>
                <a:latin typeface="微软雅黑" charset="0"/>
                <a:ea typeface="微软雅黑" charset="0"/>
                <a:cs typeface="微软雅黑" charset="0"/>
              </a:rPr>
              <a:t>Angular</a:t>
            </a:r>
            <a:r>
              <a:rPr lang="zh-CN" altLang="en-US" sz="3000" b="1" kern="0" dirty="0" smtClean="0">
                <a:solidFill>
                  <a:srgbClr val="C94251"/>
                </a:solidFill>
                <a:latin typeface="微软雅黑" charset="0"/>
                <a:ea typeface="微软雅黑" charset="0"/>
                <a:cs typeface="微软雅黑" charset="0"/>
              </a:rPr>
              <a:t> </a:t>
            </a:r>
            <a:r>
              <a:rPr lang="en-US" altLang="zh-CN" sz="3000" b="1" kern="0" dirty="0" smtClean="0">
                <a:solidFill>
                  <a:srgbClr val="C94251"/>
                </a:solidFill>
                <a:latin typeface="微软雅黑" charset="0"/>
                <a:ea typeface="微软雅黑" charset="0"/>
                <a:cs typeface="微软雅黑" charset="0"/>
              </a:rPr>
              <a:t>Route</a:t>
            </a:r>
            <a:r>
              <a:rPr lang="zh-CN" altLang="en-US" sz="3000" b="1" kern="0" dirty="0" smtClean="0">
                <a:solidFill>
                  <a:srgbClr val="C94251"/>
                </a:solidFill>
                <a:latin typeface="微软雅黑" charset="0"/>
                <a:ea typeface="微软雅黑" charset="0"/>
                <a:cs typeface="微软雅黑" charset="0"/>
              </a:rPr>
              <a:t>导航</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8" name="矩形"/>
          <p:cNvSpPr>
            <a:spLocks/>
          </p:cNvSpPr>
          <p:nvPr/>
        </p:nvSpPr>
        <p:spPr>
          <a:xfrm>
            <a:off x="2262700" y="3072787"/>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u="none" strike="noStrike" kern="1200" cap="none" spc="0" baseline="0" dirty="0" smtClean="0">
                <a:solidFill>
                  <a:srgbClr val="474747"/>
                </a:solidFill>
                <a:latin typeface="微软雅黑" charset="0"/>
                <a:ea typeface="微软雅黑" charset="0"/>
                <a:cs typeface="微软雅黑" charset="0"/>
              </a:rPr>
              <a:t>在用户访问一个特定的地址时，将其重定向到另一个指定的地址。</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9" name="矩形"/>
          <p:cNvSpPr>
            <a:spLocks/>
          </p:cNvSpPr>
          <p:nvPr/>
        </p:nvSpPr>
        <p:spPr>
          <a:xfrm>
            <a:off x="2262700" y="4220118"/>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dirty="0" smtClean="0">
                <a:solidFill>
                  <a:srgbClr val="474747"/>
                </a:solidFill>
                <a:latin typeface="微软雅黑" charset="0"/>
                <a:ea typeface="微软雅黑" charset="0"/>
                <a:cs typeface="微软雅黑" charset="0"/>
              </a:rPr>
              <a:t>www.aaa.com</a:t>
            </a:r>
            <a:r>
              <a:rPr lang="zh-CN" altLang="en-US" sz="2000" dirty="0" smtClean="0">
                <a:solidFill>
                  <a:srgbClr val="474747"/>
                </a:solidFill>
                <a:latin typeface="微软雅黑" charset="0"/>
                <a:ea typeface="微软雅黑" charset="0"/>
                <a:cs typeface="微软雅黑" charset="0"/>
              </a:rPr>
              <a:t>       </a:t>
            </a:r>
            <a:r>
              <a:rPr lang="en-US" altLang="zh-CN" sz="2000" dirty="0" smtClean="0">
                <a:solidFill>
                  <a:srgbClr val="474747"/>
                </a:solidFill>
                <a:latin typeface="微软雅黑" charset="0"/>
                <a:ea typeface="微软雅黑" charset="0"/>
                <a:cs typeface="微软雅黑" charset="0"/>
              </a:rPr>
              <a:t>=&gt;</a:t>
            </a:r>
            <a:r>
              <a:rPr lang="zh-CN" altLang="en-US" sz="2000" dirty="0" smtClean="0">
                <a:solidFill>
                  <a:srgbClr val="474747"/>
                </a:solidFill>
                <a:latin typeface="微软雅黑" charset="0"/>
                <a:ea typeface="微软雅黑" charset="0"/>
                <a:cs typeface="微软雅黑" charset="0"/>
              </a:rPr>
              <a:t>     </a:t>
            </a:r>
            <a:r>
              <a:rPr lang="en-US" altLang="zh-CN" sz="2000" dirty="0" err="1" smtClean="0">
                <a:solidFill>
                  <a:srgbClr val="474747"/>
                </a:solidFill>
                <a:latin typeface="微软雅黑" charset="0"/>
                <a:ea typeface="微软雅黑" charset="0"/>
                <a:cs typeface="微软雅黑" charset="0"/>
              </a:rPr>
              <a:t>www.aaa.com</a:t>
            </a:r>
            <a:r>
              <a:rPr lang="en-US" altLang="zh-CN" sz="2000" dirty="0" smtClean="0">
                <a:solidFill>
                  <a:srgbClr val="474747"/>
                </a:solidFill>
                <a:latin typeface="微软雅黑" charset="0"/>
                <a:ea typeface="微软雅黑" charset="0"/>
                <a:cs typeface="微软雅黑" charset="0"/>
              </a:rPr>
              <a:t>/products</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10" name="矩形"/>
          <p:cNvSpPr>
            <a:spLocks/>
          </p:cNvSpPr>
          <p:nvPr/>
        </p:nvSpPr>
        <p:spPr>
          <a:xfrm>
            <a:off x="2262700" y="5367449"/>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dirty="0" err="1" smtClean="0">
                <a:solidFill>
                  <a:srgbClr val="474747"/>
                </a:solidFill>
                <a:latin typeface="微软雅黑" charset="0"/>
                <a:ea typeface="微软雅黑" charset="0"/>
                <a:cs typeface="微软雅黑" charset="0"/>
              </a:rPr>
              <a:t>www.aaa.com</a:t>
            </a:r>
            <a:r>
              <a:rPr lang="en-US" altLang="zh-CN" sz="2000" dirty="0" smtClean="0">
                <a:solidFill>
                  <a:srgbClr val="474747"/>
                </a:solidFill>
                <a:latin typeface="微软雅黑" charset="0"/>
                <a:ea typeface="微软雅黑" charset="0"/>
                <a:cs typeface="微软雅黑" charset="0"/>
              </a:rPr>
              <a:t>/x</a:t>
            </a:r>
            <a:r>
              <a:rPr lang="zh-CN" altLang="en-US" sz="2000" dirty="0" smtClean="0">
                <a:solidFill>
                  <a:srgbClr val="474747"/>
                </a:solidFill>
                <a:latin typeface="微软雅黑" charset="0"/>
                <a:ea typeface="微软雅黑" charset="0"/>
                <a:cs typeface="微软雅黑" charset="0"/>
              </a:rPr>
              <a:t>       </a:t>
            </a:r>
            <a:r>
              <a:rPr lang="en-US" altLang="zh-CN" sz="2000" dirty="0" smtClean="0">
                <a:solidFill>
                  <a:srgbClr val="474747"/>
                </a:solidFill>
                <a:latin typeface="微软雅黑" charset="0"/>
                <a:ea typeface="微软雅黑" charset="0"/>
                <a:cs typeface="微软雅黑" charset="0"/>
              </a:rPr>
              <a:t>=&gt;</a:t>
            </a:r>
            <a:r>
              <a:rPr lang="zh-CN" altLang="en-US" sz="2000" dirty="0" smtClean="0">
                <a:solidFill>
                  <a:srgbClr val="474747"/>
                </a:solidFill>
                <a:latin typeface="微软雅黑" charset="0"/>
                <a:ea typeface="微软雅黑" charset="0"/>
                <a:cs typeface="微软雅黑" charset="0"/>
              </a:rPr>
              <a:t>     </a:t>
            </a:r>
            <a:r>
              <a:rPr lang="en-US" altLang="zh-CN" sz="2000" dirty="0" err="1" smtClean="0">
                <a:solidFill>
                  <a:srgbClr val="474747"/>
                </a:solidFill>
                <a:latin typeface="微软雅黑" charset="0"/>
                <a:ea typeface="微软雅黑" charset="0"/>
                <a:cs typeface="微软雅黑" charset="0"/>
              </a:rPr>
              <a:t>www.aaa.com</a:t>
            </a:r>
            <a:r>
              <a:rPr lang="en-US" altLang="zh-CN" sz="2000" dirty="0" smtClean="0">
                <a:solidFill>
                  <a:srgbClr val="474747"/>
                </a:solidFill>
                <a:latin typeface="微软雅黑" charset="0"/>
                <a:ea typeface="微软雅黑" charset="0"/>
                <a:cs typeface="微软雅黑" charset="0"/>
              </a:rPr>
              <a:t>/y</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Tree>
    <p:extLst>
      <p:ext uri="{BB962C8B-B14F-4D97-AF65-F5344CB8AC3E}">
        <p14:creationId xmlns:p14="http://schemas.microsoft.com/office/powerpoint/2010/main" val="50968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 20"/>
          <p:cNvGrpSpPr/>
          <p:nvPr/>
        </p:nvGrpSpPr>
        <p:grpSpPr>
          <a:xfrm>
            <a:off x="564776" y="3069497"/>
            <a:ext cx="11201400" cy="3438879"/>
            <a:chOff x="564776" y="3069497"/>
            <a:chExt cx="11201400" cy="3438879"/>
          </a:xfrm>
        </p:grpSpPr>
        <p:sp>
          <p:nvSpPr>
            <p:cNvPr id="2" name="矩形 1"/>
            <p:cNvSpPr/>
            <p:nvPr/>
          </p:nvSpPr>
          <p:spPr>
            <a:xfrm>
              <a:off x="564776" y="3069497"/>
              <a:ext cx="11201400" cy="3438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dirty="0" err="1" smtClean="0"/>
                <a:t>AppComponent</a:t>
              </a:r>
              <a:endParaRPr kumimoji="1" lang="zh-CN" altLang="en-US" dirty="0"/>
            </a:p>
          </p:txBody>
        </p:sp>
        <p:sp>
          <p:nvSpPr>
            <p:cNvPr id="19" name="矩形 18"/>
            <p:cNvSpPr/>
            <p:nvPr/>
          </p:nvSpPr>
          <p:spPr>
            <a:xfrm>
              <a:off x="874058" y="3531068"/>
              <a:ext cx="10663517" cy="35681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mtClean="0"/>
                <a:t>div</a:t>
              </a:r>
              <a:r>
                <a:rPr kumimoji="1" lang="mr-IN" altLang="zh-CN" dirty="0" smtClean="0"/>
                <a:t>…</a:t>
              </a:r>
              <a:endParaRPr kumimoji="1" lang="zh-CN" altLang="en-US" dirty="0"/>
            </a:p>
          </p:txBody>
        </p:sp>
      </p:grpSp>
      <p:sp>
        <p:nvSpPr>
          <p:cNvPr id="4" name="文本框"/>
          <p:cNvSpPr txBox="1">
            <a:spLocks/>
          </p:cNvSpPr>
          <p:nvPr/>
        </p:nvSpPr>
        <p:spPr>
          <a:xfrm>
            <a:off x="1542919" y="1720816"/>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子路由</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
        <p:nvSpPr>
          <p:cNvPr id="7" name="矩形"/>
          <p:cNvSpPr>
            <a:spLocks/>
          </p:cNvSpPr>
          <p:nvPr/>
        </p:nvSpPr>
        <p:spPr>
          <a:xfrm>
            <a:off x="3047954" y="722957"/>
            <a:ext cx="6075702"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第三章：</a:t>
            </a:r>
            <a:r>
              <a:rPr lang="zh-CN" altLang="en-US" sz="3000" b="1" kern="0" dirty="0" smtClean="0">
                <a:solidFill>
                  <a:srgbClr val="C94251"/>
                </a:solidFill>
                <a:latin typeface="微软雅黑" charset="0"/>
                <a:ea typeface="微软雅黑" charset="0"/>
                <a:cs typeface="微软雅黑" charset="0"/>
              </a:rPr>
              <a:t>使用</a:t>
            </a:r>
            <a:r>
              <a:rPr lang="en-US" altLang="zh-CN" sz="3000" b="1" kern="0" dirty="0" smtClean="0">
                <a:solidFill>
                  <a:srgbClr val="C94251"/>
                </a:solidFill>
                <a:latin typeface="微软雅黑" charset="0"/>
                <a:ea typeface="微软雅黑" charset="0"/>
                <a:cs typeface="微软雅黑" charset="0"/>
              </a:rPr>
              <a:t>Angular</a:t>
            </a:r>
            <a:r>
              <a:rPr lang="zh-CN" altLang="en-US" sz="3000" b="1" kern="0" dirty="0" smtClean="0">
                <a:solidFill>
                  <a:srgbClr val="C94251"/>
                </a:solidFill>
                <a:latin typeface="微软雅黑" charset="0"/>
                <a:ea typeface="微软雅黑" charset="0"/>
                <a:cs typeface="微软雅黑" charset="0"/>
              </a:rPr>
              <a:t> </a:t>
            </a:r>
            <a:r>
              <a:rPr lang="en-US" altLang="zh-CN" sz="3000" b="1" kern="0" dirty="0" smtClean="0">
                <a:solidFill>
                  <a:srgbClr val="C94251"/>
                </a:solidFill>
                <a:latin typeface="微软雅黑" charset="0"/>
                <a:ea typeface="微软雅黑" charset="0"/>
                <a:cs typeface="微软雅黑" charset="0"/>
              </a:rPr>
              <a:t>Route</a:t>
            </a:r>
            <a:r>
              <a:rPr lang="zh-CN" altLang="en-US" sz="3000" b="1" kern="0" dirty="0" smtClean="0">
                <a:solidFill>
                  <a:srgbClr val="C94251"/>
                </a:solidFill>
                <a:latin typeface="微软雅黑" charset="0"/>
                <a:ea typeface="微软雅黑" charset="0"/>
                <a:cs typeface="微软雅黑" charset="0"/>
              </a:rPr>
              <a:t>导航</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8" name="矩形"/>
          <p:cNvSpPr>
            <a:spLocks/>
          </p:cNvSpPr>
          <p:nvPr/>
        </p:nvSpPr>
        <p:spPr>
          <a:xfrm>
            <a:off x="2262700" y="2414026"/>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u="none" strike="noStrike" kern="1200" cap="none" spc="0" baseline="0" dirty="0" smtClean="0">
                <a:solidFill>
                  <a:srgbClr val="474747"/>
                </a:solidFill>
                <a:latin typeface="微软雅黑" charset="0"/>
                <a:ea typeface="微软雅黑" charset="0"/>
                <a:cs typeface="微软雅黑" charset="0"/>
              </a:rPr>
              <a:t>子路由用来形成</a:t>
            </a:r>
            <a:r>
              <a:rPr lang="en-US" altLang="zh-CN" sz="2000" u="none" strike="noStrike" kern="1200" cap="none" spc="0" baseline="0" dirty="0" err="1" smtClean="0">
                <a:solidFill>
                  <a:srgbClr val="474747"/>
                </a:solidFill>
                <a:latin typeface="微软雅黑" charset="0"/>
                <a:ea typeface="微软雅黑" charset="0"/>
                <a:cs typeface="微软雅黑" charset="0"/>
              </a:rPr>
              <a:t>RouterOutlet</a:t>
            </a:r>
            <a:r>
              <a:rPr lang="zh-CN" altLang="en-US" sz="2000" u="none" strike="noStrike" kern="1200" cap="none" spc="0" baseline="0" dirty="0" smtClean="0">
                <a:solidFill>
                  <a:srgbClr val="474747"/>
                </a:solidFill>
                <a:latin typeface="微软雅黑" charset="0"/>
                <a:ea typeface="微软雅黑" charset="0"/>
                <a:cs typeface="微软雅黑" charset="0"/>
              </a:rPr>
              <a:t>的父子关系</a:t>
            </a:r>
            <a:endParaRPr lang="en-US" altLang="zh-CN" sz="2000" u="none" strike="noStrike" kern="1200" cap="none" spc="0" baseline="0" dirty="0" smtClean="0">
              <a:solidFill>
                <a:srgbClr val="474747"/>
              </a:solidFill>
              <a:latin typeface="微软雅黑" charset="0"/>
              <a:ea typeface="微软雅黑" charset="0"/>
              <a:cs typeface="微软雅黑" charset="0"/>
            </a:endParaRPr>
          </a:p>
        </p:txBody>
      </p:sp>
      <p:sp>
        <p:nvSpPr>
          <p:cNvPr id="5" name="矩形 4"/>
          <p:cNvSpPr/>
          <p:nvPr/>
        </p:nvSpPr>
        <p:spPr>
          <a:xfrm>
            <a:off x="874059" y="3980329"/>
            <a:ext cx="1879822" cy="2339789"/>
          </a:xfrm>
          <a:prstGeom prst="rect">
            <a:avLst/>
          </a:prstGeom>
        </p:spPr>
        <p:style>
          <a:lnRef idx="3">
            <a:schemeClr val="lt1"/>
          </a:lnRef>
          <a:fillRef idx="1">
            <a:schemeClr val="accent4"/>
          </a:fillRef>
          <a:effectRef idx="1">
            <a:schemeClr val="accent4"/>
          </a:effectRef>
          <a:fontRef idx="minor">
            <a:schemeClr val="lt1"/>
          </a:fontRef>
        </p:style>
        <p:txBody>
          <a:bodyPr vert="horz" rtlCol="0" anchor="ctr"/>
          <a:lstStyle/>
          <a:p>
            <a:pPr algn="ctr"/>
            <a:r>
              <a:rPr kumimoji="1" lang="en-US" altLang="zh-CN" dirty="0" err="1" smtClean="0"/>
              <a:t>RouterOutlet</a:t>
            </a:r>
            <a:endParaRPr kumimoji="1" lang="zh-CN" altLang="en-US" dirty="0"/>
          </a:p>
        </p:txBody>
      </p:sp>
      <p:grpSp>
        <p:nvGrpSpPr>
          <p:cNvPr id="22" name="组 21"/>
          <p:cNvGrpSpPr/>
          <p:nvPr/>
        </p:nvGrpSpPr>
        <p:grpSpPr>
          <a:xfrm>
            <a:off x="2982481" y="3980329"/>
            <a:ext cx="8555095" cy="2339789"/>
            <a:chOff x="2982481" y="3980329"/>
            <a:chExt cx="8555095" cy="2339789"/>
          </a:xfrm>
        </p:grpSpPr>
        <p:sp>
          <p:nvSpPr>
            <p:cNvPr id="11" name="矩形 10"/>
            <p:cNvSpPr/>
            <p:nvPr/>
          </p:nvSpPr>
          <p:spPr>
            <a:xfrm>
              <a:off x="2982481" y="3980329"/>
              <a:ext cx="8555095" cy="2339789"/>
            </a:xfrm>
            <a:prstGeom prst="rect">
              <a:avLst/>
            </a:prstGeom>
          </p:spPr>
          <p:style>
            <a:lnRef idx="3">
              <a:schemeClr val="lt1"/>
            </a:lnRef>
            <a:fillRef idx="1">
              <a:schemeClr val="accent6"/>
            </a:fillRef>
            <a:effectRef idx="1">
              <a:schemeClr val="accent6"/>
            </a:effectRef>
            <a:fontRef idx="minor">
              <a:schemeClr val="lt1"/>
            </a:fontRef>
          </p:style>
          <p:txBody>
            <a:bodyPr rtlCol="0" anchor="t"/>
            <a:lstStyle/>
            <a:p>
              <a:pPr algn="ctr"/>
              <a:r>
                <a:rPr kumimoji="1" lang="zh-CN" altLang="en-US" dirty="0" smtClean="0"/>
                <a:t>组件</a:t>
              </a:r>
              <a:r>
                <a:rPr kumimoji="1" lang="en-US" altLang="zh-CN" dirty="0" smtClean="0"/>
                <a:t>A</a:t>
              </a:r>
              <a:r>
                <a:rPr kumimoji="1" lang="zh-CN" altLang="en-US" dirty="0" smtClean="0"/>
                <a:t>   </a:t>
              </a:r>
              <a:r>
                <a:rPr kumimoji="1" lang="en-US" altLang="zh-CN" dirty="0" smtClean="0"/>
                <a:t>/</a:t>
              </a:r>
              <a:r>
                <a:rPr kumimoji="1" lang="en-US" altLang="zh-CN" dirty="0" err="1" smtClean="0"/>
                <a:t>aaa</a:t>
              </a:r>
              <a:endParaRPr kumimoji="1" lang="zh-CN" altLang="en-US" dirty="0"/>
            </a:p>
          </p:txBody>
        </p:sp>
        <p:sp>
          <p:nvSpPr>
            <p:cNvPr id="20" name="矩形 19"/>
            <p:cNvSpPr/>
            <p:nvPr/>
          </p:nvSpPr>
          <p:spPr>
            <a:xfrm>
              <a:off x="3164542" y="4364786"/>
              <a:ext cx="8229600" cy="35681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zh-CN" smtClean="0"/>
                <a:t>div</a:t>
              </a:r>
              <a:r>
                <a:rPr kumimoji="1" lang="mr-IN" altLang="zh-CN" dirty="0" smtClean="0"/>
                <a:t>…</a:t>
              </a:r>
              <a:endParaRPr kumimoji="1" lang="zh-CN" altLang="en-US" dirty="0"/>
            </a:p>
          </p:txBody>
        </p:sp>
      </p:grpSp>
      <p:sp>
        <p:nvSpPr>
          <p:cNvPr id="14" name="矩形 13"/>
          <p:cNvSpPr/>
          <p:nvPr/>
        </p:nvSpPr>
        <p:spPr>
          <a:xfrm>
            <a:off x="3164542" y="4814047"/>
            <a:ext cx="1879822" cy="1324776"/>
          </a:xfrm>
          <a:prstGeom prst="rect">
            <a:avLst/>
          </a:prstGeom>
        </p:spPr>
        <p:style>
          <a:lnRef idx="3">
            <a:schemeClr val="lt1"/>
          </a:lnRef>
          <a:fillRef idx="1">
            <a:schemeClr val="accent4"/>
          </a:fillRef>
          <a:effectRef idx="1">
            <a:schemeClr val="accent4"/>
          </a:effectRef>
          <a:fontRef idx="minor">
            <a:schemeClr val="lt1"/>
          </a:fontRef>
        </p:style>
        <p:txBody>
          <a:bodyPr vert="horz" rtlCol="0" anchor="ctr"/>
          <a:lstStyle/>
          <a:p>
            <a:pPr algn="ctr"/>
            <a:r>
              <a:rPr kumimoji="1" lang="en-US" altLang="zh-CN" dirty="0" err="1" smtClean="0"/>
              <a:t>RouterOutlet</a:t>
            </a:r>
            <a:endParaRPr kumimoji="1" lang="zh-CN" altLang="en-US" dirty="0"/>
          </a:p>
        </p:txBody>
      </p:sp>
      <p:sp>
        <p:nvSpPr>
          <p:cNvPr id="15" name="矩形 14"/>
          <p:cNvSpPr/>
          <p:nvPr/>
        </p:nvSpPr>
        <p:spPr>
          <a:xfrm>
            <a:off x="5226425" y="4814047"/>
            <a:ext cx="6163234" cy="1324776"/>
          </a:xfrm>
          <a:prstGeom prst="rect">
            <a:avLst/>
          </a:prstGeom>
        </p:spPr>
        <p:style>
          <a:lnRef idx="3">
            <a:schemeClr val="lt1"/>
          </a:lnRef>
          <a:fillRef idx="1">
            <a:schemeClr val="accent5"/>
          </a:fillRef>
          <a:effectRef idx="1">
            <a:schemeClr val="accent5"/>
          </a:effectRef>
          <a:fontRef idx="minor">
            <a:schemeClr val="lt1"/>
          </a:fontRef>
        </p:style>
        <p:txBody>
          <a:bodyPr vert="horz" rtlCol="0" anchor="ctr"/>
          <a:lstStyle/>
          <a:p>
            <a:pPr algn="ctr"/>
            <a:r>
              <a:rPr kumimoji="1" lang="zh-CN" altLang="en-US" dirty="0" smtClean="0"/>
              <a:t>组件</a:t>
            </a:r>
            <a:r>
              <a:rPr kumimoji="1" lang="en-US" altLang="zh-CN" dirty="0" smtClean="0"/>
              <a:t>B</a:t>
            </a:r>
            <a:r>
              <a:rPr kumimoji="1" lang="zh-CN" altLang="en-US" dirty="0" smtClean="0"/>
              <a:t>  </a:t>
            </a:r>
            <a:r>
              <a:rPr kumimoji="1" lang="en-US" altLang="zh-CN" dirty="0" smtClean="0"/>
              <a:t>/</a:t>
            </a:r>
            <a:r>
              <a:rPr kumimoji="1" lang="en-US" altLang="zh-CN" dirty="0" err="1" smtClean="0"/>
              <a:t>aaa</a:t>
            </a:r>
            <a:r>
              <a:rPr kumimoji="1" lang="en-US" altLang="zh-CN" dirty="0" smtClean="0"/>
              <a:t>/</a:t>
            </a:r>
            <a:r>
              <a:rPr kumimoji="1" lang="en-US" altLang="zh-CN" dirty="0" err="1" smtClean="0"/>
              <a:t>bbb</a:t>
            </a:r>
            <a:endParaRPr kumimoji="1" lang="en-US" altLang="zh-CN" dirty="0" smtClean="0"/>
          </a:p>
        </p:txBody>
      </p:sp>
    </p:spTree>
    <p:extLst>
      <p:ext uri="{BB962C8B-B14F-4D97-AF65-F5344CB8AC3E}">
        <p14:creationId xmlns:p14="http://schemas.microsoft.com/office/powerpoint/2010/main" val="973592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dissolve">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dissolv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dissolv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dissolv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dissolve">
                                      <p:cBhvr>
                                        <p:cTn id="3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animBg="1"/>
      <p:bldP spid="14" grpId="0" animBg="1"/>
      <p:bldP spid="1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p:cNvSpPr txBox="1">
            <a:spLocks/>
          </p:cNvSpPr>
          <p:nvPr/>
        </p:nvSpPr>
        <p:spPr>
          <a:xfrm>
            <a:off x="1542919" y="1720816"/>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子路由</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
        <p:nvSpPr>
          <p:cNvPr id="7" name="矩形"/>
          <p:cNvSpPr>
            <a:spLocks/>
          </p:cNvSpPr>
          <p:nvPr/>
        </p:nvSpPr>
        <p:spPr>
          <a:xfrm>
            <a:off x="3047954" y="722957"/>
            <a:ext cx="6075702"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第三章：</a:t>
            </a:r>
            <a:r>
              <a:rPr lang="zh-CN" altLang="en-US" sz="3000" b="1" kern="0" dirty="0" smtClean="0">
                <a:solidFill>
                  <a:srgbClr val="C94251"/>
                </a:solidFill>
                <a:latin typeface="微软雅黑" charset="0"/>
                <a:ea typeface="微软雅黑" charset="0"/>
                <a:cs typeface="微软雅黑" charset="0"/>
              </a:rPr>
              <a:t>使用</a:t>
            </a:r>
            <a:r>
              <a:rPr lang="en-US" altLang="zh-CN" sz="3000" b="1" kern="0" dirty="0" smtClean="0">
                <a:solidFill>
                  <a:srgbClr val="C94251"/>
                </a:solidFill>
                <a:latin typeface="微软雅黑" charset="0"/>
                <a:ea typeface="微软雅黑" charset="0"/>
                <a:cs typeface="微软雅黑" charset="0"/>
              </a:rPr>
              <a:t>Angular</a:t>
            </a:r>
            <a:r>
              <a:rPr lang="zh-CN" altLang="en-US" sz="3000" b="1" kern="0" dirty="0" smtClean="0">
                <a:solidFill>
                  <a:srgbClr val="C94251"/>
                </a:solidFill>
                <a:latin typeface="微软雅黑" charset="0"/>
                <a:ea typeface="微软雅黑" charset="0"/>
                <a:cs typeface="微软雅黑" charset="0"/>
              </a:rPr>
              <a:t> </a:t>
            </a:r>
            <a:r>
              <a:rPr lang="en-US" altLang="zh-CN" sz="3000" b="1" kern="0" dirty="0" smtClean="0">
                <a:solidFill>
                  <a:srgbClr val="C94251"/>
                </a:solidFill>
                <a:latin typeface="微软雅黑" charset="0"/>
                <a:ea typeface="微软雅黑" charset="0"/>
                <a:cs typeface="微软雅黑" charset="0"/>
              </a:rPr>
              <a:t>Route</a:t>
            </a:r>
            <a:r>
              <a:rPr lang="zh-CN" altLang="en-US" sz="3000" b="1" kern="0" dirty="0" smtClean="0">
                <a:solidFill>
                  <a:srgbClr val="C94251"/>
                </a:solidFill>
                <a:latin typeface="微软雅黑" charset="0"/>
                <a:ea typeface="微软雅黑" charset="0"/>
                <a:cs typeface="微软雅黑" charset="0"/>
              </a:rPr>
              <a:t>导航</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6" name="矩形 5"/>
          <p:cNvSpPr/>
          <p:nvPr/>
        </p:nvSpPr>
        <p:spPr>
          <a:xfrm>
            <a:off x="2263140" y="2593679"/>
            <a:ext cx="5984496" cy="369332"/>
          </a:xfrm>
          <a:prstGeom prst="rect">
            <a:avLst/>
          </a:prstGeom>
        </p:spPr>
        <p:txBody>
          <a:bodyPr wrap="square">
            <a:spAutoFit/>
          </a:bodyPr>
          <a:lstStyle/>
          <a:p>
            <a:r>
              <a:rPr lang="en-US" altLang="zh-CN" dirty="0"/>
              <a:t>{</a:t>
            </a:r>
            <a:r>
              <a:rPr lang="en-US" altLang="zh-CN" dirty="0">
                <a:solidFill>
                  <a:srgbClr val="9876AA"/>
                </a:solidFill>
              </a:rPr>
              <a:t>path</a:t>
            </a:r>
            <a:r>
              <a:rPr lang="en-US" altLang="zh-CN" dirty="0"/>
              <a:t>: </a:t>
            </a:r>
            <a:r>
              <a:rPr lang="en-US" altLang="zh-CN" dirty="0">
                <a:solidFill>
                  <a:srgbClr val="6A8759"/>
                </a:solidFill>
              </a:rPr>
              <a:t>'home'</a:t>
            </a:r>
            <a:r>
              <a:rPr lang="en-US" altLang="zh-CN" dirty="0">
                <a:solidFill>
                  <a:srgbClr val="CC7832"/>
                </a:solidFill>
              </a:rPr>
              <a:t>, </a:t>
            </a:r>
            <a:r>
              <a:rPr lang="en-US" altLang="zh-CN" dirty="0">
                <a:solidFill>
                  <a:srgbClr val="9876AA"/>
                </a:solidFill>
              </a:rPr>
              <a:t>component</a:t>
            </a:r>
            <a:r>
              <a:rPr lang="en-US" altLang="zh-CN" dirty="0"/>
              <a:t>: </a:t>
            </a:r>
            <a:r>
              <a:rPr lang="en-US" altLang="zh-CN" dirty="0" err="1"/>
              <a:t>HomeComponent</a:t>
            </a:r>
            <a:r>
              <a:rPr lang="en-US" altLang="zh-CN" dirty="0"/>
              <a:t>}</a:t>
            </a:r>
            <a:endParaRPr lang="zh-CN" altLang="en-US" dirty="0"/>
          </a:p>
        </p:txBody>
      </p:sp>
      <p:sp>
        <p:nvSpPr>
          <p:cNvPr id="10" name="矩形 9"/>
          <p:cNvSpPr/>
          <p:nvPr/>
        </p:nvSpPr>
        <p:spPr>
          <a:xfrm>
            <a:off x="2263140" y="3327875"/>
            <a:ext cx="6096000" cy="2862322"/>
          </a:xfrm>
          <a:prstGeom prst="rect">
            <a:avLst/>
          </a:prstGeom>
        </p:spPr>
        <p:txBody>
          <a:bodyPr>
            <a:spAutoFit/>
          </a:bodyPr>
          <a:lstStyle/>
          <a:p>
            <a:r>
              <a:rPr lang="en-US" altLang="zh-CN" dirty="0"/>
              <a:t>{</a:t>
            </a:r>
            <a:r>
              <a:rPr lang="en-US" altLang="zh-CN" dirty="0">
                <a:solidFill>
                  <a:srgbClr val="9876AA"/>
                </a:solidFill>
              </a:rPr>
              <a:t>path</a:t>
            </a:r>
            <a:r>
              <a:rPr lang="en-US" altLang="zh-CN" dirty="0"/>
              <a:t>: </a:t>
            </a:r>
            <a:r>
              <a:rPr lang="en-US" altLang="zh-CN" dirty="0">
                <a:solidFill>
                  <a:srgbClr val="6A8759"/>
                </a:solidFill>
              </a:rPr>
              <a:t>'home'</a:t>
            </a:r>
            <a:r>
              <a:rPr lang="en-US" altLang="zh-CN" dirty="0">
                <a:solidFill>
                  <a:srgbClr val="CC7832"/>
                </a:solidFill>
              </a:rPr>
              <a:t>, </a:t>
            </a:r>
            <a:r>
              <a:rPr lang="en-US" altLang="zh-CN" dirty="0">
                <a:solidFill>
                  <a:srgbClr val="9876AA"/>
                </a:solidFill>
              </a:rPr>
              <a:t>component</a:t>
            </a:r>
            <a:r>
              <a:rPr lang="en-US" altLang="zh-CN" dirty="0"/>
              <a:t>: </a:t>
            </a:r>
            <a:r>
              <a:rPr lang="en-US" altLang="zh-CN" dirty="0" err="1"/>
              <a:t>HomeComponent</a:t>
            </a:r>
            <a:r>
              <a:rPr lang="en-US" altLang="zh-CN" dirty="0">
                <a:solidFill>
                  <a:srgbClr val="CC7832"/>
                </a:solidFill>
              </a:rPr>
              <a:t>,</a:t>
            </a:r>
            <a:br>
              <a:rPr lang="en-US" altLang="zh-CN" dirty="0">
                <a:solidFill>
                  <a:srgbClr val="CC7832"/>
                </a:solidFill>
              </a:rPr>
            </a:br>
            <a:r>
              <a:rPr lang="en-US" altLang="zh-CN" dirty="0">
                <a:solidFill>
                  <a:srgbClr val="CC7832"/>
                </a:solidFill>
              </a:rPr>
              <a:t>  </a:t>
            </a:r>
            <a:r>
              <a:rPr lang="en-US" altLang="zh-CN" dirty="0">
                <a:solidFill>
                  <a:srgbClr val="9876AA"/>
                </a:solidFill>
              </a:rPr>
              <a:t>children</a:t>
            </a:r>
            <a:r>
              <a:rPr lang="en-US" altLang="zh-CN" dirty="0"/>
              <a:t>: [</a:t>
            </a:r>
            <a:br>
              <a:rPr lang="en-US" altLang="zh-CN" dirty="0"/>
            </a:br>
            <a:r>
              <a:rPr lang="en-US" altLang="zh-CN" dirty="0"/>
              <a:t>    {</a:t>
            </a:r>
            <a:br>
              <a:rPr lang="en-US" altLang="zh-CN" dirty="0"/>
            </a:br>
            <a:r>
              <a:rPr lang="en-US" altLang="zh-CN" dirty="0"/>
              <a:t>      </a:t>
            </a:r>
            <a:r>
              <a:rPr lang="en-US" altLang="zh-CN" dirty="0">
                <a:solidFill>
                  <a:srgbClr val="9876AA"/>
                </a:solidFill>
              </a:rPr>
              <a:t>path</a:t>
            </a:r>
            <a:r>
              <a:rPr lang="en-US" altLang="zh-CN" dirty="0"/>
              <a:t>: </a:t>
            </a:r>
            <a:r>
              <a:rPr lang="en-US" altLang="zh-CN" dirty="0">
                <a:solidFill>
                  <a:srgbClr val="6A8759"/>
                </a:solidFill>
              </a:rPr>
              <a:t>''</a:t>
            </a:r>
            <a:r>
              <a:rPr lang="en-US" altLang="zh-CN" dirty="0">
                <a:solidFill>
                  <a:srgbClr val="CC7832"/>
                </a:solidFill>
              </a:rPr>
              <a:t>, </a:t>
            </a:r>
            <a:r>
              <a:rPr lang="en-US" altLang="zh-CN" dirty="0">
                <a:solidFill>
                  <a:srgbClr val="9876AA"/>
                </a:solidFill>
              </a:rPr>
              <a:t>component</a:t>
            </a:r>
            <a:r>
              <a:rPr lang="en-US" altLang="zh-CN" dirty="0"/>
              <a:t>: </a:t>
            </a:r>
            <a:r>
              <a:rPr lang="en-US" altLang="zh-CN" dirty="0" err="1" smtClean="0"/>
              <a:t>XxxComponent</a:t>
            </a:r>
            <a:r>
              <a:rPr lang="en-US" altLang="zh-CN" dirty="0">
                <a:solidFill>
                  <a:srgbClr val="CC7832"/>
                </a:solidFill>
              </a:rPr>
              <a:t>,</a:t>
            </a:r>
            <a:br>
              <a:rPr lang="en-US" altLang="zh-CN" dirty="0">
                <a:solidFill>
                  <a:srgbClr val="CC7832"/>
                </a:solidFill>
              </a:rPr>
            </a:br>
            <a:r>
              <a:rPr lang="en-US" altLang="zh-CN" dirty="0">
                <a:solidFill>
                  <a:srgbClr val="CC7832"/>
                </a:solidFill>
              </a:rPr>
              <a:t>    </a:t>
            </a:r>
            <a:r>
              <a:rPr lang="en-US" altLang="zh-CN" dirty="0"/>
              <a:t>}</a:t>
            </a:r>
            <a:r>
              <a:rPr lang="en-US" altLang="zh-CN" dirty="0">
                <a:solidFill>
                  <a:srgbClr val="CC7832"/>
                </a:solidFill>
              </a:rPr>
              <a:t>,</a:t>
            </a:r>
            <a:br>
              <a:rPr lang="en-US" altLang="zh-CN" dirty="0">
                <a:solidFill>
                  <a:srgbClr val="CC7832"/>
                </a:solidFill>
              </a:rPr>
            </a:br>
            <a:r>
              <a:rPr lang="en-US" altLang="zh-CN" dirty="0">
                <a:solidFill>
                  <a:srgbClr val="CC7832"/>
                </a:solidFill>
              </a:rPr>
              <a:t>    </a:t>
            </a:r>
            <a:r>
              <a:rPr lang="en-US" altLang="zh-CN" dirty="0"/>
              <a:t>{</a:t>
            </a:r>
            <a:br>
              <a:rPr lang="en-US" altLang="zh-CN" dirty="0"/>
            </a:br>
            <a:r>
              <a:rPr lang="en-US" altLang="zh-CN" dirty="0"/>
              <a:t>      </a:t>
            </a:r>
            <a:r>
              <a:rPr lang="en-US" altLang="zh-CN" dirty="0">
                <a:solidFill>
                  <a:srgbClr val="9876AA"/>
                </a:solidFill>
              </a:rPr>
              <a:t>path</a:t>
            </a:r>
            <a:r>
              <a:rPr lang="en-US" altLang="zh-CN" dirty="0"/>
              <a:t>: </a:t>
            </a:r>
            <a:r>
              <a:rPr lang="en-US" altLang="zh-CN" dirty="0" smtClean="0">
                <a:solidFill>
                  <a:srgbClr val="6A8759"/>
                </a:solidFill>
              </a:rPr>
              <a:t>‘/</a:t>
            </a:r>
            <a:r>
              <a:rPr lang="en-US" altLang="zh-CN" dirty="0" err="1" smtClean="0">
                <a:solidFill>
                  <a:srgbClr val="6A8759"/>
                </a:solidFill>
              </a:rPr>
              <a:t>yyy’</a:t>
            </a:r>
            <a:r>
              <a:rPr lang="en-US" altLang="zh-CN" dirty="0" err="1" smtClean="0">
                <a:solidFill>
                  <a:srgbClr val="9876AA"/>
                </a:solidFill>
              </a:rPr>
              <a:t>component</a:t>
            </a:r>
            <a:r>
              <a:rPr lang="en-US" altLang="zh-CN" dirty="0"/>
              <a:t>: </a:t>
            </a:r>
            <a:r>
              <a:rPr lang="en-US" altLang="zh-CN" dirty="0" err="1" smtClean="0"/>
              <a:t>YyyComponent</a:t>
            </a:r>
            <a:r>
              <a:rPr lang="en-US" altLang="zh-CN" dirty="0"/>
              <a:t/>
            </a:r>
            <a:br>
              <a:rPr lang="en-US" altLang="zh-CN" dirty="0"/>
            </a:br>
            <a:r>
              <a:rPr lang="en-US" altLang="zh-CN" dirty="0"/>
              <a:t>    }</a:t>
            </a:r>
            <a:br>
              <a:rPr lang="en-US" altLang="zh-CN" dirty="0"/>
            </a:br>
            <a:r>
              <a:rPr lang="en-US" altLang="zh-CN" dirty="0"/>
              <a:t>  ]</a:t>
            </a:r>
            <a:br>
              <a:rPr lang="en-US" altLang="zh-CN" dirty="0"/>
            </a:br>
            <a:r>
              <a:rPr lang="en-US" altLang="zh-CN" dirty="0"/>
              <a:t>}</a:t>
            </a:r>
            <a:endParaRPr lang="zh-CN" altLang="en-US" dirty="0"/>
          </a:p>
        </p:txBody>
      </p:sp>
    </p:spTree>
    <p:extLst>
      <p:ext uri="{BB962C8B-B14F-4D97-AF65-F5344CB8AC3E}">
        <p14:creationId xmlns:p14="http://schemas.microsoft.com/office/powerpoint/2010/main" val="171190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ssolv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 20"/>
          <p:cNvGrpSpPr/>
          <p:nvPr/>
        </p:nvGrpSpPr>
        <p:grpSpPr>
          <a:xfrm>
            <a:off x="564776" y="3069497"/>
            <a:ext cx="11201400" cy="3438879"/>
            <a:chOff x="564776" y="3069497"/>
            <a:chExt cx="11201400" cy="3438879"/>
          </a:xfrm>
        </p:grpSpPr>
        <p:sp>
          <p:nvSpPr>
            <p:cNvPr id="2" name="矩形 1"/>
            <p:cNvSpPr/>
            <p:nvPr/>
          </p:nvSpPr>
          <p:spPr>
            <a:xfrm>
              <a:off x="564776" y="3069497"/>
              <a:ext cx="11201400" cy="3438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dirty="0" err="1" smtClean="0"/>
                <a:t>AppComponent</a:t>
              </a:r>
              <a:endParaRPr kumimoji="1" lang="zh-CN" altLang="en-US" dirty="0"/>
            </a:p>
          </p:txBody>
        </p:sp>
        <p:sp>
          <p:nvSpPr>
            <p:cNvPr id="19" name="矩形 18"/>
            <p:cNvSpPr/>
            <p:nvPr/>
          </p:nvSpPr>
          <p:spPr>
            <a:xfrm>
              <a:off x="874058" y="3531068"/>
              <a:ext cx="10766348" cy="35681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mtClean="0"/>
                <a:t>div</a:t>
              </a:r>
              <a:r>
                <a:rPr kumimoji="1" lang="mr-IN" altLang="zh-CN" dirty="0" smtClean="0"/>
                <a:t>…</a:t>
              </a:r>
              <a:endParaRPr kumimoji="1" lang="zh-CN" altLang="en-US" dirty="0"/>
            </a:p>
          </p:txBody>
        </p:sp>
      </p:grpSp>
      <p:sp>
        <p:nvSpPr>
          <p:cNvPr id="4" name="文本框"/>
          <p:cNvSpPr txBox="1">
            <a:spLocks/>
          </p:cNvSpPr>
          <p:nvPr/>
        </p:nvSpPr>
        <p:spPr>
          <a:xfrm>
            <a:off x="1542919" y="1605802"/>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辅助路由</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
        <p:nvSpPr>
          <p:cNvPr id="7" name="矩形"/>
          <p:cNvSpPr>
            <a:spLocks/>
          </p:cNvSpPr>
          <p:nvPr/>
        </p:nvSpPr>
        <p:spPr>
          <a:xfrm>
            <a:off x="3047954" y="722957"/>
            <a:ext cx="6075702"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第三章：</a:t>
            </a:r>
            <a:r>
              <a:rPr lang="zh-CN" altLang="en-US" sz="3000" b="1" kern="0" dirty="0" smtClean="0">
                <a:solidFill>
                  <a:srgbClr val="C94251"/>
                </a:solidFill>
                <a:latin typeface="微软雅黑" charset="0"/>
                <a:ea typeface="微软雅黑" charset="0"/>
                <a:cs typeface="微软雅黑" charset="0"/>
              </a:rPr>
              <a:t>使用</a:t>
            </a:r>
            <a:r>
              <a:rPr lang="en-US" altLang="zh-CN" sz="3000" b="1" kern="0" dirty="0" smtClean="0">
                <a:solidFill>
                  <a:srgbClr val="C94251"/>
                </a:solidFill>
                <a:latin typeface="微软雅黑" charset="0"/>
                <a:ea typeface="微软雅黑" charset="0"/>
                <a:cs typeface="微软雅黑" charset="0"/>
              </a:rPr>
              <a:t>Angular</a:t>
            </a:r>
            <a:r>
              <a:rPr lang="zh-CN" altLang="en-US" sz="3000" b="1" kern="0" dirty="0" smtClean="0">
                <a:solidFill>
                  <a:srgbClr val="C94251"/>
                </a:solidFill>
                <a:latin typeface="微软雅黑" charset="0"/>
                <a:ea typeface="微软雅黑" charset="0"/>
                <a:cs typeface="微软雅黑" charset="0"/>
              </a:rPr>
              <a:t> </a:t>
            </a:r>
            <a:r>
              <a:rPr lang="en-US" altLang="zh-CN" sz="3000" b="1" kern="0" dirty="0" smtClean="0">
                <a:solidFill>
                  <a:srgbClr val="C94251"/>
                </a:solidFill>
                <a:latin typeface="微软雅黑" charset="0"/>
                <a:ea typeface="微软雅黑" charset="0"/>
                <a:cs typeface="微软雅黑" charset="0"/>
              </a:rPr>
              <a:t>Route</a:t>
            </a:r>
            <a:r>
              <a:rPr lang="zh-CN" altLang="en-US" sz="3000" b="1" kern="0" dirty="0" smtClean="0">
                <a:solidFill>
                  <a:srgbClr val="C94251"/>
                </a:solidFill>
                <a:latin typeface="微软雅黑" charset="0"/>
                <a:ea typeface="微软雅黑" charset="0"/>
                <a:cs typeface="微软雅黑" charset="0"/>
              </a:rPr>
              <a:t>导航</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8" name="矩形"/>
          <p:cNvSpPr>
            <a:spLocks/>
          </p:cNvSpPr>
          <p:nvPr/>
        </p:nvSpPr>
        <p:spPr>
          <a:xfrm>
            <a:off x="2205317" y="2375317"/>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u="none" strike="noStrike" kern="1200" cap="none" spc="0" baseline="0" dirty="0" smtClean="0">
                <a:solidFill>
                  <a:srgbClr val="474747"/>
                </a:solidFill>
                <a:latin typeface="微软雅黑" charset="0"/>
                <a:ea typeface="微软雅黑" charset="0"/>
                <a:cs typeface="微软雅黑" charset="0"/>
              </a:rPr>
              <a:t>辅助路由用来形成</a:t>
            </a:r>
            <a:r>
              <a:rPr lang="en-US" altLang="zh-CN" sz="2000" u="none" strike="noStrike" kern="1200" cap="none" spc="0" baseline="0" dirty="0" err="1" smtClean="0">
                <a:solidFill>
                  <a:srgbClr val="474747"/>
                </a:solidFill>
                <a:latin typeface="微软雅黑" charset="0"/>
                <a:ea typeface="微软雅黑" charset="0"/>
                <a:cs typeface="微软雅黑" charset="0"/>
              </a:rPr>
              <a:t>RouterOutlet</a:t>
            </a:r>
            <a:r>
              <a:rPr lang="zh-CN" altLang="en-US" sz="2000" u="none" strike="noStrike" kern="1200" cap="none" spc="0" baseline="0" dirty="0" smtClean="0">
                <a:solidFill>
                  <a:srgbClr val="474747"/>
                </a:solidFill>
                <a:latin typeface="微软雅黑" charset="0"/>
                <a:ea typeface="微软雅黑" charset="0"/>
                <a:cs typeface="微软雅黑" charset="0"/>
              </a:rPr>
              <a:t>的兄弟关系</a:t>
            </a:r>
            <a:endParaRPr lang="en-US" altLang="zh-CN" sz="2000" u="none" strike="noStrike" kern="1200" cap="none" spc="0" baseline="0" dirty="0" smtClean="0">
              <a:solidFill>
                <a:srgbClr val="474747"/>
              </a:solidFill>
              <a:latin typeface="微软雅黑" charset="0"/>
              <a:ea typeface="微软雅黑" charset="0"/>
              <a:cs typeface="微软雅黑" charset="0"/>
            </a:endParaRPr>
          </a:p>
        </p:txBody>
      </p:sp>
      <p:grpSp>
        <p:nvGrpSpPr>
          <p:cNvPr id="3" name="组 2"/>
          <p:cNvGrpSpPr/>
          <p:nvPr/>
        </p:nvGrpSpPr>
        <p:grpSpPr>
          <a:xfrm>
            <a:off x="874059" y="3980329"/>
            <a:ext cx="7325880" cy="2376028"/>
            <a:chOff x="874059" y="3980329"/>
            <a:chExt cx="7325880" cy="2376028"/>
          </a:xfrm>
        </p:grpSpPr>
        <p:sp>
          <p:nvSpPr>
            <p:cNvPr id="5" name="矩形 4"/>
            <p:cNvSpPr/>
            <p:nvPr/>
          </p:nvSpPr>
          <p:spPr>
            <a:xfrm>
              <a:off x="874059" y="3980329"/>
              <a:ext cx="1879822" cy="2339789"/>
            </a:xfrm>
            <a:prstGeom prst="rect">
              <a:avLst/>
            </a:prstGeom>
          </p:spPr>
          <p:style>
            <a:lnRef idx="3">
              <a:schemeClr val="lt1"/>
            </a:lnRef>
            <a:fillRef idx="1">
              <a:schemeClr val="accent4"/>
            </a:fillRef>
            <a:effectRef idx="1">
              <a:schemeClr val="accent4"/>
            </a:effectRef>
            <a:fontRef idx="minor">
              <a:schemeClr val="lt1"/>
            </a:fontRef>
          </p:style>
          <p:txBody>
            <a:bodyPr vert="horz" rtlCol="0" anchor="ctr"/>
            <a:lstStyle/>
            <a:p>
              <a:pPr algn="ctr"/>
              <a:r>
                <a:rPr kumimoji="1" lang="en-US" altLang="zh-CN" dirty="0" err="1" smtClean="0"/>
                <a:t>RouterOutlet</a:t>
              </a:r>
              <a:endParaRPr kumimoji="1" lang="zh-CN" altLang="en-US" dirty="0"/>
            </a:p>
          </p:txBody>
        </p:sp>
        <p:sp>
          <p:nvSpPr>
            <p:cNvPr id="16" name="矩形 15"/>
            <p:cNvSpPr/>
            <p:nvPr/>
          </p:nvSpPr>
          <p:spPr>
            <a:xfrm>
              <a:off x="6320117" y="4016568"/>
              <a:ext cx="1879822" cy="2339789"/>
            </a:xfrm>
            <a:prstGeom prst="rect">
              <a:avLst/>
            </a:prstGeom>
          </p:spPr>
          <p:style>
            <a:lnRef idx="3">
              <a:schemeClr val="lt1"/>
            </a:lnRef>
            <a:fillRef idx="1">
              <a:schemeClr val="accent4"/>
            </a:fillRef>
            <a:effectRef idx="1">
              <a:schemeClr val="accent4"/>
            </a:effectRef>
            <a:fontRef idx="minor">
              <a:schemeClr val="lt1"/>
            </a:fontRef>
          </p:style>
          <p:txBody>
            <a:bodyPr vert="horz" rtlCol="0" anchor="ctr"/>
            <a:lstStyle/>
            <a:p>
              <a:pPr algn="ctr"/>
              <a:r>
                <a:rPr kumimoji="1" lang="en-US" altLang="zh-CN" dirty="0" err="1" smtClean="0"/>
                <a:t>RouterOutlet</a:t>
              </a:r>
              <a:endParaRPr kumimoji="1" lang="zh-CN" altLang="en-US" dirty="0"/>
            </a:p>
          </p:txBody>
        </p:sp>
      </p:grpSp>
      <p:grpSp>
        <p:nvGrpSpPr>
          <p:cNvPr id="9" name="组 8"/>
          <p:cNvGrpSpPr/>
          <p:nvPr/>
        </p:nvGrpSpPr>
        <p:grpSpPr>
          <a:xfrm>
            <a:off x="2891118" y="3980329"/>
            <a:ext cx="8749288" cy="2387692"/>
            <a:chOff x="2891118" y="3980329"/>
            <a:chExt cx="8749288" cy="2387692"/>
          </a:xfrm>
        </p:grpSpPr>
        <p:sp>
          <p:nvSpPr>
            <p:cNvPr id="6" name="矩形 5"/>
            <p:cNvSpPr/>
            <p:nvPr/>
          </p:nvSpPr>
          <p:spPr>
            <a:xfrm>
              <a:off x="2891118" y="3980329"/>
              <a:ext cx="3314698" cy="2339789"/>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zh-CN" altLang="en-US" dirty="0" smtClean="0"/>
                <a:t>组件</a:t>
              </a:r>
              <a:r>
                <a:rPr kumimoji="1" lang="en-US" altLang="zh-CN" dirty="0" smtClean="0"/>
                <a:t>A</a:t>
              </a:r>
              <a:endParaRPr kumimoji="1" lang="zh-CN" altLang="en-US" dirty="0"/>
            </a:p>
          </p:txBody>
        </p:sp>
        <p:sp>
          <p:nvSpPr>
            <p:cNvPr id="17" name="矩形 16"/>
            <p:cNvSpPr/>
            <p:nvPr/>
          </p:nvSpPr>
          <p:spPr>
            <a:xfrm>
              <a:off x="8325708" y="4028232"/>
              <a:ext cx="3314698" cy="2339789"/>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zh-CN" altLang="en-US" dirty="0" smtClean="0"/>
                <a:t>组件</a:t>
              </a:r>
              <a:r>
                <a:rPr kumimoji="1" lang="en-US" altLang="zh-CN" dirty="0" smtClean="0"/>
                <a:t>B</a:t>
              </a:r>
              <a:endParaRPr kumimoji="1" lang="zh-CN" altLang="en-US" dirty="0"/>
            </a:p>
          </p:txBody>
        </p:sp>
      </p:grpSp>
    </p:spTree>
    <p:extLst>
      <p:ext uri="{BB962C8B-B14F-4D97-AF65-F5344CB8AC3E}">
        <p14:creationId xmlns:p14="http://schemas.microsoft.com/office/powerpoint/2010/main" val="1880598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dissolve">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dissolv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dissolv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p:cNvSpPr txBox="1">
            <a:spLocks/>
          </p:cNvSpPr>
          <p:nvPr/>
        </p:nvSpPr>
        <p:spPr>
          <a:xfrm>
            <a:off x="1542919" y="1720816"/>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辅助路由</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
        <p:nvSpPr>
          <p:cNvPr id="7" name="矩形"/>
          <p:cNvSpPr>
            <a:spLocks/>
          </p:cNvSpPr>
          <p:nvPr/>
        </p:nvSpPr>
        <p:spPr>
          <a:xfrm>
            <a:off x="3047954" y="722957"/>
            <a:ext cx="6075702"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第三章：</a:t>
            </a:r>
            <a:r>
              <a:rPr lang="zh-CN" altLang="en-US" sz="3000" b="1" kern="0" dirty="0" smtClean="0">
                <a:solidFill>
                  <a:srgbClr val="C94251"/>
                </a:solidFill>
                <a:latin typeface="微软雅黑" charset="0"/>
                <a:ea typeface="微软雅黑" charset="0"/>
                <a:cs typeface="微软雅黑" charset="0"/>
              </a:rPr>
              <a:t>使用</a:t>
            </a:r>
            <a:r>
              <a:rPr lang="en-US" altLang="zh-CN" sz="3000" b="1" kern="0" dirty="0" smtClean="0">
                <a:solidFill>
                  <a:srgbClr val="C94251"/>
                </a:solidFill>
                <a:latin typeface="微软雅黑" charset="0"/>
                <a:ea typeface="微软雅黑" charset="0"/>
                <a:cs typeface="微软雅黑" charset="0"/>
              </a:rPr>
              <a:t>Angular</a:t>
            </a:r>
            <a:r>
              <a:rPr lang="zh-CN" altLang="en-US" sz="3000" b="1" kern="0" dirty="0" smtClean="0">
                <a:solidFill>
                  <a:srgbClr val="C94251"/>
                </a:solidFill>
                <a:latin typeface="微软雅黑" charset="0"/>
                <a:ea typeface="微软雅黑" charset="0"/>
                <a:cs typeface="微软雅黑" charset="0"/>
              </a:rPr>
              <a:t> </a:t>
            </a:r>
            <a:r>
              <a:rPr lang="en-US" altLang="zh-CN" sz="3000" b="1" kern="0" dirty="0" smtClean="0">
                <a:solidFill>
                  <a:srgbClr val="C94251"/>
                </a:solidFill>
                <a:latin typeface="微软雅黑" charset="0"/>
                <a:ea typeface="微软雅黑" charset="0"/>
                <a:cs typeface="微软雅黑" charset="0"/>
              </a:rPr>
              <a:t>Route</a:t>
            </a:r>
            <a:r>
              <a:rPr lang="zh-CN" altLang="en-US" sz="3000" b="1" kern="0" dirty="0" smtClean="0">
                <a:solidFill>
                  <a:srgbClr val="C94251"/>
                </a:solidFill>
                <a:latin typeface="微软雅黑" charset="0"/>
                <a:ea typeface="微软雅黑" charset="0"/>
                <a:cs typeface="微软雅黑" charset="0"/>
              </a:rPr>
              <a:t>导航</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2" name="矩形 1"/>
          <p:cNvSpPr/>
          <p:nvPr/>
        </p:nvSpPr>
        <p:spPr>
          <a:xfrm>
            <a:off x="2447828" y="3099190"/>
            <a:ext cx="4847802" cy="646331"/>
          </a:xfrm>
          <a:prstGeom prst="rect">
            <a:avLst/>
          </a:prstGeom>
        </p:spPr>
        <p:txBody>
          <a:bodyPr wrap="none">
            <a:spAutoFit/>
          </a:bodyPr>
          <a:lstStyle/>
          <a:p>
            <a:r>
              <a:rPr lang="en-US" altLang="zh-CN" dirty="0"/>
              <a:t>&lt;</a:t>
            </a:r>
            <a:r>
              <a:rPr lang="en-US" altLang="zh-CN" dirty="0" smtClean="0"/>
              <a:t>router-outlet</a:t>
            </a:r>
            <a:r>
              <a:rPr lang="zh-CN" altLang="en-US" dirty="0" smtClean="0"/>
              <a:t> </a:t>
            </a:r>
            <a:r>
              <a:rPr lang="en-US" altLang="zh-CN" dirty="0" smtClean="0"/>
              <a:t>&gt;&lt;/</a:t>
            </a:r>
            <a:r>
              <a:rPr lang="en-US" altLang="zh-CN" dirty="0"/>
              <a:t>router-outlet&gt;</a:t>
            </a:r>
            <a:endParaRPr lang="zh-CN" altLang="en-US" dirty="0"/>
          </a:p>
          <a:p>
            <a:r>
              <a:rPr lang="en-US" altLang="zh-CN" dirty="0"/>
              <a:t>&lt;</a:t>
            </a:r>
            <a:r>
              <a:rPr lang="en-US" altLang="zh-CN" dirty="0" smtClean="0"/>
              <a:t>router-outlet name="aux"&gt;&lt;/router-outlet&gt;</a:t>
            </a:r>
            <a:endParaRPr lang="zh-CN" altLang="en-US" dirty="0"/>
          </a:p>
        </p:txBody>
      </p:sp>
      <p:sp>
        <p:nvSpPr>
          <p:cNvPr id="3" name="矩形 2"/>
          <p:cNvSpPr/>
          <p:nvPr/>
        </p:nvSpPr>
        <p:spPr>
          <a:xfrm>
            <a:off x="2447828" y="4154231"/>
            <a:ext cx="5631670" cy="646331"/>
          </a:xfrm>
          <a:prstGeom prst="rect">
            <a:avLst/>
          </a:prstGeom>
        </p:spPr>
        <p:txBody>
          <a:bodyPr wrap="none">
            <a:spAutoFit/>
          </a:bodyPr>
          <a:lstStyle/>
          <a:p>
            <a:r>
              <a:rPr lang="en-US" altLang="zh-CN" dirty="0"/>
              <a:t>{path: </a:t>
            </a:r>
            <a:r>
              <a:rPr lang="zh-CN" altLang="en-US" dirty="0"/>
              <a:t>‘</a:t>
            </a:r>
            <a:r>
              <a:rPr lang="en-US" altLang="zh-CN" dirty="0" smtClean="0"/>
              <a:t>xxx', </a:t>
            </a:r>
            <a:r>
              <a:rPr lang="en-US" altLang="zh-CN" dirty="0"/>
              <a:t>component: </a:t>
            </a:r>
            <a:r>
              <a:rPr lang="en-US" altLang="zh-CN" dirty="0" err="1" smtClean="0"/>
              <a:t>XxxComponent</a:t>
            </a:r>
            <a:r>
              <a:rPr lang="en-US" altLang="zh-CN" dirty="0"/>
              <a:t>, </a:t>
            </a:r>
            <a:r>
              <a:rPr lang="en-US" altLang="zh-CN" dirty="0" err="1"/>
              <a:t>outlet:"aux</a:t>
            </a:r>
            <a:r>
              <a:rPr lang="en-US" altLang="zh-CN" dirty="0" smtClean="0"/>
              <a:t>"}</a:t>
            </a:r>
          </a:p>
          <a:p>
            <a:r>
              <a:rPr lang="en-US" altLang="zh-CN" dirty="0"/>
              <a:t>{path: </a:t>
            </a:r>
            <a:r>
              <a:rPr lang="zh-CN" altLang="en-US" dirty="0" smtClean="0"/>
              <a:t>‘</a:t>
            </a:r>
            <a:r>
              <a:rPr lang="en-US" altLang="zh-CN" dirty="0" err="1" smtClean="0"/>
              <a:t>yyy</a:t>
            </a:r>
            <a:r>
              <a:rPr lang="en-US" altLang="zh-CN" dirty="0" smtClean="0"/>
              <a:t>', </a:t>
            </a:r>
            <a:r>
              <a:rPr lang="en-US" altLang="zh-CN" dirty="0"/>
              <a:t>component: </a:t>
            </a:r>
            <a:r>
              <a:rPr lang="en-US" altLang="zh-CN" dirty="0" err="1" smtClean="0"/>
              <a:t>YyyComponent</a:t>
            </a:r>
            <a:r>
              <a:rPr lang="en-US" altLang="zh-CN" dirty="0"/>
              <a:t>, </a:t>
            </a:r>
            <a:r>
              <a:rPr lang="en-US" altLang="zh-CN" dirty="0" err="1"/>
              <a:t>outlet:"aux</a:t>
            </a:r>
            <a:r>
              <a:rPr lang="en-US" altLang="zh-CN" dirty="0" smtClean="0"/>
              <a:t>"}</a:t>
            </a:r>
            <a:endParaRPr lang="zh-CN" altLang="en-US" dirty="0"/>
          </a:p>
        </p:txBody>
      </p:sp>
      <p:sp>
        <p:nvSpPr>
          <p:cNvPr id="5" name="矩形 4"/>
          <p:cNvSpPr/>
          <p:nvPr/>
        </p:nvSpPr>
        <p:spPr>
          <a:xfrm>
            <a:off x="2447828" y="5209272"/>
            <a:ext cx="6816290" cy="646331"/>
          </a:xfrm>
          <a:prstGeom prst="rect">
            <a:avLst/>
          </a:prstGeom>
        </p:spPr>
        <p:txBody>
          <a:bodyPr wrap="none">
            <a:spAutoFit/>
          </a:bodyPr>
          <a:lstStyle/>
          <a:p>
            <a:r>
              <a:rPr lang="en-US" altLang="zh-CN" dirty="0"/>
              <a:t>&lt;a [</a:t>
            </a:r>
            <a:r>
              <a:rPr lang="en-US" altLang="zh-CN" dirty="0" err="1"/>
              <a:t>routerLink</a:t>
            </a:r>
            <a:r>
              <a:rPr lang="en-US" altLang="zh-CN" dirty="0" smtClean="0"/>
              <a:t>]=“[‘/home’,</a:t>
            </a:r>
            <a:r>
              <a:rPr lang="zh-CN" altLang="en-US" dirty="0" smtClean="0"/>
              <a:t> </a:t>
            </a:r>
            <a:r>
              <a:rPr lang="en-US" altLang="zh-CN" dirty="0" smtClean="0"/>
              <a:t>{outlets</a:t>
            </a:r>
            <a:r>
              <a:rPr lang="en-US" altLang="zh-CN" dirty="0"/>
              <a:t>: {aux: </a:t>
            </a:r>
            <a:r>
              <a:rPr lang="en-US" altLang="zh-CN" dirty="0" smtClean="0"/>
              <a:t>‘xxx'}}]"&gt;Xxx&lt;/</a:t>
            </a:r>
            <a:r>
              <a:rPr lang="en-US" altLang="zh-CN" dirty="0"/>
              <a:t>a</a:t>
            </a:r>
            <a:r>
              <a:rPr lang="en-US" altLang="zh-CN" dirty="0" smtClean="0"/>
              <a:t>&gt;</a:t>
            </a:r>
          </a:p>
          <a:p>
            <a:r>
              <a:rPr lang="en-US" altLang="zh-CN" dirty="0"/>
              <a:t>&lt;a [</a:t>
            </a:r>
            <a:r>
              <a:rPr lang="en-US" altLang="zh-CN" dirty="0" err="1"/>
              <a:t>routerLink</a:t>
            </a:r>
            <a:r>
              <a:rPr lang="en-US" altLang="zh-CN" dirty="0"/>
              <a:t>]=“[‘/product’,</a:t>
            </a:r>
            <a:r>
              <a:rPr lang="zh-CN" altLang="en-US" dirty="0"/>
              <a:t> </a:t>
            </a:r>
            <a:r>
              <a:rPr lang="en-US" altLang="zh-CN" dirty="0"/>
              <a:t>{outlets: {aux: </a:t>
            </a:r>
            <a:r>
              <a:rPr lang="en-US" altLang="zh-CN" dirty="0" smtClean="0"/>
              <a:t>‘</a:t>
            </a:r>
            <a:r>
              <a:rPr lang="en-US" altLang="zh-CN" dirty="0" err="1" smtClean="0"/>
              <a:t>yyy</a:t>
            </a:r>
            <a:r>
              <a:rPr lang="en-US" altLang="zh-CN" dirty="0" smtClean="0"/>
              <a:t>'}}]"&gt;</a:t>
            </a:r>
            <a:r>
              <a:rPr lang="en-US" altLang="zh-CN" dirty="0" err="1" smtClean="0"/>
              <a:t>Yyy</a:t>
            </a:r>
            <a:r>
              <a:rPr lang="en-US" altLang="zh-CN" dirty="0" smtClean="0"/>
              <a:t>&lt;/</a:t>
            </a:r>
            <a:r>
              <a:rPr lang="en-US" altLang="zh-CN" dirty="0"/>
              <a:t>a&gt;</a:t>
            </a:r>
            <a:endParaRPr lang="zh-CN" altLang="en-US" dirty="0"/>
          </a:p>
        </p:txBody>
      </p:sp>
    </p:spTree>
    <p:extLst>
      <p:ext uri="{BB962C8B-B14F-4D97-AF65-F5344CB8AC3E}">
        <p14:creationId xmlns:p14="http://schemas.microsoft.com/office/powerpoint/2010/main" val="26189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dissolv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dissolv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p:cNvSpPr txBox="1">
            <a:spLocks/>
          </p:cNvSpPr>
          <p:nvPr/>
        </p:nvSpPr>
        <p:spPr>
          <a:xfrm>
            <a:off x="1650495" y="1817567"/>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第二章 开始</a:t>
            </a:r>
            <a:r>
              <a:rPr lang="en-US" altLang="zh-CN" sz="2200" b="1" kern="0" dirty="0" smtClean="0">
                <a:solidFill>
                  <a:srgbClr val="212121"/>
                </a:solidFill>
                <a:latin typeface="微软雅黑" charset="0"/>
                <a:ea typeface="微软雅黑" charset="0"/>
                <a:cs typeface="Times New Roman" charset="0"/>
              </a:rPr>
              <a:t>Angular</a:t>
            </a:r>
            <a:r>
              <a:rPr lang="zh-CN" altLang="en-US" sz="2200" b="1" kern="0" dirty="0" smtClean="0">
                <a:solidFill>
                  <a:srgbClr val="212121"/>
                </a:solidFill>
                <a:latin typeface="微软雅黑" charset="0"/>
                <a:ea typeface="微软雅黑" charset="0"/>
                <a:cs typeface="Times New Roman" charset="0"/>
              </a:rPr>
              <a:t>开发</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
        <p:nvSpPr>
          <p:cNvPr id="5" name="矩形"/>
          <p:cNvSpPr>
            <a:spLocks/>
          </p:cNvSpPr>
          <p:nvPr/>
        </p:nvSpPr>
        <p:spPr>
          <a:xfrm>
            <a:off x="2304299" y="385073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u="none" strike="noStrike" kern="1200" cap="none" spc="0" baseline="0" dirty="0" smtClean="0">
                <a:solidFill>
                  <a:srgbClr val="474747"/>
                </a:solidFill>
                <a:latin typeface="微软雅黑" charset="0"/>
                <a:ea typeface="微软雅黑" charset="0"/>
                <a:cs typeface="微软雅黑" charset="0"/>
                <a:sym typeface="Calibri" pitchFamily="34" charset="0"/>
              </a:rPr>
              <a:t>编写并运行第一个</a:t>
            </a:r>
            <a:r>
              <a:rPr lang="en-US" altLang="zh-CN" sz="2000" u="none" strike="noStrike" kern="1200" cap="none" spc="0" baseline="0" dirty="0" smtClean="0">
                <a:solidFill>
                  <a:srgbClr val="474747"/>
                </a:solidFill>
                <a:latin typeface="微软雅黑" charset="0"/>
                <a:ea typeface="微软雅黑" charset="0"/>
                <a:cs typeface="微软雅黑" charset="0"/>
                <a:sym typeface="Calibri" pitchFamily="34" charset="0"/>
              </a:rPr>
              <a:t>angular</a:t>
            </a:r>
            <a:r>
              <a:rPr lang="zh-CN" altLang="en-US" sz="2000" u="none" strike="noStrike" kern="1200" cap="none" spc="0" baseline="0" dirty="0" smtClean="0">
                <a:solidFill>
                  <a:srgbClr val="474747"/>
                </a:solidFill>
                <a:latin typeface="微软雅黑" charset="0"/>
                <a:ea typeface="微软雅黑" charset="0"/>
                <a:cs typeface="微软雅黑" charset="0"/>
                <a:sym typeface="Calibri" pitchFamily="34" charset="0"/>
              </a:rPr>
              <a:t>应用</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6" name="矩形"/>
          <p:cNvSpPr>
            <a:spLocks/>
          </p:cNvSpPr>
          <p:nvPr/>
        </p:nvSpPr>
        <p:spPr>
          <a:xfrm>
            <a:off x="2329937" y="285279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搭建</a:t>
            </a:r>
            <a:r>
              <a:rPr lang="en-US" altLang="zh-CN" sz="2000" dirty="0" smtClean="0">
                <a:solidFill>
                  <a:srgbClr val="474747"/>
                </a:solidFill>
                <a:latin typeface="微软雅黑" charset="0"/>
                <a:ea typeface="微软雅黑" charset="0"/>
                <a:cs typeface="微软雅黑" charset="0"/>
              </a:rPr>
              <a:t>angular</a:t>
            </a:r>
            <a:r>
              <a:rPr lang="zh-CN" altLang="en-US" sz="2000" dirty="0" smtClean="0">
                <a:solidFill>
                  <a:srgbClr val="474747"/>
                </a:solidFill>
                <a:latin typeface="微软雅黑" charset="0"/>
                <a:ea typeface="微软雅黑" charset="0"/>
                <a:cs typeface="微软雅黑" charset="0"/>
              </a:rPr>
              <a:t>开发环境</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7" name="矩形"/>
          <p:cNvSpPr>
            <a:spLocks/>
          </p:cNvSpPr>
          <p:nvPr/>
        </p:nvSpPr>
        <p:spPr>
          <a:xfrm>
            <a:off x="3690537" y="744888"/>
            <a:ext cx="3262432"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第一章：课程简介</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8" name="矩形"/>
          <p:cNvSpPr>
            <a:spLocks/>
          </p:cNvSpPr>
          <p:nvPr/>
        </p:nvSpPr>
        <p:spPr>
          <a:xfrm>
            <a:off x="2338483" y="4841976"/>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457200" lvl="1" indent="0" algn="l">
              <a:lnSpc>
                <a:spcPct val="100000"/>
              </a:lnSpc>
              <a:spcBef>
                <a:spcPts val="0"/>
              </a:spcBef>
              <a:spcAft>
                <a:spcPts val="0"/>
              </a:spcAft>
              <a:buNone/>
            </a:pPr>
            <a:r>
              <a:rPr lang="zh-CN" altLang="en-US" sz="2000" u="none" strike="noStrike" kern="1200" cap="none" spc="0" baseline="0" dirty="0" smtClean="0">
                <a:solidFill>
                  <a:srgbClr val="474747"/>
                </a:solidFill>
                <a:latin typeface="微软雅黑" charset="0"/>
                <a:ea typeface="微软雅黑" charset="0"/>
                <a:cs typeface="微软雅黑" charset="0"/>
                <a:sym typeface="Calibri" pitchFamily="34" charset="0"/>
              </a:rPr>
              <a:t>开发在线竞拍程序的第一个版本</a:t>
            </a:r>
            <a:endParaRPr lang="zh-CN" altLang="en-US" sz="2000" u="none" strike="noStrike" kern="1200" cap="none" spc="0" baseline="0" dirty="0">
              <a:solidFill>
                <a:srgbClr val="474747"/>
              </a:solidFill>
              <a:latin typeface="微软雅黑" charset="0"/>
              <a:ea typeface="微软雅黑" charset="0"/>
              <a:cs typeface="微软雅黑" charset="0"/>
              <a:sym typeface="Calibri" pitchFamily="34" charset="0"/>
            </a:endParaRPr>
          </a:p>
        </p:txBody>
      </p:sp>
    </p:spTree>
    <p:extLst>
      <p:ext uri="{BB962C8B-B14F-4D97-AF65-F5344CB8AC3E}">
        <p14:creationId xmlns:p14="http://schemas.microsoft.com/office/powerpoint/2010/main" val="67530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p:cNvSpPr txBox="1">
            <a:spLocks/>
          </p:cNvSpPr>
          <p:nvPr/>
        </p:nvSpPr>
        <p:spPr>
          <a:xfrm>
            <a:off x="1650495" y="1817567"/>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辅助路由案例整体思路</a:t>
            </a:r>
            <a:endParaRPr lang="zh-CN" altLang="en-US" sz="2200" kern="0" dirty="0">
              <a:solidFill>
                <a:srgbClr val="212121"/>
              </a:solidFill>
              <a:latin typeface="微软雅黑" charset="0"/>
              <a:ea typeface="微软雅黑" charset="0"/>
              <a:cs typeface="Times New Roman" charset="0"/>
            </a:endParaRPr>
          </a:p>
        </p:txBody>
      </p:sp>
      <p:sp>
        <p:nvSpPr>
          <p:cNvPr id="7" name="矩形"/>
          <p:cNvSpPr>
            <a:spLocks/>
          </p:cNvSpPr>
          <p:nvPr/>
        </p:nvSpPr>
        <p:spPr>
          <a:xfrm>
            <a:off x="3047954" y="722957"/>
            <a:ext cx="6075702"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第三章：</a:t>
            </a:r>
            <a:r>
              <a:rPr lang="zh-CN" altLang="en-US" sz="3000" b="1" kern="0" dirty="0" smtClean="0">
                <a:solidFill>
                  <a:srgbClr val="C94251"/>
                </a:solidFill>
                <a:latin typeface="微软雅黑" charset="0"/>
                <a:ea typeface="微软雅黑" charset="0"/>
                <a:cs typeface="微软雅黑" charset="0"/>
              </a:rPr>
              <a:t>使用</a:t>
            </a:r>
            <a:r>
              <a:rPr lang="en-US" altLang="zh-CN" sz="3000" b="1" kern="0" dirty="0" smtClean="0">
                <a:solidFill>
                  <a:srgbClr val="C94251"/>
                </a:solidFill>
                <a:latin typeface="微软雅黑" charset="0"/>
                <a:ea typeface="微软雅黑" charset="0"/>
                <a:cs typeface="微软雅黑" charset="0"/>
              </a:rPr>
              <a:t>Angular</a:t>
            </a:r>
            <a:r>
              <a:rPr lang="zh-CN" altLang="en-US" sz="3000" b="1" kern="0" dirty="0" smtClean="0">
                <a:solidFill>
                  <a:srgbClr val="C94251"/>
                </a:solidFill>
                <a:latin typeface="微软雅黑" charset="0"/>
                <a:ea typeface="微软雅黑" charset="0"/>
                <a:cs typeface="微软雅黑" charset="0"/>
              </a:rPr>
              <a:t> </a:t>
            </a:r>
            <a:r>
              <a:rPr lang="en-US" altLang="zh-CN" sz="3000" b="1" kern="0" dirty="0" smtClean="0">
                <a:solidFill>
                  <a:srgbClr val="C94251"/>
                </a:solidFill>
                <a:latin typeface="微软雅黑" charset="0"/>
                <a:ea typeface="微软雅黑" charset="0"/>
                <a:cs typeface="微软雅黑" charset="0"/>
              </a:rPr>
              <a:t>Route</a:t>
            </a:r>
            <a:r>
              <a:rPr lang="zh-CN" altLang="en-US" sz="3000" b="1" kern="0" dirty="0" smtClean="0">
                <a:solidFill>
                  <a:srgbClr val="C94251"/>
                </a:solidFill>
                <a:latin typeface="微软雅黑" charset="0"/>
                <a:ea typeface="微软雅黑" charset="0"/>
                <a:cs typeface="微软雅黑" charset="0"/>
              </a:rPr>
              <a:t>导航</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8" name="矩形"/>
          <p:cNvSpPr>
            <a:spLocks/>
          </p:cNvSpPr>
          <p:nvPr/>
        </p:nvSpPr>
        <p:spPr>
          <a:xfrm>
            <a:off x="2262700" y="3072787"/>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u="none" strike="noStrike" kern="1200" cap="none" spc="0" baseline="0" dirty="0" smtClean="0">
                <a:solidFill>
                  <a:srgbClr val="474747"/>
                </a:solidFill>
                <a:latin typeface="微软雅黑" charset="0"/>
                <a:ea typeface="微软雅黑" charset="0"/>
                <a:cs typeface="微软雅黑" charset="0"/>
              </a:rPr>
              <a:t>在</a:t>
            </a:r>
            <a:r>
              <a:rPr lang="en-US" altLang="zh-CN" sz="2000" u="none" strike="noStrike" kern="1200" cap="none" spc="0" baseline="0" dirty="0" smtClean="0">
                <a:solidFill>
                  <a:srgbClr val="474747"/>
                </a:solidFill>
                <a:latin typeface="微软雅黑" charset="0"/>
                <a:ea typeface="微软雅黑" charset="0"/>
                <a:cs typeface="微软雅黑" charset="0"/>
              </a:rPr>
              <a:t>app</a:t>
            </a:r>
            <a:r>
              <a:rPr lang="zh-CN" altLang="en-US" sz="2000" u="none" strike="noStrike" kern="1200" cap="none" spc="0" baseline="0" dirty="0" smtClean="0">
                <a:solidFill>
                  <a:srgbClr val="474747"/>
                </a:solidFill>
                <a:latin typeface="微软雅黑" charset="0"/>
                <a:ea typeface="微软雅黑" charset="0"/>
                <a:cs typeface="微软雅黑" charset="0"/>
              </a:rPr>
              <a:t>组件的模板上再定义一个插座来显示聊天面板。</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9" name="矩形"/>
          <p:cNvSpPr>
            <a:spLocks/>
          </p:cNvSpPr>
          <p:nvPr/>
        </p:nvSpPr>
        <p:spPr>
          <a:xfrm>
            <a:off x="2262700" y="4220118"/>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单独开发一个聊天室组件，只显示在新定义的插座上。</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10" name="矩形"/>
          <p:cNvSpPr>
            <a:spLocks/>
          </p:cNvSpPr>
          <p:nvPr/>
        </p:nvSpPr>
        <p:spPr>
          <a:xfrm>
            <a:off x="2262700" y="5367449"/>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通过路由参数控制新插座是否显示聊天面板</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Tree>
    <p:extLst>
      <p:ext uri="{BB962C8B-B14F-4D97-AF65-F5344CB8AC3E}">
        <p14:creationId xmlns:p14="http://schemas.microsoft.com/office/powerpoint/2010/main" val="74679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p:cNvSpPr txBox="1">
            <a:spLocks/>
          </p:cNvSpPr>
          <p:nvPr/>
        </p:nvSpPr>
        <p:spPr>
          <a:xfrm>
            <a:off x="1650495" y="1817567"/>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特殊路由</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
        <p:nvSpPr>
          <p:cNvPr id="5" name="矩形"/>
          <p:cNvSpPr>
            <a:spLocks/>
          </p:cNvSpPr>
          <p:nvPr/>
        </p:nvSpPr>
        <p:spPr>
          <a:xfrm>
            <a:off x="2304299" y="385073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sym typeface="Calibri" pitchFamily="34" charset="0"/>
              </a:rPr>
              <a:t>保护路由：确保只在满足某些条件时才激活目标路由</a:t>
            </a:r>
            <a:r>
              <a:rPr lang="en-US" altLang="zh-CN" sz="2000" dirty="0" smtClean="0">
                <a:solidFill>
                  <a:srgbClr val="474747"/>
                </a:solidFill>
                <a:latin typeface="微软雅黑" charset="0"/>
                <a:ea typeface="微软雅黑" charset="0"/>
                <a:cs typeface="微软雅黑" charset="0"/>
                <a:sym typeface="Calibri" pitchFamily="34" charset="0"/>
              </a:rPr>
              <a:t>/</a:t>
            </a:r>
            <a:r>
              <a:rPr lang="zh-CN" altLang="en-US" sz="2000" dirty="0" smtClean="0">
                <a:solidFill>
                  <a:srgbClr val="474747"/>
                </a:solidFill>
                <a:latin typeface="微软雅黑" charset="0"/>
                <a:ea typeface="微软雅黑" charset="0"/>
                <a:cs typeface="微软雅黑" charset="0"/>
                <a:sym typeface="Calibri" pitchFamily="34" charset="0"/>
              </a:rPr>
              <a:t>离开当前路由</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6" name="矩形"/>
          <p:cNvSpPr>
            <a:spLocks/>
          </p:cNvSpPr>
          <p:nvPr/>
        </p:nvSpPr>
        <p:spPr>
          <a:xfrm>
            <a:off x="2329937" y="285279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子路由：子路由可以继承父路由的配置</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7" name="矩形"/>
          <p:cNvSpPr>
            <a:spLocks/>
          </p:cNvSpPr>
          <p:nvPr/>
        </p:nvSpPr>
        <p:spPr>
          <a:xfrm>
            <a:off x="3047954" y="722957"/>
            <a:ext cx="6075702"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第三章：</a:t>
            </a:r>
            <a:r>
              <a:rPr lang="zh-CN" altLang="en-US" sz="3000" b="1" kern="0" dirty="0" smtClean="0">
                <a:solidFill>
                  <a:srgbClr val="C94251"/>
                </a:solidFill>
                <a:latin typeface="微软雅黑" charset="0"/>
                <a:ea typeface="微软雅黑" charset="0"/>
                <a:cs typeface="微软雅黑" charset="0"/>
              </a:rPr>
              <a:t>使用</a:t>
            </a:r>
            <a:r>
              <a:rPr lang="en-US" altLang="zh-CN" sz="3000" b="1" kern="0" dirty="0" smtClean="0">
                <a:solidFill>
                  <a:srgbClr val="C94251"/>
                </a:solidFill>
                <a:latin typeface="微软雅黑" charset="0"/>
                <a:ea typeface="微软雅黑" charset="0"/>
                <a:cs typeface="微软雅黑" charset="0"/>
              </a:rPr>
              <a:t>Angular</a:t>
            </a:r>
            <a:r>
              <a:rPr lang="zh-CN" altLang="en-US" sz="3000" b="1" kern="0" dirty="0" smtClean="0">
                <a:solidFill>
                  <a:srgbClr val="C94251"/>
                </a:solidFill>
                <a:latin typeface="微软雅黑" charset="0"/>
                <a:ea typeface="微软雅黑" charset="0"/>
                <a:cs typeface="微软雅黑" charset="0"/>
              </a:rPr>
              <a:t> </a:t>
            </a:r>
            <a:r>
              <a:rPr lang="en-US" altLang="zh-CN" sz="3000" b="1" kern="0" dirty="0" smtClean="0">
                <a:solidFill>
                  <a:srgbClr val="C94251"/>
                </a:solidFill>
                <a:latin typeface="微软雅黑" charset="0"/>
                <a:ea typeface="微软雅黑" charset="0"/>
                <a:cs typeface="微软雅黑" charset="0"/>
              </a:rPr>
              <a:t>Route</a:t>
            </a:r>
            <a:r>
              <a:rPr lang="zh-CN" altLang="en-US" sz="3000" b="1" kern="0" dirty="0" smtClean="0">
                <a:solidFill>
                  <a:srgbClr val="C94251"/>
                </a:solidFill>
                <a:latin typeface="微软雅黑" charset="0"/>
                <a:ea typeface="微软雅黑" charset="0"/>
                <a:cs typeface="微软雅黑" charset="0"/>
              </a:rPr>
              <a:t>导航</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8" name="矩形"/>
          <p:cNvSpPr>
            <a:spLocks/>
          </p:cNvSpPr>
          <p:nvPr/>
        </p:nvSpPr>
        <p:spPr>
          <a:xfrm>
            <a:off x="2329937" y="4871005"/>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457200" lvl="1" indent="0" algn="l">
              <a:lnSpc>
                <a:spcPct val="100000"/>
              </a:lnSpc>
              <a:spcBef>
                <a:spcPts val="0"/>
              </a:spcBef>
              <a:spcAft>
                <a:spcPts val="0"/>
              </a:spcAft>
              <a:buNone/>
            </a:pPr>
            <a:r>
              <a:rPr lang="zh-CN" altLang="en-US" sz="2000" dirty="0" smtClean="0">
                <a:solidFill>
                  <a:srgbClr val="474747"/>
                </a:solidFill>
                <a:latin typeface="微软雅黑" charset="0"/>
                <a:ea typeface="微软雅黑" charset="0"/>
                <a:cs typeface="微软雅黑" charset="0"/>
                <a:sym typeface="Calibri" pitchFamily="34" charset="0"/>
              </a:rPr>
              <a:t>辅助路由：同时使用多个</a:t>
            </a:r>
            <a:r>
              <a:rPr lang="en-US" altLang="zh-CN" sz="2000" dirty="0" err="1" smtClean="0">
                <a:solidFill>
                  <a:srgbClr val="474747"/>
                </a:solidFill>
                <a:latin typeface="微软雅黑" charset="0"/>
                <a:ea typeface="微软雅黑" charset="0"/>
                <a:cs typeface="微软雅黑" charset="0"/>
                <a:sym typeface="Calibri" pitchFamily="34" charset="0"/>
              </a:rPr>
              <a:t>RouterOutlet</a:t>
            </a:r>
            <a:endParaRPr lang="zh-CN" altLang="en-US" sz="2000" u="none" strike="noStrike" kern="1200" cap="none" spc="0" baseline="0" dirty="0">
              <a:solidFill>
                <a:srgbClr val="474747"/>
              </a:solidFill>
              <a:latin typeface="微软雅黑" charset="0"/>
              <a:ea typeface="微软雅黑" charset="0"/>
              <a:cs typeface="微软雅黑" charset="0"/>
              <a:sym typeface="Calibri" pitchFamily="34" charset="0"/>
            </a:endParaRPr>
          </a:p>
        </p:txBody>
      </p:sp>
    </p:spTree>
    <p:extLst>
      <p:ext uri="{BB962C8B-B14F-4D97-AF65-F5344CB8AC3E}">
        <p14:creationId xmlns:p14="http://schemas.microsoft.com/office/powerpoint/2010/main" val="876565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p:cNvSpPr txBox="1">
            <a:spLocks/>
          </p:cNvSpPr>
          <p:nvPr/>
        </p:nvSpPr>
        <p:spPr>
          <a:xfrm>
            <a:off x="1650495" y="1817567"/>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路由守卫</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
        <p:nvSpPr>
          <p:cNvPr id="5" name="矩形"/>
          <p:cNvSpPr>
            <a:spLocks/>
          </p:cNvSpPr>
          <p:nvPr/>
        </p:nvSpPr>
        <p:spPr>
          <a:xfrm>
            <a:off x="2304299" y="3696845"/>
            <a:ext cx="8229600" cy="707886"/>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a:solidFill>
                  <a:srgbClr val="474747"/>
                </a:solidFill>
                <a:latin typeface="微软雅黑" charset="0"/>
                <a:ea typeface="微软雅黑" charset="0"/>
                <a:cs typeface="微软雅黑" charset="0"/>
                <a:sym typeface="Calibri" pitchFamily="34" charset="0"/>
              </a:rPr>
              <a:t>一个由多个表单组件组成的向导，例如注册流程，用户只有在当前路由的组件中填写了满足要求的信息才可以导航到下一个路由。</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6" name="矩形"/>
          <p:cNvSpPr>
            <a:spLocks/>
          </p:cNvSpPr>
          <p:nvPr/>
        </p:nvSpPr>
        <p:spPr>
          <a:xfrm>
            <a:off x="2329937" y="285279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a:solidFill>
                  <a:srgbClr val="474747"/>
                </a:solidFill>
                <a:latin typeface="微软雅黑" charset="0"/>
                <a:ea typeface="微软雅黑" charset="0"/>
                <a:cs typeface="微软雅黑" charset="0"/>
              </a:rPr>
              <a:t>只有当用户已经登录并拥有某些权限时才能进入某些路由。</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7" name="矩形"/>
          <p:cNvSpPr>
            <a:spLocks/>
          </p:cNvSpPr>
          <p:nvPr/>
        </p:nvSpPr>
        <p:spPr>
          <a:xfrm>
            <a:off x="3047954" y="722957"/>
            <a:ext cx="6075702"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第三章：</a:t>
            </a:r>
            <a:r>
              <a:rPr lang="zh-CN" altLang="en-US" sz="3000" b="1" kern="0" dirty="0" smtClean="0">
                <a:solidFill>
                  <a:srgbClr val="C94251"/>
                </a:solidFill>
                <a:latin typeface="微软雅黑" charset="0"/>
                <a:ea typeface="微软雅黑" charset="0"/>
                <a:cs typeface="微软雅黑" charset="0"/>
              </a:rPr>
              <a:t>使用</a:t>
            </a:r>
            <a:r>
              <a:rPr lang="en-US" altLang="zh-CN" sz="3000" b="1" kern="0" dirty="0" smtClean="0">
                <a:solidFill>
                  <a:srgbClr val="C94251"/>
                </a:solidFill>
                <a:latin typeface="微软雅黑" charset="0"/>
                <a:ea typeface="微软雅黑" charset="0"/>
                <a:cs typeface="微软雅黑" charset="0"/>
              </a:rPr>
              <a:t>Angular</a:t>
            </a:r>
            <a:r>
              <a:rPr lang="zh-CN" altLang="en-US" sz="3000" b="1" kern="0" dirty="0" smtClean="0">
                <a:solidFill>
                  <a:srgbClr val="C94251"/>
                </a:solidFill>
                <a:latin typeface="微软雅黑" charset="0"/>
                <a:ea typeface="微软雅黑" charset="0"/>
                <a:cs typeface="微软雅黑" charset="0"/>
              </a:rPr>
              <a:t> </a:t>
            </a:r>
            <a:r>
              <a:rPr lang="en-US" altLang="zh-CN" sz="3000" b="1" kern="0" dirty="0" smtClean="0">
                <a:solidFill>
                  <a:srgbClr val="C94251"/>
                </a:solidFill>
                <a:latin typeface="微软雅黑" charset="0"/>
                <a:ea typeface="微软雅黑" charset="0"/>
                <a:cs typeface="微软雅黑" charset="0"/>
              </a:rPr>
              <a:t>Route</a:t>
            </a:r>
            <a:r>
              <a:rPr lang="zh-CN" altLang="en-US" sz="3000" b="1" kern="0" dirty="0" smtClean="0">
                <a:solidFill>
                  <a:srgbClr val="C94251"/>
                </a:solidFill>
                <a:latin typeface="微软雅黑" charset="0"/>
                <a:ea typeface="微软雅黑" charset="0"/>
                <a:cs typeface="微软雅黑" charset="0"/>
              </a:rPr>
              <a:t>导航</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8" name="矩形"/>
          <p:cNvSpPr>
            <a:spLocks/>
          </p:cNvSpPr>
          <p:nvPr/>
        </p:nvSpPr>
        <p:spPr>
          <a:xfrm>
            <a:off x="2329937" y="4871005"/>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a:solidFill>
                  <a:srgbClr val="474747"/>
                </a:solidFill>
                <a:latin typeface="微软雅黑" charset="0"/>
                <a:ea typeface="微软雅黑" charset="0"/>
                <a:cs typeface="微软雅黑" charset="0"/>
                <a:sym typeface="Calibri" pitchFamily="34" charset="0"/>
              </a:rPr>
              <a:t>当用户未执行保存操作而试图离开当前导航时提醒用户。</a:t>
            </a:r>
            <a:endParaRPr lang="zh-CN" altLang="en-US" sz="2000" u="none" strike="noStrike" kern="1200" cap="none" spc="0" baseline="0" dirty="0">
              <a:solidFill>
                <a:srgbClr val="474747"/>
              </a:solidFill>
              <a:latin typeface="微软雅黑" charset="0"/>
              <a:ea typeface="微软雅黑" charset="0"/>
              <a:cs typeface="微软雅黑" charset="0"/>
              <a:sym typeface="Calibri" pitchFamily="34" charset="0"/>
            </a:endParaRPr>
          </a:p>
        </p:txBody>
      </p:sp>
    </p:spTree>
    <p:extLst>
      <p:ext uri="{BB962C8B-B14F-4D97-AF65-F5344CB8AC3E}">
        <p14:creationId xmlns:p14="http://schemas.microsoft.com/office/powerpoint/2010/main" val="1825834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p:cNvSpPr txBox="1">
            <a:spLocks/>
          </p:cNvSpPr>
          <p:nvPr/>
        </p:nvSpPr>
        <p:spPr>
          <a:xfrm>
            <a:off x="1650495" y="1817567"/>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路由守卫</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
        <p:nvSpPr>
          <p:cNvPr id="5" name="矩形"/>
          <p:cNvSpPr>
            <a:spLocks/>
          </p:cNvSpPr>
          <p:nvPr/>
        </p:nvSpPr>
        <p:spPr>
          <a:xfrm>
            <a:off x="2304299" y="385073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dirty="0" err="1" smtClean="0">
                <a:solidFill>
                  <a:srgbClr val="474747"/>
                </a:solidFill>
                <a:latin typeface="微软雅黑" charset="0"/>
                <a:ea typeface="微软雅黑" charset="0"/>
                <a:cs typeface="微软雅黑" charset="0"/>
                <a:sym typeface="Calibri" pitchFamily="34" charset="0"/>
              </a:rPr>
              <a:t>CanDeactivate</a:t>
            </a:r>
            <a:r>
              <a:rPr lang="en-US" altLang="zh-CN" sz="2000" dirty="0" smtClean="0">
                <a:solidFill>
                  <a:srgbClr val="474747"/>
                </a:solidFill>
                <a:latin typeface="微软雅黑" charset="0"/>
                <a:ea typeface="微软雅黑" charset="0"/>
                <a:cs typeface="微软雅黑" charset="0"/>
                <a:sym typeface="Calibri" pitchFamily="34" charset="0"/>
              </a:rPr>
              <a:t>:</a:t>
            </a:r>
            <a:r>
              <a:rPr lang="zh-CN" altLang="en-US" sz="2000" dirty="0" smtClean="0">
                <a:solidFill>
                  <a:srgbClr val="474747"/>
                </a:solidFill>
                <a:latin typeface="微软雅黑" charset="0"/>
                <a:ea typeface="微软雅黑" charset="0"/>
                <a:cs typeface="微软雅黑" charset="0"/>
                <a:sym typeface="Calibri" pitchFamily="34" charset="0"/>
              </a:rPr>
              <a:t> 处理</a:t>
            </a:r>
            <a:r>
              <a:rPr lang="zh-CN" altLang="en-US" sz="2000" dirty="0">
                <a:solidFill>
                  <a:srgbClr val="474747"/>
                </a:solidFill>
                <a:latin typeface="微软雅黑" charset="0"/>
                <a:ea typeface="微软雅黑" charset="0"/>
                <a:cs typeface="微软雅黑" charset="0"/>
                <a:sym typeface="Calibri" pitchFamily="34" charset="0"/>
              </a:rPr>
              <a:t>从当前路由离开的情况。</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6" name="矩形"/>
          <p:cNvSpPr>
            <a:spLocks/>
          </p:cNvSpPr>
          <p:nvPr/>
        </p:nvSpPr>
        <p:spPr>
          <a:xfrm>
            <a:off x="2329937" y="285279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dirty="0" err="1" smtClean="0">
                <a:solidFill>
                  <a:srgbClr val="474747"/>
                </a:solidFill>
                <a:latin typeface="微软雅黑" charset="0"/>
                <a:ea typeface="微软雅黑" charset="0"/>
                <a:cs typeface="微软雅黑" charset="0"/>
              </a:rPr>
              <a:t>CanActivate</a:t>
            </a:r>
            <a:r>
              <a:rPr lang="en-US" altLang="zh-CN" sz="2000" dirty="0" smtClean="0">
                <a:solidFill>
                  <a:srgbClr val="474747"/>
                </a:solidFill>
                <a:latin typeface="微软雅黑" charset="0"/>
                <a:ea typeface="微软雅黑" charset="0"/>
                <a:cs typeface="微软雅黑" charset="0"/>
              </a:rPr>
              <a:t>:</a:t>
            </a:r>
            <a:r>
              <a:rPr lang="zh-CN" altLang="en-US" sz="2000" dirty="0" smtClean="0">
                <a:solidFill>
                  <a:srgbClr val="474747"/>
                </a:solidFill>
                <a:latin typeface="微软雅黑" charset="0"/>
                <a:ea typeface="微软雅黑" charset="0"/>
                <a:cs typeface="微软雅黑" charset="0"/>
              </a:rPr>
              <a:t> 处理</a:t>
            </a:r>
            <a:r>
              <a:rPr lang="zh-CN" altLang="en-US" sz="2000" dirty="0">
                <a:solidFill>
                  <a:srgbClr val="474747"/>
                </a:solidFill>
                <a:latin typeface="微软雅黑" charset="0"/>
                <a:ea typeface="微软雅黑" charset="0"/>
                <a:cs typeface="微软雅黑" charset="0"/>
              </a:rPr>
              <a:t>导航到某路由的情况。</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7" name="矩形"/>
          <p:cNvSpPr>
            <a:spLocks/>
          </p:cNvSpPr>
          <p:nvPr/>
        </p:nvSpPr>
        <p:spPr>
          <a:xfrm>
            <a:off x="3047954" y="722957"/>
            <a:ext cx="6075702"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第三章：</a:t>
            </a:r>
            <a:r>
              <a:rPr lang="zh-CN" altLang="en-US" sz="3000" b="1" kern="0" dirty="0" smtClean="0">
                <a:solidFill>
                  <a:srgbClr val="C94251"/>
                </a:solidFill>
                <a:latin typeface="微软雅黑" charset="0"/>
                <a:ea typeface="微软雅黑" charset="0"/>
                <a:cs typeface="微软雅黑" charset="0"/>
              </a:rPr>
              <a:t>使用</a:t>
            </a:r>
            <a:r>
              <a:rPr lang="en-US" altLang="zh-CN" sz="3000" b="1" kern="0" dirty="0" smtClean="0">
                <a:solidFill>
                  <a:srgbClr val="C94251"/>
                </a:solidFill>
                <a:latin typeface="微软雅黑" charset="0"/>
                <a:ea typeface="微软雅黑" charset="0"/>
                <a:cs typeface="微软雅黑" charset="0"/>
              </a:rPr>
              <a:t>Angular</a:t>
            </a:r>
            <a:r>
              <a:rPr lang="zh-CN" altLang="en-US" sz="3000" b="1" kern="0" dirty="0" smtClean="0">
                <a:solidFill>
                  <a:srgbClr val="C94251"/>
                </a:solidFill>
                <a:latin typeface="微软雅黑" charset="0"/>
                <a:ea typeface="微软雅黑" charset="0"/>
                <a:cs typeface="微软雅黑" charset="0"/>
              </a:rPr>
              <a:t> </a:t>
            </a:r>
            <a:r>
              <a:rPr lang="en-US" altLang="zh-CN" sz="3000" b="1" kern="0" dirty="0" smtClean="0">
                <a:solidFill>
                  <a:srgbClr val="C94251"/>
                </a:solidFill>
                <a:latin typeface="微软雅黑" charset="0"/>
                <a:ea typeface="微软雅黑" charset="0"/>
                <a:cs typeface="微软雅黑" charset="0"/>
              </a:rPr>
              <a:t>Route</a:t>
            </a:r>
            <a:r>
              <a:rPr lang="zh-CN" altLang="en-US" sz="3000" b="1" kern="0" dirty="0" smtClean="0">
                <a:solidFill>
                  <a:srgbClr val="C94251"/>
                </a:solidFill>
                <a:latin typeface="微软雅黑" charset="0"/>
                <a:ea typeface="微软雅黑" charset="0"/>
                <a:cs typeface="微软雅黑" charset="0"/>
              </a:rPr>
              <a:t>导航</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8" name="矩形"/>
          <p:cNvSpPr>
            <a:spLocks/>
          </p:cNvSpPr>
          <p:nvPr/>
        </p:nvSpPr>
        <p:spPr>
          <a:xfrm>
            <a:off x="2329937" y="4871005"/>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dirty="0" smtClean="0">
                <a:solidFill>
                  <a:srgbClr val="474747"/>
                </a:solidFill>
                <a:latin typeface="微软雅黑" charset="0"/>
                <a:ea typeface="微软雅黑" charset="0"/>
                <a:cs typeface="微软雅黑" charset="0"/>
                <a:sym typeface="Calibri" pitchFamily="34" charset="0"/>
              </a:rPr>
              <a:t>Resolve:</a:t>
            </a:r>
            <a:r>
              <a:rPr lang="zh-CN" altLang="en-US" sz="2000" dirty="0" smtClean="0">
                <a:solidFill>
                  <a:srgbClr val="474747"/>
                </a:solidFill>
                <a:latin typeface="微软雅黑" charset="0"/>
                <a:ea typeface="微软雅黑" charset="0"/>
                <a:cs typeface="微软雅黑" charset="0"/>
                <a:sym typeface="Calibri" pitchFamily="34" charset="0"/>
              </a:rPr>
              <a:t> 在路由</a:t>
            </a:r>
            <a:r>
              <a:rPr lang="zh-CN" altLang="en-US" sz="2000" dirty="0">
                <a:solidFill>
                  <a:srgbClr val="474747"/>
                </a:solidFill>
                <a:latin typeface="微软雅黑" charset="0"/>
                <a:ea typeface="微软雅黑" charset="0"/>
                <a:cs typeface="微软雅黑" charset="0"/>
                <a:sym typeface="Calibri" pitchFamily="34" charset="0"/>
              </a:rPr>
              <a:t>激活之前获取路由数据。</a:t>
            </a:r>
            <a:endParaRPr lang="zh-CN" altLang="en-US" sz="2000" u="none" strike="noStrike" kern="1200" cap="none" spc="0" baseline="0" dirty="0">
              <a:solidFill>
                <a:srgbClr val="474747"/>
              </a:solidFill>
              <a:latin typeface="微软雅黑" charset="0"/>
              <a:ea typeface="微软雅黑" charset="0"/>
              <a:cs typeface="微软雅黑" charset="0"/>
              <a:sym typeface="Calibri" pitchFamily="34" charset="0"/>
            </a:endParaRPr>
          </a:p>
        </p:txBody>
      </p:sp>
    </p:spTree>
    <p:extLst>
      <p:ext uri="{BB962C8B-B14F-4D97-AF65-F5344CB8AC3E}">
        <p14:creationId xmlns:p14="http://schemas.microsoft.com/office/powerpoint/2010/main" val="207896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p:cNvSpPr txBox="1">
            <a:spLocks/>
          </p:cNvSpPr>
          <p:nvPr/>
        </p:nvSpPr>
        <p:spPr>
          <a:xfrm>
            <a:off x="1637199" y="1750804"/>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路由守卫</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
        <p:nvSpPr>
          <p:cNvPr id="7" name="矩形"/>
          <p:cNvSpPr>
            <a:spLocks/>
          </p:cNvSpPr>
          <p:nvPr/>
        </p:nvSpPr>
        <p:spPr>
          <a:xfrm>
            <a:off x="3047954" y="722957"/>
            <a:ext cx="6075702"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第三章：</a:t>
            </a:r>
            <a:r>
              <a:rPr lang="zh-CN" altLang="en-US" sz="3000" b="1" kern="0" dirty="0" smtClean="0">
                <a:solidFill>
                  <a:srgbClr val="C94251"/>
                </a:solidFill>
                <a:latin typeface="微软雅黑" charset="0"/>
                <a:ea typeface="微软雅黑" charset="0"/>
                <a:cs typeface="微软雅黑" charset="0"/>
              </a:rPr>
              <a:t>使用</a:t>
            </a:r>
            <a:r>
              <a:rPr lang="en-US" altLang="zh-CN" sz="3000" b="1" kern="0" dirty="0" smtClean="0">
                <a:solidFill>
                  <a:srgbClr val="C94251"/>
                </a:solidFill>
                <a:latin typeface="微软雅黑" charset="0"/>
                <a:ea typeface="微软雅黑" charset="0"/>
                <a:cs typeface="微软雅黑" charset="0"/>
              </a:rPr>
              <a:t>Angular</a:t>
            </a:r>
            <a:r>
              <a:rPr lang="zh-CN" altLang="en-US" sz="3000" b="1" kern="0" dirty="0" smtClean="0">
                <a:solidFill>
                  <a:srgbClr val="C94251"/>
                </a:solidFill>
                <a:latin typeface="微软雅黑" charset="0"/>
                <a:ea typeface="微软雅黑" charset="0"/>
                <a:cs typeface="微软雅黑" charset="0"/>
              </a:rPr>
              <a:t> </a:t>
            </a:r>
            <a:r>
              <a:rPr lang="en-US" altLang="zh-CN" sz="3000" b="1" kern="0" dirty="0" smtClean="0">
                <a:solidFill>
                  <a:srgbClr val="C94251"/>
                </a:solidFill>
                <a:latin typeface="微软雅黑" charset="0"/>
                <a:ea typeface="微软雅黑" charset="0"/>
                <a:cs typeface="微软雅黑" charset="0"/>
              </a:rPr>
              <a:t>Route</a:t>
            </a:r>
            <a:r>
              <a:rPr lang="zh-CN" altLang="en-US" sz="3000" b="1" kern="0" dirty="0" smtClean="0">
                <a:solidFill>
                  <a:srgbClr val="C94251"/>
                </a:solidFill>
                <a:latin typeface="微软雅黑" charset="0"/>
                <a:ea typeface="微软雅黑" charset="0"/>
                <a:cs typeface="微软雅黑" charset="0"/>
              </a:rPr>
              <a:t>导航</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3" name="矩形 2"/>
          <p:cNvSpPr/>
          <p:nvPr/>
        </p:nvSpPr>
        <p:spPr>
          <a:xfrm>
            <a:off x="2380343" y="2732652"/>
            <a:ext cx="6743313" cy="2031325"/>
          </a:xfrm>
          <a:prstGeom prst="rect">
            <a:avLst/>
          </a:prstGeom>
        </p:spPr>
        <p:txBody>
          <a:bodyPr wrap="square">
            <a:spAutoFit/>
          </a:bodyPr>
          <a:lstStyle/>
          <a:p>
            <a:r>
              <a:rPr lang="en-US" altLang="zh-CN" dirty="0"/>
              <a:t>{path: 'home', component: </a:t>
            </a:r>
            <a:r>
              <a:rPr lang="en-US" altLang="zh-CN" dirty="0" err="1"/>
              <a:t>HomeComponent</a:t>
            </a:r>
            <a:r>
              <a:rPr lang="en-US" altLang="zh-CN" dirty="0"/>
              <a:t>,</a:t>
            </a:r>
            <a:br>
              <a:rPr lang="en-US" altLang="zh-CN" dirty="0"/>
            </a:br>
            <a:r>
              <a:rPr lang="en-US" altLang="zh-CN" dirty="0"/>
              <a:t>  </a:t>
            </a:r>
            <a:r>
              <a:rPr lang="en-US" altLang="zh-CN" dirty="0" err="1"/>
              <a:t>canActivate</a:t>
            </a:r>
            <a:r>
              <a:rPr lang="en-US" altLang="zh-CN" dirty="0"/>
              <a:t>: [</a:t>
            </a:r>
            <a:r>
              <a:rPr lang="en-US" altLang="zh-CN" dirty="0" err="1"/>
              <a:t>XxxGuard</a:t>
            </a:r>
            <a:r>
              <a:rPr lang="en-US" altLang="zh-CN" dirty="0"/>
              <a:t>, </a:t>
            </a:r>
            <a:r>
              <a:rPr lang="en-US" altLang="zh-CN" dirty="0" err="1"/>
              <a:t>YyyGuard</a:t>
            </a:r>
            <a:r>
              <a:rPr lang="en-US" altLang="zh-CN" dirty="0"/>
              <a:t>],</a:t>
            </a:r>
            <a:br>
              <a:rPr lang="en-US" altLang="zh-CN" dirty="0"/>
            </a:br>
            <a:r>
              <a:rPr lang="en-US" altLang="zh-CN" dirty="0"/>
              <a:t>  </a:t>
            </a:r>
            <a:r>
              <a:rPr lang="en-US" altLang="zh-CN" dirty="0" err="1"/>
              <a:t>canDeactivate</a:t>
            </a:r>
            <a:r>
              <a:rPr lang="en-US" altLang="zh-CN" dirty="0"/>
              <a:t>: [</a:t>
            </a:r>
            <a:r>
              <a:rPr lang="en-US" altLang="zh-CN" dirty="0" err="1"/>
              <a:t>AaaGuard</a:t>
            </a:r>
            <a:r>
              <a:rPr lang="en-US" altLang="zh-CN" dirty="0"/>
              <a:t>, </a:t>
            </a:r>
            <a:r>
              <a:rPr lang="en-US" altLang="zh-CN" dirty="0" err="1"/>
              <a:t>BbbGuard</a:t>
            </a:r>
            <a:r>
              <a:rPr lang="en-US" altLang="zh-CN" dirty="0"/>
              <a:t>],</a:t>
            </a:r>
            <a:br>
              <a:rPr lang="en-US" altLang="zh-CN" dirty="0"/>
            </a:br>
            <a:r>
              <a:rPr lang="en-US" altLang="zh-CN" dirty="0"/>
              <a:t>  resolve: {</a:t>
            </a:r>
            <a:br>
              <a:rPr lang="en-US" altLang="zh-CN" dirty="0"/>
            </a:br>
            <a:r>
              <a:rPr lang="en-US" altLang="zh-CN" dirty="0"/>
              <a:t>    </a:t>
            </a:r>
            <a:r>
              <a:rPr lang="en-US" altLang="zh-CN" dirty="0" err="1"/>
              <a:t>user:UserResolveGuard</a:t>
            </a:r>
            <a:r>
              <a:rPr lang="en-US" altLang="zh-CN" dirty="0"/>
              <a:t/>
            </a:r>
            <a:br>
              <a:rPr lang="en-US" altLang="zh-CN" dirty="0"/>
            </a:br>
            <a:r>
              <a:rPr lang="en-US" altLang="zh-CN" dirty="0"/>
              <a:t>  },</a:t>
            </a:r>
            <a:br>
              <a:rPr lang="en-US" altLang="zh-CN" dirty="0"/>
            </a:br>
            <a:r>
              <a:rPr lang="en-US" altLang="zh-CN" dirty="0"/>
              <a:t>}</a:t>
            </a:r>
            <a:endParaRPr lang="zh-CN" altLang="en-US" dirty="0"/>
          </a:p>
        </p:txBody>
      </p:sp>
      <p:sp>
        <p:nvSpPr>
          <p:cNvPr id="9" name="矩形 8"/>
          <p:cNvSpPr/>
          <p:nvPr/>
        </p:nvSpPr>
        <p:spPr>
          <a:xfrm>
            <a:off x="2380343" y="5175040"/>
            <a:ext cx="6096000" cy="923330"/>
          </a:xfrm>
          <a:prstGeom prst="rect">
            <a:avLst/>
          </a:prstGeom>
        </p:spPr>
        <p:txBody>
          <a:bodyPr>
            <a:spAutoFit/>
          </a:bodyPr>
          <a:lstStyle/>
          <a:p>
            <a:r>
              <a:rPr lang="en-US" altLang="zh-CN" dirty="0" err="1" smtClean="0"/>
              <a:t>this.activatedRoute.data.subscribe</a:t>
            </a:r>
            <a:r>
              <a:rPr lang="en-US" altLang="zh-CN" dirty="0"/>
              <a:t>((data : {user: User}) =&gt; {</a:t>
            </a:r>
            <a:br>
              <a:rPr lang="en-US" altLang="zh-CN" dirty="0"/>
            </a:br>
            <a:r>
              <a:rPr lang="en-US" altLang="zh-CN" dirty="0"/>
              <a:t>  </a:t>
            </a:r>
            <a:r>
              <a:rPr lang="en-US" altLang="zh-CN" dirty="0" err="1"/>
              <a:t>console.log</a:t>
            </a:r>
            <a:r>
              <a:rPr lang="en-US" altLang="zh-CN" dirty="0"/>
              <a:t>(</a:t>
            </a:r>
            <a:r>
              <a:rPr lang="en-US" altLang="zh-CN" dirty="0" err="1"/>
              <a:t>user.name</a:t>
            </a:r>
            <a:r>
              <a:rPr lang="en-US" altLang="zh-CN" dirty="0"/>
              <a:t>);</a:t>
            </a:r>
            <a:br>
              <a:rPr lang="en-US" altLang="zh-CN" dirty="0"/>
            </a:br>
            <a:r>
              <a:rPr lang="en-US" altLang="zh-CN" dirty="0"/>
              <a:t>})</a:t>
            </a:r>
            <a:endParaRPr lang="zh-CN" altLang="en-US" dirty="0"/>
          </a:p>
        </p:txBody>
      </p:sp>
    </p:spTree>
    <p:extLst>
      <p:ext uri="{BB962C8B-B14F-4D97-AF65-F5344CB8AC3E}">
        <p14:creationId xmlns:p14="http://schemas.microsoft.com/office/powerpoint/2010/main" val="20532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p:cNvSpPr txBox="1">
            <a:spLocks/>
          </p:cNvSpPr>
          <p:nvPr/>
        </p:nvSpPr>
        <p:spPr>
          <a:xfrm>
            <a:off x="1166401" y="1613155"/>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路由实战思路</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
        <p:nvSpPr>
          <p:cNvPr id="7" name="矩形"/>
          <p:cNvSpPr>
            <a:spLocks/>
          </p:cNvSpPr>
          <p:nvPr/>
        </p:nvSpPr>
        <p:spPr>
          <a:xfrm>
            <a:off x="3047954" y="722957"/>
            <a:ext cx="6075702"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第三章：</a:t>
            </a:r>
            <a:r>
              <a:rPr lang="zh-CN" altLang="en-US" sz="3000" b="1" kern="0" dirty="0" smtClean="0">
                <a:solidFill>
                  <a:srgbClr val="C94251"/>
                </a:solidFill>
                <a:latin typeface="微软雅黑" charset="0"/>
                <a:ea typeface="微软雅黑" charset="0"/>
                <a:cs typeface="微软雅黑" charset="0"/>
              </a:rPr>
              <a:t>使用</a:t>
            </a:r>
            <a:r>
              <a:rPr lang="en-US" altLang="zh-CN" sz="3000" b="1" kern="0" dirty="0" smtClean="0">
                <a:solidFill>
                  <a:srgbClr val="C94251"/>
                </a:solidFill>
                <a:latin typeface="微软雅黑" charset="0"/>
                <a:ea typeface="微软雅黑" charset="0"/>
                <a:cs typeface="微软雅黑" charset="0"/>
              </a:rPr>
              <a:t>Angular</a:t>
            </a:r>
            <a:r>
              <a:rPr lang="zh-CN" altLang="en-US" sz="3000" b="1" kern="0" dirty="0" smtClean="0">
                <a:solidFill>
                  <a:srgbClr val="C94251"/>
                </a:solidFill>
                <a:latin typeface="微软雅黑" charset="0"/>
                <a:ea typeface="微软雅黑" charset="0"/>
                <a:cs typeface="微软雅黑" charset="0"/>
              </a:rPr>
              <a:t> </a:t>
            </a:r>
            <a:r>
              <a:rPr lang="en-US" altLang="zh-CN" sz="3000" b="1" kern="0" dirty="0" smtClean="0">
                <a:solidFill>
                  <a:srgbClr val="C94251"/>
                </a:solidFill>
                <a:latin typeface="微软雅黑" charset="0"/>
                <a:ea typeface="微软雅黑" charset="0"/>
                <a:cs typeface="微软雅黑" charset="0"/>
              </a:rPr>
              <a:t>Route</a:t>
            </a:r>
            <a:r>
              <a:rPr lang="zh-CN" altLang="en-US" sz="3000" b="1" kern="0" dirty="0" smtClean="0">
                <a:solidFill>
                  <a:srgbClr val="C94251"/>
                </a:solidFill>
                <a:latin typeface="微软雅黑" charset="0"/>
                <a:ea typeface="微软雅黑" charset="0"/>
                <a:cs typeface="微软雅黑" charset="0"/>
              </a:rPr>
              <a:t>导航</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9" name="矩形"/>
          <p:cNvSpPr>
            <a:spLocks/>
          </p:cNvSpPr>
          <p:nvPr/>
        </p:nvSpPr>
        <p:spPr>
          <a:xfrm>
            <a:off x="1044956" y="2622537"/>
            <a:ext cx="10081698"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dirty="0" smtClean="0">
                <a:solidFill>
                  <a:srgbClr val="474747"/>
                </a:solidFill>
                <a:latin typeface="微软雅黑" charset="0"/>
                <a:ea typeface="微软雅黑" charset="0"/>
                <a:cs typeface="微软雅黑" charset="0"/>
              </a:rPr>
              <a:t>1.</a:t>
            </a:r>
            <a:r>
              <a:rPr lang="zh-CN" altLang="en-US" sz="2000" dirty="0" smtClean="0">
                <a:solidFill>
                  <a:srgbClr val="474747"/>
                </a:solidFill>
                <a:latin typeface="微软雅黑" charset="0"/>
                <a:ea typeface="微软雅黑" charset="0"/>
                <a:cs typeface="微软雅黑" charset="0"/>
              </a:rPr>
              <a:t> 创建</a:t>
            </a:r>
            <a:r>
              <a:rPr lang="zh-CN" altLang="en-US" sz="2000" dirty="0">
                <a:solidFill>
                  <a:srgbClr val="474747"/>
                </a:solidFill>
                <a:latin typeface="微软雅黑" charset="0"/>
                <a:ea typeface="微软雅黑" charset="0"/>
                <a:cs typeface="微软雅黑" charset="0"/>
              </a:rPr>
              <a:t>商品详情组件，显示商品的图片和</a:t>
            </a:r>
            <a:r>
              <a:rPr lang="zh-CN" altLang="en-US" sz="2000" dirty="0" smtClean="0">
                <a:solidFill>
                  <a:srgbClr val="474747"/>
                </a:solidFill>
                <a:latin typeface="微软雅黑" charset="0"/>
                <a:ea typeface="微软雅黑" charset="0"/>
                <a:cs typeface="微软雅黑" charset="0"/>
              </a:rPr>
              <a:t>标题</a:t>
            </a:r>
            <a:endParaRPr lang="en-US" altLang="zh-CN" sz="2000" dirty="0" smtClean="0">
              <a:solidFill>
                <a:srgbClr val="474747"/>
              </a:solidFill>
              <a:latin typeface="微软雅黑" charset="0"/>
              <a:ea typeface="微软雅黑" charset="0"/>
              <a:cs typeface="微软雅黑" charset="0"/>
            </a:endParaRPr>
          </a:p>
        </p:txBody>
      </p:sp>
      <p:sp>
        <p:nvSpPr>
          <p:cNvPr id="10" name="矩形"/>
          <p:cNvSpPr>
            <a:spLocks/>
          </p:cNvSpPr>
          <p:nvPr/>
        </p:nvSpPr>
        <p:spPr>
          <a:xfrm>
            <a:off x="1044956" y="4095157"/>
            <a:ext cx="10081698"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smtClean="0">
                <a:solidFill>
                  <a:srgbClr val="474747"/>
                </a:solidFill>
                <a:latin typeface="微软雅黑" charset="0"/>
                <a:ea typeface="微软雅黑" charset="0"/>
                <a:cs typeface="微软雅黑" charset="0"/>
              </a:rPr>
              <a:t>3. </a:t>
            </a:r>
            <a:r>
              <a:rPr lang="zh-CN" altLang="en-US" sz="2000" dirty="0">
                <a:solidFill>
                  <a:srgbClr val="474747"/>
                </a:solidFill>
                <a:latin typeface="微软雅黑" charset="0"/>
                <a:ea typeface="微软雅黑" charset="0"/>
                <a:cs typeface="微软雅黑" charset="0"/>
              </a:rPr>
              <a:t>配置路由，在导航到商品详情组件时传递商品的标题</a:t>
            </a:r>
            <a:r>
              <a:rPr lang="zh-CN" altLang="en-US" sz="2000" dirty="0" smtClean="0">
                <a:solidFill>
                  <a:srgbClr val="474747"/>
                </a:solidFill>
                <a:latin typeface="微软雅黑" charset="0"/>
                <a:ea typeface="微软雅黑" charset="0"/>
                <a:cs typeface="微软雅黑" charset="0"/>
              </a:rPr>
              <a:t>参数。</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11" name="矩形"/>
          <p:cNvSpPr>
            <a:spLocks/>
          </p:cNvSpPr>
          <p:nvPr/>
        </p:nvSpPr>
        <p:spPr>
          <a:xfrm>
            <a:off x="1044956" y="3358847"/>
            <a:ext cx="10081698"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dirty="0" smtClean="0">
                <a:solidFill>
                  <a:srgbClr val="474747"/>
                </a:solidFill>
                <a:latin typeface="微软雅黑" charset="0"/>
                <a:ea typeface="微软雅黑" charset="0"/>
                <a:cs typeface="微软雅黑" charset="0"/>
              </a:rPr>
              <a:t>2. </a:t>
            </a:r>
            <a:r>
              <a:rPr lang="zh-CN" altLang="en-US" sz="2000" dirty="0" smtClean="0">
                <a:solidFill>
                  <a:srgbClr val="474747"/>
                </a:solidFill>
                <a:latin typeface="微软雅黑" charset="0"/>
                <a:ea typeface="微软雅黑" charset="0"/>
                <a:cs typeface="微软雅黑" charset="0"/>
              </a:rPr>
              <a:t>重构</a:t>
            </a:r>
            <a:r>
              <a:rPr lang="zh-CN" altLang="en-US" sz="2000" dirty="0">
                <a:solidFill>
                  <a:srgbClr val="474747"/>
                </a:solidFill>
                <a:latin typeface="微软雅黑" charset="0"/>
                <a:ea typeface="微软雅黑" charset="0"/>
                <a:cs typeface="微软雅黑" charset="0"/>
              </a:rPr>
              <a:t>代码，把轮播图组件和商品列表组件封装进新的</a:t>
            </a:r>
            <a:r>
              <a:rPr lang="en-US" altLang="zh-CN" sz="2000" dirty="0">
                <a:solidFill>
                  <a:srgbClr val="474747"/>
                </a:solidFill>
                <a:latin typeface="微软雅黑" charset="0"/>
                <a:ea typeface="微软雅黑" charset="0"/>
                <a:cs typeface="微软雅黑" charset="0"/>
              </a:rPr>
              <a:t>Home</a:t>
            </a:r>
            <a:r>
              <a:rPr lang="zh-CN" altLang="en-US" sz="2000" dirty="0">
                <a:solidFill>
                  <a:srgbClr val="474747"/>
                </a:solidFill>
                <a:latin typeface="微软雅黑" charset="0"/>
                <a:ea typeface="微软雅黑" charset="0"/>
                <a:cs typeface="微软雅黑" charset="0"/>
              </a:rPr>
              <a:t>组件</a:t>
            </a:r>
            <a:r>
              <a:rPr lang="zh-CN" altLang="en-US" sz="2000" dirty="0" smtClean="0">
                <a:solidFill>
                  <a:srgbClr val="474747"/>
                </a:solidFill>
                <a:latin typeface="微软雅黑" charset="0"/>
                <a:ea typeface="微软雅黑" charset="0"/>
                <a:cs typeface="微软雅黑" charset="0"/>
              </a:rPr>
              <a:t>。</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12" name="矩形"/>
          <p:cNvSpPr>
            <a:spLocks/>
          </p:cNvSpPr>
          <p:nvPr/>
        </p:nvSpPr>
        <p:spPr>
          <a:xfrm>
            <a:off x="1044956" y="4831467"/>
            <a:ext cx="10081698"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dirty="0" smtClean="0">
                <a:solidFill>
                  <a:srgbClr val="474747"/>
                </a:solidFill>
                <a:latin typeface="微软雅黑" charset="0"/>
                <a:ea typeface="微软雅黑" charset="0"/>
                <a:cs typeface="微软雅黑" charset="0"/>
              </a:rPr>
              <a:t>4. </a:t>
            </a:r>
            <a:r>
              <a:rPr lang="zh-CN" altLang="en-US" sz="2000" dirty="0" smtClean="0">
                <a:solidFill>
                  <a:srgbClr val="474747"/>
                </a:solidFill>
                <a:latin typeface="微软雅黑" charset="0"/>
                <a:ea typeface="微软雅黑" charset="0"/>
                <a:cs typeface="微软雅黑" charset="0"/>
              </a:rPr>
              <a:t>修改</a:t>
            </a:r>
            <a:r>
              <a:rPr lang="en-US" altLang="zh-CN" sz="2000" dirty="0">
                <a:solidFill>
                  <a:srgbClr val="474747"/>
                </a:solidFill>
                <a:latin typeface="微软雅黑" charset="0"/>
                <a:ea typeface="微软雅黑" charset="0"/>
                <a:cs typeface="微软雅黑" charset="0"/>
              </a:rPr>
              <a:t>App</a:t>
            </a:r>
            <a:r>
              <a:rPr lang="zh-CN" altLang="en-US" sz="2000" dirty="0">
                <a:solidFill>
                  <a:srgbClr val="474747"/>
                </a:solidFill>
                <a:latin typeface="微软雅黑" charset="0"/>
                <a:ea typeface="微软雅黑" charset="0"/>
                <a:cs typeface="微软雅黑" charset="0"/>
              </a:rPr>
              <a:t>组件，根据路由显示</a:t>
            </a:r>
            <a:r>
              <a:rPr lang="en-US" altLang="zh-CN" sz="2000" dirty="0">
                <a:solidFill>
                  <a:srgbClr val="474747"/>
                </a:solidFill>
                <a:latin typeface="微软雅黑" charset="0"/>
                <a:ea typeface="微软雅黑" charset="0"/>
                <a:cs typeface="微软雅黑" charset="0"/>
              </a:rPr>
              <a:t>Home</a:t>
            </a:r>
            <a:r>
              <a:rPr lang="zh-CN" altLang="en-US" sz="2000" dirty="0">
                <a:solidFill>
                  <a:srgbClr val="474747"/>
                </a:solidFill>
                <a:latin typeface="微软雅黑" charset="0"/>
                <a:ea typeface="微软雅黑" charset="0"/>
                <a:cs typeface="微软雅黑" charset="0"/>
              </a:rPr>
              <a:t>组件或商品详情</a:t>
            </a:r>
            <a:r>
              <a:rPr lang="zh-CN" altLang="en-US" sz="2000" dirty="0" smtClean="0">
                <a:solidFill>
                  <a:srgbClr val="474747"/>
                </a:solidFill>
                <a:latin typeface="微软雅黑" charset="0"/>
                <a:ea typeface="微软雅黑" charset="0"/>
                <a:cs typeface="微软雅黑" charset="0"/>
              </a:rPr>
              <a:t>组件</a:t>
            </a:r>
            <a:r>
              <a:rPr lang="zh-CN" altLang="en-US" sz="2000" dirty="0">
                <a:solidFill>
                  <a:srgbClr val="474747"/>
                </a:solidFill>
                <a:latin typeface="微软雅黑" charset="0"/>
                <a:ea typeface="微软雅黑" charset="0"/>
                <a:cs typeface="微软雅黑" charset="0"/>
              </a:rPr>
              <a:t>。</a:t>
            </a:r>
            <a:endParaRPr lang="en-US" altLang="zh-CN" sz="2000" dirty="0" smtClean="0">
              <a:solidFill>
                <a:srgbClr val="474747"/>
              </a:solidFill>
              <a:latin typeface="微软雅黑" charset="0"/>
              <a:ea typeface="微软雅黑" charset="0"/>
              <a:cs typeface="微软雅黑" charset="0"/>
            </a:endParaRPr>
          </a:p>
        </p:txBody>
      </p:sp>
      <p:sp>
        <p:nvSpPr>
          <p:cNvPr id="14" name="矩形"/>
          <p:cNvSpPr>
            <a:spLocks/>
          </p:cNvSpPr>
          <p:nvPr/>
        </p:nvSpPr>
        <p:spPr>
          <a:xfrm>
            <a:off x="1044956" y="5567777"/>
            <a:ext cx="10687237"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dirty="0" smtClean="0">
                <a:solidFill>
                  <a:srgbClr val="474747"/>
                </a:solidFill>
                <a:latin typeface="微软雅黑" charset="0"/>
                <a:ea typeface="微软雅黑" charset="0"/>
                <a:cs typeface="微软雅黑" charset="0"/>
              </a:rPr>
              <a:t>5.</a:t>
            </a:r>
            <a:r>
              <a:rPr lang="zh-CN" altLang="en-US" sz="2000" dirty="0" smtClean="0">
                <a:solidFill>
                  <a:srgbClr val="474747"/>
                </a:solidFill>
                <a:latin typeface="微软雅黑" charset="0"/>
                <a:ea typeface="微软雅黑" charset="0"/>
                <a:cs typeface="微软雅黑" charset="0"/>
              </a:rPr>
              <a:t>修改</a:t>
            </a:r>
            <a:r>
              <a:rPr lang="zh-CN" altLang="en-US" sz="2000" dirty="0">
                <a:solidFill>
                  <a:srgbClr val="474747"/>
                </a:solidFill>
                <a:latin typeface="微软雅黑" charset="0"/>
                <a:ea typeface="微软雅黑" charset="0"/>
                <a:cs typeface="微软雅黑" charset="0"/>
              </a:rPr>
              <a:t>商品列表组件，给商品标题添加带</a:t>
            </a:r>
            <a:r>
              <a:rPr lang="en-US" altLang="zh-CN" sz="2000" dirty="0" err="1">
                <a:solidFill>
                  <a:srgbClr val="474747"/>
                </a:solidFill>
                <a:latin typeface="微软雅黑" charset="0"/>
                <a:ea typeface="微软雅黑" charset="0"/>
                <a:cs typeface="微软雅黑" charset="0"/>
              </a:rPr>
              <a:t>routeLink</a:t>
            </a:r>
            <a:r>
              <a:rPr lang="zh-CN" altLang="en-US" sz="2000" dirty="0">
                <a:solidFill>
                  <a:srgbClr val="474747"/>
                </a:solidFill>
                <a:latin typeface="微软雅黑" charset="0"/>
                <a:ea typeface="微软雅黑" charset="0"/>
                <a:cs typeface="微软雅黑" charset="0"/>
              </a:rPr>
              <a:t>指令的链接，导航到商品详情路由</a:t>
            </a:r>
            <a:r>
              <a:rPr lang="zh-CN" altLang="en-US" sz="2000" dirty="0" smtClean="0">
                <a:solidFill>
                  <a:srgbClr val="474747"/>
                </a:solidFill>
                <a:latin typeface="微软雅黑" charset="0"/>
                <a:ea typeface="微软雅黑" charset="0"/>
                <a:cs typeface="微软雅黑" charset="0"/>
              </a:rPr>
              <a:t>。</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Tree>
    <p:extLst>
      <p:ext uri="{BB962C8B-B14F-4D97-AF65-F5344CB8AC3E}">
        <p14:creationId xmlns:p14="http://schemas.microsoft.com/office/powerpoint/2010/main" val="140753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p:cNvSpPr txBox="1">
            <a:spLocks/>
          </p:cNvSpPr>
          <p:nvPr/>
        </p:nvSpPr>
        <p:spPr>
          <a:xfrm>
            <a:off x="1650495" y="1817567"/>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学习内容</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
        <p:nvSpPr>
          <p:cNvPr id="5" name="矩形"/>
          <p:cNvSpPr>
            <a:spLocks/>
          </p:cNvSpPr>
          <p:nvPr/>
        </p:nvSpPr>
        <p:spPr>
          <a:xfrm>
            <a:off x="2304299" y="385073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sym typeface="Calibri" pitchFamily="34" charset="0"/>
              </a:rPr>
              <a:t>介绍</a:t>
            </a:r>
            <a:r>
              <a:rPr lang="en-US" altLang="zh-CN" sz="2000" dirty="0" smtClean="0">
                <a:solidFill>
                  <a:srgbClr val="474747"/>
                </a:solidFill>
                <a:latin typeface="微软雅黑" charset="0"/>
                <a:ea typeface="微软雅黑" charset="0"/>
                <a:cs typeface="微软雅黑" charset="0"/>
                <a:sym typeface="Calibri" pitchFamily="34" charset="0"/>
              </a:rPr>
              <a:t>Angular</a:t>
            </a:r>
            <a:r>
              <a:rPr lang="zh-CN" altLang="en-US" sz="2000" dirty="0" smtClean="0">
                <a:solidFill>
                  <a:srgbClr val="474747"/>
                </a:solidFill>
                <a:latin typeface="微软雅黑" charset="0"/>
                <a:ea typeface="微软雅黑" charset="0"/>
                <a:cs typeface="微软雅黑" charset="0"/>
                <a:sym typeface="Calibri" pitchFamily="34" charset="0"/>
              </a:rPr>
              <a:t>的依赖注入实现</a:t>
            </a:r>
            <a:r>
              <a:rPr lang="en-US" altLang="zh-CN" sz="2000" dirty="0" smtClean="0">
                <a:solidFill>
                  <a:srgbClr val="474747"/>
                </a:solidFill>
                <a:latin typeface="微软雅黑" charset="0"/>
                <a:ea typeface="微软雅黑" charset="0"/>
                <a:cs typeface="微软雅黑" charset="0"/>
                <a:sym typeface="Calibri" pitchFamily="34" charset="0"/>
              </a:rPr>
              <a:t>:</a:t>
            </a:r>
            <a:r>
              <a:rPr lang="zh-CN" altLang="en-US" sz="2000" dirty="0" smtClean="0">
                <a:solidFill>
                  <a:srgbClr val="474747"/>
                </a:solidFill>
                <a:latin typeface="微软雅黑" charset="0"/>
                <a:ea typeface="微软雅黑" charset="0"/>
                <a:cs typeface="微软雅黑" charset="0"/>
                <a:sym typeface="Calibri" pitchFamily="34" charset="0"/>
              </a:rPr>
              <a:t>注入器和提供器</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6" name="矩形"/>
          <p:cNvSpPr>
            <a:spLocks/>
          </p:cNvSpPr>
          <p:nvPr/>
        </p:nvSpPr>
        <p:spPr>
          <a:xfrm>
            <a:off x="2329937" y="285279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什么是依赖注入模式及使用依赖注入的好处</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7" name="矩形"/>
          <p:cNvSpPr>
            <a:spLocks/>
          </p:cNvSpPr>
          <p:nvPr/>
        </p:nvSpPr>
        <p:spPr>
          <a:xfrm>
            <a:off x="4134079" y="736342"/>
            <a:ext cx="3262432"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第</a:t>
            </a:r>
            <a:r>
              <a:rPr lang="zh-CN" altLang="en-US" sz="3000" b="1" kern="0" dirty="0" smtClean="0">
                <a:solidFill>
                  <a:srgbClr val="C94251"/>
                </a:solidFill>
                <a:latin typeface="微软雅黑" charset="0"/>
                <a:ea typeface="微软雅黑" charset="0"/>
                <a:cs typeface="微软雅黑" charset="0"/>
              </a:rPr>
              <a:t>四</a:t>
            </a:r>
            <a:r>
              <a:rPr lang="zh-CN" altLang="en-US" sz="3000" b="1" u="none" strike="noStrike" kern="0" cap="none" spc="0" baseline="0" dirty="0" smtClean="0">
                <a:solidFill>
                  <a:srgbClr val="C94251"/>
                </a:solidFill>
                <a:latin typeface="微软雅黑" charset="0"/>
                <a:ea typeface="微软雅黑" charset="0"/>
                <a:cs typeface="微软雅黑" charset="0"/>
              </a:rPr>
              <a:t>章：</a:t>
            </a:r>
            <a:r>
              <a:rPr lang="zh-CN" altLang="en-US" sz="3000" b="1" kern="0" dirty="0" smtClean="0">
                <a:solidFill>
                  <a:srgbClr val="C94251"/>
                </a:solidFill>
                <a:latin typeface="微软雅黑" charset="0"/>
                <a:ea typeface="微软雅黑" charset="0"/>
                <a:cs typeface="微软雅黑" charset="0"/>
              </a:rPr>
              <a:t>依赖注入</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8" name="矩形"/>
          <p:cNvSpPr>
            <a:spLocks/>
          </p:cNvSpPr>
          <p:nvPr/>
        </p:nvSpPr>
        <p:spPr>
          <a:xfrm>
            <a:off x="2329937" y="4871005"/>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457200" lvl="1" indent="0" algn="l">
              <a:lnSpc>
                <a:spcPct val="100000"/>
              </a:lnSpc>
              <a:spcBef>
                <a:spcPts val="0"/>
              </a:spcBef>
              <a:spcAft>
                <a:spcPts val="0"/>
              </a:spcAft>
              <a:buNone/>
            </a:pPr>
            <a:r>
              <a:rPr lang="zh-CN" altLang="en-US" sz="2000" dirty="0" smtClean="0">
                <a:solidFill>
                  <a:srgbClr val="474747"/>
                </a:solidFill>
                <a:latin typeface="微软雅黑" charset="0"/>
                <a:ea typeface="微软雅黑" charset="0"/>
                <a:cs typeface="微软雅黑" charset="0"/>
                <a:sym typeface="Calibri" pitchFamily="34" charset="0"/>
              </a:rPr>
              <a:t>注入器的层级关系</a:t>
            </a:r>
            <a:endParaRPr lang="zh-CN" altLang="en-US" sz="2000" u="none" strike="noStrike" kern="1200" cap="none" spc="0" baseline="0" dirty="0">
              <a:solidFill>
                <a:srgbClr val="474747"/>
              </a:solidFill>
              <a:latin typeface="微软雅黑" charset="0"/>
              <a:ea typeface="微软雅黑" charset="0"/>
              <a:cs typeface="微软雅黑" charset="0"/>
              <a:sym typeface="Calibri" pitchFamily="34" charset="0"/>
            </a:endParaRPr>
          </a:p>
        </p:txBody>
      </p:sp>
    </p:spTree>
    <p:extLst>
      <p:ext uri="{BB962C8B-B14F-4D97-AF65-F5344CB8AC3E}">
        <p14:creationId xmlns:p14="http://schemas.microsoft.com/office/powerpoint/2010/main" val="161922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p:cNvSpPr txBox="1">
            <a:spLocks/>
          </p:cNvSpPr>
          <p:nvPr/>
        </p:nvSpPr>
        <p:spPr>
          <a:xfrm>
            <a:off x="1650495" y="1498912"/>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b="1"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声明提供器</a:t>
            </a:r>
            <a:endParaRPr lang="zh-CN" altLang="en-US" sz="2200" b="1" kern="0" dirty="0">
              <a:solidFill>
                <a:srgbClr val="212121"/>
              </a:solidFill>
              <a:latin typeface="微软雅黑" charset="0"/>
              <a:ea typeface="微软雅黑" charset="0"/>
              <a:cs typeface="Times New Roman" charset="0"/>
            </a:endParaRPr>
          </a:p>
        </p:txBody>
      </p:sp>
      <p:sp>
        <p:nvSpPr>
          <p:cNvPr id="7" name="矩形"/>
          <p:cNvSpPr>
            <a:spLocks/>
          </p:cNvSpPr>
          <p:nvPr/>
        </p:nvSpPr>
        <p:spPr>
          <a:xfrm>
            <a:off x="4134079" y="736342"/>
            <a:ext cx="3262432"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第</a:t>
            </a:r>
            <a:r>
              <a:rPr lang="zh-CN" altLang="en-US" sz="3000" b="1" kern="0" dirty="0" smtClean="0">
                <a:solidFill>
                  <a:srgbClr val="C94251"/>
                </a:solidFill>
                <a:latin typeface="微软雅黑" charset="0"/>
                <a:ea typeface="微软雅黑" charset="0"/>
                <a:cs typeface="微软雅黑" charset="0"/>
              </a:rPr>
              <a:t>四</a:t>
            </a:r>
            <a:r>
              <a:rPr lang="zh-CN" altLang="en-US" sz="3000" b="1" u="none" strike="noStrike" kern="0" cap="none" spc="0" baseline="0" dirty="0" smtClean="0">
                <a:solidFill>
                  <a:srgbClr val="C94251"/>
                </a:solidFill>
                <a:latin typeface="微软雅黑" charset="0"/>
                <a:ea typeface="微软雅黑" charset="0"/>
                <a:cs typeface="微软雅黑" charset="0"/>
              </a:rPr>
              <a:t>章：</a:t>
            </a:r>
            <a:r>
              <a:rPr lang="zh-CN" altLang="en-US" sz="3000" b="1" kern="0" dirty="0" smtClean="0">
                <a:solidFill>
                  <a:srgbClr val="C94251"/>
                </a:solidFill>
                <a:latin typeface="微软雅黑" charset="0"/>
                <a:ea typeface="微软雅黑" charset="0"/>
                <a:cs typeface="微软雅黑" charset="0"/>
              </a:rPr>
              <a:t>依赖注入</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3" name="矩形 2"/>
          <p:cNvSpPr/>
          <p:nvPr/>
        </p:nvSpPr>
        <p:spPr>
          <a:xfrm>
            <a:off x="2232385" y="2906965"/>
            <a:ext cx="6096000" cy="369332"/>
          </a:xfrm>
          <a:prstGeom prst="rect">
            <a:avLst/>
          </a:prstGeom>
        </p:spPr>
        <p:txBody>
          <a:bodyPr>
            <a:spAutoFit/>
          </a:bodyPr>
          <a:lstStyle/>
          <a:p>
            <a:r>
              <a:rPr lang="en-US" altLang="zh-CN" dirty="0" smtClean="0"/>
              <a:t>{provide</a:t>
            </a:r>
            <a:r>
              <a:rPr lang="en-US" altLang="zh-CN" dirty="0"/>
              <a:t>: </a:t>
            </a:r>
            <a:r>
              <a:rPr lang="en-US" altLang="zh-CN" dirty="0" err="1" smtClean="0"/>
              <a:t>AppConfig</a:t>
            </a:r>
            <a:r>
              <a:rPr lang="en-US" altLang="zh-CN" dirty="0" smtClean="0"/>
              <a:t>, </a:t>
            </a:r>
            <a:r>
              <a:rPr lang="en-US" altLang="zh-CN" dirty="0" err="1"/>
              <a:t>useValue</a:t>
            </a:r>
            <a:r>
              <a:rPr lang="en-US" altLang="zh-CN" dirty="0"/>
              <a:t>: {</a:t>
            </a:r>
            <a:r>
              <a:rPr lang="en-US" altLang="zh-CN" dirty="0" err="1"/>
              <a:t>isDev</a:t>
            </a:r>
            <a:r>
              <a:rPr lang="en-US" altLang="zh-CN" dirty="0"/>
              <a:t>: false</a:t>
            </a:r>
            <a:r>
              <a:rPr lang="en-US" altLang="zh-CN" dirty="0" smtClean="0"/>
              <a:t>}}</a:t>
            </a:r>
            <a:endParaRPr lang="zh-CN" altLang="en-US" dirty="0"/>
          </a:p>
        </p:txBody>
      </p:sp>
      <p:sp>
        <p:nvSpPr>
          <p:cNvPr id="9" name="矩形 8"/>
          <p:cNvSpPr/>
          <p:nvPr/>
        </p:nvSpPr>
        <p:spPr>
          <a:xfrm>
            <a:off x="2232385" y="3474384"/>
            <a:ext cx="6096000" cy="3139321"/>
          </a:xfrm>
          <a:prstGeom prst="rect">
            <a:avLst/>
          </a:prstGeom>
        </p:spPr>
        <p:txBody>
          <a:bodyPr>
            <a:spAutoFit/>
          </a:bodyPr>
          <a:lstStyle/>
          <a:p>
            <a:r>
              <a:rPr lang="en-US" altLang="zh-CN" dirty="0"/>
              <a:t>{</a:t>
            </a:r>
            <a:br>
              <a:rPr lang="en-US" altLang="zh-CN" dirty="0"/>
            </a:br>
            <a:r>
              <a:rPr lang="en-US" altLang="zh-CN" dirty="0"/>
              <a:t>  provide: </a:t>
            </a:r>
            <a:r>
              <a:rPr lang="en-US" altLang="zh-CN" dirty="0" err="1"/>
              <a:t>ProductService</a:t>
            </a:r>
            <a:r>
              <a:rPr lang="en-US" altLang="zh-CN" dirty="0"/>
              <a:t>,</a:t>
            </a:r>
            <a:br>
              <a:rPr lang="en-US" altLang="zh-CN" dirty="0"/>
            </a:br>
            <a:r>
              <a:rPr lang="en-US" altLang="zh-CN" dirty="0"/>
              <a:t>  </a:t>
            </a:r>
            <a:r>
              <a:rPr lang="en-US" altLang="zh-CN" dirty="0" err="1"/>
              <a:t>useFactory</a:t>
            </a:r>
            <a:r>
              <a:rPr lang="en-US" altLang="zh-CN" dirty="0"/>
              <a:t>: (</a:t>
            </a:r>
            <a:r>
              <a:rPr lang="en-US" altLang="zh-CN" dirty="0" err="1"/>
              <a:t>logger:LoggerService</a:t>
            </a:r>
            <a:r>
              <a:rPr lang="en-US" altLang="zh-CN" dirty="0"/>
              <a:t>, </a:t>
            </a:r>
            <a:r>
              <a:rPr lang="en-US" altLang="zh-CN" dirty="0" err="1"/>
              <a:t>appConfig</a:t>
            </a:r>
            <a:r>
              <a:rPr lang="en-US" altLang="zh-CN" dirty="0"/>
              <a:t>) =&gt; {</a:t>
            </a:r>
            <a:br>
              <a:rPr lang="en-US" altLang="zh-CN" dirty="0"/>
            </a:br>
            <a:r>
              <a:rPr lang="en-US" altLang="zh-CN" dirty="0"/>
              <a:t>    if(</a:t>
            </a:r>
            <a:r>
              <a:rPr lang="en-US" altLang="zh-CN" dirty="0" err="1"/>
              <a:t>appConfig.isDev</a:t>
            </a:r>
            <a:r>
              <a:rPr lang="en-US" altLang="zh-CN" dirty="0"/>
              <a:t>){</a:t>
            </a:r>
            <a:br>
              <a:rPr lang="en-US" altLang="zh-CN" dirty="0"/>
            </a:br>
            <a:r>
              <a:rPr lang="en-US" altLang="zh-CN" dirty="0"/>
              <a:t>      return new </a:t>
            </a:r>
            <a:r>
              <a:rPr lang="en-US" altLang="zh-CN" dirty="0" err="1"/>
              <a:t>ProductService</a:t>
            </a:r>
            <a:r>
              <a:rPr lang="en-US" altLang="zh-CN" dirty="0"/>
              <a:t>(logger);</a:t>
            </a:r>
            <a:br>
              <a:rPr lang="en-US" altLang="zh-CN" dirty="0"/>
            </a:br>
            <a:r>
              <a:rPr lang="en-US" altLang="zh-CN" dirty="0"/>
              <a:t>    }else{</a:t>
            </a:r>
            <a:br>
              <a:rPr lang="en-US" altLang="zh-CN" dirty="0"/>
            </a:br>
            <a:r>
              <a:rPr lang="en-US" altLang="zh-CN" dirty="0"/>
              <a:t>      return new </a:t>
            </a:r>
            <a:r>
              <a:rPr lang="en-US" altLang="zh-CN" dirty="0" err="1"/>
              <a:t>AnotherProductService</a:t>
            </a:r>
            <a:r>
              <a:rPr lang="en-US" altLang="zh-CN" dirty="0"/>
              <a:t>(logger);</a:t>
            </a:r>
            <a:br>
              <a:rPr lang="en-US" altLang="zh-CN" dirty="0"/>
            </a:br>
            <a:r>
              <a:rPr lang="en-US" altLang="zh-CN" dirty="0"/>
              <a:t>    }</a:t>
            </a:r>
            <a:br>
              <a:rPr lang="en-US" altLang="zh-CN" dirty="0"/>
            </a:br>
            <a:r>
              <a:rPr lang="en-US" altLang="zh-CN" dirty="0"/>
              <a:t>  },</a:t>
            </a:r>
            <a:br>
              <a:rPr lang="en-US" altLang="zh-CN" dirty="0"/>
            </a:br>
            <a:r>
              <a:rPr lang="en-US" altLang="zh-CN" dirty="0"/>
              <a:t>  </a:t>
            </a:r>
            <a:r>
              <a:rPr lang="en-US" altLang="zh-CN" dirty="0" err="1"/>
              <a:t>deps</a:t>
            </a:r>
            <a:r>
              <a:rPr lang="en-US" altLang="zh-CN" dirty="0"/>
              <a:t>:[</a:t>
            </a:r>
            <a:r>
              <a:rPr lang="en-US" altLang="zh-CN" dirty="0" err="1"/>
              <a:t>LoggerService</a:t>
            </a:r>
            <a:r>
              <a:rPr lang="en-US" altLang="zh-CN" dirty="0"/>
              <a:t>, </a:t>
            </a:r>
            <a:r>
              <a:rPr lang="en-US" altLang="zh-CN" dirty="0" err="1"/>
              <a:t>AppConfig</a:t>
            </a:r>
            <a:r>
              <a:rPr lang="en-US" altLang="zh-CN" dirty="0"/>
              <a:t>]</a:t>
            </a:r>
            <a:br>
              <a:rPr lang="en-US" altLang="zh-CN" dirty="0"/>
            </a:br>
            <a:r>
              <a:rPr lang="en-US" altLang="zh-CN" dirty="0"/>
              <a:t>}</a:t>
            </a:r>
            <a:endParaRPr lang="zh-CN" altLang="en-US" dirty="0"/>
          </a:p>
        </p:txBody>
      </p:sp>
      <p:sp>
        <p:nvSpPr>
          <p:cNvPr id="10" name="矩形 9"/>
          <p:cNvSpPr/>
          <p:nvPr/>
        </p:nvSpPr>
        <p:spPr>
          <a:xfrm>
            <a:off x="2232384" y="2338283"/>
            <a:ext cx="9524187" cy="369332"/>
          </a:xfrm>
          <a:prstGeom prst="rect">
            <a:avLst/>
          </a:prstGeom>
        </p:spPr>
        <p:txBody>
          <a:bodyPr wrap="square">
            <a:spAutoFit/>
          </a:bodyPr>
          <a:lstStyle/>
          <a:p>
            <a:r>
              <a:rPr lang="en-US" altLang="zh-CN" dirty="0" smtClean="0"/>
              <a:t>{</a:t>
            </a:r>
            <a:r>
              <a:rPr lang="en-US" altLang="zh-CN" dirty="0"/>
              <a:t>provide: </a:t>
            </a:r>
            <a:r>
              <a:rPr lang="en-US" altLang="zh-CN" dirty="0" err="1"/>
              <a:t>LoggerService</a:t>
            </a:r>
            <a:r>
              <a:rPr lang="en-US" altLang="zh-CN" dirty="0"/>
              <a:t>, </a:t>
            </a:r>
            <a:r>
              <a:rPr lang="en-US" altLang="zh-CN" dirty="0" err="1"/>
              <a:t>useClass</a:t>
            </a:r>
            <a:r>
              <a:rPr lang="en-US" altLang="zh-CN" dirty="0"/>
              <a:t>: </a:t>
            </a:r>
            <a:r>
              <a:rPr lang="en-US" altLang="zh-CN" dirty="0" err="1"/>
              <a:t>LoggerService</a:t>
            </a:r>
            <a:r>
              <a:rPr lang="en-US" altLang="zh-CN" dirty="0"/>
              <a:t> </a:t>
            </a:r>
            <a:r>
              <a:rPr lang="en-US" altLang="zh-CN" dirty="0" smtClean="0"/>
              <a:t>}</a:t>
            </a:r>
            <a:r>
              <a:rPr lang="zh-CN" altLang="en-US" dirty="0" smtClean="0"/>
              <a:t> </a:t>
            </a:r>
            <a:endParaRPr lang="zh-CN" altLang="en-US" dirty="0"/>
          </a:p>
        </p:txBody>
      </p:sp>
    </p:spTree>
    <p:extLst>
      <p:ext uri="{BB962C8B-B14F-4D97-AF65-F5344CB8AC3E}">
        <p14:creationId xmlns:p14="http://schemas.microsoft.com/office/powerpoint/2010/main" val="749428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dissolv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154" y="3046039"/>
            <a:ext cx="6223000" cy="9271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4154" y="4208318"/>
            <a:ext cx="6362700" cy="189230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4154" y="1926935"/>
            <a:ext cx="5651500" cy="889000"/>
          </a:xfrm>
          <a:prstGeom prst="rect">
            <a:avLst/>
          </a:prstGeom>
        </p:spPr>
      </p:pic>
      <p:sp>
        <p:nvSpPr>
          <p:cNvPr id="7" name="矩形"/>
          <p:cNvSpPr>
            <a:spLocks/>
          </p:cNvSpPr>
          <p:nvPr/>
        </p:nvSpPr>
        <p:spPr>
          <a:xfrm>
            <a:off x="3969904" y="557251"/>
            <a:ext cx="4801314"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4251"/>
                </a:solidFill>
                <a:latin typeface="微软雅黑" charset="0"/>
                <a:ea typeface="微软雅黑" charset="0"/>
                <a:cs typeface="微软雅黑" charset="0"/>
              </a:rPr>
              <a:t>依赖注入模式要</a:t>
            </a:r>
            <a:r>
              <a:rPr lang="zh-CN" altLang="en-US" sz="3000" b="1" kern="0" smtClean="0">
                <a:solidFill>
                  <a:srgbClr val="C94251"/>
                </a:solidFill>
                <a:latin typeface="微软雅黑" charset="0"/>
                <a:ea typeface="微软雅黑" charset="0"/>
                <a:cs typeface="微软雅黑" charset="0"/>
              </a:rPr>
              <a:t>解决的问题</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8" name="文本框 7"/>
          <p:cNvSpPr txBox="1"/>
          <p:nvPr/>
        </p:nvSpPr>
        <p:spPr>
          <a:xfrm>
            <a:off x="1144154" y="1327500"/>
            <a:ext cx="4293163" cy="369332"/>
          </a:xfrm>
          <a:prstGeom prst="rect">
            <a:avLst/>
          </a:prstGeom>
          <a:noFill/>
        </p:spPr>
        <p:txBody>
          <a:bodyPr wrap="none" rtlCol="0">
            <a:spAutoFit/>
          </a:bodyPr>
          <a:lstStyle/>
          <a:p>
            <a:r>
              <a:rPr kumimoji="1" lang="zh-CN" altLang="en-US" dirty="0" smtClean="0"/>
              <a:t>依赖注入：</a:t>
            </a:r>
            <a:r>
              <a:rPr kumimoji="1" lang="en-US" altLang="zh-CN" dirty="0" smtClean="0"/>
              <a:t>Dependency</a:t>
            </a:r>
            <a:r>
              <a:rPr kumimoji="1" lang="zh-CN" altLang="en-US" dirty="0" smtClean="0"/>
              <a:t> </a:t>
            </a:r>
            <a:r>
              <a:rPr kumimoji="1" lang="en-US" altLang="zh-CN" dirty="0" smtClean="0"/>
              <a:t>Injection</a:t>
            </a:r>
            <a:r>
              <a:rPr kumimoji="1" lang="zh-CN" altLang="en-US" dirty="0" smtClean="0"/>
              <a:t> 简称</a:t>
            </a:r>
            <a:r>
              <a:rPr kumimoji="1" lang="en-US" altLang="zh-CN" dirty="0" smtClean="0"/>
              <a:t>DI</a:t>
            </a:r>
            <a:endParaRPr kumimoji="1" lang="zh-CN" altLang="en-US" dirty="0"/>
          </a:p>
        </p:txBody>
      </p:sp>
      <p:sp>
        <p:nvSpPr>
          <p:cNvPr id="9" name="文本框 8"/>
          <p:cNvSpPr txBox="1"/>
          <p:nvPr/>
        </p:nvSpPr>
        <p:spPr>
          <a:xfrm>
            <a:off x="5799281" y="1327500"/>
            <a:ext cx="4196983" cy="369332"/>
          </a:xfrm>
          <a:prstGeom prst="rect">
            <a:avLst/>
          </a:prstGeom>
          <a:noFill/>
        </p:spPr>
        <p:txBody>
          <a:bodyPr wrap="none" rtlCol="0">
            <a:spAutoFit/>
          </a:bodyPr>
          <a:lstStyle/>
          <a:p>
            <a:r>
              <a:rPr kumimoji="1" lang="zh-CN" altLang="en-US" dirty="0" smtClean="0"/>
              <a:t>控制反转：</a:t>
            </a:r>
            <a:r>
              <a:rPr kumimoji="1" lang="en-US" altLang="zh-CN" dirty="0" smtClean="0"/>
              <a:t>Inversion</a:t>
            </a:r>
            <a:r>
              <a:rPr kumimoji="1" lang="zh-CN" altLang="en-US" dirty="0" smtClean="0"/>
              <a:t> </a:t>
            </a:r>
            <a:r>
              <a:rPr kumimoji="1" lang="en-US" altLang="zh-CN" dirty="0" smtClean="0"/>
              <a:t>of</a:t>
            </a:r>
            <a:r>
              <a:rPr kumimoji="1" lang="zh-CN" altLang="en-US" dirty="0" smtClean="0"/>
              <a:t> </a:t>
            </a:r>
            <a:r>
              <a:rPr kumimoji="1" lang="en-US" altLang="zh-CN" dirty="0" smtClean="0"/>
              <a:t>Control</a:t>
            </a:r>
            <a:r>
              <a:rPr kumimoji="1" lang="zh-CN" altLang="en-US" dirty="0" smtClean="0"/>
              <a:t> 简称</a:t>
            </a:r>
            <a:r>
              <a:rPr kumimoji="1" lang="en-US" altLang="zh-CN" dirty="0" smtClean="0"/>
              <a:t>IOC</a:t>
            </a:r>
            <a:endParaRPr kumimoji="1" lang="zh-CN" altLang="en-US" dirty="0"/>
          </a:p>
        </p:txBody>
      </p:sp>
    </p:spTree>
    <p:extLst>
      <p:ext uri="{BB962C8B-B14F-4D97-AF65-F5344CB8AC3E}">
        <p14:creationId xmlns:p14="http://schemas.microsoft.com/office/powerpoint/2010/main" val="189668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p:cNvSpPr>
            <a:spLocks/>
          </p:cNvSpPr>
          <p:nvPr/>
        </p:nvSpPr>
        <p:spPr>
          <a:xfrm>
            <a:off x="3969904" y="557251"/>
            <a:ext cx="4416594"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4251"/>
                </a:solidFill>
                <a:latin typeface="微软雅黑" charset="0"/>
                <a:ea typeface="微软雅黑" charset="0"/>
                <a:cs typeface="微软雅黑" charset="0"/>
              </a:rPr>
              <a:t>使用依赖注入模式的好处</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9681" y="1460499"/>
            <a:ext cx="6756400" cy="64770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9681" y="2696729"/>
            <a:ext cx="6337300" cy="6477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881" y="1230743"/>
            <a:ext cx="7150100" cy="4749800"/>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7676" y="2007614"/>
            <a:ext cx="8140700" cy="660400"/>
          </a:xfrm>
          <a:prstGeom prst="rect">
            <a:avLst/>
          </a:prstGeom>
        </p:spPr>
      </p:pic>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7676" y="1703532"/>
            <a:ext cx="8966200" cy="622300"/>
          </a:xfrm>
          <a:prstGeom prst="rect">
            <a:avLst/>
          </a:prstGeom>
        </p:spPr>
      </p:pic>
    </p:spTree>
    <p:extLst>
      <p:ext uri="{BB962C8B-B14F-4D97-AF65-F5344CB8AC3E}">
        <p14:creationId xmlns:p14="http://schemas.microsoft.com/office/powerpoint/2010/main" val="44224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nodeType="clickEffect">
                                  <p:stCondLst>
                                    <p:cond delay="0"/>
                                  </p:stCondLst>
                                  <p:childTnLst>
                                    <p:animEffect transition="out" filter="blinds(horizontal)">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par>
                                <p:cTn id="18" presetID="3" presetClass="exit" presetSubtype="10" fill="hold" nodeType="withEffect">
                                  <p:stCondLst>
                                    <p:cond delay="0"/>
                                  </p:stCondLst>
                                  <p:childTnLst>
                                    <p:animEffect transition="out" filter="blinds(horizontal)">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linds(horizontal)">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xit" presetSubtype="10" fill="hold" nodeType="clickEffect">
                                  <p:stCondLst>
                                    <p:cond delay="0"/>
                                  </p:stCondLst>
                                  <p:childTnLst>
                                    <p:animEffect transition="out" filter="blinds(horizontal)">
                                      <p:cBhvr>
                                        <p:cTn id="34" dur="500"/>
                                        <p:tgtEl>
                                          <p:spTgt spid="9"/>
                                        </p:tgtEl>
                                      </p:cBhvr>
                                    </p:animEffect>
                                    <p:set>
                                      <p:cBhvr>
                                        <p:cTn id="35" dur="1" fill="hold">
                                          <p:stCondLst>
                                            <p:cond delay="499"/>
                                          </p:stCondLst>
                                        </p:cTn>
                                        <p:tgtEl>
                                          <p:spTgt spid="9"/>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blinds(horizontal)">
                                      <p:cBhvr>
                                        <p:cTn id="4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p:cNvSpPr txBox="1">
            <a:spLocks/>
          </p:cNvSpPr>
          <p:nvPr/>
        </p:nvSpPr>
        <p:spPr>
          <a:xfrm>
            <a:off x="1650495" y="1817567"/>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第三章 路由和导航</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
        <p:nvSpPr>
          <p:cNvPr id="5" name="矩形"/>
          <p:cNvSpPr>
            <a:spLocks/>
          </p:cNvSpPr>
          <p:nvPr/>
        </p:nvSpPr>
        <p:spPr>
          <a:xfrm>
            <a:off x="2304299" y="385073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u="none" strike="noStrike" kern="1200" cap="none" spc="0" baseline="0" dirty="0" smtClean="0">
                <a:solidFill>
                  <a:srgbClr val="474747"/>
                </a:solidFill>
                <a:latin typeface="微软雅黑" charset="0"/>
                <a:ea typeface="微软雅黑" charset="0"/>
                <a:cs typeface="微软雅黑" charset="0"/>
                <a:sym typeface="Calibri" pitchFamily="34" charset="0"/>
              </a:rPr>
              <a:t>在路由时传递参数</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6" name="矩形"/>
          <p:cNvSpPr>
            <a:spLocks/>
          </p:cNvSpPr>
          <p:nvPr/>
        </p:nvSpPr>
        <p:spPr>
          <a:xfrm>
            <a:off x="2329937" y="285279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路由基础知识</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7" name="矩形"/>
          <p:cNvSpPr>
            <a:spLocks/>
          </p:cNvSpPr>
          <p:nvPr/>
        </p:nvSpPr>
        <p:spPr>
          <a:xfrm>
            <a:off x="3690537" y="744888"/>
            <a:ext cx="3262432"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第一章：课程简介</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8" name="矩形"/>
          <p:cNvSpPr>
            <a:spLocks/>
          </p:cNvSpPr>
          <p:nvPr/>
        </p:nvSpPr>
        <p:spPr>
          <a:xfrm>
            <a:off x="2338483" y="4841976"/>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457200" lvl="1" indent="0" algn="l">
              <a:lnSpc>
                <a:spcPct val="100000"/>
              </a:lnSpc>
              <a:spcBef>
                <a:spcPts val="0"/>
              </a:spcBef>
              <a:spcAft>
                <a:spcPts val="0"/>
              </a:spcAft>
              <a:buNone/>
            </a:pPr>
            <a:r>
              <a:rPr lang="zh-CN" altLang="en-US" sz="2000" u="none" strike="noStrike" kern="1200" cap="none" spc="0" baseline="0" dirty="0" smtClean="0">
                <a:solidFill>
                  <a:srgbClr val="474747"/>
                </a:solidFill>
                <a:latin typeface="微软雅黑" charset="0"/>
                <a:ea typeface="微软雅黑" charset="0"/>
                <a:cs typeface="微软雅黑" charset="0"/>
                <a:sym typeface="Calibri" pitchFamily="34" charset="0"/>
              </a:rPr>
              <a:t>路由高级特性</a:t>
            </a:r>
            <a:endParaRPr lang="zh-CN" altLang="en-US" sz="2000" u="none" strike="noStrike" kern="1200" cap="none" spc="0" baseline="0" dirty="0">
              <a:solidFill>
                <a:srgbClr val="474747"/>
              </a:solidFill>
              <a:latin typeface="微软雅黑" charset="0"/>
              <a:ea typeface="微软雅黑" charset="0"/>
              <a:cs typeface="微软雅黑" charset="0"/>
              <a:sym typeface="Calibri" pitchFamily="34" charset="0"/>
            </a:endParaRPr>
          </a:p>
        </p:txBody>
      </p:sp>
    </p:spTree>
    <p:extLst>
      <p:ext uri="{BB962C8B-B14F-4D97-AF65-F5344CB8AC3E}">
        <p14:creationId xmlns:p14="http://schemas.microsoft.com/office/powerpoint/2010/main" val="1915889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p:cNvSpPr>
            <a:spLocks/>
          </p:cNvSpPr>
          <p:nvPr/>
        </p:nvSpPr>
        <p:spPr>
          <a:xfrm>
            <a:off x="3969904" y="557251"/>
            <a:ext cx="4416594"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4251"/>
                </a:solidFill>
                <a:latin typeface="微软雅黑" charset="0"/>
                <a:ea typeface="微软雅黑" charset="0"/>
                <a:cs typeface="微软雅黑" charset="0"/>
              </a:rPr>
              <a:t>使用依赖注入模式的好处</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6" name="圆角矩形"/>
          <p:cNvSpPr>
            <a:spLocks/>
          </p:cNvSpPr>
          <p:nvPr/>
        </p:nvSpPr>
        <p:spPr>
          <a:xfrm>
            <a:off x="1953780" y="2988610"/>
            <a:ext cx="2881456" cy="1320154"/>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2000" b="1" u="none" strike="noStrike" kern="1200" cap="none" spc="0" baseline="0" dirty="0" err="1" smtClean="0">
                <a:solidFill>
                  <a:schemeClr val="bg1"/>
                </a:solidFill>
                <a:latin typeface="微软雅黑" charset="0"/>
                <a:ea typeface="微软雅黑" charset="0"/>
                <a:cs typeface="微软雅黑" charset="0"/>
              </a:rPr>
              <a:t>LoginComponent</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7" name="圆角矩形"/>
          <p:cNvSpPr>
            <a:spLocks/>
          </p:cNvSpPr>
          <p:nvPr/>
        </p:nvSpPr>
        <p:spPr>
          <a:xfrm>
            <a:off x="6945769" y="1668456"/>
            <a:ext cx="3749939" cy="1320154"/>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2000" b="1" u="none" strike="noStrike" kern="1200" cap="none" spc="0" baseline="0" smtClean="0">
                <a:solidFill>
                  <a:schemeClr val="bg1"/>
                </a:solidFill>
                <a:latin typeface="微软雅黑" charset="0"/>
                <a:ea typeface="微软雅黑" charset="0"/>
                <a:cs typeface="微软雅黑" charset="0"/>
              </a:rPr>
              <a:t>MockLoginService</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8" name="圆角矩形"/>
          <p:cNvSpPr>
            <a:spLocks/>
          </p:cNvSpPr>
          <p:nvPr/>
        </p:nvSpPr>
        <p:spPr>
          <a:xfrm>
            <a:off x="6945768" y="4162275"/>
            <a:ext cx="3749939" cy="1320154"/>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2000" b="1" u="none" strike="noStrike" kern="1200" cap="none" spc="0" baseline="0" dirty="0" err="1" smtClean="0">
                <a:solidFill>
                  <a:schemeClr val="bg1"/>
                </a:solidFill>
                <a:latin typeface="微软雅黑" charset="0"/>
                <a:ea typeface="微软雅黑" charset="0"/>
                <a:cs typeface="微软雅黑" charset="0"/>
              </a:rPr>
              <a:t>RealLoginService</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grpSp>
        <p:nvGrpSpPr>
          <p:cNvPr id="12" name="组 11"/>
          <p:cNvGrpSpPr/>
          <p:nvPr/>
        </p:nvGrpSpPr>
        <p:grpSpPr>
          <a:xfrm>
            <a:off x="4953879" y="2267429"/>
            <a:ext cx="1873249" cy="611859"/>
            <a:chOff x="4953879" y="2267429"/>
            <a:chExt cx="1873249" cy="611859"/>
          </a:xfrm>
        </p:grpSpPr>
        <p:sp>
          <p:nvSpPr>
            <p:cNvPr id="9" name="左箭头"/>
            <p:cNvSpPr>
              <a:spLocks/>
            </p:cNvSpPr>
            <p:nvPr/>
          </p:nvSpPr>
          <p:spPr>
            <a:xfrm rot="20496005">
              <a:off x="4953879" y="2671326"/>
              <a:ext cx="1873249" cy="207962"/>
            </a:xfrm>
            <a:prstGeom prst="leftArrow">
              <a:avLst>
                <a:gd name="adj1" fmla="val 0"/>
                <a:gd name="adj2" fmla="val 225191"/>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sp>
        <p:sp>
          <p:nvSpPr>
            <p:cNvPr id="11" name="文本框 10"/>
            <p:cNvSpPr txBox="1"/>
            <p:nvPr/>
          </p:nvSpPr>
          <p:spPr>
            <a:xfrm>
              <a:off x="5531870" y="2267429"/>
              <a:ext cx="646331" cy="369332"/>
            </a:xfrm>
            <a:prstGeom prst="rect">
              <a:avLst/>
            </a:prstGeom>
            <a:noFill/>
          </p:spPr>
          <p:txBody>
            <a:bodyPr wrap="none" rtlCol="0">
              <a:spAutoFit/>
            </a:bodyPr>
            <a:lstStyle/>
            <a:p>
              <a:r>
                <a:rPr kumimoji="1" lang="zh-CN" altLang="en-US" dirty="0" smtClean="0"/>
                <a:t>注入</a:t>
              </a:r>
              <a:endParaRPr kumimoji="1" lang="zh-CN" altLang="en-US" dirty="0"/>
            </a:p>
          </p:txBody>
        </p:sp>
      </p:grpSp>
      <p:grpSp>
        <p:nvGrpSpPr>
          <p:cNvPr id="14" name="组 13"/>
          <p:cNvGrpSpPr/>
          <p:nvPr/>
        </p:nvGrpSpPr>
        <p:grpSpPr>
          <a:xfrm>
            <a:off x="4960207" y="4162273"/>
            <a:ext cx="1873249" cy="523804"/>
            <a:chOff x="4960207" y="4162273"/>
            <a:chExt cx="1873249" cy="523804"/>
          </a:xfrm>
        </p:grpSpPr>
        <p:sp>
          <p:nvSpPr>
            <p:cNvPr id="10" name="左箭头"/>
            <p:cNvSpPr>
              <a:spLocks/>
            </p:cNvSpPr>
            <p:nvPr/>
          </p:nvSpPr>
          <p:spPr>
            <a:xfrm rot="1207199">
              <a:off x="4960207" y="4478115"/>
              <a:ext cx="1873249" cy="207962"/>
            </a:xfrm>
            <a:prstGeom prst="leftArrow">
              <a:avLst>
                <a:gd name="adj1" fmla="val 0"/>
                <a:gd name="adj2" fmla="val 225191"/>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sp>
        <p:sp>
          <p:nvSpPr>
            <p:cNvPr id="13" name="文本框 12"/>
            <p:cNvSpPr txBox="1"/>
            <p:nvPr/>
          </p:nvSpPr>
          <p:spPr>
            <a:xfrm>
              <a:off x="5567337" y="4162273"/>
              <a:ext cx="646331" cy="369332"/>
            </a:xfrm>
            <a:prstGeom prst="rect">
              <a:avLst/>
            </a:prstGeom>
            <a:noFill/>
          </p:spPr>
          <p:txBody>
            <a:bodyPr wrap="none" rtlCol="0">
              <a:spAutoFit/>
            </a:bodyPr>
            <a:lstStyle/>
            <a:p>
              <a:r>
                <a:rPr kumimoji="1" lang="zh-CN" altLang="en-US" smtClean="0"/>
                <a:t>注入</a:t>
              </a:r>
              <a:endParaRPr kumimoji="1" lang="zh-CN" altLang="en-US"/>
            </a:p>
          </p:txBody>
        </p:sp>
      </p:grpSp>
    </p:spTree>
    <p:extLst>
      <p:ext uri="{BB962C8B-B14F-4D97-AF65-F5344CB8AC3E}">
        <p14:creationId xmlns:p14="http://schemas.microsoft.com/office/powerpoint/2010/main" val="743116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nodeType="clickEffect">
                                  <p:stCondLst>
                                    <p:cond delay="0"/>
                                  </p:stCondLst>
                                  <p:childTnLst>
                                    <p:animEffect transition="out" filter="dissolve">
                                      <p:cBhvr>
                                        <p:cTn id="26" dur="500"/>
                                        <p:tgtEl>
                                          <p:spTgt spid="12"/>
                                        </p:tgtEl>
                                      </p:cBhvr>
                                    </p:animEffect>
                                    <p:set>
                                      <p:cBhvr>
                                        <p:cTn id="27" dur="1" fill="hold">
                                          <p:stCondLst>
                                            <p:cond delay="499"/>
                                          </p:stCondLst>
                                        </p:cTn>
                                        <p:tgtEl>
                                          <p:spTgt spid="1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p:cNvSpPr txBox="1">
            <a:spLocks/>
          </p:cNvSpPr>
          <p:nvPr/>
        </p:nvSpPr>
        <p:spPr>
          <a:xfrm>
            <a:off x="1551162" y="1535179"/>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学习内容</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
        <p:nvSpPr>
          <p:cNvPr id="5" name="矩形"/>
          <p:cNvSpPr>
            <a:spLocks/>
          </p:cNvSpPr>
          <p:nvPr/>
        </p:nvSpPr>
        <p:spPr>
          <a:xfrm>
            <a:off x="1667083" y="3246558"/>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sym typeface="Calibri" pitchFamily="34" charset="0"/>
              </a:rPr>
              <a:t>提供器</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6" name="矩形"/>
          <p:cNvSpPr>
            <a:spLocks/>
          </p:cNvSpPr>
          <p:nvPr/>
        </p:nvSpPr>
        <p:spPr>
          <a:xfrm>
            <a:off x="1667083" y="2370350"/>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smtClean="0">
                <a:solidFill>
                  <a:srgbClr val="474747"/>
                </a:solidFill>
                <a:latin typeface="微软雅黑" charset="0"/>
                <a:ea typeface="微软雅黑" charset="0"/>
                <a:cs typeface="微软雅黑" charset="0"/>
              </a:rPr>
              <a:t>注入器</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7" name="矩形"/>
          <p:cNvSpPr>
            <a:spLocks/>
          </p:cNvSpPr>
          <p:nvPr/>
        </p:nvSpPr>
        <p:spPr>
          <a:xfrm>
            <a:off x="4134079" y="736342"/>
            <a:ext cx="3262432"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第</a:t>
            </a:r>
            <a:r>
              <a:rPr lang="zh-CN" altLang="en-US" sz="3000" b="1" kern="0" dirty="0" smtClean="0">
                <a:solidFill>
                  <a:srgbClr val="C94251"/>
                </a:solidFill>
                <a:latin typeface="微软雅黑" charset="0"/>
                <a:ea typeface="微软雅黑" charset="0"/>
                <a:cs typeface="微软雅黑" charset="0"/>
              </a:rPr>
              <a:t>四</a:t>
            </a:r>
            <a:r>
              <a:rPr lang="zh-CN" altLang="en-US" sz="3000" b="1" u="none" strike="noStrike" kern="0" cap="none" spc="0" baseline="0" dirty="0" smtClean="0">
                <a:solidFill>
                  <a:srgbClr val="C94251"/>
                </a:solidFill>
                <a:latin typeface="微软雅黑" charset="0"/>
                <a:ea typeface="微软雅黑" charset="0"/>
                <a:cs typeface="微软雅黑" charset="0"/>
              </a:rPr>
              <a:t>章：</a:t>
            </a:r>
            <a:r>
              <a:rPr lang="zh-CN" altLang="en-US" sz="3000" b="1" kern="0" dirty="0" smtClean="0">
                <a:solidFill>
                  <a:srgbClr val="C94251"/>
                </a:solidFill>
                <a:latin typeface="微软雅黑" charset="0"/>
                <a:ea typeface="微软雅黑" charset="0"/>
                <a:cs typeface="微软雅黑" charset="0"/>
              </a:rPr>
              <a:t>依赖注入</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2" name="矩形 1"/>
          <p:cNvSpPr/>
          <p:nvPr/>
        </p:nvSpPr>
        <p:spPr>
          <a:xfrm>
            <a:off x="3556484" y="2221424"/>
            <a:ext cx="7680054" cy="69796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b="1" dirty="0" smtClean="0"/>
              <a:t>       </a:t>
            </a:r>
            <a:r>
              <a:rPr lang="en-US" altLang="zh-CN" b="1" dirty="0" smtClean="0"/>
              <a:t>constructor</a:t>
            </a:r>
            <a:r>
              <a:rPr lang="en-US" altLang="zh-CN" dirty="0" smtClean="0"/>
              <a:t>(</a:t>
            </a:r>
            <a:r>
              <a:rPr lang="en-US" altLang="zh-CN" b="1" dirty="0" smtClean="0"/>
              <a:t>private </a:t>
            </a:r>
            <a:r>
              <a:rPr lang="en-US" altLang="zh-CN" dirty="0" err="1" smtClean="0"/>
              <a:t>productService</a:t>
            </a:r>
            <a:r>
              <a:rPr lang="en-US" altLang="zh-CN" dirty="0" smtClean="0"/>
              <a:t>: </a:t>
            </a:r>
            <a:r>
              <a:rPr lang="en-US" altLang="zh-CN" dirty="0" err="1" smtClean="0"/>
              <a:t>ProductService</a:t>
            </a:r>
            <a:r>
              <a:rPr lang="en-US" altLang="zh-CN" dirty="0" smtClean="0"/>
              <a:t>)</a:t>
            </a:r>
            <a:r>
              <a:rPr lang="zh-CN" altLang="en-US" dirty="0" smtClean="0"/>
              <a:t> </a:t>
            </a:r>
            <a:r>
              <a:rPr lang="en-US" altLang="zh-CN" dirty="0" smtClean="0"/>
              <a:t>{</a:t>
            </a:r>
            <a:r>
              <a:rPr lang="mr-IN" altLang="zh-CN" dirty="0" smtClean="0"/>
              <a:t>…</a:t>
            </a:r>
            <a:r>
              <a:rPr lang="en-US" altLang="zh-CN" dirty="0" smtClean="0"/>
              <a:t>}</a:t>
            </a:r>
            <a:endParaRPr kumimoji="1" lang="zh-CN" altLang="en-US" dirty="0"/>
          </a:p>
        </p:txBody>
      </p:sp>
      <p:sp>
        <p:nvSpPr>
          <p:cNvPr id="9" name="矩形 8"/>
          <p:cNvSpPr/>
          <p:nvPr/>
        </p:nvSpPr>
        <p:spPr>
          <a:xfrm>
            <a:off x="3556484" y="3097632"/>
            <a:ext cx="7680054" cy="69796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zh-CN" altLang="en-US" dirty="0" smtClean="0"/>
              <a:t>       </a:t>
            </a:r>
            <a:r>
              <a:rPr kumimoji="1" lang="en-US" altLang="zh-CN" dirty="0" smtClean="0"/>
              <a:t>providers:[</a:t>
            </a:r>
            <a:r>
              <a:rPr kumimoji="1" lang="en-US" altLang="zh-CN" dirty="0" err="1" smtClean="0"/>
              <a:t>ProductService</a:t>
            </a:r>
            <a:r>
              <a:rPr kumimoji="1" lang="en-US" altLang="zh-CN" dirty="0" smtClean="0"/>
              <a:t>]</a:t>
            </a:r>
            <a:endParaRPr kumimoji="1" lang="zh-CN" altLang="en-US" dirty="0"/>
          </a:p>
        </p:txBody>
      </p:sp>
      <p:sp>
        <p:nvSpPr>
          <p:cNvPr id="10" name="矩形 9"/>
          <p:cNvSpPr/>
          <p:nvPr/>
        </p:nvSpPr>
        <p:spPr>
          <a:xfrm>
            <a:off x="3556484" y="3981776"/>
            <a:ext cx="7680054" cy="69796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zh-CN" altLang="en-US" smtClean="0"/>
              <a:t>       </a:t>
            </a:r>
            <a:r>
              <a:rPr kumimoji="1" lang="en-US" altLang="zh-CN" dirty="0" smtClean="0"/>
              <a:t>providers:[{</a:t>
            </a:r>
            <a:r>
              <a:rPr kumimoji="1" lang="en-US" altLang="zh-CN" dirty="0" err="1" smtClean="0"/>
              <a:t>provide:ProductService</a:t>
            </a:r>
            <a:r>
              <a:rPr kumimoji="1" lang="en-US" altLang="zh-CN" dirty="0" smtClean="0"/>
              <a:t>,</a:t>
            </a:r>
            <a:r>
              <a:rPr kumimoji="1" lang="zh-CN" altLang="en-US" dirty="0" smtClean="0"/>
              <a:t> </a:t>
            </a:r>
            <a:r>
              <a:rPr kumimoji="1" lang="en-US" altLang="zh-CN" dirty="0" err="1" smtClean="0"/>
              <a:t>useClass</a:t>
            </a:r>
            <a:r>
              <a:rPr kumimoji="1" lang="en-US" altLang="zh-CN" dirty="0" smtClean="0"/>
              <a:t>:</a:t>
            </a:r>
            <a:r>
              <a:rPr kumimoji="1" lang="zh-CN" altLang="en-US" dirty="0" smtClean="0"/>
              <a:t> </a:t>
            </a:r>
            <a:r>
              <a:rPr kumimoji="1" lang="en-US" altLang="zh-CN" dirty="0" err="1" smtClean="0"/>
              <a:t>ProductService</a:t>
            </a:r>
            <a:r>
              <a:rPr kumimoji="1" lang="en-US" altLang="zh-CN" dirty="0" smtClean="0"/>
              <a:t>}]</a:t>
            </a:r>
            <a:endParaRPr kumimoji="1" lang="zh-CN" altLang="en-US" dirty="0"/>
          </a:p>
        </p:txBody>
      </p:sp>
      <p:sp>
        <p:nvSpPr>
          <p:cNvPr id="11" name="矩形 10"/>
          <p:cNvSpPr/>
          <p:nvPr/>
        </p:nvSpPr>
        <p:spPr>
          <a:xfrm>
            <a:off x="3556484" y="5724790"/>
            <a:ext cx="7680054" cy="69796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zh-CN" altLang="en-US" dirty="0" smtClean="0"/>
              <a:t>       </a:t>
            </a:r>
            <a:r>
              <a:rPr kumimoji="1" lang="en-US" altLang="zh-CN" dirty="0" smtClean="0"/>
              <a:t>providers:[{</a:t>
            </a:r>
            <a:r>
              <a:rPr kumimoji="1" lang="en-US" altLang="zh-CN" dirty="0" err="1" smtClean="0"/>
              <a:t>provide:ProductService</a:t>
            </a:r>
            <a:r>
              <a:rPr kumimoji="1" lang="en-US" altLang="zh-CN" dirty="0" smtClean="0"/>
              <a:t>,</a:t>
            </a:r>
            <a:r>
              <a:rPr kumimoji="1" lang="zh-CN" altLang="en-US" dirty="0" smtClean="0"/>
              <a:t> </a:t>
            </a:r>
            <a:r>
              <a:rPr kumimoji="1" lang="en-US" altLang="zh-CN" dirty="0" err="1" smtClean="0"/>
              <a:t>useFactory</a:t>
            </a:r>
            <a:r>
              <a:rPr kumimoji="1" lang="en-US" altLang="zh-CN" dirty="0" smtClean="0"/>
              <a:t>:</a:t>
            </a:r>
            <a:r>
              <a:rPr kumimoji="1" lang="zh-CN" altLang="en-US" dirty="0" smtClean="0"/>
              <a:t> </a:t>
            </a:r>
            <a:r>
              <a:rPr kumimoji="1" lang="en-US" altLang="zh-CN" dirty="0" smtClean="0"/>
              <a:t>()</a:t>
            </a:r>
            <a:r>
              <a:rPr kumimoji="1" lang="zh-CN" altLang="en-US" dirty="0" smtClean="0"/>
              <a:t> </a:t>
            </a:r>
            <a:r>
              <a:rPr kumimoji="1" lang="en-US" altLang="zh-CN" dirty="0" smtClean="0"/>
              <a:t>=&gt;</a:t>
            </a:r>
            <a:r>
              <a:rPr kumimoji="1" lang="zh-CN" altLang="en-US" dirty="0" smtClean="0"/>
              <a:t> </a:t>
            </a:r>
            <a:r>
              <a:rPr kumimoji="1" lang="en-US" altLang="zh-CN" dirty="0" smtClean="0"/>
              <a:t>{</a:t>
            </a:r>
            <a:r>
              <a:rPr kumimoji="1" lang="mr-IN" altLang="zh-CN" dirty="0" smtClean="0"/>
              <a:t>…</a:t>
            </a:r>
            <a:r>
              <a:rPr kumimoji="1" lang="en-US" altLang="zh-CN" dirty="0" smtClean="0"/>
              <a:t>}</a:t>
            </a:r>
            <a:r>
              <a:rPr kumimoji="1" lang="zh-CN" altLang="en-US" dirty="0" smtClean="0"/>
              <a:t> </a:t>
            </a:r>
            <a:r>
              <a:rPr kumimoji="1" lang="en-US" altLang="zh-CN" dirty="0" smtClean="0"/>
              <a:t>}]</a:t>
            </a:r>
            <a:endParaRPr kumimoji="1" lang="zh-CN" altLang="en-US" dirty="0"/>
          </a:p>
        </p:txBody>
      </p:sp>
      <p:sp>
        <p:nvSpPr>
          <p:cNvPr id="13" name="矩形 12"/>
          <p:cNvSpPr/>
          <p:nvPr/>
        </p:nvSpPr>
        <p:spPr>
          <a:xfrm>
            <a:off x="3556484" y="4839836"/>
            <a:ext cx="7680054" cy="69796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zh-CN" altLang="en-US" dirty="0" smtClean="0"/>
              <a:t>       </a:t>
            </a:r>
            <a:r>
              <a:rPr kumimoji="1" lang="en-US" altLang="zh-CN" dirty="0" smtClean="0"/>
              <a:t>providers:[{</a:t>
            </a:r>
            <a:r>
              <a:rPr kumimoji="1" lang="en-US" altLang="zh-CN" dirty="0" err="1" smtClean="0"/>
              <a:t>provide:ProductService</a:t>
            </a:r>
            <a:r>
              <a:rPr kumimoji="1" lang="en-US" altLang="zh-CN" dirty="0" smtClean="0"/>
              <a:t>,</a:t>
            </a:r>
            <a:r>
              <a:rPr kumimoji="1" lang="zh-CN" altLang="en-US" dirty="0" smtClean="0"/>
              <a:t> </a:t>
            </a:r>
            <a:r>
              <a:rPr kumimoji="1" lang="en-US" altLang="zh-CN" dirty="0" err="1" smtClean="0"/>
              <a:t>useClass</a:t>
            </a:r>
            <a:r>
              <a:rPr kumimoji="1" lang="en-US" altLang="zh-CN" dirty="0" smtClean="0"/>
              <a:t>:</a:t>
            </a:r>
            <a:r>
              <a:rPr kumimoji="1" lang="zh-CN" altLang="en-US" dirty="0" smtClean="0"/>
              <a:t> </a:t>
            </a:r>
            <a:r>
              <a:rPr kumimoji="1" lang="en-US" altLang="zh-CN" dirty="0" err="1" smtClean="0"/>
              <a:t>AnotherProductService</a:t>
            </a:r>
            <a:r>
              <a:rPr kumimoji="1" lang="en-US" altLang="zh-CN" dirty="0" smtClean="0"/>
              <a:t>}]</a:t>
            </a:r>
            <a:endParaRPr kumimoji="1" lang="zh-CN" altLang="en-US" dirty="0"/>
          </a:p>
        </p:txBody>
      </p:sp>
    </p:spTree>
    <p:extLst>
      <p:ext uri="{BB962C8B-B14F-4D97-AF65-F5344CB8AC3E}">
        <p14:creationId xmlns:p14="http://schemas.microsoft.com/office/powerpoint/2010/main" val="430952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ssolv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dissolv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dissolve">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dissolve">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dissolve">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 grpId="0" animBg="1"/>
      <p:bldP spid="9" grpId="0" animBg="1"/>
      <p:bldP spid="10" grpId="0" animBg="1"/>
      <p:bldP spid="11" grpId="0" animBg="1"/>
      <p:bldP spid="1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p:cNvSpPr>
            <a:spLocks/>
          </p:cNvSpPr>
          <p:nvPr/>
        </p:nvSpPr>
        <p:spPr>
          <a:xfrm>
            <a:off x="2182377" y="1423045"/>
            <a:ext cx="7938368" cy="4908482"/>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t" anchorCtr="0">
            <a:prstTxWarp prst="textNoShape">
              <a:avLst/>
            </a:prstTxWarp>
          </a:bodyPr>
          <a:lstStyle/>
          <a:p>
            <a:pPr marL="0" indent="0" algn="ctr">
              <a:lnSpc>
                <a:spcPct val="100000"/>
              </a:lnSpc>
              <a:spcBef>
                <a:spcPts val="0"/>
              </a:spcBef>
              <a:spcAft>
                <a:spcPts val="0"/>
              </a:spcAft>
              <a:buNone/>
            </a:pPr>
            <a:r>
              <a:rPr lang="zh-CN" altLang="en-US" sz="2000" b="1" dirty="0" smtClean="0">
                <a:solidFill>
                  <a:schemeClr val="bg1"/>
                </a:solidFill>
                <a:latin typeface="微软雅黑" charset="0"/>
                <a:ea typeface="微软雅黑" charset="0"/>
                <a:cs typeface="微软雅黑" charset="0"/>
              </a:rPr>
              <a:t>应用级注入器</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5" name="矩形"/>
          <p:cNvSpPr>
            <a:spLocks/>
          </p:cNvSpPr>
          <p:nvPr/>
        </p:nvSpPr>
        <p:spPr>
          <a:xfrm>
            <a:off x="4520345" y="626524"/>
            <a:ext cx="3262432"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smtClean="0">
                <a:solidFill>
                  <a:srgbClr val="C94251"/>
                </a:solidFill>
                <a:latin typeface="微软雅黑" charset="0"/>
                <a:ea typeface="微软雅黑" charset="0"/>
                <a:cs typeface="微软雅黑" charset="0"/>
              </a:rPr>
              <a:t>注入器的层级关系</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6" name="圆角矩形"/>
          <p:cNvSpPr>
            <a:spLocks/>
          </p:cNvSpPr>
          <p:nvPr/>
        </p:nvSpPr>
        <p:spPr>
          <a:xfrm>
            <a:off x="2629186" y="2161310"/>
            <a:ext cx="7044750" cy="3865418"/>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t" anchorCtr="0">
            <a:prstTxWarp prst="textNoShape">
              <a:avLst/>
            </a:prstTxWarp>
          </a:bodyPr>
          <a:lstStyle/>
          <a:p>
            <a:pPr marL="0" indent="0" algn="ctr">
              <a:lnSpc>
                <a:spcPct val="100000"/>
              </a:lnSpc>
              <a:spcBef>
                <a:spcPts val="0"/>
              </a:spcBef>
              <a:spcAft>
                <a:spcPts val="0"/>
              </a:spcAft>
              <a:buNone/>
            </a:pPr>
            <a:r>
              <a:rPr lang="zh-CN" altLang="en-US" sz="2000" b="1" dirty="0" smtClean="0">
                <a:solidFill>
                  <a:schemeClr val="bg1"/>
                </a:solidFill>
                <a:latin typeface="微软雅黑" charset="0"/>
                <a:ea typeface="微软雅黑" charset="0"/>
                <a:cs typeface="微软雅黑" charset="0"/>
              </a:rPr>
              <a:t>主组件注入器</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7" name="圆角矩形"/>
          <p:cNvSpPr>
            <a:spLocks/>
          </p:cNvSpPr>
          <p:nvPr/>
        </p:nvSpPr>
        <p:spPr>
          <a:xfrm>
            <a:off x="3041215" y="2951018"/>
            <a:ext cx="6220691" cy="2604655"/>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t" anchorCtr="0">
            <a:prstTxWarp prst="textNoShape">
              <a:avLst/>
            </a:prstTxWarp>
          </a:bodyPr>
          <a:lstStyle/>
          <a:p>
            <a:pPr marL="0" indent="0" algn="ctr">
              <a:lnSpc>
                <a:spcPct val="100000"/>
              </a:lnSpc>
              <a:spcBef>
                <a:spcPts val="0"/>
              </a:spcBef>
              <a:spcAft>
                <a:spcPts val="0"/>
              </a:spcAft>
              <a:buNone/>
            </a:pPr>
            <a:r>
              <a:rPr lang="zh-CN" altLang="en-US" sz="2000" b="1" smtClean="0">
                <a:solidFill>
                  <a:schemeClr val="bg1"/>
                </a:solidFill>
                <a:latin typeface="微软雅黑" charset="0"/>
                <a:ea typeface="微软雅黑" charset="0"/>
                <a:cs typeface="微软雅黑" charset="0"/>
              </a:rPr>
              <a:t>子组件注入器</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8" name="圆角矩形"/>
          <p:cNvSpPr>
            <a:spLocks/>
          </p:cNvSpPr>
          <p:nvPr/>
        </p:nvSpPr>
        <p:spPr>
          <a:xfrm>
            <a:off x="3617621" y="3877286"/>
            <a:ext cx="5067880" cy="1179623"/>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2000" b="1" smtClean="0">
                <a:solidFill>
                  <a:schemeClr val="bg1"/>
                </a:solidFill>
                <a:latin typeface="微软雅黑" charset="0"/>
                <a:ea typeface="微软雅黑" charset="0"/>
                <a:cs typeface="微软雅黑" charset="0"/>
              </a:rPr>
              <a:t>指令注入器</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Tree>
    <p:extLst>
      <p:ext uri="{BB962C8B-B14F-4D97-AF65-F5344CB8AC3E}">
        <p14:creationId xmlns:p14="http://schemas.microsoft.com/office/powerpoint/2010/main" val="620627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p:cNvSpPr txBox="1">
            <a:spLocks/>
          </p:cNvSpPr>
          <p:nvPr/>
        </p:nvSpPr>
        <p:spPr>
          <a:xfrm>
            <a:off x="1650495" y="1817567"/>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重构</a:t>
            </a:r>
            <a:r>
              <a:rPr lang="en-US" altLang="zh-CN" sz="2200" b="1" kern="0" dirty="0" smtClean="0">
                <a:solidFill>
                  <a:srgbClr val="212121"/>
                </a:solidFill>
                <a:latin typeface="微软雅黑" charset="0"/>
                <a:ea typeface="微软雅黑" charset="0"/>
                <a:cs typeface="Times New Roman" charset="0"/>
              </a:rPr>
              <a:t>Auction</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
        <p:nvSpPr>
          <p:cNvPr id="5" name="矩形"/>
          <p:cNvSpPr>
            <a:spLocks/>
          </p:cNvSpPr>
          <p:nvPr/>
        </p:nvSpPr>
        <p:spPr>
          <a:xfrm>
            <a:off x="2329937" y="4000468"/>
            <a:ext cx="8229600" cy="707886"/>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a:solidFill>
                  <a:srgbClr val="474747"/>
                </a:solidFill>
                <a:latin typeface="微软雅黑" charset="0"/>
                <a:ea typeface="微软雅黑" charset="0"/>
                <a:cs typeface="微软雅黑" charset="0"/>
                <a:sym typeface="Calibri" pitchFamily="34" charset="0"/>
              </a:rPr>
              <a:t>修改路由配置。在从商品列表进入商品详情时不再传递商品名称，改为传递商品</a:t>
            </a:r>
            <a:r>
              <a:rPr lang="en-US" altLang="zh-CN" sz="2000" dirty="0">
                <a:solidFill>
                  <a:srgbClr val="474747"/>
                </a:solidFill>
                <a:latin typeface="微软雅黑" charset="0"/>
                <a:ea typeface="微软雅黑" charset="0"/>
                <a:cs typeface="微软雅黑" charset="0"/>
                <a:sym typeface="Calibri" pitchFamily="34" charset="0"/>
              </a:rPr>
              <a:t>ID. </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6" name="矩形"/>
          <p:cNvSpPr>
            <a:spLocks/>
          </p:cNvSpPr>
          <p:nvPr/>
        </p:nvSpPr>
        <p:spPr>
          <a:xfrm>
            <a:off x="2329937" y="2698905"/>
            <a:ext cx="8229600" cy="707886"/>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a:solidFill>
                  <a:srgbClr val="474747"/>
                </a:solidFill>
                <a:latin typeface="微软雅黑" charset="0"/>
                <a:ea typeface="微软雅黑" charset="0"/>
                <a:cs typeface="微软雅黑" charset="0"/>
              </a:rPr>
              <a:t>编写</a:t>
            </a:r>
            <a:r>
              <a:rPr lang="en-US" altLang="zh-CN" sz="2000" dirty="0" err="1">
                <a:solidFill>
                  <a:srgbClr val="474747"/>
                </a:solidFill>
                <a:latin typeface="微软雅黑" charset="0"/>
                <a:ea typeface="微软雅黑" charset="0"/>
                <a:cs typeface="微软雅黑" charset="0"/>
              </a:rPr>
              <a:t>ProductService</a:t>
            </a:r>
            <a:r>
              <a:rPr lang="en-US" altLang="zh-CN" sz="2000" dirty="0">
                <a:solidFill>
                  <a:srgbClr val="474747"/>
                </a:solidFill>
                <a:latin typeface="微软雅黑" charset="0"/>
                <a:ea typeface="微软雅黑" charset="0"/>
                <a:cs typeface="微软雅黑" charset="0"/>
              </a:rPr>
              <a:t>. </a:t>
            </a:r>
            <a:r>
              <a:rPr lang="zh-CN" altLang="en-US" sz="2000" dirty="0">
                <a:solidFill>
                  <a:srgbClr val="474747"/>
                </a:solidFill>
                <a:latin typeface="微软雅黑" charset="0"/>
                <a:ea typeface="微软雅黑" charset="0"/>
                <a:cs typeface="微软雅黑" charset="0"/>
              </a:rPr>
              <a:t>包含</a:t>
            </a:r>
            <a:r>
              <a:rPr lang="en-US" altLang="zh-CN" sz="2000" dirty="0">
                <a:solidFill>
                  <a:srgbClr val="474747"/>
                </a:solidFill>
                <a:latin typeface="微软雅黑" charset="0"/>
                <a:ea typeface="微软雅黑" charset="0"/>
                <a:cs typeface="微软雅黑" charset="0"/>
              </a:rPr>
              <a:t>3</a:t>
            </a:r>
            <a:r>
              <a:rPr lang="zh-CN" altLang="en-US" sz="2000" dirty="0">
                <a:solidFill>
                  <a:srgbClr val="474747"/>
                </a:solidFill>
                <a:latin typeface="微软雅黑" charset="0"/>
                <a:ea typeface="微软雅黑" charset="0"/>
                <a:cs typeface="微软雅黑" charset="0"/>
              </a:rPr>
              <a:t>个</a:t>
            </a:r>
            <a:r>
              <a:rPr lang="zh-CN" altLang="en-US" sz="2000" dirty="0" smtClean="0">
                <a:solidFill>
                  <a:srgbClr val="474747"/>
                </a:solidFill>
                <a:latin typeface="微软雅黑" charset="0"/>
                <a:ea typeface="微软雅黑" charset="0"/>
                <a:cs typeface="微软雅黑" charset="0"/>
              </a:rPr>
              <a:t>方法：</a:t>
            </a:r>
            <a:r>
              <a:rPr lang="en-US" altLang="zh-CN" sz="2000" dirty="0" err="1" smtClean="0">
                <a:solidFill>
                  <a:srgbClr val="474747"/>
                </a:solidFill>
                <a:latin typeface="微软雅黑" charset="0"/>
                <a:ea typeface="微软雅黑" charset="0"/>
                <a:cs typeface="微软雅黑" charset="0"/>
              </a:rPr>
              <a:t>getProducts</a:t>
            </a:r>
            <a:r>
              <a:rPr lang="en-US" altLang="zh-CN" sz="2000" dirty="0">
                <a:solidFill>
                  <a:srgbClr val="474747"/>
                </a:solidFill>
                <a:latin typeface="微软雅黑" charset="0"/>
                <a:ea typeface="微软雅黑" charset="0"/>
                <a:cs typeface="微软雅黑" charset="0"/>
              </a:rPr>
              <a:t>(), </a:t>
            </a:r>
            <a:r>
              <a:rPr lang="en-US" altLang="zh-CN" sz="2000" dirty="0" err="1">
                <a:solidFill>
                  <a:srgbClr val="474747"/>
                </a:solidFill>
                <a:latin typeface="微软雅黑" charset="0"/>
                <a:ea typeface="微软雅黑" charset="0"/>
                <a:cs typeface="微软雅黑" charset="0"/>
              </a:rPr>
              <a:t>getProduct</a:t>
            </a:r>
            <a:r>
              <a:rPr lang="en-US" altLang="zh-CN" sz="2000" dirty="0">
                <a:solidFill>
                  <a:srgbClr val="474747"/>
                </a:solidFill>
                <a:latin typeface="微软雅黑" charset="0"/>
                <a:ea typeface="微软雅黑" charset="0"/>
                <a:cs typeface="微软雅黑" charset="0"/>
              </a:rPr>
              <a:t>(id)</a:t>
            </a:r>
            <a:r>
              <a:rPr lang="zh-CN" altLang="en-US" sz="2000" dirty="0">
                <a:solidFill>
                  <a:srgbClr val="474747"/>
                </a:solidFill>
                <a:latin typeface="微软雅黑" charset="0"/>
                <a:ea typeface="微软雅黑" charset="0"/>
                <a:cs typeface="微软雅黑" charset="0"/>
              </a:rPr>
              <a:t>以及 </a:t>
            </a:r>
            <a:r>
              <a:rPr lang="en-US" altLang="zh-CN" sz="2000" dirty="0" err="1">
                <a:solidFill>
                  <a:srgbClr val="474747"/>
                </a:solidFill>
                <a:latin typeface="微软雅黑" charset="0"/>
                <a:ea typeface="微软雅黑" charset="0"/>
                <a:cs typeface="微软雅黑" charset="0"/>
              </a:rPr>
              <a:t>getCommentsForProduct</a:t>
            </a:r>
            <a:r>
              <a:rPr lang="en-US" altLang="zh-CN" sz="2000" dirty="0">
                <a:solidFill>
                  <a:srgbClr val="474747"/>
                </a:solidFill>
                <a:latin typeface="微软雅黑" charset="0"/>
                <a:ea typeface="微软雅黑" charset="0"/>
                <a:cs typeface="微软雅黑" charset="0"/>
              </a:rPr>
              <a:t>(id);</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7" name="矩形"/>
          <p:cNvSpPr>
            <a:spLocks/>
          </p:cNvSpPr>
          <p:nvPr/>
        </p:nvSpPr>
        <p:spPr>
          <a:xfrm>
            <a:off x="4134079" y="736342"/>
            <a:ext cx="3262432"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第</a:t>
            </a:r>
            <a:r>
              <a:rPr lang="zh-CN" altLang="en-US" sz="3000" b="1" kern="0" dirty="0" smtClean="0">
                <a:solidFill>
                  <a:srgbClr val="C94251"/>
                </a:solidFill>
                <a:latin typeface="微软雅黑" charset="0"/>
                <a:ea typeface="微软雅黑" charset="0"/>
                <a:cs typeface="微软雅黑" charset="0"/>
              </a:rPr>
              <a:t>四</a:t>
            </a:r>
            <a:r>
              <a:rPr lang="zh-CN" altLang="en-US" sz="3000" b="1" u="none" strike="noStrike" kern="0" cap="none" spc="0" baseline="0" dirty="0" smtClean="0">
                <a:solidFill>
                  <a:srgbClr val="C94251"/>
                </a:solidFill>
                <a:latin typeface="微软雅黑" charset="0"/>
                <a:ea typeface="微软雅黑" charset="0"/>
                <a:cs typeface="微软雅黑" charset="0"/>
              </a:rPr>
              <a:t>章：</a:t>
            </a:r>
            <a:r>
              <a:rPr lang="zh-CN" altLang="en-US" sz="3000" b="1" kern="0" dirty="0" smtClean="0">
                <a:solidFill>
                  <a:srgbClr val="C94251"/>
                </a:solidFill>
                <a:latin typeface="微软雅黑" charset="0"/>
                <a:ea typeface="微软雅黑" charset="0"/>
                <a:cs typeface="微软雅黑" charset="0"/>
              </a:rPr>
              <a:t>依赖注入</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8" name="矩形"/>
          <p:cNvSpPr>
            <a:spLocks/>
          </p:cNvSpPr>
          <p:nvPr/>
        </p:nvSpPr>
        <p:spPr>
          <a:xfrm>
            <a:off x="2329937" y="5395440"/>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a:solidFill>
                  <a:srgbClr val="474747"/>
                </a:solidFill>
                <a:latin typeface="微软雅黑" charset="0"/>
                <a:ea typeface="微软雅黑" charset="0"/>
                <a:cs typeface="微软雅黑" charset="0"/>
                <a:sym typeface="Calibri" pitchFamily="34" charset="0"/>
              </a:rPr>
              <a:t>注入</a:t>
            </a:r>
            <a:r>
              <a:rPr lang="en-US" altLang="zh-CN" sz="2000" dirty="0" err="1">
                <a:solidFill>
                  <a:srgbClr val="474747"/>
                </a:solidFill>
                <a:latin typeface="微软雅黑" charset="0"/>
                <a:ea typeface="微软雅黑" charset="0"/>
                <a:cs typeface="微软雅黑" charset="0"/>
                <a:sym typeface="Calibri" pitchFamily="34" charset="0"/>
              </a:rPr>
              <a:t>ProductService</a:t>
            </a:r>
            <a:r>
              <a:rPr lang="zh-CN" altLang="en-US" sz="2000" dirty="0">
                <a:solidFill>
                  <a:srgbClr val="474747"/>
                </a:solidFill>
                <a:latin typeface="微软雅黑" charset="0"/>
                <a:ea typeface="微软雅黑" charset="0"/>
                <a:cs typeface="微软雅黑" charset="0"/>
                <a:sym typeface="Calibri" pitchFamily="34" charset="0"/>
              </a:rPr>
              <a:t>并使用其服务</a:t>
            </a:r>
            <a:r>
              <a:rPr lang="zh-CN" altLang="en-US" sz="2000" dirty="0" smtClean="0">
                <a:solidFill>
                  <a:srgbClr val="474747"/>
                </a:solidFill>
                <a:latin typeface="微软雅黑" charset="0"/>
                <a:ea typeface="微软雅黑" charset="0"/>
                <a:cs typeface="微软雅黑" charset="0"/>
                <a:sym typeface="Calibri" pitchFamily="34" charset="0"/>
              </a:rPr>
              <a:t>。</a:t>
            </a:r>
            <a:endParaRPr lang="zh-CN" altLang="en-US" sz="2000" u="none" strike="noStrike" kern="1200" cap="none" spc="0" baseline="0" dirty="0">
              <a:solidFill>
                <a:srgbClr val="474747"/>
              </a:solidFill>
              <a:latin typeface="微软雅黑" charset="0"/>
              <a:ea typeface="微软雅黑" charset="0"/>
              <a:cs typeface="微软雅黑" charset="0"/>
              <a:sym typeface="Calibri" pitchFamily="34" charset="0"/>
            </a:endParaRPr>
          </a:p>
        </p:txBody>
      </p:sp>
    </p:spTree>
    <p:extLst>
      <p:ext uri="{BB962C8B-B14F-4D97-AF65-F5344CB8AC3E}">
        <p14:creationId xmlns:p14="http://schemas.microsoft.com/office/powerpoint/2010/main" val="464093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p:cNvSpPr>
            <a:spLocks/>
          </p:cNvSpPr>
          <p:nvPr/>
        </p:nvSpPr>
        <p:spPr>
          <a:xfrm>
            <a:off x="2402836" y="643407"/>
            <a:ext cx="6724918"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第</a:t>
            </a:r>
            <a:r>
              <a:rPr lang="zh-CN" altLang="en-US" sz="3000" b="1" kern="0" dirty="0" smtClean="0">
                <a:solidFill>
                  <a:srgbClr val="C94251"/>
                </a:solidFill>
                <a:latin typeface="微软雅黑" charset="0"/>
                <a:ea typeface="微软雅黑" charset="0"/>
                <a:cs typeface="微软雅黑" charset="0"/>
              </a:rPr>
              <a:t>五</a:t>
            </a:r>
            <a:r>
              <a:rPr lang="zh-CN" altLang="en-US" sz="3000" b="1" u="none" strike="noStrike" kern="0" cap="none" spc="0" baseline="0" dirty="0" smtClean="0">
                <a:solidFill>
                  <a:srgbClr val="C94251"/>
                </a:solidFill>
                <a:latin typeface="微软雅黑" charset="0"/>
                <a:ea typeface="微软雅黑" charset="0"/>
                <a:cs typeface="微软雅黑" charset="0"/>
              </a:rPr>
              <a:t>章：数据绑定、响应式</a:t>
            </a:r>
            <a:r>
              <a:rPr lang="zh-CN" altLang="en-US" sz="3000" b="1" u="none" strike="noStrike" kern="0" cap="none" spc="0" baseline="0" smtClean="0">
                <a:solidFill>
                  <a:srgbClr val="C94251"/>
                </a:solidFill>
                <a:latin typeface="微软雅黑" charset="0"/>
                <a:ea typeface="微软雅黑" charset="0"/>
                <a:cs typeface="微软雅黑" charset="0"/>
              </a:rPr>
              <a:t>编程和管道</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5" name="文本框"/>
          <p:cNvSpPr txBox="1">
            <a:spLocks/>
          </p:cNvSpPr>
          <p:nvPr/>
        </p:nvSpPr>
        <p:spPr>
          <a:xfrm>
            <a:off x="1650495" y="1817567"/>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学习内容</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
        <p:nvSpPr>
          <p:cNvPr id="6" name="矩形"/>
          <p:cNvSpPr>
            <a:spLocks/>
          </p:cNvSpPr>
          <p:nvPr/>
        </p:nvSpPr>
        <p:spPr>
          <a:xfrm>
            <a:off x="2304299" y="385073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sym typeface="Calibri" pitchFamily="34" charset="0"/>
              </a:rPr>
              <a:t>响应式编程</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7" name="矩形"/>
          <p:cNvSpPr>
            <a:spLocks/>
          </p:cNvSpPr>
          <p:nvPr/>
        </p:nvSpPr>
        <p:spPr>
          <a:xfrm>
            <a:off x="2329937" y="285279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数据绑定</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8" name="矩形"/>
          <p:cNvSpPr>
            <a:spLocks/>
          </p:cNvSpPr>
          <p:nvPr/>
        </p:nvSpPr>
        <p:spPr>
          <a:xfrm>
            <a:off x="2329937" y="4871005"/>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457200" lvl="1" indent="0" algn="l">
              <a:lnSpc>
                <a:spcPct val="100000"/>
              </a:lnSpc>
              <a:spcBef>
                <a:spcPts val="0"/>
              </a:spcBef>
              <a:spcAft>
                <a:spcPts val="0"/>
              </a:spcAft>
              <a:buNone/>
            </a:pPr>
            <a:r>
              <a:rPr lang="zh-CN" altLang="en-US" sz="2000" dirty="0" smtClean="0">
                <a:solidFill>
                  <a:srgbClr val="474747"/>
                </a:solidFill>
                <a:latin typeface="微软雅黑" charset="0"/>
                <a:ea typeface="微软雅黑" charset="0"/>
                <a:cs typeface="微软雅黑" charset="0"/>
                <a:sym typeface="Calibri" pitchFamily="34" charset="0"/>
              </a:rPr>
              <a:t>管道</a:t>
            </a:r>
            <a:endParaRPr lang="zh-CN" altLang="en-US" sz="2000" u="none" strike="noStrike" kern="1200" cap="none" spc="0" baseline="0" dirty="0">
              <a:solidFill>
                <a:srgbClr val="474747"/>
              </a:solidFill>
              <a:latin typeface="微软雅黑" charset="0"/>
              <a:ea typeface="微软雅黑" charset="0"/>
              <a:cs typeface="微软雅黑" charset="0"/>
              <a:sym typeface="Calibri" pitchFamily="34" charset="0"/>
            </a:endParaRPr>
          </a:p>
        </p:txBody>
      </p:sp>
    </p:spTree>
    <p:extLst>
      <p:ext uri="{BB962C8B-B14F-4D97-AF65-F5344CB8AC3E}">
        <p14:creationId xmlns:p14="http://schemas.microsoft.com/office/powerpoint/2010/main" val="2111346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p:cNvSpPr>
            <a:spLocks/>
          </p:cNvSpPr>
          <p:nvPr/>
        </p:nvSpPr>
        <p:spPr>
          <a:xfrm>
            <a:off x="4903520" y="643407"/>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smtClean="0">
                <a:solidFill>
                  <a:srgbClr val="C94251"/>
                </a:solidFill>
                <a:latin typeface="微软雅黑" charset="0"/>
                <a:ea typeface="微软雅黑" charset="0"/>
                <a:cs typeface="微软雅黑" charset="0"/>
              </a:rPr>
              <a:t>数据绑定</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442027"/>
            <a:ext cx="5461000" cy="1689100"/>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3131127"/>
            <a:ext cx="6375400" cy="1676400"/>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7800" y="4807527"/>
            <a:ext cx="7086600" cy="1600200"/>
          </a:xfrm>
          <a:prstGeom prst="rect">
            <a:avLst/>
          </a:prstGeom>
        </p:spPr>
      </p:pic>
    </p:spTree>
    <p:extLst>
      <p:ext uri="{BB962C8B-B14F-4D97-AF65-F5344CB8AC3E}">
        <p14:creationId xmlns:p14="http://schemas.microsoft.com/office/powerpoint/2010/main" val="36335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par>
                                <p:cTn id="23" presetID="9" presetClass="exit" presetSubtype="0" fill="hold" nodeType="withEffect">
                                  <p:stCondLst>
                                    <p:cond delay="0"/>
                                  </p:stCondLst>
                                  <p:childTnLst>
                                    <p:animEffect transition="out" filter="dissolve">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par>
                                <p:cTn id="26" presetID="9" presetClass="exit" presetSubtype="0" fill="hold" nodeType="withEffect">
                                  <p:stCondLst>
                                    <p:cond delay="0"/>
                                  </p:stCondLst>
                                  <p:childTnLst>
                                    <p:animEffect transition="out" filter="dissolve">
                                      <p:cBhvr>
                                        <p:cTn id="27" dur="500"/>
                                        <p:tgtEl>
                                          <p:spTgt spid="2"/>
                                        </p:tgtEl>
                                      </p:cBhvr>
                                    </p:animEffect>
                                    <p:set>
                                      <p:cBhvr>
                                        <p:cTn id="2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p:cNvSpPr>
            <a:spLocks/>
          </p:cNvSpPr>
          <p:nvPr/>
        </p:nvSpPr>
        <p:spPr>
          <a:xfrm>
            <a:off x="4903519" y="499638"/>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smtClean="0">
                <a:solidFill>
                  <a:srgbClr val="C94251"/>
                </a:solidFill>
                <a:latin typeface="微软雅黑" charset="0"/>
                <a:ea typeface="微软雅黑" charset="0"/>
                <a:cs typeface="微软雅黑" charset="0"/>
              </a:rPr>
              <a:t>数据绑定</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7" name="文本框"/>
          <p:cNvSpPr txBox="1">
            <a:spLocks/>
          </p:cNvSpPr>
          <p:nvPr/>
        </p:nvSpPr>
        <p:spPr>
          <a:xfrm>
            <a:off x="1650494" y="1539993"/>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事件绑定</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0694" y="3629024"/>
            <a:ext cx="5029200" cy="698500"/>
          </a:xfrm>
          <a:prstGeom prst="rect">
            <a:avLst/>
          </a:prstGeom>
        </p:spPr>
      </p:pic>
      <p:grpSp>
        <p:nvGrpSpPr>
          <p:cNvPr id="49" name="组 48"/>
          <p:cNvGrpSpPr/>
          <p:nvPr/>
        </p:nvGrpSpPr>
        <p:grpSpPr>
          <a:xfrm>
            <a:off x="4003002" y="4185515"/>
            <a:ext cx="1359668" cy="1117554"/>
            <a:chOff x="4003002" y="4185515"/>
            <a:chExt cx="1359668" cy="1117554"/>
          </a:xfrm>
        </p:grpSpPr>
        <p:cxnSp>
          <p:nvCxnSpPr>
            <p:cNvPr id="8" name="直线箭头连接符 7"/>
            <p:cNvCxnSpPr/>
            <p:nvPr/>
          </p:nvCxnSpPr>
          <p:spPr>
            <a:xfrm flipV="1">
              <a:off x="4682836" y="4185515"/>
              <a:ext cx="0" cy="65116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003002" y="4933737"/>
              <a:ext cx="1359668" cy="369332"/>
            </a:xfrm>
            <a:prstGeom prst="rect">
              <a:avLst/>
            </a:prstGeom>
            <a:noFill/>
          </p:spPr>
          <p:txBody>
            <a:bodyPr wrap="none" rtlCol="0">
              <a:spAutoFit/>
            </a:bodyPr>
            <a:lstStyle/>
            <a:p>
              <a:r>
                <a:rPr kumimoji="1" lang="zh-CN" altLang="en-US" smtClean="0"/>
                <a:t>事件的名称</a:t>
              </a:r>
              <a:endParaRPr kumimoji="1" lang="zh-CN" altLang="en-US"/>
            </a:p>
          </p:txBody>
        </p:sp>
      </p:grpSp>
      <p:grpSp>
        <p:nvGrpSpPr>
          <p:cNvPr id="48" name="组 47"/>
          <p:cNvGrpSpPr/>
          <p:nvPr/>
        </p:nvGrpSpPr>
        <p:grpSpPr>
          <a:xfrm>
            <a:off x="3879570" y="2381944"/>
            <a:ext cx="1800493" cy="1430071"/>
            <a:chOff x="3879570" y="2381944"/>
            <a:chExt cx="1800493" cy="1430071"/>
          </a:xfrm>
        </p:grpSpPr>
        <p:cxnSp>
          <p:nvCxnSpPr>
            <p:cNvPr id="13" name="肘形连接符 12"/>
            <p:cNvCxnSpPr/>
            <p:nvPr/>
          </p:nvCxnSpPr>
          <p:spPr>
            <a:xfrm rot="5400000">
              <a:off x="4191000" y="3222624"/>
              <a:ext cx="775854" cy="401780"/>
            </a:xfrm>
            <a:prstGeom prst="bentConnector3">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p:cNvCxnSpPr/>
            <p:nvPr/>
          </p:nvCxnSpPr>
          <p:spPr>
            <a:xfrm rot="16200000" flipH="1">
              <a:off x="4547563" y="3261106"/>
              <a:ext cx="783165" cy="318653"/>
            </a:xfrm>
            <a:prstGeom prst="bentConnector3">
              <a:avLst>
                <a:gd name="adj1" fmla="val 5000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879570" y="2381944"/>
              <a:ext cx="1800493" cy="646331"/>
            </a:xfrm>
            <a:prstGeom prst="rect">
              <a:avLst/>
            </a:prstGeom>
            <a:noFill/>
          </p:spPr>
          <p:txBody>
            <a:bodyPr wrap="none" rtlCol="0">
              <a:spAutoFit/>
            </a:bodyPr>
            <a:lstStyle/>
            <a:p>
              <a:r>
                <a:rPr kumimoji="1" lang="zh-CN" altLang="en-US" dirty="0" smtClean="0"/>
                <a:t>小括号表示这是</a:t>
              </a:r>
              <a:endParaRPr kumimoji="1" lang="en-US" altLang="zh-CN" dirty="0" smtClean="0"/>
            </a:p>
            <a:p>
              <a:r>
                <a:rPr kumimoji="1" lang="zh-CN" altLang="en-US" dirty="0" smtClean="0"/>
                <a:t>一个事件绑定</a:t>
              </a:r>
              <a:endParaRPr kumimoji="1" lang="zh-CN" altLang="en-US" dirty="0"/>
            </a:p>
          </p:txBody>
        </p:sp>
      </p:grpSp>
      <p:grpSp>
        <p:nvGrpSpPr>
          <p:cNvPr id="51" name="组 50"/>
          <p:cNvGrpSpPr/>
          <p:nvPr/>
        </p:nvGrpSpPr>
        <p:grpSpPr>
          <a:xfrm>
            <a:off x="5740545" y="4162717"/>
            <a:ext cx="877163" cy="1411313"/>
            <a:chOff x="5740545" y="4162717"/>
            <a:chExt cx="877163" cy="1411313"/>
          </a:xfrm>
        </p:grpSpPr>
        <p:cxnSp>
          <p:nvCxnSpPr>
            <p:cNvPr id="23" name="直线箭头连接符 22"/>
            <p:cNvCxnSpPr/>
            <p:nvPr/>
          </p:nvCxnSpPr>
          <p:spPr>
            <a:xfrm flipV="1">
              <a:off x="6179127" y="4162717"/>
              <a:ext cx="0" cy="65116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740545" y="4927699"/>
              <a:ext cx="877163" cy="646331"/>
            </a:xfrm>
            <a:prstGeom prst="rect">
              <a:avLst/>
            </a:prstGeom>
            <a:noFill/>
          </p:spPr>
          <p:txBody>
            <a:bodyPr wrap="none" rtlCol="0">
              <a:spAutoFit/>
            </a:bodyPr>
            <a:lstStyle/>
            <a:p>
              <a:r>
                <a:rPr kumimoji="1" lang="zh-CN" altLang="en-US" dirty="0" smtClean="0"/>
                <a:t>组件方</a:t>
              </a:r>
              <a:endParaRPr kumimoji="1" lang="en-US" altLang="zh-CN" dirty="0" smtClean="0"/>
            </a:p>
            <a:p>
              <a:r>
                <a:rPr kumimoji="1" lang="zh-CN" altLang="en-US" dirty="0" smtClean="0"/>
                <a:t>法名称</a:t>
              </a:r>
              <a:endParaRPr kumimoji="1" lang="zh-CN" altLang="en-US" dirty="0"/>
            </a:p>
          </p:txBody>
        </p:sp>
      </p:grpSp>
      <p:grpSp>
        <p:nvGrpSpPr>
          <p:cNvPr id="52" name="组 51"/>
          <p:cNvGrpSpPr/>
          <p:nvPr/>
        </p:nvGrpSpPr>
        <p:grpSpPr>
          <a:xfrm>
            <a:off x="6932036" y="4139919"/>
            <a:ext cx="1107996" cy="1407149"/>
            <a:chOff x="6932036" y="4139919"/>
            <a:chExt cx="1107996" cy="1407149"/>
          </a:xfrm>
        </p:grpSpPr>
        <p:cxnSp>
          <p:nvCxnSpPr>
            <p:cNvPr id="25" name="直线箭头连接符 24"/>
            <p:cNvCxnSpPr/>
            <p:nvPr/>
          </p:nvCxnSpPr>
          <p:spPr>
            <a:xfrm flipV="1">
              <a:off x="7370618" y="4139919"/>
              <a:ext cx="0" cy="65116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6932036" y="4900737"/>
              <a:ext cx="1107996" cy="646331"/>
            </a:xfrm>
            <a:prstGeom prst="rect">
              <a:avLst/>
            </a:prstGeom>
            <a:noFill/>
          </p:spPr>
          <p:txBody>
            <a:bodyPr wrap="none" rtlCol="0">
              <a:spAutoFit/>
            </a:bodyPr>
            <a:lstStyle/>
            <a:p>
              <a:r>
                <a:rPr kumimoji="1" lang="zh-CN" altLang="en-US" dirty="0" smtClean="0"/>
                <a:t>浏览器事</a:t>
              </a:r>
              <a:endParaRPr kumimoji="1" lang="en-US" altLang="zh-CN" dirty="0" smtClean="0"/>
            </a:p>
            <a:p>
              <a:r>
                <a:rPr kumimoji="1" lang="zh-CN" altLang="en-US" dirty="0" smtClean="0"/>
                <a:t>件对象</a:t>
              </a:r>
              <a:endParaRPr kumimoji="1" lang="zh-CN" altLang="en-US" dirty="0"/>
            </a:p>
          </p:txBody>
        </p:sp>
      </p:grpSp>
      <p:grpSp>
        <p:nvGrpSpPr>
          <p:cNvPr id="50" name="组 49"/>
          <p:cNvGrpSpPr/>
          <p:nvPr/>
        </p:nvGrpSpPr>
        <p:grpSpPr>
          <a:xfrm>
            <a:off x="5345899" y="2340100"/>
            <a:ext cx="2623564" cy="1507106"/>
            <a:chOff x="5345899" y="2340100"/>
            <a:chExt cx="2623564" cy="1507106"/>
          </a:xfrm>
        </p:grpSpPr>
        <p:cxnSp>
          <p:nvCxnSpPr>
            <p:cNvPr id="27" name="肘形连接符 26"/>
            <p:cNvCxnSpPr/>
            <p:nvPr/>
          </p:nvCxnSpPr>
          <p:spPr>
            <a:xfrm rot="10800000" flipV="1">
              <a:off x="5345899" y="3424972"/>
              <a:ext cx="1932565" cy="422234"/>
            </a:xfrm>
            <a:prstGeom prst="bentConnector3">
              <a:avLst>
                <a:gd name="adj1" fmla="val 100183"/>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肘形连接符 27"/>
            <p:cNvCxnSpPr/>
            <p:nvPr/>
          </p:nvCxnSpPr>
          <p:spPr>
            <a:xfrm rot="16200000" flipH="1">
              <a:off x="7155370" y="3082666"/>
              <a:ext cx="782592" cy="674957"/>
            </a:xfrm>
            <a:prstGeom prst="bentConnector3">
              <a:avLst>
                <a:gd name="adj1" fmla="val 50000"/>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6399803" y="2340100"/>
              <a:ext cx="1569660" cy="646331"/>
            </a:xfrm>
            <a:prstGeom prst="rect">
              <a:avLst/>
            </a:prstGeom>
            <a:noFill/>
          </p:spPr>
          <p:txBody>
            <a:bodyPr wrap="none" rtlCol="0">
              <a:spAutoFit/>
            </a:bodyPr>
            <a:lstStyle/>
            <a:p>
              <a:r>
                <a:rPr kumimoji="1" lang="zh-CN" altLang="en-US" dirty="0" smtClean="0"/>
                <a:t>当事件发生时</a:t>
              </a:r>
              <a:endParaRPr kumimoji="1" lang="en-US" altLang="zh-CN" dirty="0" smtClean="0"/>
            </a:p>
            <a:p>
              <a:r>
                <a:rPr kumimoji="1" lang="zh-CN" altLang="en-US" dirty="0" smtClean="0"/>
                <a:t>执行的表达式</a:t>
              </a:r>
              <a:endParaRPr kumimoji="1" lang="zh-CN" altLang="en-US" dirty="0"/>
            </a:p>
          </p:txBody>
        </p:sp>
      </p:grpSp>
      <p:pic>
        <p:nvPicPr>
          <p:cNvPr id="54" name="图片 5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5202" y="5908556"/>
            <a:ext cx="4394200" cy="647700"/>
          </a:xfrm>
          <a:prstGeom prst="rect">
            <a:avLst/>
          </a:prstGeom>
        </p:spPr>
      </p:pic>
    </p:spTree>
    <p:extLst>
      <p:ext uri="{BB962C8B-B14F-4D97-AF65-F5344CB8AC3E}">
        <p14:creationId xmlns:p14="http://schemas.microsoft.com/office/powerpoint/2010/main" val="833958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blinds(horizontal)">
                                      <p:cBhvr>
                                        <p:cTn id="18" dur="500"/>
                                        <p:tgtEl>
                                          <p:spTgt spid="4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blinds(horizontal)">
                                      <p:cBhvr>
                                        <p:cTn id="23" dur="500"/>
                                        <p:tgtEl>
                                          <p:spTgt spid="4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blinds(horizontal)">
                                      <p:cBhvr>
                                        <p:cTn id="28" dur="500"/>
                                        <p:tgtEl>
                                          <p:spTgt spid="5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blinds(horizontal)">
                                      <p:cBhvr>
                                        <p:cTn id="33" dur="500"/>
                                        <p:tgtEl>
                                          <p:spTgt spid="51"/>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blinds(horizontal)">
                                      <p:cBhvr>
                                        <p:cTn id="38" dur="500"/>
                                        <p:tgtEl>
                                          <p:spTgt spid="52"/>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dissolve">
                                      <p:cBhvr>
                                        <p:cTn id="4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p:cNvSpPr>
            <a:spLocks/>
          </p:cNvSpPr>
          <p:nvPr/>
        </p:nvSpPr>
        <p:spPr>
          <a:xfrm>
            <a:off x="4903519" y="499638"/>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smtClean="0">
                <a:solidFill>
                  <a:srgbClr val="C94251"/>
                </a:solidFill>
                <a:latin typeface="微软雅黑" charset="0"/>
                <a:ea typeface="微软雅黑" charset="0"/>
                <a:cs typeface="微软雅黑" charset="0"/>
              </a:rPr>
              <a:t>数据绑定</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7" name="文本框"/>
          <p:cNvSpPr txBox="1">
            <a:spLocks/>
          </p:cNvSpPr>
          <p:nvPr/>
        </p:nvSpPr>
        <p:spPr>
          <a:xfrm>
            <a:off x="1650494" y="1539993"/>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属性绑定</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900" y="2534349"/>
            <a:ext cx="4279900" cy="965200"/>
          </a:xfrm>
          <a:prstGeom prst="rect">
            <a:avLst/>
          </a:prstGeom>
        </p:spPr>
      </p:pic>
    </p:spTree>
    <p:extLst>
      <p:ext uri="{BB962C8B-B14F-4D97-AF65-F5344CB8AC3E}">
        <p14:creationId xmlns:p14="http://schemas.microsoft.com/office/powerpoint/2010/main" val="141168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p:cNvSpPr>
            <a:spLocks/>
          </p:cNvSpPr>
          <p:nvPr/>
        </p:nvSpPr>
        <p:spPr>
          <a:xfrm>
            <a:off x="4903519" y="499638"/>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smtClean="0">
                <a:solidFill>
                  <a:srgbClr val="C94251"/>
                </a:solidFill>
                <a:latin typeface="微软雅黑" charset="0"/>
                <a:ea typeface="微软雅黑" charset="0"/>
                <a:cs typeface="微软雅黑" charset="0"/>
              </a:rPr>
              <a:t>数据绑定</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10" name="文本框"/>
          <p:cNvSpPr txBox="1">
            <a:spLocks/>
          </p:cNvSpPr>
          <p:nvPr/>
        </p:nvSpPr>
        <p:spPr>
          <a:xfrm>
            <a:off x="1650495" y="1817567"/>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en-US" altLang="zh-CN" sz="2200" b="1" kern="0" dirty="0" smtClean="0">
                <a:solidFill>
                  <a:srgbClr val="212121"/>
                </a:solidFill>
                <a:latin typeface="微软雅黑" charset="0"/>
                <a:ea typeface="微软雅黑" charset="0"/>
                <a:cs typeface="Times New Roman" charset="0"/>
              </a:rPr>
              <a:t>HTML</a:t>
            </a:r>
            <a:r>
              <a:rPr lang="zh-CN" altLang="en-US" sz="2200" b="1" kern="0" dirty="0" smtClean="0">
                <a:solidFill>
                  <a:srgbClr val="212121"/>
                </a:solidFill>
                <a:latin typeface="微软雅黑" charset="0"/>
                <a:ea typeface="微软雅黑" charset="0"/>
                <a:cs typeface="Times New Roman" charset="0"/>
              </a:rPr>
              <a:t>属性和</a:t>
            </a:r>
            <a:r>
              <a:rPr lang="en-US" altLang="zh-CN" sz="2200" b="1" kern="0" dirty="0" smtClean="0">
                <a:solidFill>
                  <a:srgbClr val="212121"/>
                </a:solidFill>
                <a:latin typeface="微软雅黑" charset="0"/>
                <a:ea typeface="微软雅黑" charset="0"/>
                <a:cs typeface="Times New Roman" charset="0"/>
              </a:rPr>
              <a:t>DOM</a:t>
            </a:r>
            <a:r>
              <a:rPr lang="zh-CN" altLang="en-US" sz="2200" b="1" kern="0" dirty="0" smtClean="0">
                <a:solidFill>
                  <a:srgbClr val="212121"/>
                </a:solidFill>
                <a:latin typeface="微软雅黑" charset="0"/>
                <a:ea typeface="微软雅黑" charset="0"/>
                <a:cs typeface="Times New Roman" charset="0"/>
              </a:rPr>
              <a:t>属性的关系</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
        <p:nvSpPr>
          <p:cNvPr id="14" name="矩形"/>
          <p:cNvSpPr>
            <a:spLocks/>
          </p:cNvSpPr>
          <p:nvPr/>
        </p:nvSpPr>
        <p:spPr>
          <a:xfrm>
            <a:off x="2304299" y="385073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a:solidFill>
                  <a:srgbClr val="474747"/>
                </a:solidFill>
                <a:latin typeface="微软雅黑" charset="0"/>
                <a:ea typeface="微软雅黑" charset="0"/>
                <a:cs typeface="微软雅黑" charset="0"/>
                <a:sym typeface="Calibri" pitchFamily="34" charset="0"/>
              </a:rPr>
              <a:t>有些 </a:t>
            </a:r>
            <a:r>
              <a:rPr lang="en-US" altLang="zh-CN" sz="2000" dirty="0">
                <a:solidFill>
                  <a:srgbClr val="474747"/>
                </a:solidFill>
                <a:latin typeface="微软雅黑" charset="0"/>
                <a:ea typeface="微软雅黑" charset="0"/>
                <a:cs typeface="微软雅黑" charset="0"/>
                <a:sym typeface="Calibri" pitchFamily="34" charset="0"/>
              </a:rPr>
              <a:t>HTML </a:t>
            </a:r>
            <a:r>
              <a:rPr lang="zh-CN" altLang="en-US" sz="2000" dirty="0">
                <a:solidFill>
                  <a:srgbClr val="474747"/>
                </a:solidFill>
                <a:latin typeface="微软雅黑" charset="0"/>
                <a:ea typeface="微软雅黑" charset="0"/>
                <a:cs typeface="微软雅黑" charset="0"/>
                <a:sym typeface="Calibri" pitchFamily="34" charset="0"/>
              </a:rPr>
              <a:t>属性 没有对应的 </a:t>
            </a:r>
            <a:r>
              <a:rPr lang="en-US" altLang="zh-CN" sz="2000" dirty="0">
                <a:solidFill>
                  <a:srgbClr val="474747"/>
                </a:solidFill>
                <a:latin typeface="微软雅黑" charset="0"/>
                <a:ea typeface="微软雅黑" charset="0"/>
                <a:cs typeface="微软雅黑" charset="0"/>
                <a:sym typeface="Calibri" pitchFamily="34" charset="0"/>
              </a:rPr>
              <a:t>DOM </a:t>
            </a:r>
            <a:r>
              <a:rPr lang="zh-CN" altLang="en-US" sz="2000" dirty="0">
                <a:solidFill>
                  <a:srgbClr val="474747"/>
                </a:solidFill>
                <a:latin typeface="微软雅黑" charset="0"/>
                <a:ea typeface="微软雅黑" charset="0"/>
                <a:cs typeface="微软雅黑" charset="0"/>
                <a:sym typeface="Calibri" pitchFamily="34" charset="0"/>
              </a:rPr>
              <a:t>属性，如</a:t>
            </a:r>
            <a:r>
              <a:rPr lang="en-US" altLang="zh-CN" sz="2000" dirty="0" err="1">
                <a:solidFill>
                  <a:srgbClr val="474747"/>
                </a:solidFill>
                <a:latin typeface="微软雅黑" charset="0"/>
                <a:ea typeface="微软雅黑" charset="0"/>
                <a:cs typeface="微软雅黑" charset="0"/>
                <a:sym typeface="Calibri" pitchFamily="34" charset="0"/>
              </a:rPr>
              <a:t>colspan</a:t>
            </a:r>
            <a:r>
              <a:rPr lang="zh-CN" altLang="en-US" sz="2000" dirty="0">
                <a:solidFill>
                  <a:srgbClr val="474747"/>
                </a:solidFill>
                <a:latin typeface="微软雅黑" charset="0"/>
                <a:ea typeface="微软雅黑" charset="0"/>
                <a:cs typeface="微软雅黑" charset="0"/>
                <a:sym typeface="Calibri" pitchFamily="34" charset="0"/>
              </a:rPr>
              <a:t>。</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15" name="矩形"/>
          <p:cNvSpPr>
            <a:spLocks/>
          </p:cNvSpPr>
          <p:nvPr/>
        </p:nvSpPr>
        <p:spPr>
          <a:xfrm>
            <a:off x="2316082" y="285279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a:solidFill>
                  <a:srgbClr val="474747"/>
                </a:solidFill>
                <a:latin typeface="微软雅黑" charset="0"/>
                <a:ea typeface="微软雅黑" charset="0"/>
                <a:cs typeface="微软雅黑" charset="0"/>
              </a:rPr>
              <a:t>少量 </a:t>
            </a:r>
            <a:r>
              <a:rPr lang="en-US" altLang="zh-CN" sz="2000" dirty="0">
                <a:solidFill>
                  <a:srgbClr val="474747"/>
                </a:solidFill>
                <a:latin typeface="微软雅黑" charset="0"/>
                <a:ea typeface="微软雅黑" charset="0"/>
                <a:cs typeface="微软雅黑" charset="0"/>
              </a:rPr>
              <a:t>HTML </a:t>
            </a:r>
            <a:r>
              <a:rPr lang="zh-CN" altLang="en-US" sz="2000" dirty="0">
                <a:solidFill>
                  <a:srgbClr val="474747"/>
                </a:solidFill>
                <a:latin typeface="微软雅黑" charset="0"/>
                <a:ea typeface="微软雅黑" charset="0"/>
                <a:cs typeface="微软雅黑" charset="0"/>
              </a:rPr>
              <a:t>属性 和 </a:t>
            </a:r>
            <a:r>
              <a:rPr lang="en-US" altLang="zh-CN" sz="2000" dirty="0">
                <a:solidFill>
                  <a:srgbClr val="474747"/>
                </a:solidFill>
                <a:latin typeface="微软雅黑" charset="0"/>
                <a:ea typeface="微软雅黑" charset="0"/>
                <a:cs typeface="微软雅黑" charset="0"/>
              </a:rPr>
              <a:t>DOM </a:t>
            </a:r>
            <a:r>
              <a:rPr lang="zh-CN" altLang="en-US" sz="2000" dirty="0">
                <a:solidFill>
                  <a:srgbClr val="474747"/>
                </a:solidFill>
                <a:latin typeface="微软雅黑" charset="0"/>
                <a:ea typeface="微软雅黑" charset="0"/>
                <a:cs typeface="微软雅黑" charset="0"/>
              </a:rPr>
              <a:t>属性 之间有着 </a:t>
            </a:r>
            <a:r>
              <a:rPr lang="en-US" altLang="zh-CN" sz="2000" dirty="0">
                <a:solidFill>
                  <a:srgbClr val="474747"/>
                </a:solidFill>
                <a:latin typeface="微软雅黑" charset="0"/>
                <a:ea typeface="微软雅黑" charset="0"/>
                <a:cs typeface="微软雅黑" charset="0"/>
              </a:rPr>
              <a:t>1:1 </a:t>
            </a:r>
            <a:r>
              <a:rPr lang="zh-CN" altLang="en-US" sz="2000" dirty="0">
                <a:solidFill>
                  <a:srgbClr val="474747"/>
                </a:solidFill>
                <a:latin typeface="微软雅黑" charset="0"/>
                <a:ea typeface="微软雅黑" charset="0"/>
                <a:cs typeface="微软雅黑" charset="0"/>
              </a:rPr>
              <a:t>的映射，如</a:t>
            </a:r>
            <a:r>
              <a:rPr lang="en-US" altLang="zh-CN" sz="2000" dirty="0">
                <a:solidFill>
                  <a:srgbClr val="474747"/>
                </a:solidFill>
                <a:latin typeface="微软雅黑" charset="0"/>
                <a:ea typeface="微软雅黑" charset="0"/>
                <a:cs typeface="微软雅黑" charset="0"/>
              </a:rPr>
              <a:t>id</a:t>
            </a:r>
            <a:r>
              <a:rPr lang="zh-CN" altLang="en-US" sz="2000" dirty="0">
                <a:solidFill>
                  <a:srgbClr val="474747"/>
                </a:solidFill>
                <a:latin typeface="微软雅黑" charset="0"/>
                <a:ea typeface="微软雅黑" charset="0"/>
                <a:cs typeface="微软雅黑" charset="0"/>
              </a:rPr>
              <a:t>。</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16" name="矩形"/>
          <p:cNvSpPr>
            <a:spLocks/>
          </p:cNvSpPr>
          <p:nvPr/>
        </p:nvSpPr>
        <p:spPr>
          <a:xfrm>
            <a:off x="2329937" y="4871005"/>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a:solidFill>
                  <a:srgbClr val="474747"/>
                </a:solidFill>
                <a:latin typeface="微软雅黑" charset="0"/>
                <a:ea typeface="微软雅黑" charset="0"/>
                <a:cs typeface="微软雅黑" charset="0"/>
                <a:sym typeface="Calibri" pitchFamily="34" charset="0"/>
              </a:rPr>
              <a:t>有些 </a:t>
            </a:r>
            <a:r>
              <a:rPr lang="en-US" altLang="zh-CN" sz="2000" dirty="0">
                <a:solidFill>
                  <a:srgbClr val="474747"/>
                </a:solidFill>
                <a:latin typeface="微软雅黑" charset="0"/>
                <a:ea typeface="微软雅黑" charset="0"/>
                <a:cs typeface="微软雅黑" charset="0"/>
                <a:sym typeface="Calibri" pitchFamily="34" charset="0"/>
              </a:rPr>
              <a:t>DOM </a:t>
            </a:r>
            <a:r>
              <a:rPr lang="zh-CN" altLang="en-US" sz="2000" dirty="0">
                <a:solidFill>
                  <a:srgbClr val="474747"/>
                </a:solidFill>
                <a:latin typeface="微软雅黑" charset="0"/>
                <a:ea typeface="微软雅黑" charset="0"/>
                <a:cs typeface="微软雅黑" charset="0"/>
                <a:sym typeface="Calibri" pitchFamily="34" charset="0"/>
              </a:rPr>
              <a:t>属性 没有对应的 </a:t>
            </a:r>
            <a:r>
              <a:rPr lang="en-US" altLang="zh-CN" sz="2000" dirty="0">
                <a:solidFill>
                  <a:srgbClr val="474747"/>
                </a:solidFill>
                <a:latin typeface="微软雅黑" charset="0"/>
                <a:ea typeface="微软雅黑" charset="0"/>
                <a:cs typeface="微软雅黑" charset="0"/>
                <a:sym typeface="Calibri" pitchFamily="34" charset="0"/>
              </a:rPr>
              <a:t>HTML </a:t>
            </a:r>
            <a:r>
              <a:rPr lang="zh-CN" altLang="en-US" sz="2000" dirty="0">
                <a:solidFill>
                  <a:srgbClr val="474747"/>
                </a:solidFill>
                <a:latin typeface="微软雅黑" charset="0"/>
                <a:ea typeface="微软雅黑" charset="0"/>
                <a:cs typeface="微软雅黑" charset="0"/>
                <a:sym typeface="Calibri" pitchFamily="34" charset="0"/>
              </a:rPr>
              <a:t>属性，如</a:t>
            </a:r>
            <a:r>
              <a:rPr lang="en-US" altLang="zh-CN" sz="2000" dirty="0" err="1">
                <a:solidFill>
                  <a:srgbClr val="474747"/>
                </a:solidFill>
                <a:latin typeface="微软雅黑" charset="0"/>
                <a:ea typeface="微软雅黑" charset="0"/>
                <a:cs typeface="微软雅黑" charset="0"/>
                <a:sym typeface="Calibri" pitchFamily="34" charset="0"/>
              </a:rPr>
              <a:t>textContent</a:t>
            </a:r>
            <a:r>
              <a:rPr lang="zh-CN" altLang="en-US" sz="2000" dirty="0">
                <a:solidFill>
                  <a:srgbClr val="474747"/>
                </a:solidFill>
                <a:latin typeface="微软雅黑" charset="0"/>
                <a:ea typeface="微软雅黑" charset="0"/>
                <a:cs typeface="微软雅黑" charset="0"/>
                <a:sym typeface="Calibri" pitchFamily="34" charset="0"/>
              </a:rPr>
              <a:t>。</a:t>
            </a:r>
            <a:endParaRPr lang="zh-CN" altLang="en-US" sz="2000" u="none" strike="noStrike" kern="1200" cap="none" spc="0" baseline="0" dirty="0">
              <a:solidFill>
                <a:srgbClr val="474747"/>
              </a:solidFill>
              <a:latin typeface="微软雅黑" charset="0"/>
              <a:ea typeface="微软雅黑" charset="0"/>
              <a:cs typeface="微软雅黑" charset="0"/>
              <a:sym typeface="Calibri" pitchFamily="34" charset="0"/>
            </a:endParaRPr>
          </a:p>
        </p:txBody>
      </p:sp>
    </p:spTree>
    <p:extLst>
      <p:ext uri="{BB962C8B-B14F-4D97-AF65-F5344CB8AC3E}">
        <p14:creationId xmlns:p14="http://schemas.microsoft.com/office/powerpoint/2010/main" val="131104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p:cNvSpPr>
            <a:spLocks/>
          </p:cNvSpPr>
          <p:nvPr/>
        </p:nvSpPr>
        <p:spPr>
          <a:xfrm>
            <a:off x="4903519" y="499638"/>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smtClean="0">
                <a:solidFill>
                  <a:srgbClr val="C94251"/>
                </a:solidFill>
                <a:latin typeface="微软雅黑" charset="0"/>
                <a:ea typeface="微软雅黑" charset="0"/>
                <a:cs typeface="微软雅黑" charset="0"/>
              </a:rPr>
              <a:t>数据绑定</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10" name="文本框"/>
          <p:cNvSpPr txBox="1">
            <a:spLocks/>
          </p:cNvSpPr>
          <p:nvPr/>
        </p:nvSpPr>
        <p:spPr>
          <a:xfrm>
            <a:off x="1650495" y="1817567"/>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en-US" altLang="zh-CN" sz="2200" b="1" kern="0" dirty="0" smtClean="0">
                <a:solidFill>
                  <a:srgbClr val="212121"/>
                </a:solidFill>
                <a:latin typeface="微软雅黑" charset="0"/>
                <a:ea typeface="微软雅黑" charset="0"/>
                <a:cs typeface="Times New Roman" charset="0"/>
              </a:rPr>
              <a:t>HTML</a:t>
            </a:r>
            <a:r>
              <a:rPr lang="zh-CN" altLang="en-US" sz="2200" b="1" kern="0" dirty="0" smtClean="0">
                <a:solidFill>
                  <a:srgbClr val="212121"/>
                </a:solidFill>
                <a:latin typeface="微软雅黑" charset="0"/>
                <a:ea typeface="微软雅黑" charset="0"/>
                <a:cs typeface="Times New Roman" charset="0"/>
              </a:rPr>
              <a:t>属性和</a:t>
            </a:r>
            <a:r>
              <a:rPr lang="en-US" altLang="zh-CN" sz="2200" b="1" kern="0" dirty="0" smtClean="0">
                <a:solidFill>
                  <a:srgbClr val="212121"/>
                </a:solidFill>
                <a:latin typeface="微软雅黑" charset="0"/>
                <a:ea typeface="微软雅黑" charset="0"/>
                <a:cs typeface="Times New Roman" charset="0"/>
              </a:rPr>
              <a:t>DOM</a:t>
            </a:r>
            <a:r>
              <a:rPr lang="zh-CN" altLang="en-US" sz="2200" b="1" kern="0" dirty="0" smtClean="0">
                <a:solidFill>
                  <a:srgbClr val="212121"/>
                </a:solidFill>
                <a:latin typeface="微软雅黑" charset="0"/>
                <a:ea typeface="微软雅黑" charset="0"/>
                <a:cs typeface="Times New Roman" charset="0"/>
              </a:rPr>
              <a:t>属性的关系</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
        <p:nvSpPr>
          <p:cNvPr id="14" name="矩形"/>
          <p:cNvSpPr>
            <a:spLocks/>
          </p:cNvSpPr>
          <p:nvPr/>
        </p:nvSpPr>
        <p:spPr>
          <a:xfrm>
            <a:off x="2304299" y="3696845"/>
            <a:ext cx="8229600" cy="707886"/>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dirty="0">
                <a:solidFill>
                  <a:srgbClr val="474747"/>
                </a:solidFill>
                <a:latin typeface="微软雅黑" charset="0"/>
                <a:ea typeface="微软雅黑" charset="0"/>
                <a:cs typeface="微软雅黑" charset="0"/>
                <a:sym typeface="Calibri" pitchFamily="34" charset="0"/>
              </a:rPr>
              <a:t>HTML </a:t>
            </a:r>
            <a:r>
              <a:rPr lang="zh-CN" altLang="en-US" sz="2000" dirty="0">
                <a:solidFill>
                  <a:srgbClr val="474747"/>
                </a:solidFill>
                <a:latin typeface="微软雅黑" charset="0"/>
                <a:ea typeface="微软雅黑" charset="0"/>
                <a:cs typeface="微软雅黑" charset="0"/>
                <a:sym typeface="Calibri" pitchFamily="34" charset="0"/>
              </a:rPr>
              <a:t>属性的值指定了初始值；</a:t>
            </a:r>
            <a:r>
              <a:rPr lang="en-US" altLang="zh-CN" sz="2000" dirty="0">
                <a:solidFill>
                  <a:srgbClr val="474747"/>
                </a:solidFill>
                <a:latin typeface="微软雅黑" charset="0"/>
                <a:ea typeface="微软雅黑" charset="0"/>
                <a:cs typeface="微软雅黑" charset="0"/>
                <a:sym typeface="Calibri" pitchFamily="34" charset="0"/>
              </a:rPr>
              <a:t>DOM </a:t>
            </a:r>
            <a:r>
              <a:rPr lang="zh-CN" altLang="en-US" sz="2000" dirty="0">
                <a:solidFill>
                  <a:srgbClr val="474747"/>
                </a:solidFill>
                <a:latin typeface="微软雅黑" charset="0"/>
                <a:ea typeface="微软雅黑" charset="0"/>
                <a:cs typeface="微软雅黑" charset="0"/>
                <a:sym typeface="Calibri" pitchFamily="34" charset="0"/>
              </a:rPr>
              <a:t>属性的值表示当前值</a:t>
            </a:r>
            <a:r>
              <a:rPr lang="zh-CN" altLang="en-US" sz="2000" dirty="0" smtClean="0">
                <a:solidFill>
                  <a:srgbClr val="474747"/>
                </a:solidFill>
                <a:latin typeface="微软雅黑" charset="0"/>
                <a:ea typeface="微软雅黑" charset="0"/>
                <a:cs typeface="微软雅黑" charset="0"/>
                <a:sym typeface="Calibri" pitchFamily="34" charset="0"/>
              </a:rPr>
              <a:t>。</a:t>
            </a:r>
            <a:endParaRPr lang="en-US" altLang="zh-CN" sz="2000" dirty="0" smtClean="0">
              <a:solidFill>
                <a:srgbClr val="474747"/>
              </a:solidFill>
              <a:latin typeface="微软雅黑" charset="0"/>
              <a:ea typeface="微软雅黑" charset="0"/>
              <a:cs typeface="微软雅黑" charset="0"/>
              <a:sym typeface="Calibri" pitchFamily="34" charset="0"/>
            </a:endParaRPr>
          </a:p>
          <a:p>
            <a:pPr lvl="1"/>
            <a:r>
              <a:rPr lang="en-US" altLang="zh-CN" sz="2000" dirty="0" smtClean="0">
                <a:solidFill>
                  <a:srgbClr val="474747"/>
                </a:solidFill>
                <a:latin typeface="微软雅黑" charset="0"/>
                <a:ea typeface="微软雅黑" charset="0"/>
                <a:cs typeface="微软雅黑" charset="0"/>
                <a:sym typeface="Calibri" pitchFamily="34" charset="0"/>
              </a:rPr>
              <a:t>DOM </a:t>
            </a:r>
            <a:r>
              <a:rPr lang="zh-CN" altLang="en-US" sz="2000" dirty="0">
                <a:solidFill>
                  <a:srgbClr val="474747"/>
                </a:solidFill>
                <a:latin typeface="微软雅黑" charset="0"/>
                <a:ea typeface="微软雅黑" charset="0"/>
                <a:cs typeface="微软雅黑" charset="0"/>
                <a:sym typeface="Calibri" pitchFamily="34" charset="0"/>
              </a:rPr>
              <a:t>属性 的值可以改变；</a:t>
            </a:r>
            <a:r>
              <a:rPr lang="en-US" altLang="zh-CN" sz="2000" dirty="0">
                <a:solidFill>
                  <a:srgbClr val="474747"/>
                </a:solidFill>
                <a:latin typeface="微软雅黑" charset="0"/>
                <a:ea typeface="微软雅黑" charset="0"/>
                <a:cs typeface="微软雅黑" charset="0"/>
                <a:sym typeface="Calibri" pitchFamily="34" charset="0"/>
              </a:rPr>
              <a:t>HTML </a:t>
            </a:r>
            <a:r>
              <a:rPr lang="zh-CN" altLang="en-US" sz="2000" dirty="0">
                <a:solidFill>
                  <a:srgbClr val="474747"/>
                </a:solidFill>
                <a:latin typeface="微软雅黑" charset="0"/>
                <a:ea typeface="微软雅黑" charset="0"/>
                <a:cs typeface="微软雅黑" charset="0"/>
                <a:sym typeface="Calibri" pitchFamily="34" charset="0"/>
              </a:rPr>
              <a:t>属性的值不能改变。</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15" name="矩形"/>
          <p:cNvSpPr>
            <a:spLocks/>
          </p:cNvSpPr>
          <p:nvPr/>
        </p:nvSpPr>
        <p:spPr>
          <a:xfrm>
            <a:off x="2316082" y="285279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a:solidFill>
                  <a:srgbClr val="474747"/>
                </a:solidFill>
                <a:latin typeface="微软雅黑" charset="0"/>
                <a:ea typeface="微软雅黑" charset="0"/>
                <a:cs typeface="微软雅黑" charset="0"/>
              </a:rPr>
              <a:t>就算名字相同，</a:t>
            </a:r>
            <a:r>
              <a:rPr lang="en-US" altLang="zh-CN" sz="2000" dirty="0">
                <a:solidFill>
                  <a:srgbClr val="474747"/>
                </a:solidFill>
                <a:latin typeface="微软雅黑" charset="0"/>
                <a:ea typeface="微软雅黑" charset="0"/>
                <a:cs typeface="微软雅黑" charset="0"/>
              </a:rPr>
              <a:t>HTML </a:t>
            </a:r>
            <a:r>
              <a:rPr lang="zh-CN" altLang="en-US" sz="2000" dirty="0">
                <a:solidFill>
                  <a:srgbClr val="474747"/>
                </a:solidFill>
                <a:latin typeface="微软雅黑" charset="0"/>
                <a:ea typeface="微软雅黑" charset="0"/>
                <a:cs typeface="微软雅黑" charset="0"/>
              </a:rPr>
              <a:t>属性 和 </a:t>
            </a:r>
            <a:r>
              <a:rPr lang="en-US" altLang="zh-CN" sz="2000" dirty="0">
                <a:solidFill>
                  <a:srgbClr val="474747"/>
                </a:solidFill>
                <a:latin typeface="微软雅黑" charset="0"/>
                <a:ea typeface="微软雅黑" charset="0"/>
                <a:cs typeface="微软雅黑" charset="0"/>
              </a:rPr>
              <a:t>DOM </a:t>
            </a:r>
            <a:r>
              <a:rPr lang="zh-CN" altLang="en-US" sz="2000" dirty="0">
                <a:solidFill>
                  <a:srgbClr val="474747"/>
                </a:solidFill>
                <a:latin typeface="微软雅黑" charset="0"/>
                <a:ea typeface="微软雅黑" charset="0"/>
                <a:cs typeface="微软雅黑" charset="0"/>
              </a:rPr>
              <a:t>属性 也不是同一样东西。</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16" name="矩形"/>
          <p:cNvSpPr>
            <a:spLocks/>
          </p:cNvSpPr>
          <p:nvPr/>
        </p:nvSpPr>
        <p:spPr>
          <a:xfrm>
            <a:off x="2329937" y="4871005"/>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a:solidFill>
                  <a:srgbClr val="474747"/>
                </a:solidFill>
                <a:latin typeface="微软雅黑" charset="0"/>
                <a:ea typeface="微软雅黑" charset="0"/>
                <a:cs typeface="微软雅黑" charset="0"/>
                <a:sym typeface="Calibri" pitchFamily="34" charset="0"/>
              </a:rPr>
              <a:t>模板绑定是通过 </a:t>
            </a:r>
            <a:r>
              <a:rPr lang="en-US" altLang="zh-CN" sz="2000" dirty="0">
                <a:solidFill>
                  <a:srgbClr val="474747"/>
                </a:solidFill>
                <a:latin typeface="微软雅黑" charset="0"/>
                <a:ea typeface="微软雅黑" charset="0"/>
                <a:cs typeface="微软雅黑" charset="0"/>
                <a:sym typeface="Calibri" pitchFamily="34" charset="0"/>
              </a:rPr>
              <a:t>DOM</a:t>
            </a:r>
            <a:r>
              <a:rPr lang="zh-CN" altLang="en-US" sz="2000" dirty="0">
                <a:solidFill>
                  <a:srgbClr val="474747"/>
                </a:solidFill>
                <a:latin typeface="微软雅黑" charset="0"/>
                <a:ea typeface="微软雅黑" charset="0"/>
                <a:cs typeface="微软雅黑" charset="0"/>
                <a:sym typeface="Calibri" pitchFamily="34" charset="0"/>
              </a:rPr>
              <a:t>属性 和事件来工作的，而不是 </a:t>
            </a:r>
            <a:r>
              <a:rPr lang="en-US" altLang="zh-CN" sz="2000" dirty="0">
                <a:solidFill>
                  <a:srgbClr val="474747"/>
                </a:solidFill>
                <a:latin typeface="微软雅黑" charset="0"/>
                <a:ea typeface="微软雅黑" charset="0"/>
                <a:cs typeface="微软雅黑" charset="0"/>
                <a:sym typeface="Calibri" pitchFamily="34" charset="0"/>
              </a:rPr>
              <a:t>HTML </a:t>
            </a:r>
            <a:r>
              <a:rPr lang="zh-CN" altLang="en-US" sz="2000" dirty="0">
                <a:solidFill>
                  <a:srgbClr val="474747"/>
                </a:solidFill>
                <a:latin typeface="微软雅黑" charset="0"/>
                <a:ea typeface="微软雅黑" charset="0"/>
                <a:cs typeface="微软雅黑" charset="0"/>
                <a:sym typeface="Calibri" pitchFamily="34" charset="0"/>
              </a:rPr>
              <a:t>属性</a:t>
            </a:r>
            <a:r>
              <a:rPr lang="zh-CN" altLang="en-US" sz="2000" dirty="0" smtClean="0">
                <a:solidFill>
                  <a:srgbClr val="474747"/>
                </a:solidFill>
                <a:latin typeface="微软雅黑" charset="0"/>
                <a:ea typeface="微软雅黑" charset="0"/>
                <a:cs typeface="微软雅黑" charset="0"/>
                <a:sym typeface="Calibri" pitchFamily="34" charset="0"/>
              </a:rPr>
              <a:t>。</a:t>
            </a:r>
            <a:endParaRPr lang="zh-CN" altLang="en-US" sz="2000" u="none" strike="noStrike" kern="1200" cap="none" spc="0" baseline="0" dirty="0">
              <a:solidFill>
                <a:srgbClr val="474747"/>
              </a:solidFill>
              <a:latin typeface="微软雅黑" charset="0"/>
              <a:ea typeface="微软雅黑" charset="0"/>
              <a:cs typeface="微软雅黑" charset="0"/>
              <a:sym typeface="Calibri" pitchFamily="34" charset="0"/>
            </a:endParaRPr>
          </a:p>
        </p:txBody>
      </p:sp>
    </p:spTree>
    <p:extLst>
      <p:ext uri="{BB962C8B-B14F-4D97-AF65-F5344CB8AC3E}">
        <p14:creationId xmlns:p14="http://schemas.microsoft.com/office/powerpoint/2010/main" val="36628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p:cNvSpPr txBox="1">
            <a:spLocks/>
          </p:cNvSpPr>
          <p:nvPr/>
        </p:nvSpPr>
        <p:spPr>
          <a:xfrm>
            <a:off x="1650495" y="1817567"/>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第四章 依赖注入</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
        <p:nvSpPr>
          <p:cNvPr id="5" name="矩形"/>
          <p:cNvSpPr>
            <a:spLocks/>
          </p:cNvSpPr>
          <p:nvPr/>
        </p:nvSpPr>
        <p:spPr>
          <a:xfrm>
            <a:off x="2304299" y="385073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u="none" strike="noStrike" kern="1200" cap="none" spc="0" baseline="0" dirty="0" smtClean="0">
                <a:solidFill>
                  <a:srgbClr val="474747"/>
                </a:solidFill>
                <a:latin typeface="微软雅黑" charset="0"/>
                <a:ea typeface="微软雅黑" charset="0"/>
                <a:cs typeface="微软雅黑" charset="0"/>
                <a:sym typeface="Calibri" pitchFamily="34" charset="0"/>
              </a:rPr>
              <a:t>Angular</a:t>
            </a:r>
            <a:r>
              <a:rPr lang="zh-CN" altLang="en-US" sz="2000" dirty="0" smtClean="0">
                <a:solidFill>
                  <a:srgbClr val="474747"/>
                </a:solidFill>
                <a:latin typeface="微软雅黑" charset="0"/>
                <a:ea typeface="微软雅黑" charset="0"/>
                <a:cs typeface="微软雅黑" charset="0"/>
                <a:sym typeface="Calibri" pitchFamily="34" charset="0"/>
              </a:rPr>
              <a:t>对依赖注入的实现方式</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6" name="矩形"/>
          <p:cNvSpPr>
            <a:spLocks/>
          </p:cNvSpPr>
          <p:nvPr/>
        </p:nvSpPr>
        <p:spPr>
          <a:xfrm>
            <a:off x="2329937" y="285279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依赖注入模式介绍</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7" name="矩形"/>
          <p:cNvSpPr>
            <a:spLocks/>
          </p:cNvSpPr>
          <p:nvPr/>
        </p:nvSpPr>
        <p:spPr>
          <a:xfrm>
            <a:off x="3690537" y="744888"/>
            <a:ext cx="3262432"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第一章：课程简介</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8" name="矩形"/>
          <p:cNvSpPr>
            <a:spLocks/>
          </p:cNvSpPr>
          <p:nvPr/>
        </p:nvSpPr>
        <p:spPr>
          <a:xfrm>
            <a:off x="2338483" y="4841976"/>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457200" lvl="1" indent="0" algn="l">
              <a:lnSpc>
                <a:spcPct val="100000"/>
              </a:lnSpc>
              <a:spcBef>
                <a:spcPts val="0"/>
              </a:spcBef>
              <a:spcAft>
                <a:spcPts val="0"/>
              </a:spcAft>
              <a:buNone/>
            </a:pPr>
            <a:r>
              <a:rPr lang="en-US" altLang="zh-CN" sz="2000" u="none" strike="noStrike" kern="1200" cap="none" spc="0" baseline="0" dirty="0" smtClean="0">
                <a:solidFill>
                  <a:srgbClr val="474747"/>
                </a:solidFill>
                <a:latin typeface="微软雅黑" charset="0"/>
                <a:ea typeface="微软雅黑" charset="0"/>
                <a:cs typeface="微软雅黑" charset="0"/>
                <a:sym typeface="Calibri" pitchFamily="34" charset="0"/>
              </a:rPr>
              <a:t>Angular</a:t>
            </a:r>
            <a:r>
              <a:rPr lang="zh-CN" altLang="en-US" sz="2000" u="none" strike="noStrike" kern="1200" cap="none" spc="0" baseline="0" dirty="0" smtClean="0">
                <a:solidFill>
                  <a:srgbClr val="474747"/>
                </a:solidFill>
                <a:latin typeface="微软雅黑" charset="0"/>
                <a:ea typeface="微软雅黑" charset="0"/>
                <a:cs typeface="微软雅黑" charset="0"/>
                <a:sym typeface="Calibri" pitchFamily="34" charset="0"/>
              </a:rPr>
              <a:t>的提供器和注入器</a:t>
            </a:r>
            <a:endParaRPr lang="zh-CN" altLang="en-US" sz="2000" u="none" strike="noStrike" kern="1200" cap="none" spc="0" baseline="0" dirty="0">
              <a:solidFill>
                <a:srgbClr val="474747"/>
              </a:solidFill>
              <a:latin typeface="微软雅黑" charset="0"/>
              <a:ea typeface="微软雅黑" charset="0"/>
              <a:cs typeface="微软雅黑" charset="0"/>
              <a:sym typeface="Calibri" pitchFamily="34" charset="0"/>
            </a:endParaRPr>
          </a:p>
        </p:txBody>
      </p:sp>
    </p:spTree>
    <p:extLst>
      <p:ext uri="{BB962C8B-B14F-4D97-AF65-F5344CB8AC3E}">
        <p14:creationId xmlns:p14="http://schemas.microsoft.com/office/powerpoint/2010/main" val="214265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858982" y="790400"/>
            <a:ext cx="10654145" cy="2133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zh-CN" altLang="en-US" dirty="0"/>
          </a:p>
        </p:txBody>
      </p:sp>
      <p:sp>
        <p:nvSpPr>
          <p:cNvPr id="8" name="圆角矩形 7"/>
          <p:cNvSpPr/>
          <p:nvPr/>
        </p:nvSpPr>
        <p:spPr>
          <a:xfrm>
            <a:off x="858981" y="3586832"/>
            <a:ext cx="10654145" cy="3019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p>
        </p:txBody>
      </p:sp>
      <p:sp>
        <p:nvSpPr>
          <p:cNvPr id="3" name="文本框 2"/>
          <p:cNvSpPr txBox="1"/>
          <p:nvPr/>
        </p:nvSpPr>
        <p:spPr>
          <a:xfrm>
            <a:off x="678872" y="318655"/>
            <a:ext cx="963725" cy="369332"/>
          </a:xfrm>
          <a:prstGeom prst="rect">
            <a:avLst/>
          </a:prstGeom>
          <a:noFill/>
        </p:spPr>
        <p:txBody>
          <a:bodyPr wrap="none" rtlCol="0">
            <a:spAutoFit/>
          </a:bodyPr>
          <a:lstStyle/>
          <a:p>
            <a:r>
              <a:rPr kumimoji="1" lang="en-US" altLang="zh-CN" dirty="0" smtClean="0"/>
              <a:t>Angular</a:t>
            </a:r>
            <a:endParaRPr kumimoji="1" lang="zh-CN" altLang="en-US" dirty="0"/>
          </a:p>
        </p:txBody>
      </p:sp>
      <p:sp>
        <p:nvSpPr>
          <p:cNvPr id="5" name="文本框 4"/>
          <p:cNvSpPr txBox="1"/>
          <p:nvPr/>
        </p:nvSpPr>
        <p:spPr>
          <a:xfrm>
            <a:off x="858982" y="3117273"/>
            <a:ext cx="877163" cy="369332"/>
          </a:xfrm>
          <a:prstGeom prst="rect">
            <a:avLst/>
          </a:prstGeom>
          <a:noFill/>
        </p:spPr>
        <p:txBody>
          <a:bodyPr wrap="none" rtlCol="0">
            <a:spAutoFit/>
          </a:bodyPr>
          <a:lstStyle/>
          <a:p>
            <a:r>
              <a:rPr kumimoji="1" lang="zh-CN" altLang="en-US" dirty="0" smtClean="0"/>
              <a:t>浏览器</a:t>
            </a:r>
            <a:endParaRPr kumimoji="1" lang="zh-CN" altLang="en-US" dirty="0"/>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563" y="1304408"/>
            <a:ext cx="4109027" cy="1336269"/>
          </a:xfrm>
          <a:prstGeom prst="rect">
            <a:avLst/>
          </a:prstGeom>
        </p:spPr>
      </p:pic>
      <p:sp>
        <p:nvSpPr>
          <p:cNvPr id="11" name="文本框 10"/>
          <p:cNvSpPr txBox="1"/>
          <p:nvPr/>
        </p:nvSpPr>
        <p:spPr>
          <a:xfrm>
            <a:off x="1319431" y="926469"/>
            <a:ext cx="646331" cy="369332"/>
          </a:xfrm>
          <a:prstGeom prst="rect">
            <a:avLst/>
          </a:prstGeom>
          <a:noFill/>
        </p:spPr>
        <p:txBody>
          <a:bodyPr wrap="none" rtlCol="0">
            <a:spAutoFit/>
          </a:bodyPr>
          <a:lstStyle/>
          <a:p>
            <a:r>
              <a:rPr kumimoji="1" lang="zh-CN" altLang="en-US" smtClean="0"/>
              <a:t>组件</a:t>
            </a:r>
            <a:endParaRPr kumimoji="1" lang="zh-CN" altLang="en-US"/>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4009" y="1295801"/>
            <a:ext cx="5156200" cy="685800"/>
          </a:xfrm>
          <a:prstGeom prst="rect">
            <a:avLst/>
          </a:prstGeom>
        </p:spPr>
      </p:pic>
      <p:sp>
        <p:nvSpPr>
          <p:cNvPr id="13" name="文本框 12"/>
          <p:cNvSpPr txBox="1"/>
          <p:nvPr/>
        </p:nvSpPr>
        <p:spPr>
          <a:xfrm flipH="1">
            <a:off x="5984009" y="875263"/>
            <a:ext cx="965663" cy="369332"/>
          </a:xfrm>
          <a:prstGeom prst="rect">
            <a:avLst/>
          </a:prstGeom>
          <a:noFill/>
        </p:spPr>
        <p:txBody>
          <a:bodyPr wrap="square" rtlCol="0">
            <a:spAutoFit/>
          </a:bodyPr>
          <a:lstStyle/>
          <a:p>
            <a:r>
              <a:rPr kumimoji="1" lang="zh-CN" altLang="en-US" smtClean="0"/>
              <a:t>模板</a:t>
            </a:r>
            <a:endParaRPr kumimoji="1" lang="zh-CN" altLang="en-US"/>
          </a:p>
        </p:txBody>
      </p:sp>
      <p:grpSp>
        <p:nvGrpSpPr>
          <p:cNvPr id="46" name="组 45"/>
          <p:cNvGrpSpPr/>
          <p:nvPr/>
        </p:nvGrpSpPr>
        <p:grpSpPr>
          <a:xfrm>
            <a:off x="1319431" y="2714690"/>
            <a:ext cx="3876023" cy="2300656"/>
            <a:chOff x="1305577" y="2548435"/>
            <a:chExt cx="3876023" cy="2300656"/>
          </a:xfrm>
        </p:grpSpPr>
        <p:sp>
          <p:nvSpPr>
            <p:cNvPr id="17" name="圆角矩形 16"/>
            <p:cNvSpPr/>
            <p:nvPr/>
          </p:nvSpPr>
          <p:spPr>
            <a:xfrm>
              <a:off x="1305577" y="4170218"/>
              <a:ext cx="3876023" cy="67887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zh-CN" dirty="0" err="1" smtClean="0"/>
                <a:t>inputElement.value</a:t>
              </a:r>
              <a:r>
                <a:rPr kumimoji="1" lang="zh-CN" altLang="en-US" dirty="0" smtClean="0"/>
                <a:t> </a:t>
              </a:r>
              <a:r>
                <a:rPr kumimoji="1" lang="en-US" altLang="zh-CN" dirty="0" smtClean="0"/>
                <a:t>===</a:t>
              </a:r>
              <a:r>
                <a:rPr kumimoji="1" lang="zh-CN" altLang="en-US" dirty="0" smtClean="0"/>
                <a:t> ‘</a:t>
              </a:r>
              <a:r>
                <a:rPr kumimoji="1" lang="en-US" altLang="zh-CN" dirty="0" smtClean="0"/>
                <a:t>A</a:t>
              </a:r>
              <a:r>
                <a:rPr kumimoji="1" lang="zh-CN" altLang="en-US" dirty="0" smtClean="0"/>
                <a:t> </a:t>
              </a:r>
              <a:r>
                <a:rPr kumimoji="1" lang="en-US" altLang="zh-CN" dirty="0" smtClean="0"/>
                <a:t>value</a:t>
              </a:r>
              <a:r>
                <a:rPr kumimoji="1" lang="zh-CN" altLang="en-US" dirty="0" smtClean="0"/>
                <a:t>’</a:t>
              </a:r>
              <a:endParaRPr kumimoji="1" lang="zh-CN" altLang="en-US" dirty="0"/>
            </a:p>
          </p:txBody>
        </p:sp>
        <p:sp>
          <p:nvSpPr>
            <p:cNvPr id="18" name="文本框 17"/>
            <p:cNvSpPr txBox="1"/>
            <p:nvPr/>
          </p:nvSpPr>
          <p:spPr>
            <a:xfrm>
              <a:off x="1305577" y="3713018"/>
              <a:ext cx="718466" cy="369332"/>
            </a:xfrm>
            <a:prstGeom prst="rect">
              <a:avLst/>
            </a:prstGeom>
            <a:noFill/>
          </p:spPr>
          <p:txBody>
            <a:bodyPr wrap="none" rtlCol="0">
              <a:spAutoFit/>
            </a:bodyPr>
            <a:lstStyle/>
            <a:p>
              <a:r>
                <a:rPr kumimoji="1" lang="en-US" altLang="zh-CN" dirty="0" smtClean="0"/>
                <a:t>DOM</a:t>
              </a:r>
              <a:endParaRPr kumimoji="1" lang="zh-CN" altLang="en-US" dirty="0"/>
            </a:p>
          </p:txBody>
        </p:sp>
        <p:cxnSp>
          <p:nvCxnSpPr>
            <p:cNvPr id="24" name="直线箭头连接符 23"/>
            <p:cNvCxnSpPr/>
            <p:nvPr/>
          </p:nvCxnSpPr>
          <p:spPr>
            <a:xfrm>
              <a:off x="3243588" y="2548435"/>
              <a:ext cx="0" cy="1607928"/>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3273787" y="3152059"/>
              <a:ext cx="306494" cy="369332"/>
            </a:xfrm>
            <a:prstGeom prst="rect">
              <a:avLst/>
            </a:prstGeom>
            <a:noFill/>
          </p:spPr>
          <p:txBody>
            <a:bodyPr wrap="none" rtlCol="0">
              <a:spAutoFit/>
            </a:bodyPr>
            <a:lstStyle/>
            <a:p>
              <a:r>
                <a:rPr kumimoji="1" lang="en-US" altLang="zh-CN" dirty="0" smtClean="0"/>
                <a:t>1</a:t>
              </a:r>
              <a:endParaRPr kumimoji="1" lang="zh-CN" altLang="en-US" dirty="0"/>
            </a:p>
          </p:txBody>
        </p:sp>
      </p:grpSp>
      <p:grpSp>
        <p:nvGrpSpPr>
          <p:cNvPr id="47" name="组 46"/>
          <p:cNvGrpSpPr/>
          <p:nvPr/>
        </p:nvGrpSpPr>
        <p:grpSpPr>
          <a:xfrm>
            <a:off x="5406590" y="2714690"/>
            <a:ext cx="4453442" cy="2300656"/>
            <a:chOff x="5392736" y="2548435"/>
            <a:chExt cx="4453442" cy="2300656"/>
          </a:xfrm>
        </p:grpSpPr>
        <p:sp>
          <p:nvSpPr>
            <p:cNvPr id="19" name="圆角矩形 18"/>
            <p:cNvSpPr/>
            <p:nvPr/>
          </p:nvSpPr>
          <p:spPr>
            <a:xfrm>
              <a:off x="5970155" y="4170218"/>
              <a:ext cx="3876023" cy="67887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en-US" altLang="zh-CN" dirty="0" smtClean="0"/>
                <a:t>&lt;input&gt;</a:t>
              </a:r>
              <a:endParaRPr kumimoji="1" lang="zh-CN" altLang="en-US" dirty="0"/>
            </a:p>
          </p:txBody>
        </p:sp>
        <p:sp>
          <p:nvSpPr>
            <p:cNvPr id="20" name="文本框 19"/>
            <p:cNvSpPr txBox="1"/>
            <p:nvPr/>
          </p:nvSpPr>
          <p:spPr>
            <a:xfrm>
              <a:off x="5970155" y="3713018"/>
              <a:ext cx="663964" cy="369332"/>
            </a:xfrm>
            <a:prstGeom prst="rect">
              <a:avLst/>
            </a:prstGeom>
            <a:noFill/>
          </p:spPr>
          <p:txBody>
            <a:bodyPr wrap="none" rtlCol="0">
              <a:spAutoFit/>
            </a:bodyPr>
            <a:lstStyle/>
            <a:p>
              <a:r>
                <a:rPr kumimoji="1" lang="en-US" altLang="zh-CN" dirty="0" smtClean="0"/>
                <a:t>Html</a:t>
              </a:r>
              <a:endParaRPr kumimoji="1" lang="zh-CN" altLang="en-US" dirty="0"/>
            </a:p>
          </p:txBody>
        </p:sp>
        <p:cxnSp>
          <p:nvCxnSpPr>
            <p:cNvPr id="25" name="直线箭头连接符 24"/>
            <p:cNvCxnSpPr/>
            <p:nvPr/>
          </p:nvCxnSpPr>
          <p:spPr>
            <a:xfrm>
              <a:off x="5392736" y="2548435"/>
              <a:ext cx="1543082" cy="1533915"/>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7" name="十字形 36"/>
            <p:cNvSpPr/>
            <p:nvPr/>
          </p:nvSpPr>
          <p:spPr>
            <a:xfrm rot="2695172">
              <a:off x="5873332" y="2881073"/>
              <a:ext cx="581890" cy="562605"/>
            </a:xfrm>
            <a:prstGeom prst="plus">
              <a:avLst>
                <a:gd name="adj" fmla="val 44700"/>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
          <p:nvSpPr>
            <p:cNvPr id="42" name="文本框 41"/>
            <p:cNvSpPr txBox="1"/>
            <p:nvPr/>
          </p:nvSpPr>
          <p:spPr>
            <a:xfrm>
              <a:off x="5543638" y="3109728"/>
              <a:ext cx="306494" cy="369332"/>
            </a:xfrm>
            <a:prstGeom prst="rect">
              <a:avLst/>
            </a:prstGeom>
            <a:noFill/>
          </p:spPr>
          <p:txBody>
            <a:bodyPr wrap="none" rtlCol="0">
              <a:spAutoFit/>
            </a:bodyPr>
            <a:lstStyle/>
            <a:p>
              <a:r>
                <a:rPr kumimoji="1" lang="en-US" altLang="zh-CN" dirty="0"/>
                <a:t>2</a:t>
              </a:r>
              <a:endParaRPr kumimoji="1" lang="zh-CN" altLang="en-US" dirty="0"/>
            </a:p>
          </p:txBody>
        </p:sp>
      </p:grpSp>
      <p:grpSp>
        <p:nvGrpSpPr>
          <p:cNvPr id="50" name="组 49"/>
          <p:cNvGrpSpPr/>
          <p:nvPr/>
        </p:nvGrpSpPr>
        <p:grpSpPr>
          <a:xfrm>
            <a:off x="1225968" y="5029201"/>
            <a:ext cx="3377688" cy="1443589"/>
            <a:chOff x="1212114" y="4862946"/>
            <a:chExt cx="3377688" cy="1443589"/>
          </a:xfrm>
        </p:grpSpPr>
        <p:sp>
          <p:nvSpPr>
            <p:cNvPr id="21" name="文本框 20"/>
            <p:cNvSpPr txBox="1"/>
            <p:nvPr/>
          </p:nvSpPr>
          <p:spPr>
            <a:xfrm>
              <a:off x="1212114" y="5136354"/>
              <a:ext cx="1800493" cy="369332"/>
            </a:xfrm>
            <a:prstGeom prst="rect">
              <a:avLst/>
            </a:prstGeom>
            <a:noFill/>
          </p:spPr>
          <p:txBody>
            <a:bodyPr wrap="none" rtlCol="0">
              <a:spAutoFit/>
            </a:bodyPr>
            <a:lstStyle/>
            <a:p>
              <a:r>
                <a:rPr kumimoji="1" lang="zh-CN" altLang="en-US" dirty="0" smtClean="0"/>
                <a:t>最终渲染的页面</a:t>
              </a:r>
              <a:endParaRPr kumimoji="1" lang="zh-CN" altLang="en-US" dirty="0"/>
            </a:p>
          </p:txBody>
        </p:sp>
        <p:pic>
          <p:nvPicPr>
            <p:cNvPr id="22" name="图片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8602" y="5577260"/>
              <a:ext cx="3011200" cy="729275"/>
            </a:xfrm>
            <a:prstGeom prst="rect">
              <a:avLst/>
            </a:prstGeom>
          </p:spPr>
        </p:pic>
        <p:grpSp>
          <p:nvGrpSpPr>
            <p:cNvPr id="48" name="组 47"/>
            <p:cNvGrpSpPr/>
            <p:nvPr/>
          </p:nvGrpSpPr>
          <p:grpSpPr>
            <a:xfrm>
              <a:off x="3243588" y="4862946"/>
              <a:ext cx="336248" cy="755878"/>
              <a:chOff x="3243588" y="4862946"/>
              <a:chExt cx="336248" cy="755878"/>
            </a:xfrm>
          </p:grpSpPr>
          <p:cxnSp>
            <p:nvCxnSpPr>
              <p:cNvPr id="34" name="直线箭头连接符 33"/>
              <p:cNvCxnSpPr/>
              <p:nvPr/>
            </p:nvCxnSpPr>
            <p:spPr>
              <a:xfrm flipV="1">
                <a:off x="3243588" y="4862946"/>
                <a:ext cx="1" cy="755878"/>
              </a:xfrm>
              <a:prstGeom prst="straightConnector1">
                <a:avLst/>
              </a:prstGeom>
              <a:ln w="508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3273342" y="5070096"/>
                <a:ext cx="306494" cy="369332"/>
              </a:xfrm>
              <a:prstGeom prst="rect">
                <a:avLst/>
              </a:prstGeom>
              <a:noFill/>
            </p:spPr>
            <p:txBody>
              <a:bodyPr wrap="none" rtlCol="0">
                <a:spAutoFit/>
              </a:bodyPr>
              <a:lstStyle/>
              <a:p>
                <a:r>
                  <a:rPr kumimoji="1" lang="en-US" altLang="zh-CN" dirty="0" smtClean="0"/>
                  <a:t>3</a:t>
                </a:r>
                <a:endParaRPr kumimoji="1" lang="zh-CN" altLang="en-US" dirty="0"/>
              </a:p>
            </p:txBody>
          </p:sp>
        </p:grpSp>
      </p:grpSp>
      <p:grpSp>
        <p:nvGrpSpPr>
          <p:cNvPr id="49" name="组 48"/>
          <p:cNvGrpSpPr/>
          <p:nvPr/>
        </p:nvGrpSpPr>
        <p:grpSpPr>
          <a:xfrm>
            <a:off x="5208115" y="4209429"/>
            <a:ext cx="789748" cy="763875"/>
            <a:chOff x="5194261" y="4043174"/>
            <a:chExt cx="789748" cy="763875"/>
          </a:xfrm>
        </p:grpSpPr>
        <p:cxnSp>
          <p:nvCxnSpPr>
            <p:cNvPr id="27" name="直线箭头连接符 26"/>
            <p:cNvCxnSpPr>
              <a:endCxn id="19" idx="1"/>
            </p:cNvCxnSpPr>
            <p:nvPr/>
          </p:nvCxnSpPr>
          <p:spPr>
            <a:xfrm>
              <a:off x="5195454" y="4675909"/>
              <a:ext cx="788555" cy="1"/>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9" name="十字形 38"/>
            <p:cNvSpPr/>
            <p:nvPr/>
          </p:nvSpPr>
          <p:spPr>
            <a:xfrm rot="2695172">
              <a:off x="5194261" y="4244444"/>
              <a:ext cx="581890" cy="562605"/>
            </a:xfrm>
            <a:prstGeom prst="plus">
              <a:avLst>
                <a:gd name="adj" fmla="val 44700"/>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
          <p:nvSpPr>
            <p:cNvPr id="44" name="文本框 43"/>
            <p:cNvSpPr txBox="1"/>
            <p:nvPr/>
          </p:nvSpPr>
          <p:spPr>
            <a:xfrm>
              <a:off x="5361962" y="4043174"/>
              <a:ext cx="306494" cy="369332"/>
            </a:xfrm>
            <a:prstGeom prst="rect">
              <a:avLst/>
            </a:prstGeom>
            <a:noFill/>
          </p:spPr>
          <p:txBody>
            <a:bodyPr wrap="none" rtlCol="0">
              <a:spAutoFit/>
            </a:bodyPr>
            <a:lstStyle/>
            <a:p>
              <a:r>
                <a:rPr kumimoji="1" lang="en-US" altLang="zh-CN" dirty="0" smtClean="0"/>
                <a:t>4</a:t>
              </a:r>
              <a:endParaRPr kumimoji="1" lang="zh-CN" altLang="en-US" dirty="0"/>
            </a:p>
          </p:txBody>
        </p:sp>
      </p:grpSp>
      <p:grpSp>
        <p:nvGrpSpPr>
          <p:cNvPr id="51" name="组 50"/>
          <p:cNvGrpSpPr/>
          <p:nvPr/>
        </p:nvGrpSpPr>
        <p:grpSpPr>
          <a:xfrm>
            <a:off x="4603656" y="5103214"/>
            <a:ext cx="2346016" cy="1004939"/>
            <a:chOff x="4589802" y="4936959"/>
            <a:chExt cx="2346016" cy="1004939"/>
          </a:xfrm>
        </p:grpSpPr>
        <p:cxnSp>
          <p:nvCxnSpPr>
            <p:cNvPr id="31" name="直线箭头连接符 30"/>
            <p:cNvCxnSpPr/>
            <p:nvPr/>
          </p:nvCxnSpPr>
          <p:spPr>
            <a:xfrm flipV="1">
              <a:off x="4589802" y="4936959"/>
              <a:ext cx="2346016" cy="1004939"/>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0" name="十字形 39"/>
            <p:cNvSpPr/>
            <p:nvPr/>
          </p:nvSpPr>
          <p:spPr>
            <a:xfrm rot="2695172">
              <a:off x="5419285" y="5249381"/>
              <a:ext cx="581890" cy="562605"/>
            </a:xfrm>
            <a:prstGeom prst="plus">
              <a:avLst>
                <a:gd name="adj" fmla="val 44700"/>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
          <p:nvSpPr>
            <p:cNvPr id="45" name="文本框 44"/>
            <p:cNvSpPr txBox="1"/>
            <p:nvPr/>
          </p:nvSpPr>
          <p:spPr>
            <a:xfrm>
              <a:off x="5555069" y="5008319"/>
              <a:ext cx="306494" cy="369332"/>
            </a:xfrm>
            <a:prstGeom prst="rect">
              <a:avLst/>
            </a:prstGeom>
            <a:noFill/>
          </p:spPr>
          <p:txBody>
            <a:bodyPr wrap="none" rtlCol="0">
              <a:spAutoFit/>
            </a:bodyPr>
            <a:lstStyle/>
            <a:p>
              <a:r>
                <a:rPr kumimoji="1" lang="en-US" altLang="zh-CN" dirty="0"/>
                <a:t>5</a:t>
              </a:r>
              <a:endParaRPr kumimoji="1" lang="zh-CN" altLang="en-US" dirty="0"/>
            </a:p>
          </p:txBody>
        </p:sp>
      </p:grpSp>
      <p:sp>
        <p:nvSpPr>
          <p:cNvPr id="52" name="矩形"/>
          <p:cNvSpPr>
            <a:spLocks/>
          </p:cNvSpPr>
          <p:nvPr/>
        </p:nvSpPr>
        <p:spPr>
          <a:xfrm>
            <a:off x="4809006" y="71561"/>
            <a:ext cx="27382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en-US" altLang="zh-CN" sz="3000" b="1" u="none" strike="noStrike" kern="0" cap="none" spc="0" baseline="0" dirty="0" smtClean="0">
                <a:solidFill>
                  <a:srgbClr val="C94251"/>
                </a:solidFill>
                <a:latin typeface="微软雅黑" charset="0"/>
                <a:ea typeface="微软雅黑" charset="0"/>
                <a:cs typeface="微软雅黑" charset="0"/>
              </a:rPr>
              <a:t>DOM</a:t>
            </a:r>
            <a:r>
              <a:rPr lang="zh-CN" altLang="en-US" sz="3000" b="1" u="none" strike="noStrike" kern="0" cap="none" spc="0" baseline="0" dirty="0" smtClean="0">
                <a:solidFill>
                  <a:srgbClr val="C94251"/>
                </a:solidFill>
                <a:latin typeface="微软雅黑" charset="0"/>
                <a:ea typeface="微软雅黑" charset="0"/>
                <a:cs typeface="微软雅黑" charset="0"/>
              </a:rPr>
              <a:t>属性绑定</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Tree>
    <p:extLst>
      <p:ext uri="{BB962C8B-B14F-4D97-AF65-F5344CB8AC3E}">
        <p14:creationId xmlns:p14="http://schemas.microsoft.com/office/powerpoint/2010/main" val="100624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dissolv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dissolve">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dissolve">
                                      <p:cBhvr>
                                        <p:cTn id="17" dur="5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dissolve">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dissolve">
                                      <p:cBhvr>
                                        <p:cTn id="2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858982" y="790400"/>
            <a:ext cx="10654145" cy="2133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zh-CN" altLang="en-US" dirty="0"/>
          </a:p>
        </p:txBody>
      </p:sp>
      <p:sp>
        <p:nvSpPr>
          <p:cNvPr id="8" name="圆角矩形 7"/>
          <p:cNvSpPr/>
          <p:nvPr/>
        </p:nvSpPr>
        <p:spPr>
          <a:xfrm>
            <a:off x="858982" y="3641399"/>
            <a:ext cx="10654145" cy="3019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p>
        </p:txBody>
      </p:sp>
      <p:sp>
        <p:nvSpPr>
          <p:cNvPr id="3" name="文本框 2"/>
          <p:cNvSpPr txBox="1"/>
          <p:nvPr/>
        </p:nvSpPr>
        <p:spPr>
          <a:xfrm>
            <a:off x="678872" y="318655"/>
            <a:ext cx="963725" cy="369332"/>
          </a:xfrm>
          <a:prstGeom prst="rect">
            <a:avLst/>
          </a:prstGeom>
          <a:noFill/>
        </p:spPr>
        <p:txBody>
          <a:bodyPr wrap="none" rtlCol="0">
            <a:spAutoFit/>
          </a:bodyPr>
          <a:lstStyle/>
          <a:p>
            <a:r>
              <a:rPr kumimoji="1" lang="en-US" altLang="zh-CN" dirty="0" smtClean="0"/>
              <a:t>Angular</a:t>
            </a:r>
            <a:endParaRPr kumimoji="1" lang="zh-CN" altLang="en-US" dirty="0"/>
          </a:p>
        </p:txBody>
      </p:sp>
      <p:sp>
        <p:nvSpPr>
          <p:cNvPr id="5" name="文本框 4"/>
          <p:cNvSpPr txBox="1"/>
          <p:nvPr/>
        </p:nvSpPr>
        <p:spPr>
          <a:xfrm>
            <a:off x="858982" y="3117273"/>
            <a:ext cx="877163" cy="369332"/>
          </a:xfrm>
          <a:prstGeom prst="rect">
            <a:avLst/>
          </a:prstGeom>
          <a:noFill/>
        </p:spPr>
        <p:txBody>
          <a:bodyPr wrap="none" rtlCol="0">
            <a:spAutoFit/>
          </a:bodyPr>
          <a:lstStyle/>
          <a:p>
            <a:r>
              <a:rPr kumimoji="1" lang="zh-CN" altLang="en-US" dirty="0" smtClean="0"/>
              <a:t>浏览器</a:t>
            </a:r>
            <a:endParaRPr kumimoji="1" lang="zh-CN" altLang="en-US" dirty="0"/>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563" y="1304408"/>
            <a:ext cx="4109027" cy="1336269"/>
          </a:xfrm>
          <a:prstGeom prst="rect">
            <a:avLst/>
          </a:prstGeom>
        </p:spPr>
      </p:pic>
      <p:sp>
        <p:nvSpPr>
          <p:cNvPr id="11" name="文本框 10"/>
          <p:cNvSpPr txBox="1"/>
          <p:nvPr/>
        </p:nvSpPr>
        <p:spPr>
          <a:xfrm>
            <a:off x="1319431" y="926469"/>
            <a:ext cx="646331" cy="369332"/>
          </a:xfrm>
          <a:prstGeom prst="rect">
            <a:avLst/>
          </a:prstGeom>
          <a:noFill/>
        </p:spPr>
        <p:txBody>
          <a:bodyPr wrap="none" rtlCol="0">
            <a:spAutoFit/>
          </a:bodyPr>
          <a:lstStyle/>
          <a:p>
            <a:r>
              <a:rPr kumimoji="1" lang="zh-CN" altLang="en-US" smtClean="0"/>
              <a:t>组件</a:t>
            </a:r>
            <a:endParaRPr kumimoji="1" lang="zh-CN" altLang="en-US"/>
          </a:p>
        </p:txBody>
      </p:sp>
      <p:sp>
        <p:nvSpPr>
          <p:cNvPr id="13" name="文本框 12"/>
          <p:cNvSpPr txBox="1"/>
          <p:nvPr/>
        </p:nvSpPr>
        <p:spPr>
          <a:xfrm flipH="1">
            <a:off x="5984009" y="875263"/>
            <a:ext cx="965663" cy="369332"/>
          </a:xfrm>
          <a:prstGeom prst="rect">
            <a:avLst/>
          </a:prstGeom>
          <a:noFill/>
        </p:spPr>
        <p:txBody>
          <a:bodyPr wrap="square" rtlCol="0">
            <a:spAutoFit/>
          </a:bodyPr>
          <a:lstStyle/>
          <a:p>
            <a:r>
              <a:rPr kumimoji="1" lang="zh-CN" altLang="en-US" smtClean="0"/>
              <a:t>模板</a:t>
            </a:r>
            <a:endParaRPr kumimoji="1" lang="zh-CN" altLang="en-US"/>
          </a:p>
        </p:txBody>
      </p:sp>
      <p:grpSp>
        <p:nvGrpSpPr>
          <p:cNvPr id="28" name="组 27"/>
          <p:cNvGrpSpPr/>
          <p:nvPr/>
        </p:nvGrpSpPr>
        <p:grpSpPr>
          <a:xfrm>
            <a:off x="5406590" y="2714690"/>
            <a:ext cx="4453442" cy="2300656"/>
            <a:chOff x="5406590" y="2714690"/>
            <a:chExt cx="4453442" cy="2300656"/>
          </a:xfrm>
        </p:grpSpPr>
        <p:sp>
          <p:nvSpPr>
            <p:cNvPr id="19" name="圆角矩形 18"/>
            <p:cNvSpPr/>
            <p:nvPr/>
          </p:nvSpPr>
          <p:spPr>
            <a:xfrm>
              <a:off x="5984009" y="4336473"/>
              <a:ext cx="3876023" cy="67887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en-US" altLang="zh-CN" dirty="0" smtClean="0"/>
                <a:t>&lt;input</a:t>
              </a:r>
              <a:r>
                <a:rPr kumimoji="1" lang="zh-CN" altLang="en-US" dirty="0" smtClean="0"/>
                <a:t> </a:t>
              </a:r>
              <a:r>
                <a:rPr kumimoji="1" lang="en-US" altLang="zh-CN" dirty="0" smtClean="0"/>
                <a:t>value=‘A</a:t>
              </a:r>
              <a:r>
                <a:rPr kumimoji="1" lang="zh-CN" altLang="en-US" dirty="0" smtClean="0"/>
                <a:t> </a:t>
              </a:r>
              <a:r>
                <a:rPr kumimoji="1" lang="en-US" altLang="zh-CN" dirty="0" smtClean="0"/>
                <a:t>value'&gt;</a:t>
              </a:r>
              <a:endParaRPr kumimoji="1" lang="zh-CN" altLang="en-US" dirty="0"/>
            </a:p>
          </p:txBody>
        </p:sp>
        <p:sp>
          <p:nvSpPr>
            <p:cNvPr id="20" name="文本框 19"/>
            <p:cNvSpPr txBox="1"/>
            <p:nvPr/>
          </p:nvSpPr>
          <p:spPr>
            <a:xfrm>
              <a:off x="5984009" y="3879273"/>
              <a:ext cx="663964" cy="369332"/>
            </a:xfrm>
            <a:prstGeom prst="rect">
              <a:avLst/>
            </a:prstGeom>
            <a:noFill/>
          </p:spPr>
          <p:txBody>
            <a:bodyPr wrap="none" rtlCol="0">
              <a:spAutoFit/>
            </a:bodyPr>
            <a:lstStyle/>
            <a:p>
              <a:r>
                <a:rPr kumimoji="1" lang="en-US" altLang="zh-CN" dirty="0" smtClean="0"/>
                <a:t>Html</a:t>
              </a:r>
              <a:endParaRPr kumimoji="1" lang="zh-CN" altLang="en-US" dirty="0"/>
            </a:p>
          </p:txBody>
        </p:sp>
        <p:grpSp>
          <p:nvGrpSpPr>
            <p:cNvPr id="14" name="组 13"/>
            <p:cNvGrpSpPr/>
            <p:nvPr/>
          </p:nvGrpSpPr>
          <p:grpSpPr>
            <a:xfrm>
              <a:off x="5406590" y="2714690"/>
              <a:ext cx="1543082" cy="1533915"/>
              <a:chOff x="5406590" y="2714690"/>
              <a:chExt cx="1543082" cy="1533915"/>
            </a:xfrm>
          </p:grpSpPr>
          <p:sp>
            <p:nvSpPr>
              <p:cNvPr id="41" name="文本框 40"/>
              <p:cNvSpPr txBox="1"/>
              <p:nvPr/>
            </p:nvSpPr>
            <p:spPr>
              <a:xfrm>
                <a:off x="5635227" y="3319598"/>
                <a:ext cx="306494" cy="369332"/>
              </a:xfrm>
              <a:prstGeom prst="rect">
                <a:avLst/>
              </a:prstGeom>
              <a:noFill/>
            </p:spPr>
            <p:txBody>
              <a:bodyPr wrap="none" rtlCol="0">
                <a:spAutoFit/>
              </a:bodyPr>
              <a:lstStyle/>
              <a:p>
                <a:r>
                  <a:rPr kumimoji="1" lang="en-US" altLang="zh-CN" dirty="0" smtClean="0"/>
                  <a:t>1</a:t>
                </a:r>
                <a:endParaRPr kumimoji="1" lang="zh-CN" altLang="en-US" dirty="0"/>
              </a:p>
            </p:txBody>
          </p:sp>
          <p:cxnSp>
            <p:nvCxnSpPr>
              <p:cNvPr id="25" name="直线箭头连接符 24"/>
              <p:cNvCxnSpPr/>
              <p:nvPr/>
            </p:nvCxnSpPr>
            <p:spPr>
              <a:xfrm>
                <a:off x="5406590" y="2714690"/>
                <a:ext cx="1543082" cy="1533915"/>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29" name="组 28"/>
          <p:cNvGrpSpPr/>
          <p:nvPr/>
        </p:nvGrpSpPr>
        <p:grpSpPr>
          <a:xfrm>
            <a:off x="1319431" y="2714690"/>
            <a:ext cx="3876023" cy="2300656"/>
            <a:chOff x="1319431" y="2714690"/>
            <a:chExt cx="3876023" cy="2300656"/>
          </a:xfrm>
        </p:grpSpPr>
        <p:sp>
          <p:nvSpPr>
            <p:cNvPr id="17" name="圆角矩形 16"/>
            <p:cNvSpPr/>
            <p:nvPr/>
          </p:nvSpPr>
          <p:spPr>
            <a:xfrm>
              <a:off x="1319431" y="4336473"/>
              <a:ext cx="3876023" cy="67887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zh-CN" dirty="0" err="1" smtClean="0"/>
                <a:t>inputElement.value</a:t>
              </a:r>
              <a:r>
                <a:rPr kumimoji="1" lang="zh-CN" altLang="en-US" dirty="0" smtClean="0"/>
                <a:t> </a:t>
              </a:r>
              <a:r>
                <a:rPr kumimoji="1" lang="en-US" altLang="zh-CN" dirty="0" smtClean="0"/>
                <a:t>===</a:t>
              </a:r>
              <a:r>
                <a:rPr kumimoji="1" lang="zh-CN" altLang="en-US" dirty="0" smtClean="0"/>
                <a:t> ‘</a:t>
              </a:r>
              <a:r>
                <a:rPr kumimoji="1" lang="en-US" altLang="zh-CN" dirty="0" smtClean="0"/>
                <a:t>A</a:t>
              </a:r>
              <a:r>
                <a:rPr kumimoji="1" lang="zh-CN" altLang="en-US" dirty="0" smtClean="0"/>
                <a:t> </a:t>
              </a:r>
              <a:r>
                <a:rPr kumimoji="1" lang="en-US" altLang="zh-CN" dirty="0" smtClean="0"/>
                <a:t>value</a:t>
              </a:r>
              <a:r>
                <a:rPr kumimoji="1" lang="zh-CN" altLang="en-US" dirty="0" smtClean="0"/>
                <a:t>’</a:t>
              </a:r>
              <a:endParaRPr kumimoji="1" lang="zh-CN" altLang="en-US" dirty="0"/>
            </a:p>
          </p:txBody>
        </p:sp>
        <p:sp>
          <p:nvSpPr>
            <p:cNvPr id="18" name="文本框 17"/>
            <p:cNvSpPr txBox="1"/>
            <p:nvPr/>
          </p:nvSpPr>
          <p:spPr>
            <a:xfrm>
              <a:off x="1319431" y="3879273"/>
              <a:ext cx="718466" cy="369332"/>
            </a:xfrm>
            <a:prstGeom prst="rect">
              <a:avLst/>
            </a:prstGeom>
            <a:noFill/>
          </p:spPr>
          <p:txBody>
            <a:bodyPr wrap="none" rtlCol="0">
              <a:spAutoFit/>
            </a:bodyPr>
            <a:lstStyle/>
            <a:p>
              <a:r>
                <a:rPr kumimoji="1" lang="en-US" altLang="zh-CN" dirty="0" smtClean="0"/>
                <a:t>DOM</a:t>
              </a:r>
              <a:endParaRPr kumimoji="1" lang="zh-CN" altLang="en-US" dirty="0"/>
            </a:p>
          </p:txBody>
        </p:sp>
        <p:grpSp>
          <p:nvGrpSpPr>
            <p:cNvPr id="26" name="组 25"/>
            <p:cNvGrpSpPr/>
            <p:nvPr/>
          </p:nvGrpSpPr>
          <p:grpSpPr>
            <a:xfrm>
              <a:off x="2966498" y="2714690"/>
              <a:ext cx="597438" cy="1607928"/>
              <a:chOff x="2966498" y="2714690"/>
              <a:chExt cx="597438" cy="1607928"/>
            </a:xfrm>
          </p:grpSpPr>
          <p:grpSp>
            <p:nvGrpSpPr>
              <p:cNvPr id="15" name="组 14"/>
              <p:cNvGrpSpPr/>
              <p:nvPr/>
            </p:nvGrpSpPr>
            <p:grpSpPr>
              <a:xfrm>
                <a:off x="2966498" y="2714690"/>
                <a:ext cx="581890" cy="1607928"/>
                <a:chOff x="2966498" y="2714690"/>
                <a:chExt cx="581890" cy="1607928"/>
              </a:xfrm>
            </p:grpSpPr>
            <p:cxnSp>
              <p:nvCxnSpPr>
                <p:cNvPr id="24" name="直线箭头连接符 23"/>
                <p:cNvCxnSpPr/>
                <p:nvPr/>
              </p:nvCxnSpPr>
              <p:spPr>
                <a:xfrm>
                  <a:off x="3257442" y="2714690"/>
                  <a:ext cx="0" cy="1607928"/>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7" name="十字形 36"/>
                <p:cNvSpPr/>
                <p:nvPr/>
              </p:nvSpPr>
              <p:spPr>
                <a:xfrm rot="2695172">
                  <a:off x="2966498" y="2980126"/>
                  <a:ext cx="581890" cy="562605"/>
                </a:xfrm>
                <a:prstGeom prst="plus">
                  <a:avLst>
                    <a:gd name="adj" fmla="val 44700"/>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grpSp>
          <p:sp>
            <p:nvSpPr>
              <p:cNvPr id="42" name="文本框 41"/>
              <p:cNvSpPr txBox="1"/>
              <p:nvPr/>
            </p:nvSpPr>
            <p:spPr>
              <a:xfrm>
                <a:off x="3257442" y="3379102"/>
                <a:ext cx="306494" cy="369332"/>
              </a:xfrm>
              <a:prstGeom prst="rect">
                <a:avLst/>
              </a:prstGeom>
              <a:noFill/>
            </p:spPr>
            <p:txBody>
              <a:bodyPr wrap="none" rtlCol="0">
                <a:spAutoFit/>
              </a:bodyPr>
              <a:lstStyle/>
              <a:p>
                <a:r>
                  <a:rPr kumimoji="1" lang="en-US" altLang="zh-CN" dirty="0"/>
                  <a:t>2</a:t>
                </a:r>
                <a:endParaRPr kumimoji="1" lang="zh-CN" altLang="en-US" dirty="0"/>
              </a:p>
            </p:txBody>
          </p:sp>
        </p:grpSp>
      </p:grpSp>
      <p:grpSp>
        <p:nvGrpSpPr>
          <p:cNvPr id="16" name="组 15"/>
          <p:cNvGrpSpPr/>
          <p:nvPr/>
        </p:nvGrpSpPr>
        <p:grpSpPr>
          <a:xfrm>
            <a:off x="5195454" y="4300743"/>
            <a:ext cx="788555" cy="375167"/>
            <a:chOff x="5195454" y="4300743"/>
            <a:chExt cx="788555" cy="375167"/>
          </a:xfrm>
        </p:grpSpPr>
        <p:sp>
          <p:nvSpPr>
            <p:cNvPr id="43" name="文本框 42"/>
            <p:cNvSpPr txBox="1"/>
            <p:nvPr/>
          </p:nvSpPr>
          <p:spPr>
            <a:xfrm>
              <a:off x="5436484" y="4300743"/>
              <a:ext cx="306494" cy="369332"/>
            </a:xfrm>
            <a:prstGeom prst="rect">
              <a:avLst/>
            </a:prstGeom>
            <a:noFill/>
          </p:spPr>
          <p:txBody>
            <a:bodyPr wrap="none" rtlCol="0">
              <a:spAutoFit/>
            </a:bodyPr>
            <a:lstStyle/>
            <a:p>
              <a:r>
                <a:rPr kumimoji="1" lang="en-US" altLang="zh-CN" dirty="0" smtClean="0"/>
                <a:t>3</a:t>
              </a:r>
              <a:endParaRPr kumimoji="1" lang="zh-CN" altLang="en-US" dirty="0"/>
            </a:p>
          </p:txBody>
        </p:sp>
        <p:cxnSp>
          <p:nvCxnSpPr>
            <p:cNvPr id="27" name="直线箭头连接符 26"/>
            <p:cNvCxnSpPr>
              <a:stCxn id="19" idx="1"/>
              <a:endCxn id="17" idx="3"/>
            </p:cNvCxnSpPr>
            <p:nvPr/>
          </p:nvCxnSpPr>
          <p:spPr>
            <a:xfrm flipH="1">
              <a:off x="5195454" y="4675910"/>
              <a:ext cx="788555" cy="0"/>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 name="组 29"/>
          <p:cNvGrpSpPr/>
          <p:nvPr/>
        </p:nvGrpSpPr>
        <p:grpSpPr>
          <a:xfrm>
            <a:off x="1225968" y="5029201"/>
            <a:ext cx="3377688" cy="1443589"/>
            <a:chOff x="1225968" y="5029201"/>
            <a:chExt cx="3377688" cy="1443589"/>
          </a:xfrm>
        </p:grpSpPr>
        <p:sp>
          <p:nvSpPr>
            <p:cNvPr id="21" name="文本框 20"/>
            <p:cNvSpPr txBox="1"/>
            <p:nvPr/>
          </p:nvSpPr>
          <p:spPr>
            <a:xfrm>
              <a:off x="1225968" y="5302609"/>
              <a:ext cx="1800493" cy="369332"/>
            </a:xfrm>
            <a:prstGeom prst="rect">
              <a:avLst/>
            </a:prstGeom>
            <a:noFill/>
          </p:spPr>
          <p:txBody>
            <a:bodyPr wrap="none" rtlCol="0">
              <a:spAutoFit/>
            </a:bodyPr>
            <a:lstStyle/>
            <a:p>
              <a:r>
                <a:rPr kumimoji="1" lang="zh-CN" altLang="en-US" dirty="0" smtClean="0"/>
                <a:t>最终渲染的页面</a:t>
              </a:r>
              <a:endParaRPr kumimoji="1" lang="zh-CN" altLang="en-US" dirty="0"/>
            </a:p>
          </p:txBody>
        </p:sp>
        <p:pic>
          <p:nvPicPr>
            <p:cNvPr id="22"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2456" y="5743515"/>
              <a:ext cx="3011200" cy="729275"/>
            </a:xfrm>
            <a:prstGeom prst="rect">
              <a:avLst/>
            </a:prstGeom>
          </p:spPr>
        </p:pic>
        <p:grpSp>
          <p:nvGrpSpPr>
            <p:cNvPr id="23" name="组 22"/>
            <p:cNvGrpSpPr/>
            <p:nvPr/>
          </p:nvGrpSpPr>
          <p:grpSpPr>
            <a:xfrm>
              <a:off x="3257442" y="5029201"/>
              <a:ext cx="384229" cy="755878"/>
              <a:chOff x="3257442" y="5029201"/>
              <a:chExt cx="384229" cy="755878"/>
            </a:xfrm>
          </p:grpSpPr>
          <p:cxnSp>
            <p:nvCxnSpPr>
              <p:cNvPr id="34" name="直线箭头连接符 33"/>
              <p:cNvCxnSpPr/>
              <p:nvPr/>
            </p:nvCxnSpPr>
            <p:spPr>
              <a:xfrm flipV="1">
                <a:off x="3257442" y="5029201"/>
                <a:ext cx="1" cy="755878"/>
              </a:xfrm>
              <a:prstGeom prst="straightConnector1">
                <a:avLst/>
              </a:prstGeom>
              <a:ln w="508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3335177" y="5218694"/>
                <a:ext cx="306494" cy="369332"/>
              </a:xfrm>
              <a:prstGeom prst="rect">
                <a:avLst/>
              </a:prstGeom>
              <a:noFill/>
            </p:spPr>
            <p:txBody>
              <a:bodyPr wrap="none" rtlCol="0">
                <a:spAutoFit/>
              </a:bodyPr>
              <a:lstStyle/>
              <a:p>
                <a:r>
                  <a:rPr kumimoji="1" lang="en-US" altLang="zh-CN" dirty="0" smtClean="0"/>
                  <a:t>4</a:t>
                </a:r>
                <a:endParaRPr kumimoji="1" lang="zh-CN" altLang="en-US" dirty="0"/>
              </a:p>
            </p:txBody>
          </p:sp>
        </p:grpSp>
      </p:grpSp>
      <p:sp>
        <p:nvSpPr>
          <p:cNvPr id="52" name="矩形"/>
          <p:cNvSpPr>
            <a:spLocks/>
          </p:cNvSpPr>
          <p:nvPr/>
        </p:nvSpPr>
        <p:spPr>
          <a:xfrm>
            <a:off x="4809006" y="71561"/>
            <a:ext cx="2885726"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en-US" altLang="zh-CN" sz="3000" b="1" kern="0" dirty="0" smtClean="0">
                <a:solidFill>
                  <a:srgbClr val="C94251"/>
                </a:solidFill>
                <a:latin typeface="微软雅黑" charset="0"/>
                <a:ea typeface="微软雅黑" charset="0"/>
                <a:cs typeface="微软雅黑" charset="0"/>
              </a:rPr>
              <a:t>HTML</a:t>
            </a:r>
            <a:r>
              <a:rPr lang="zh-CN" altLang="en-US" sz="3000" b="1" u="none" strike="noStrike" kern="0" cap="none" spc="0" baseline="0" dirty="0" smtClean="0">
                <a:solidFill>
                  <a:srgbClr val="C94251"/>
                </a:solidFill>
                <a:latin typeface="微软雅黑" charset="0"/>
                <a:ea typeface="微软雅黑" charset="0"/>
                <a:cs typeface="微软雅黑" charset="0"/>
              </a:rPr>
              <a:t>属性绑定</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8734" y="1295801"/>
            <a:ext cx="4724400" cy="685800"/>
          </a:xfrm>
          <a:prstGeom prst="rect">
            <a:avLst/>
          </a:prstGeom>
        </p:spPr>
      </p:pic>
    </p:spTree>
    <p:extLst>
      <p:ext uri="{BB962C8B-B14F-4D97-AF65-F5344CB8AC3E}">
        <p14:creationId xmlns:p14="http://schemas.microsoft.com/office/powerpoint/2010/main" val="77213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dissolv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p:cNvSpPr>
            <a:spLocks/>
          </p:cNvSpPr>
          <p:nvPr/>
        </p:nvSpPr>
        <p:spPr>
          <a:xfrm>
            <a:off x="4903519" y="499638"/>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smtClean="0">
                <a:solidFill>
                  <a:srgbClr val="C94251"/>
                </a:solidFill>
                <a:latin typeface="微软雅黑" charset="0"/>
                <a:ea typeface="微软雅黑" charset="0"/>
                <a:cs typeface="微软雅黑" charset="0"/>
              </a:rPr>
              <a:t>数据绑定</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10" name="文本框"/>
          <p:cNvSpPr txBox="1">
            <a:spLocks/>
          </p:cNvSpPr>
          <p:nvPr/>
        </p:nvSpPr>
        <p:spPr>
          <a:xfrm>
            <a:off x="1650495" y="1817567"/>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en-US" altLang="zh-CN" sz="2200" b="1" kern="0" dirty="0" smtClean="0">
                <a:solidFill>
                  <a:srgbClr val="212121"/>
                </a:solidFill>
                <a:latin typeface="微软雅黑" charset="0"/>
                <a:ea typeface="微软雅黑" charset="0"/>
                <a:cs typeface="Times New Roman" charset="0"/>
              </a:rPr>
              <a:t>HTML</a:t>
            </a:r>
            <a:r>
              <a:rPr lang="zh-CN" altLang="en-US" sz="2200" b="1" kern="0" dirty="0" smtClean="0">
                <a:solidFill>
                  <a:srgbClr val="212121"/>
                </a:solidFill>
                <a:latin typeface="微软雅黑" charset="0"/>
                <a:ea typeface="微软雅黑" charset="0"/>
                <a:cs typeface="Times New Roman" charset="0"/>
              </a:rPr>
              <a:t>属性绑定</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
        <p:nvSpPr>
          <p:cNvPr id="14" name="矩形"/>
          <p:cNvSpPr>
            <a:spLocks/>
          </p:cNvSpPr>
          <p:nvPr/>
        </p:nvSpPr>
        <p:spPr>
          <a:xfrm>
            <a:off x="2304299" y="385073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dirty="0">
                <a:solidFill>
                  <a:srgbClr val="474747"/>
                </a:solidFill>
                <a:latin typeface="微软雅黑" charset="0"/>
                <a:ea typeface="微软雅黑" charset="0"/>
                <a:cs typeface="微软雅黑" charset="0"/>
                <a:sym typeface="Calibri" pitchFamily="34" charset="0"/>
              </a:rPr>
              <a:t>CSS</a:t>
            </a:r>
            <a:r>
              <a:rPr lang="zh-CN" altLang="en-US" sz="2000" dirty="0">
                <a:solidFill>
                  <a:srgbClr val="474747"/>
                </a:solidFill>
                <a:latin typeface="微软雅黑" charset="0"/>
                <a:ea typeface="微软雅黑" charset="0"/>
                <a:cs typeface="微软雅黑" charset="0"/>
                <a:sym typeface="Calibri" pitchFamily="34" charset="0"/>
              </a:rPr>
              <a:t>类绑定</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15" name="矩形"/>
          <p:cNvSpPr>
            <a:spLocks/>
          </p:cNvSpPr>
          <p:nvPr/>
        </p:nvSpPr>
        <p:spPr>
          <a:xfrm>
            <a:off x="2316082" y="285279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基本</a:t>
            </a:r>
            <a:r>
              <a:rPr lang="en-US" altLang="zh-CN" sz="2000" dirty="0" smtClean="0">
                <a:solidFill>
                  <a:srgbClr val="474747"/>
                </a:solidFill>
                <a:latin typeface="微软雅黑" charset="0"/>
                <a:ea typeface="微软雅黑" charset="0"/>
                <a:cs typeface="微软雅黑" charset="0"/>
              </a:rPr>
              <a:t>Html</a:t>
            </a:r>
            <a:r>
              <a:rPr lang="zh-CN" altLang="en-US" sz="2000" dirty="0" smtClean="0">
                <a:solidFill>
                  <a:srgbClr val="474747"/>
                </a:solidFill>
                <a:latin typeface="微软雅黑" charset="0"/>
                <a:ea typeface="微软雅黑" charset="0"/>
                <a:cs typeface="微软雅黑" charset="0"/>
              </a:rPr>
              <a:t>属性绑定 </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16" name="矩形"/>
          <p:cNvSpPr>
            <a:spLocks/>
          </p:cNvSpPr>
          <p:nvPr/>
        </p:nvSpPr>
        <p:spPr>
          <a:xfrm>
            <a:off x="2329937" y="4871005"/>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sym typeface="Calibri" pitchFamily="34" charset="0"/>
              </a:rPr>
              <a:t>样式绑定</a:t>
            </a:r>
            <a:endParaRPr lang="zh-CN" altLang="en-US" sz="2000" u="none" strike="noStrike" kern="1200" cap="none" spc="0" baseline="0" dirty="0">
              <a:solidFill>
                <a:srgbClr val="474747"/>
              </a:solidFill>
              <a:latin typeface="微软雅黑" charset="0"/>
              <a:ea typeface="微软雅黑" charset="0"/>
              <a:cs typeface="微软雅黑" charset="0"/>
              <a:sym typeface="Calibri" pitchFamily="34" charset="0"/>
            </a:endParaRPr>
          </a:p>
        </p:txBody>
      </p:sp>
      <p:sp>
        <p:nvSpPr>
          <p:cNvPr id="2" name="矩形 1"/>
          <p:cNvSpPr/>
          <p:nvPr/>
        </p:nvSpPr>
        <p:spPr>
          <a:xfrm>
            <a:off x="5123329" y="2689412"/>
            <a:ext cx="6185647" cy="77992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b="1" dirty="0" smtClean="0"/>
              <a:t>&lt;td [</a:t>
            </a:r>
            <a:r>
              <a:rPr kumimoji="1" lang="en-US" altLang="zh-CN" b="1" dirty="0" err="1" smtClean="0"/>
              <a:t>attr.colspan</a:t>
            </a:r>
            <a:r>
              <a:rPr kumimoji="1" lang="en-US" altLang="zh-CN" b="1" dirty="0" smtClean="0"/>
              <a:t>]="</a:t>
            </a:r>
            <a:r>
              <a:rPr kumimoji="1" lang="en-US" altLang="zh-CN" b="1" dirty="0" err="1" smtClean="0"/>
              <a:t>tableColspan</a:t>
            </a:r>
            <a:r>
              <a:rPr kumimoji="1" lang="en-US" altLang="zh-CN" b="1" dirty="0" smtClean="0"/>
              <a:t>"&gt;Something&lt;td&gt;</a:t>
            </a:r>
            <a:endParaRPr kumimoji="1" lang="zh-CN" altLang="en-US" b="1" dirty="0"/>
          </a:p>
        </p:txBody>
      </p:sp>
      <p:grpSp>
        <p:nvGrpSpPr>
          <p:cNvPr id="6" name="组 5"/>
          <p:cNvGrpSpPr/>
          <p:nvPr/>
        </p:nvGrpSpPr>
        <p:grpSpPr>
          <a:xfrm>
            <a:off x="4343400" y="3713783"/>
            <a:ext cx="7342094" cy="1767723"/>
            <a:chOff x="4343400" y="3713783"/>
            <a:chExt cx="7342094" cy="1767723"/>
          </a:xfrm>
        </p:grpSpPr>
        <p:sp>
          <p:nvSpPr>
            <p:cNvPr id="11" name="矩形 10"/>
            <p:cNvSpPr/>
            <p:nvPr/>
          </p:nvSpPr>
          <p:spPr>
            <a:xfrm>
              <a:off x="4343400" y="3713783"/>
              <a:ext cx="7342094" cy="77992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en-US" altLang="zh-CN" b="1" dirty="0"/>
                <a:t>&lt;div class="</a:t>
              </a:r>
              <a:r>
                <a:rPr kumimoji="1" lang="en-US" altLang="zh-CN" b="1" dirty="0" err="1"/>
                <a:t>aaa</a:t>
              </a:r>
              <a:r>
                <a:rPr kumimoji="1" lang="en-US" altLang="zh-CN" b="1" dirty="0"/>
                <a:t> </a:t>
              </a:r>
              <a:r>
                <a:rPr kumimoji="1" lang="en-US" altLang="zh-CN" b="1" dirty="0" err="1"/>
                <a:t>bbb</a:t>
              </a:r>
              <a:r>
                <a:rPr kumimoji="1" lang="en-US" altLang="zh-CN" b="1" dirty="0"/>
                <a:t>" [class]="</a:t>
              </a:r>
              <a:r>
                <a:rPr kumimoji="1" lang="en-US" altLang="zh-CN" b="1" dirty="0" err="1"/>
                <a:t>someExpression</a:t>
              </a:r>
              <a:r>
                <a:rPr kumimoji="1" lang="en-US" altLang="zh-CN" b="1" dirty="0"/>
                <a:t>"&gt;something&lt;/div&gt;</a:t>
              </a:r>
              <a:endParaRPr kumimoji="1" lang="zh-CN" altLang="en-US" b="1" dirty="0"/>
            </a:p>
          </p:txBody>
        </p:sp>
        <p:sp>
          <p:nvSpPr>
            <p:cNvPr id="12" name="矩形 11"/>
            <p:cNvSpPr/>
            <p:nvPr/>
          </p:nvSpPr>
          <p:spPr>
            <a:xfrm>
              <a:off x="4343400" y="4701577"/>
              <a:ext cx="7342094" cy="77992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en-US" altLang="zh-CN" b="1" dirty="0"/>
                <a:t>&lt;div [</a:t>
              </a:r>
              <a:r>
                <a:rPr kumimoji="1" lang="en-US" altLang="zh-CN" b="1" dirty="0" err="1"/>
                <a:t>class.special</a:t>
              </a:r>
              <a:r>
                <a:rPr kumimoji="1" lang="en-US" altLang="zh-CN" b="1" dirty="0"/>
                <a:t>]="</a:t>
              </a:r>
              <a:r>
                <a:rPr kumimoji="1" lang="en-US" altLang="zh-CN" b="1" dirty="0" err="1"/>
                <a:t>isSpecial</a:t>
              </a:r>
              <a:r>
                <a:rPr kumimoji="1" lang="en-US" altLang="zh-CN" b="1" dirty="0"/>
                <a:t>"&gt;something&lt;/div&gt;</a:t>
              </a:r>
              <a:endParaRPr kumimoji="1" lang="zh-CN" altLang="en-US" b="1" dirty="0"/>
            </a:p>
          </p:txBody>
        </p:sp>
      </p:grpSp>
      <p:sp>
        <p:nvSpPr>
          <p:cNvPr id="13" name="矩形 12"/>
          <p:cNvSpPr/>
          <p:nvPr/>
        </p:nvSpPr>
        <p:spPr>
          <a:xfrm>
            <a:off x="4343400" y="5689371"/>
            <a:ext cx="7342094" cy="77992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en-US" altLang="zh-CN" b="1"/>
              <a:t>&lt;div [</a:t>
            </a:r>
            <a:r>
              <a:rPr kumimoji="1" lang="en-US" altLang="zh-CN" b="1" dirty="0" err="1"/>
              <a:t>ngClass</a:t>
            </a:r>
            <a:r>
              <a:rPr kumimoji="1" lang="en-US" altLang="zh-CN" b="1" dirty="0"/>
              <a:t>]="{</a:t>
            </a:r>
            <a:r>
              <a:rPr kumimoji="1" lang="en-US" altLang="zh-CN" b="1" dirty="0" err="1"/>
              <a:t>aaa:isA</a:t>
            </a:r>
            <a:r>
              <a:rPr kumimoji="1" lang="en-US" altLang="zh-CN" b="1" dirty="0"/>
              <a:t>, </a:t>
            </a:r>
            <a:r>
              <a:rPr kumimoji="1" lang="en-US" altLang="zh-CN" b="1" dirty="0" err="1"/>
              <a:t>bbb:isB</a:t>
            </a:r>
            <a:r>
              <a:rPr kumimoji="1" lang="en-US" altLang="zh-CN" b="1" dirty="0"/>
              <a:t>}}"&gt;</a:t>
            </a:r>
            <a:endParaRPr kumimoji="1" lang="zh-CN" altLang="en-US" b="1" dirty="0"/>
          </a:p>
        </p:txBody>
      </p:sp>
      <p:sp>
        <p:nvSpPr>
          <p:cNvPr id="17" name="矩形 16"/>
          <p:cNvSpPr/>
          <p:nvPr/>
        </p:nvSpPr>
        <p:spPr>
          <a:xfrm>
            <a:off x="4347883" y="4701577"/>
            <a:ext cx="7342094" cy="77992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zh-CN" b="1" dirty="0"/>
              <a:t>&lt;button [</a:t>
            </a:r>
            <a:r>
              <a:rPr lang="en-US" altLang="zh-CN" b="1" dirty="0" err="1"/>
              <a:t>style.color</a:t>
            </a:r>
            <a:r>
              <a:rPr lang="en-US" altLang="zh-CN" b="1" dirty="0"/>
              <a:t>] = "</a:t>
            </a:r>
            <a:r>
              <a:rPr lang="en-US" altLang="zh-CN" b="1" dirty="0" err="1"/>
              <a:t>isSpecial</a:t>
            </a:r>
            <a:r>
              <a:rPr lang="en-US" altLang="zh-CN" b="1" dirty="0"/>
              <a:t> ? 'red': 'green'"&gt;Red&lt;/button&gt;</a:t>
            </a:r>
            <a:endParaRPr kumimoji="1" lang="zh-CN" altLang="en-US" b="1" dirty="0"/>
          </a:p>
        </p:txBody>
      </p:sp>
      <p:sp>
        <p:nvSpPr>
          <p:cNvPr id="18" name="矩形 17"/>
          <p:cNvSpPr/>
          <p:nvPr/>
        </p:nvSpPr>
        <p:spPr>
          <a:xfrm>
            <a:off x="4343400" y="5689370"/>
            <a:ext cx="7342094" cy="77992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en-US" altLang="zh-CN" b="1" dirty="0"/>
              <a:t>&lt;div [</a:t>
            </a:r>
            <a:r>
              <a:rPr kumimoji="1" lang="en-US" altLang="zh-CN" b="1" dirty="0" err="1"/>
              <a:t>ngStyle</a:t>
            </a:r>
            <a:r>
              <a:rPr kumimoji="1" lang="en-US" altLang="zh-CN" b="1" dirty="0"/>
              <a:t>]="{'font-style':</a:t>
            </a:r>
            <a:r>
              <a:rPr kumimoji="1" lang="en-US" altLang="zh-CN" b="1" dirty="0" err="1"/>
              <a:t>this.canSave</a:t>
            </a:r>
            <a:r>
              <a:rPr kumimoji="1" lang="en-US" altLang="zh-CN" b="1" dirty="0"/>
              <a:t> ?'</a:t>
            </a:r>
            <a:r>
              <a:rPr kumimoji="1" lang="en-US" altLang="zh-CN" b="1" dirty="0" err="1"/>
              <a:t>italic':'normal</a:t>
            </a:r>
            <a:r>
              <a:rPr kumimoji="1" lang="en-US" altLang="zh-CN" b="1" dirty="0"/>
              <a:t>'}"&gt;</a:t>
            </a:r>
            <a:endParaRPr kumimoji="1" lang="zh-CN" altLang="en-US" b="1" dirty="0"/>
          </a:p>
        </p:txBody>
      </p:sp>
    </p:spTree>
    <p:extLst>
      <p:ext uri="{BB962C8B-B14F-4D97-AF65-F5344CB8AC3E}">
        <p14:creationId xmlns:p14="http://schemas.microsoft.com/office/powerpoint/2010/main" val="74049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ssolv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xit" presetSubtype="0" fill="hold" grpId="1" nodeType="clickEffect">
                                  <p:stCondLst>
                                    <p:cond delay="0"/>
                                  </p:stCondLst>
                                  <p:childTnLst>
                                    <p:animEffect transition="out" filter="dissolve">
                                      <p:cBhvr>
                                        <p:cTn id="23" dur="500"/>
                                        <p:tgtEl>
                                          <p:spTgt spid="2"/>
                                        </p:tgtEl>
                                      </p:cBhvr>
                                    </p:animEffect>
                                    <p:set>
                                      <p:cBhvr>
                                        <p:cTn id="24" dur="1" fill="hold">
                                          <p:stCondLst>
                                            <p:cond delay="499"/>
                                          </p:stCondLst>
                                        </p:cTn>
                                        <p:tgtEl>
                                          <p:spTgt spid="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dissolv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dissolve">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xit" presetSubtype="0" fill="hold" nodeType="clickEffect">
                                  <p:stCondLst>
                                    <p:cond delay="0"/>
                                  </p:stCondLst>
                                  <p:childTnLst>
                                    <p:animEffect transition="out" filter="dissolve">
                                      <p:cBhvr>
                                        <p:cTn id="44" dur="500"/>
                                        <p:tgtEl>
                                          <p:spTgt spid="6"/>
                                        </p:tgtEl>
                                      </p:cBhvr>
                                    </p:animEffect>
                                    <p:set>
                                      <p:cBhvr>
                                        <p:cTn id="45" dur="1" fill="hold">
                                          <p:stCondLst>
                                            <p:cond delay="499"/>
                                          </p:stCondLst>
                                        </p:cTn>
                                        <p:tgtEl>
                                          <p:spTgt spid="6"/>
                                        </p:tgtEl>
                                        <p:attrNameLst>
                                          <p:attrName>style.visibility</p:attrName>
                                        </p:attrNameLst>
                                      </p:cBhvr>
                                      <p:to>
                                        <p:strVal val="hidden"/>
                                      </p:to>
                                    </p:set>
                                  </p:childTnLst>
                                </p:cTn>
                              </p:par>
                              <p:par>
                                <p:cTn id="46" presetID="9" presetClass="exit" presetSubtype="0" fill="hold" grpId="1" nodeType="withEffect">
                                  <p:stCondLst>
                                    <p:cond delay="0"/>
                                  </p:stCondLst>
                                  <p:childTnLst>
                                    <p:animEffect transition="out" filter="dissolve">
                                      <p:cBhvr>
                                        <p:cTn id="47" dur="500"/>
                                        <p:tgtEl>
                                          <p:spTgt spid="13"/>
                                        </p:tgtEl>
                                      </p:cBhvr>
                                    </p:animEffect>
                                    <p:set>
                                      <p:cBhvr>
                                        <p:cTn id="48" dur="1" fill="hold">
                                          <p:stCondLst>
                                            <p:cond delay="499"/>
                                          </p:stCondLst>
                                        </p:cTn>
                                        <p:tgtEl>
                                          <p:spTgt spid="1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dissolve">
                                      <p:cBhvr>
                                        <p:cTn id="59" dur="500"/>
                                        <p:tgtEl>
                                          <p:spTgt spid="17"/>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1"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dissolve">
                                      <p:cBhvr>
                                        <p:cTn id="64" dur="5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xit" presetSubtype="0" fill="hold" grpId="1" nodeType="clickEffect">
                                  <p:stCondLst>
                                    <p:cond delay="0"/>
                                  </p:stCondLst>
                                  <p:childTnLst>
                                    <p:animEffect transition="out" filter="dissolve">
                                      <p:cBhvr>
                                        <p:cTn id="68" dur="500"/>
                                        <p:tgtEl>
                                          <p:spTgt spid="17"/>
                                        </p:tgtEl>
                                      </p:cBhvr>
                                    </p:animEffect>
                                    <p:set>
                                      <p:cBhvr>
                                        <p:cTn id="69" dur="1" fill="hold">
                                          <p:stCondLst>
                                            <p:cond delay="499"/>
                                          </p:stCondLst>
                                        </p:cTn>
                                        <p:tgtEl>
                                          <p:spTgt spid="17"/>
                                        </p:tgtEl>
                                        <p:attrNameLst>
                                          <p:attrName>style.visibility</p:attrName>
                                        </p:attrNameLst>
                                      </p:cBhvr>
                                      <p:to>
                                        <p:strVal val="hidden"/>
                                      </p:to>
                                    </p:set>
                                  </p:childTnLst>
                                </p:cTn>
                              </p:par>
                              <p:par>
                                <p:cTn id="70" presetID="9" presetClass="exit" presetSubtype="0" fill="hold" grpId="2" nodeType="withEffect">
                                  <p:stCondLst>
                                    <p:cond delay="0"/>
                                  </p:stCondLst>
                                  <p:childTnLst>
                                    <p:animEffect transition="out" filter="dissolve">
                                      <p:cBhvr>
                                        <p:cTn id="71" dur="500"/>
                                        <p:tgtEl>
                                          <p:spTgt spid="18"/>
                                        </p:tgtEl>
                                      </p:cBhvr>
                                    </p:animEffect>
                                    <p:set>
                                      <p:cBhvr>
                                        <p:cTn id="72"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2" grpId="0" animBg="1"/>
      <p:bldP spid="2" grpId="1" animBg="1"/>
      <p:bldP spid="13" grpId="0" animBg="1"/>
      <p:bldP spid="13" grpId="1" animBg="1"/>
      <p:bldP spid="17" grpId="0" animBg="1"/>
      <p:bldP spid="17" grpId="1" animBg="1"/>
      <p:bldP spid="18" grpId="1" animBg="1"/>
      <p:bldP spid="18" grpId="2"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p:cNvSpPr>
            <a:spLocks/>
          </p:cNvSpPr>
          <p:nvPr/>
        </p:nvSpPr>
        <p:spPr>
          <a:xfrm>
            <a:off x="4903519" y="499638"/>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smtClean="0">
                <a:solidFill>
                  <a:srgbClr val="C94251"/>
                </a:solidFill>
                <a:latin typeface="微软雅黑" charset="0"/>
                <a:ea typeface="微软雅黑" charset="0"/>
                <a:cs typeface="微软雅黑" charset="0"/>
              </a:rPr>
              <a:t>数据绑定</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10" name="文本框"/>
          <p:cNvSpPr txBox="1">
            <a:spLocks/>
          </p:cNvSpPr>
          <p:nvPr/>
        </p:nvSpPr>
        <p:spPr>
          <a:xfrm>
            <a:off x="1650493" y="1298078"/>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双向绑定</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
        <p:nvSpPr>
          <p:cNvPr id="3" name="矩形 2"/>
          <p:cNvSpPr/>
          <p:nvPr/>
        </p:nvSpPr>
        <p:spPr>
          <a:xfrm>
            <a:off x="3048000" y="3105835"/>
            <a:ext cx="6096000" cy="646331"/>
          </a:xfrm>
          <a:prstGeom prst="rect">
            <a:avLst/>
          </a:prstGeom>
        </p:spPr>
        <p:txBody>
          <a:bodyPr>
            <a:spAutoFit/>
          </a:bodyPr>
          <a:lstStyle/>
          <a:p>
            <a:r>
              <a:rPr lang="zh-CN" altLang="en-US" dirty="0"/>
              <a:t/>
            </a:r>
            <a:br>
              <a:rPr lang="zh-CN" altLang="en-US" dirty="0"/>
            </a:br>
            <a:endParaRPr lang="zh-CN" altLang="en-US" dirty="0"/>
          </a:p>
        </p:txBody>
      </p:sp>
      <p:sp>
        <p:nvSpPr>
          <p:cNvPr id="5" name="矩形 4"/>
          <p:cNvSpPr/>
          <p:nvPr/>
        </p:nvSpPr>
        <p:spPr>
          <a:xfrm>
            <a:off x="2322285" y="2789366"/>
            <a:ext cx="6096000" cy="923330"/>
          </a:xfrm>
          <a:prstGeom prst="rect">
            <a:avLst/>
          </a:prstGeom>
        </p:spPr>
        <p:txBody>
          <a:bodyPr>
            <a:spAutoFit/>
          </a:bodyPr>
          <a:lstStyle/>
          <a:p>
            <a:r>
              <a:rPr lang="en-US" altLang="zh-CN" dirty="0" smtClean="0"/>
              <a:t>&lt;input [(</a:t>
            </a:r>
            <a:r>
              <a:rPr lang="en-US" altLang="zh-CN" dirty="0" err="1" smtClean="0"/>
              <a:t>ngModel</a:t>
            </a:r>
            <a:r>
              <a:rPr lang="en-US" altLang="zh-CN" dirty="0" smtClean="0"/>
              <a:t>)]="name"&gt;</a:t>
            </a:r>
            <a:br>
              <a:rPr lang="en-US" altLang="zh-CN" dirty="0" smtClean="0"/>
            </a:br>
            <a:r>
              <a:rPr lang="en-US" altLang="zh-CN" dirty="0" smtClean="0"/>
              <a:t/>
            </a:r>
            <a:br>
              <a:rPr lang="en-US" altLang="zh-CN" dirty="0" smtClean="0"/>
            </a:br>
            <a:r>
              <a:rPr lang="en-US" altLang="zh-CN" dirty="0" err="1" smtClean="0"/>
              <a:t>name:string</a:t>
            </a:r>
            <a:r>
              <a:rPr lang="en-US" altLang="zh-CN" dirty="0" smtClean="0"/>
              <a:t> = "Tom"</a:t>
            </a:r>
            <a:endParaRPr lang="zh-CN" altLang="en-US" dirty="0"/>
          </a:p>
        </p:txBody>
      </p:sp>
      <p:sp>
        <p:nvSpPr>
          <p:cNvPr id="7" name="矩形 6"/>
          <p:cNvSpPr/>
          <p:nvPr/>
        </p:nvSpPr>
        <p:spPr>
          <a:xfrm>
            <a:off x="2322285" y="4604214"/>
            <a:ext cx="8316685" cy="369332"/>
          </a:xfrm>
          <a:prstGeom prst="rect">
            <a:avLst/>
          </a:prstGeom>
        </p:spPr>
        <p:txBody>
          <a:bodyPr wrap="square">
            <a:spAutoFit/>
          </a:bodyPr>
          <a:lstStyle/>
          <a:p>
            <a:r>
              <a:rPr lang="en-US" altLang="zh-CN" smtClean="0"/>
              <a:t>&lt;</a:t>
            </a:r>
            <a:r>
              <a:rPr lang="en-US" altLang="zh-CN" dirty="0"/>
              <a:t>app-stars [(rating)]="</a:t>
            </a:r>
            <a:r>
              <a:rPr lang="en-US" altLang="zh-CN" dirty="0" err="1"/>
              <a:t>newRating</a:t>
            </a:r>
            <a:r>
              <a:rPr lang="en-US" altLang="zh-CN" dirty="0" smtClean="0"/>
              <a:t>"&gt;&lt;/</a:t>
            </a:r>
            <a:r>
              <a:rPr lang="en-US" altLang="zh-CN" dirty="0"/>
              <a:t>app-stars&gt;</a:t>
            </a:r>
            <a:endParaRPr lang="zh-CN" altLang="en-US" dirty="0"/>
          </a:p>
        </p:txBody>
      </p:sp>
    </p:spTree>
    <p:extLst>
      <p:ext uri="{BB962C8B-B14F-4D97-AF65-F5344CB8AC3E}">
        <p14:creationId xmlns:p14="http://schemas.microsoft.com/office/powerpoint/2010/main" val="754666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p:cNvSpPr>
            <a:spLocks/>
          </p:cNvSpPr>
          <p:nvPr/>
        </p:nvSpPr>
        <p:spPr>
          <a:xfrm>
            <a:off x="4903519" y="499638"/>
            <a:ext cx="210826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4251"/>
                </a:solidFill>
                <a:latin typeface="微软雅黑" charset="0"/>
                <a:ea typeface="微软雅黑" charset="0"/>
                <a:cs typeface="微软雅黑" charset="0"/>
              </a:rPr>
              <a:t>响应式编程</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10" name="文本框"/>
          <p:cNvSpPr txBox="1">
            <a:spLocks/>
          </p:cNvSpPr>
          <p:nvPr/>
        </p:nvSpPr>
        <p:spPr>
          <a:xfrm>
            <a:off x="1650493" y="1298078"/>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b="1" kern="0" dirty="0" smtClean="0">
                <a:latin typeface="微软雅黑" charset="0"/>
                <a:ea typeface="微软雅黑" charset="0"/>
                <a:cs typeface="Times New Roman" charset="0"/>
              </a:rPr>
              <a:t> </a:t>
            </a:r>
            <a:r>
              <a:rPr lang="zh-CN" altLang="en-US" sz="2200" b="1" kern="0" dirty="0" smtClean="0">
                <a:latin typeface="微软雅黑" charset="0"/>
                <a:ea typeface="微软雅黑" charset="0"/>
                <a:cs typeface="Times New Roman" charset="0"/>
              </a:rPr>
              <a:t>观察者模式与</a:t>
            </a:r>
            <a:r>
              <a:rPr lang="en-US" altLang="zh-CN" sz="2200" b="1" kern="0" dirty="0" err="1" smtClean="0">
                <a:latin typeface="微软雅黑" charset="0"/>
                <a:ea typeface="微软雅黑" charset="0"/>
                <a:cs typeface="Times New Roman" charset="0"/>
              </a:rPr>
              <a:t>Rxjs</a:t>
            </a:r>
            <a:r>
              <a:rPr lang="en-US" altLang="zh-CN" sz="2200" b="1" kern="0" dirty="0" smtClean="0">
                <a:latin typeface="微软雅黑" charset="0"/>
                <a:ea typeface="微软雅黑" charset="0"/>
                <a:cs typeface="Times New Roman" charset="0"/>
              </a:rPr>
              <a:t>	</a:t>
            </a:r>
            <a:endParaRPr lang="zh-CN" altLang="en-US" sz="2200" b="1" kern="0" dirty="0">
              <a:latin typeface="微软雅黑" charset="0"/>
              <a:ea typeface="微软雅黑" charset="0"/>
              <a:cs typeface="Times New Roman" charset="0"/>
            </a:endParaRPr>
          </a:p>
        </p:txBody>
      </p:sp>
      <p:sp>
        <p:nvSpPr>
          <p:cNvPr id="3" name="矩形 2"/>
          <p:cNvSpPr/>
          <p:nvPr/>
        </p:nvSpPr>
        <p:spPr>
          <a:xfrm>
            <a:off x="3048000" y="3105835"/>
            <a:ext cx="6096000" cy="646331"/>
          </a:xfrm>
          <a:prstGeom prst="rect">
            <a:avLst/>
          </a:prstGeom>
        </p:spPr>
        <p:txBody>
          <a:bodyPr>
            <a:spAutoFit/>
          </a:bodyPr>
          <a:lstStyle/>
          <a:p>
            <a:r>
              <a:rPr lang="zh-CN" altLang="en-US" dirty="0"/>
              <a:t/>
            </a:r>
            <a:br>
              <a:rPr lang="zh-CN" altLang="en-US" dirty="0"/>
            </a:br>
            <a:endParaRPr lang="zh-CN" altLang="en-US" dirty="0"/>
          </a:p>
        </p:txBody>
      </p:sp>
      <p:grpSp>
        <p:nvGrpSpPr>
          <p:cNvPr id="18" name="组 17"/>
          <p:cNvGrpSpPr/>
          <p:nvPr/>
        </p:nvGrpSpPr>
        <p:grpSpPr>
          <a:xfrm>
            <a:off x="729119" y="2525263"/>
            <a:ext cx="3073624" cy="3360057"/>
            <a:chOff x="1088126" y="2525263"/>
            <a:chExt cx="3073624" cy="3360057"/>
          </a:xfrm>
        </p:grpSpPr>
        <p:sp>
          <p:nvSpPr>
            <p:cNvPr id="2" name="矩形 1"/>
            <p:cNvSpPr/>
            <p:nvPr/>
          </p:nvSpPr>
          <p:spPr>
            <a:xfrm>
              <a:off x="1233714" y="2525263"/>
              <a:ext cx="2801257" cy="1161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可观察对象</a:t>
              </a:r>
              <a:endParaRPr kumimoji="1" lang="zh-CN" altLang="en-US" dirty="0"/>
            </a:p>
          </p:txBody>
        </p:sp>
        <p:sp>
          <p:nvSpPr>
            <p:cNvPr id="8" name="矩形 7"/>
            <p:cNvSpPr/>
            <p:nvPr/>
          </p:nvSpPr>
          <p:spPr>
            <a:xfrm>
              <a:off x="1233714" y="4724177"/>
              <a:ext cx="2801257" cy="1161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t>观察者</a:t>
              </a:r>
              <a:endParaRPr kumimoji="1" lang="zh-CN" altLang="en-US"/>
            </a:p>
          </p:txBody>
        </p:sp>
        <p:cxnSp>
          <p:nvCxnSpPr>
            <p:cNvPr id="9" name="直线箭头连接符 8"/>
            <p:cNvCxnSpPr/>
            <p:nvPr/>
          </p:nvCxnSpPr>
          <p:spPr>
            <a:xfrm flipV="1">
              <a:off x="3439886" y="3686406"/>
              <a:ext cx="0" cy="1016224"/>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p:cNvCxnSpPr/>
            <p:nvPr/>
          </p:nvCxnSpPr>
          <p:spPr>
            <a:xfrm>
              <a:off x="1930400" y="3686406"/>
              <a:ext cx="0" cy="1016224"/>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088126" y="4020625"/>
              <a:ext cx="646331" cy="369332"/>
            </a:xfrm>
            <a:prstGeom prst="rect">
              <a:avLst/>
            </a:prstGeom>
            <a:noFill/>
          </p:spPr>
          <p:txBody>
            <a:bodyPr wrap="none" rtlCol="0">
              <a:spAutoFit/>
            </a:bodyPr>
            <a:lstStyle/>
            <a:p>
              <a:r>
                <a:rPr kumimoji="1" lang="zh-CN" altLang="en-US" dirty="0" smtClean="0"/>
                <a:t>调用</a:t>
              </a:r>
              <a:endParaRPr kumimoji="1" lang="en-US" altLang="zh-CN" dirty="0" smtClean="0"/>
            </a:p>
          </p:txBody>
        </p:sp>
        <p:sp>
          <p:nvSpPr>
            <p:cNvPr id="15" name="文本框 14"/>
            <p:cNvSpPr txBox="1"/>
            <p:nvPr/>
          </p:nvSpPr>
          <p:spPr>
            <a:xfrm>
              <a:off x="3515419" y="4042621"/>
              <a:ext cx="646331" cy="369332"/>
            </a:xfrm>
            <a:prstGeom prst="rect">
              <a:avLst/>
            </a:prstGeom>
            <a:noFill/>
          </p:spPr>
          <p:txBody>
            <a:bodyPr wrap="none" rtlCol="0">
              <a:spAutoFit/>
            </a:bodyPr>
            <a:lstStyle/>
            <a:p>
              <a:r>
                <a:rPr kumimoji="1" lang="zh-CN" altLang="en-US" smtClean="0"/>
                <a:t>注册</a:t>
              </a:r>
              <a:endParaRPr kumimoji="1" lang="zh-CN" altLang="en-US"/>
            </a:p>
          </p:txBody>
        </p:sp>
      </p:grpSp>
      <p:sp>
        <p:nvSpPr>
          <p:cNvPr id="16" name="矩形 15"/>
          <p:cNvSpPr/>
          <p:nvPr/>
        </p:nvSpPr>
        <p:spPr>
          <a:xfrm>
            <a:off x="4557485" y="2150572"/>
            <a:ext cx="6096000" cy="2308324"/>
          </a:xfrm>
          <a:prstGeom prst="rect">
            <a:avLst/>
          </a:prstGeom>
        </p:spPr>
        <p:txBody>
          <a:bodyPr>
            <a:spAutoFit/>
          </a:bodyPr>
          <a:lstStyle/>
          <a:p>
            <a:r>
              <a:rPr lang="mr-IN" altLang="zh-CN" dirty="0" err="1"/>
              <a:t>var</a:t>
            </a:r>
            <a:r>
              <a:rPr lang="mr-IN" altLang="zh-CN" b="1" dirty="0"/>
              <a:t> </a:t>
            </a:r>
            <a:r>
              <a:rPr lang="mr-IN" altLang="zh-CN" dirty="0" err="1"/>
              <a:t>subscription</a:t>
            </a:r>
            <a:r>
              <a:rPr lang="mr-IN" altLang="zh-CN" dirty="0"/>
              <a:t> = </a:t>
            </a:r>
            <a:r>
              <a:rPr lang="mr-IN" altLang="zh-CN" dirty="0" err="1"/>
              <a:t>Observable.</a:t>
            </a:r>
            <a:r>
              <a:rPr lang="mr-IN" altLang="zh-CN" i="1" dirty="0" err="1"/>
              <a:t>from</a:t>
            </a:r>
            <a:r>
              <a:rPr lang="mr-IN" altLang="zh-CN" dirty="0"/>
              <a:t>([1,2,3,4])</a:t>
            </a:r>
            <a:br>
              <a:rPr lang="mr-IN" altLang="zh-CN" dirty="0"/>
            </a:br>
            <a:r>
              <a:rPr lang="mr-IN" altLang="zh-CN" dirty="0"/>
              <a:t>  .</a:t>
            </a:r>
            <a:r>
              <a:rPr lang="mr-IN" altLang="zh-CN" dirty="0" err="1"/>
              <a:t>filter</a:t>
            </a:r>
            <a:r>
              <a:rPr lang="mr-IN" altLang="zh-CN" dirty="0"/>
              <a:t>((</a:t>
            </a:r>
            <a:r>
              <a:rPr lang="mr-IN" altLang="zh-CN" dirty="0" err="1"/>
              <a:t>e</a:t>
            </a:r>
            <a:r>
              <a:rPr lang="mr-IN" altLang="zh-CN" dirty="0"/>
              <a:t>) =&gt; e%2 == 0)</a:t>
            </a:r>
            <a:br>
              <a:rPr lang="mr-IN" altLang="zh-CN" dirty="0"/>
            </a:br>
            <a:r>
              <a:rPr lang="mr-IN" altLang="zh-CN" dirty="0"/>
              <a:t>  .</a:t>
            </a:r>
            <a:r>
              <a:rPr lang="mr-IN" altLang="zh-CN" dirty="0" err="1"/>
              <a:t>map</a:t>
            </a:r>
            <a:r>
              <a:rPr lang="mr-IN" altLang="zh-CN" dirty="0"/>
              <a:t>((</a:t>
            </a:r>
            <a:r>
              <a:rPr lang="mr-IN" altLang="zh-CN" dirty="0" err="1"/>
              <a:t>e</a:t>
            </a:r>
            <a:r>
              <a:rPr lang="mr-IN" altLang="zh-CN" dirty="0"/>
              <a:t>) =&gt; </a:t>
            </a:r>
            <a:r>
              <a:rPr lang="mr-IN" altLang="zh-CN" dirty="0" err="1"/>
              <a:t>e</a:t>
            </a:r>
            <a:r>
              <a:rPr lang="mr-IN" altLang="zh-CN" dirty="0"/>
              <a:t>*</a:t>
            </a:r>
            <a:r>
              <a:rPr lang="mr-IN" altLang="zh-CN" dirty="0" err="1"/>
              <a:t>e</a:t>
            </a:r>
            <a:r>
              <a:rPr lang="mr-IN" altLang="zh-CN" dirty="0"/>
              <a:t>)</a:t>
            </a:r>
            <a:br>
              <a:rPr lang="mr-IN" altLang="zh-CN" dirty="0"/>
            </a:br>
            <a:r>
              <a:rPr lang="mr-IN" altLang="zh-CN" dirty="0"/>
              <a:t>  .</a:t>
            </a:r>
            <a:r>
              <a:rPr lang="mr-IN" altLang="zh-CN" dirty="0" err="1"/>
              <a:t>subscribe</a:t>
            </a:r>
            <a:r>
              <a:rPr lang="mr-IN" altLang="zh-CN" dirty="0"/>
              <a:t>(</a:t>
            </a:r>
            <a:br>
              <a:rPr lang="mr-IN" altLang="zh-CN" dirty="0"/>
            </a:br>
            <a:r>
              <a:rPr lang="mr-IN" altLang="zh-CN" dirty="0"/>
              <a:t>    </a:t>
            </a:r>
            <a:r>
              <a:rPr lang="mr-IN" altLang="zh-CN" dirty="0" err="1"/>
              <a:t>e</a:t>
            </a:r>
            <a:r>
              <a:rPr lang="mr-IN" altLang="zh-CN" dirty="0"/>
              <a:t> =&gt; </a:t>
            </a:r>
            <a:r>
              <a:rPr lang="mr-IN" altLang="zh-CN" dirty="0" err="1"/>
              <a:t>console.log</a:t>
            </a:r>
            <a:r>
              <a:rPr lang="mr-IN" altLang="zh-CN" dirty="0"/>
              <a:t>(</a:t>
            </a:r>
            <a:r>
              <a:rPr lang="mr-IN" altLang="zh-CN" dirty="0" err="1"/>
              <a:t>e</a:t>
            </a:r>
            <a:r>
              <a:rPr lang="mr-IN" altLang="zh-CN" dirty="0"/>
              <a:t>),</a:t>
            </a:r>
            <a:br>
              <a:rPr lang="mr-IN" altLang="zh-CN" dirty="0"/>
            </a:br>
            <a:r>
              <a:rPr lang="mr-IN" altLang="zh-CN" dirty="0"/>
              <a:t>    </a:t>
            </a:r>
            <a:r>
              <a:rPr lang="mr-IN" altLang="zh-CN" dirty="0" err="1"/>
              <a:t>error</a:t>
            </a:r>
            <a:r>
              <a:rPr lang="mr-IN" altLang="zh-CN" dirty="0"/>
              <a:t> =&gt; </a:t>
            </a:r>
            <a:r>
              <a:rPr lang="mr-IN" altLang="zh-CN" dirty="0" err="1"/>
              <a:t>console.error</a:t>
            </a:r>
            <a:r>
              <a:rPr lang="mr-IN" altLang="zh-CN" dirty="0"/>
              <a:t>(</a:t>
            </a:r>
            <a:r>
              <a:rPr lang="mr-IN" altLang="zh-CN" dirty="0" err="1"/>
              <a:t>error</a:t>
            </a:r>
            <a:r>
              <a:rPr lang="mr-IN" altLang="zh-CN" dirty="0"/>
              <a:t>),</a:t>
            </a:r>
            <a:br>
              <a:rPr lang="mr-IN" altLang="zh-CN" dirty="0"/>
            </a:br>
            <a:r>
              <a:rPr lang="mr-IN" altLang="zh-CN" dirty="0"/>
              <a:t>    () =&gt; </a:t>
            </a:r>
            <a:r>
              <a:rPr lang="mr-IN" altLang="zh-CN" dirty="0" err="1"/>
              <a:t>console.log</a:t>
            </a:r>
            <a:r>
              <a:rPr lang="mr-IN" altLang="zh-CN" dirty="0"/>
              <a:t>("</a:t>
            </a:r>
            <a:r>
              <a:rPr lang="zh-CN" altLang="mr-IN" dirty="0"/>
              <a:t>结束啦</a:t>
            </a:r>
            <a:r>
              <a:rPr lang="mr-IN" altLang="zh-CN" dirty="0"/>
              <a:t>!")</a:t>
            </a:r>
            <a:br>
              <a:rPr lang="mr-IN" altLang="zh-CN" dirty="0"/>
            </a:br>
            <a:r>
              <a:rPr lang="mr-IN" altLang="zh-CN" dirty="0"/>
              <a:t>  );</a:t>
            </a:r>
            <a:endParaRPr lang="zh-CN" altLang="en-US" dirty="0"/>
          </a:p>
        </p:txBody>
      </p:sp>
      <p:sp>
        <p:nvSpPr>
          <p:cNvPr id="17" name="矩形 16"/>
          <p:cNvSpPr/>
          <p:nvPr/>
        </p:nvSpPr>
        <p:spPr>
          <a:xfrm>
            <a:off x="4557485" y="1398131"/>
            <a:ext cx="6096000" cy="646331"/>
          </a:xfrm>
          <a:prstGeom prst="rect">
            <a:avLst/>
          </a:prstGeom>
        </p:spPr>
        <p:txBody>
          <a:bodyPr>
            <a:spAutoFit/>
          </a:bodyPr>
          <a:lstStyle/>
          <a:p>
            <a:r>
              <a:rPr lang="en-US" altLang="zh-CN" dirty="0" err="1"/>
              <a:t>var</a:t>
            </a:r>
            <a:r>
              <a:rPr lang="en-US" altLang="zh-CN" dirty="0"/>
              <a:t> button = </a:t>
            </a:r>
            <a:r>
              <a:rPr lang="en-US" altLang="zh-CN" dirty="0" err="1"/>
              <a:t>document.querySelector</a:t>
            </a:r>
            <a:r>
              <a:rPr lang="en-US" altLang="zh-CN" dirty="0"/>
              <a:t>('button'); </a:t>
            </a:r>
            <a:r>
              <a:rPr lang="en-US" altLang="zh-CN" dirty="0" err="1" smtClean="0"/>
              <a:t>Observable.fromEvent</a:t>
            </a:r>
            <a:r>
              <a:rPr lang="en-US" altLang="zh-CN" dirty="0" smtClean="0"/>
              <a:t>(button</a:t>
            </a:r>
            <a:r>
              <a:rPr lang="en-US" altLang="zh-CN" dirty="0"/>
              <a:t>, 'click')</a:t>
            </a:r>
            <a:endParaRPr lang="zh-CN" altLang="en-US" dirty="0"/>
          </a:p>
        </p:txBody>
      </p:sp>
      <p:sp>
        <p:nvSpPr>
          <p:cNvPr id="19" name="矩形 18"/>
          <p:cNvSpPr/>
          <p:nvPr/>
        </p:nvSpPr>
        <p:spPr>
          <a:xfrm>
            <a:off x="4337460" y="4697426"/>
            <a:ext cx="7854540" cy="1477328"/>
          </a:xfrm>
          <a:prstGeom prst="rect">
            <a:avLst/>
          </a:prstGeom>
        </p:spPr>
        <p:txBody>
          <a:bodyPr wrap="square">
            <a:spAutoFit/>
          </a:bodyPr>
          <a:lstStyle/>
          <a:p>
            <a:pPr>
              <a:buFont typeface="Arial" charset="0"/>
              <a:buChar char="•"/>
            </a:pPr>
            <a:r>
              <a:rPr lang="zh-CN" altLang="en-US" dirty="0" smtClean="0">
                <a:solidFill>
                  <a:srgbClr val="333333"/>
                </a:solidFill>
                <a:latin typeface="Helvetica Neue" charset="0"/>
              </a:rPr>
              <a:t>可</a:t>
            </a:r>
            <a:r>
              <a:rPr lang="zh-CN" altLang="en-US" dirty="0">
                <a:solidFill>
                  <a:srgbClr val="333333"/>
                </a:solidFill>
                <a:latin typeface="Helvetica Neue" charset="0"/>
              </a:rPr>
              <a:t>观察</a:t>
            </a:r>
            <a:r>
              <a:rPr lang="zh-CN" altLang="en-US" dirty="0" smtClean="0">
                <a:solidFill>
                  <a:srgbClr val="333333"/>
                </a:solidFill>
                <a:latin typeface="Helvetica Neue" charset="0"/>
              </a:rPr>
              <a:t>对象</a:t>
            </a:r>
            <a:r>
              <a:rPr lang="en-US" altLang="zh-CN" dirty="0" smtClean="0">
                <a:solidFill>
                  <a:srgbClr val="333333"/>
                </a:solidFill>
                <a:latin typeface="Helvetica Neue" charset="0"/>
              </a:rPr>
              <a:t>Observable</a:t>
            </a:r>
            <a:r>
              <a:rPr lang="zh-CN" altLang="en-US" dirty="0" smtClean="0">
                <a:solidFill>
                  <a:srgbClr val="333333"/>
                </a:solidFill>
                <a:latin typeface="Helvetica Neue" charset="0"/>
              </a:rPr>
              <a:t>（流）</a:t>
            </a:r>
            <a:r>
              <a:rPr lang="en-US" altLang="zh-CN" dirty="0" smtClean="0">
                <a:solidFill>
                  <a:srgbClr val="333333"/>
                </a:solidFill>
                <a:latin typeface="Helvetica Neue" charset="0"/>
              </a:rPr>
              <a:t> </a:t>
            </a:r>
            <a:r>
              <a:rPr lang="zh-CN" altLang="en-US" dirty="0" smtClean="0">
                <a:solidFill>
                  <a:srgbClr val="333333"/>
                </a:solidFill>
                <a:latin typeface="Helvetica Neue" charset="0"/>
              </a:rPr>
              <a:t>：</a:t>
            </a:r>
            <a:r>
              <a:rPr lang="zh-CN" altLang="en-US" dirty="0">
                <a:solidFill>
                  <a:srgbClr val="333333"/>
                </a:solidFill>
                <a:latin typeface="Helvetica Neue" charset="0"/>
              </a:rPr>
              <a:t>表示</a:t>
            </a:r>
            <a:r>
              <a:rPr lang="zh-CN" altLang="en-US" dirty="0" smtClean="0">
                <a:solidFill>
                  <a:srgbClr val="333333"/>
                </a:solidFill>
                <a:latin typeface="Helvetica Neue" charset="0"/>
              </a:rPr>
              <a:t>一组值</a:t>
            </a:r>
            <a:r>
              <a:rPr lang="zh-CN" altLang="en-US" dirty="0">
                <a:solidFill>
                  <a:srgbClr val="333333"/>
                </a:solidFill>
                <a:latin typeface="Helvetica Neue" charset="0"/>
              </a:rPr>
              <a:t>或者事件的集合</a:t>
            </a:r>
            <a:r>
              <a:rPr lang="zh-CN" altLang="en-US" dirty="0" smtClean="0">
                <a:solidFill>
                  <a:srgbClr val="333333"/>
                </a:solidFill>
                <a:latin typeface="Helvetica Neue" charset="0"/>
              </a:rPr>
              <a:t>。</a:t>
            </a:r>
            <a:endParaRPr lang="zh-CN" altLang="en-US" dirty="0">
              <a:solidFill>
                <a:srgbClr val="333333"/>
              </a:solidFill>
              <a:latin typeface="Helvetica Neue" charset="0"/>
            </a:endParaRPr>
          </a:p>
          <a:p>
            <a:pPr>
              <a:buFont typeface="Arial" charset="0"/>
              <a:buChar char="•"/>
            </a:pPr>
            <a:r>
              <a:rPr lang="zh-CN" altLang="en-US" dirty="0" smtClean="0">
                <a:solidFill>
                  <a:srgbClr val="333333"/>
                </a:solidFill>
                <a:latin typeface="Helvetica Neue" charset="0"/>
              </a:rPr>
              <a:t>观察者</a:t>
            </a:r>
            <a:r>
              <a:rPr lang="en-US" altLang="zh-CN" dirty="0">
                <a:solidFill>
                  <a:srgbClr val="333333"/>
                </a:solidFill>
                <a:latin typeface="Helvetica Neue" charset="0"/>
              </a:rPr>
              <a:t>Observer </a:t>
            </a:r>
            <a:r>
              <a:rPr lang="zh-CN" altLang="en-US" dirty="0" smtClean="0">
                <a:solidFill>
                  <a:srgbClr val="333333"/>
                </a:solidFill>
                <a:latin typeface="Helvetica Neue" charset="0"/>
              </a:rPr>
              <a:t>：</a:t>
            </a:r>
            <a:r>
              <a:rPr lang="zh-CN" altLang="en-US" dirty="0">
                <a:solidFill>
                  <a:srgbClr val="333333"/>
                </a:solidFill>
                <a:latin typeface="Helvetica Neue" charset="0"/>
              </a:rPr>
              <a:t>一个回调函数集合</a:t>
            </a:r>
            <a:r>
              <a:rPr lang="en-US" altLang="zh-CN" dirty="0">
                <a:solidFill>
                  <a:srgbClr val="333333"/>
                </a:solidFill>
                <a:latin typeface="Helvetica Neue" charset="0"/>
              </a:rPr>
              <a:t>,</a:t>
            </a:r>
            <a:r>
              <a:rPr lang="zh-CN" altLang="en-US" dirty="0">
                <a:solidFill>
                  <a:srgbClr val="333333"/>
                </a:solidFill>
                <a:latin typeface="Helvetica Neue" charset="0"/>
              </a:rPr>
              <a:t>它知道怎样去监听被</a:t>
            </a:r>
            <a:r>
              <a:rPr lang="en-US" altLang="zh-CN" dirty="0">
                <a:solidFill>
                  <a:srgbClr val="333333"/>
                </a:solidFill>
                <a:latin typeface="Helvetica Neue" charset="0"/>
              </a:rPr>
              <a:t>Observable</a:t>
            </a:r>
            <a:r>
              <a:rPr lang="zh-CN" altLang="en-US" dirty="0">
                <a:solidFill>
                  <a:srgbClr val="333333"/>
                </a:solidFill>
                <a:latin typeface="Helvetica Neue" charset="0"/>
              </a:rPr>
              <a:t>发送的值</a:t>
            </a:r>
          </a:p>
          <a:p>
            <a:pPr>
              <a:buFont typeface="Arial" charset="0"/>
              <a:buChar char="•"/>
            </a:pPr>
            <a:r>
              <a:rPr lang="zh-CN" altLang="en-US" dirty="0">
                <a:solidFill>
                  <a:srgbClr val="333333"/>
                </a:solidFill>
                <a:latin typeface="Helvetica Neue" charset="0"/>
              </a:rPr>
              <a:t>订阅</a:t>
            </a:r>
            <a:r>
              <a:rPr lang="en-US" altLang="zh-CN" dirty="0" smtClean="0">
                <a:solidFill>
                  <a:srgbClr val="333333"/>
                </a:solidFill>
                <a:latin typeface="Helvetica Neue" charset="0"/>
              </a:rPr>
              <a:t>Subscription</a:t>
            </a:r>
            <a:r>
              <a:rPr lang="zh-CN" altLang="en-US" dirty="0" smtClean="0">
                <a:solidFill>
                  <a:srgbClr val="333333"/>
                </a:solidFill>
                <a:latin typeface="Helvetica Neue" charset="0"/>
              </a:rPr>
              <a:t>： </a:t>
            </a:r>
            <a:r>
              <a:rPr lang="zh-CN" altLang="en-US" dirty="0">
                <a:solidFill>
                  <a:srgbClr val="333333"/>
                </a:solidFill>
                <a:latin typeface="Helvetica Neue" charset="0"/>
              </a:rPr>
              <a:t>表示一个可观察</a:t>
            </a:r>
            <a:r>
              <a:rPr lang="zh-CN" altLang="en-US" dirty="0" smtClean="0">
                <a:solidFill>
                  <a:srgbClr val="333333"/>
                </a:solidFill>
                <a:latin typeface="Helvetica Neue" charset="0"/>
              </a:rPr>
              <a:t>对象，</a:t>
            </a:r>
            <a:r>
              <a:rPr lang="zh-CN" altLang="en-US" dirty="0">
                <a:solidFill>
                  <a:srgbClr val="333333"/>
                </a:solidFill>
                <a:latin typeface="Helvetica Neue" charset="0"/>
              </a:rPr>
              <a:t>主要用于</a:t>
            </a:r>
            <a:r>
              <a:rPr lang="zh-CN" altLang="en-US" dirty="0" smtClean="0">
                <a:solidFill>
                  <a:srgbClr val="333333"/>
                </a:solidFill>
                <a:latin typeface="Helvetica Neue" charset="0"/>
              </a:rPr>
              <a:t>取消注册。</a:t>
            </a:r>
            <a:endParaRPr lang="zh-CN" altLang="en-US" dirty="0">
              <a:solidFill>
                <a:srgbClr val="333333"/>
              </a:solidFill>
              <a:latin typeface="Helvetica Neue" charset="0"/>
            </a:endParaRPr>
          </a:p>
          <a:p>
            <a:pPr>
              <a:buFont typeface="Arial" charset="0"/>
              <a:buChar char="•"/>
            </a:pPr>
            <a:r>
              <a:rPr lang="zh-CN" altLang="en-US" dirty="0">
                <a:solidFill>
                  <a:srgbClr val="333333"/>
                </a:solidFill>
                <a:latin typeface="Helvetica Neue" charset="0"/>
              </a:rPr>
              <a:t>操作符</a:t>
            </a:r>
            <a:r>
              <a:rPr lang="en-US" altLang="zh-CN" dirty="0" smtClean="0">
                <a:solidFill>
                  <a:srgbClr val="333333"/>
                </a:solidFill>
                <a:latin typeface="Helvetica Neue" charset="0"/>
              </a:rPr>
              <a:t>Operators</a:t>
            </a:r>
            <a:r>
              <a:rPr lang="zh-CN" altLang="en-US" dirty="0" smtClean="0">
                <a:solidFill>
                  <a:srgbClr val="333333"/>
                </a:solidFill>
                <a:latin typeface="Helvetica Neue" charset="0"/>
              </a:rPr>
              <a:t>： </a:t>
            </a:r>
            <a:r>
              <a:rPr lang="zh-CN" altLang="en-US" dirty="0">
                <a:solidFill>
                  <a:srgbClr val="333333"/>
                </a:solidFill>
                <a:latin typeface="Helvetica Neue" charset="0"/>
              </a:rPr>
              <a:t>纯粹的函数，</a:t>
            </a:r>
            <a:r>
              <a:rPr lang="zh-CN" altLang="en-US" dirty="0" smtClean="0">
                <a:solidFill>
                  <a:srgbClr val="333333"/>
                </a:solidFill>
                <a:latin typeface="Helvetica Neue" charset="0"/>
              </a:rPr>
              <a:t>使开发者可以以</a:t>
            </a:r>
            <a:r>
              <a:rPr lang="zh-CN" altLang="en-US" dirty="0">
                <a:solidFill>
                  <a:srgbClr val="333333"/>
                </a:solidFill>
                <a:latin typeface="Helvetica Neue" charset="0"/>
              </a:rPr>
              <a:t>函数编程的方式处理</a:t>
            </a:r>
            <a:r>
              <a:rPr lang="zh-CN" altLang="en-US" dirty="0" smtClean="0">
                <a:solidFill>
                  <a:srgbClr val="333333"/>
                </a:solidFill>
                <a:latin typeface="Helvetica Neue" charset="0"/>
              </a:rPr>
              <a:t>集合。</a:t>
            </a:r>
            <a:endParaRPr lang="zh-CN" altLang="en-US" b="0" i="0" dirty="0">
              <a:solidFill>
                <a:srgbClr val="333333"/>
              </a:solidFill>
              <a:effectLst/>
              <a:latin typeface="Helvetica Neue" charset="0"/>
            </a:endParaRPr>
          </a:p>
        </p:txBody>
      </p:sp>
      <p:sp>
        <p:nvSpPr>
          <p:cNvPr id="20" name="矩形 19"/>
          <p:cNvSpPr/>
          <p:nvPr/>
        </p:nvSpPr>
        <p:spPr>
          <a:xfrm>
            <a:off x="4557485" y="1552077"/>
            <a:ext cx="2810385" cy="369332"/>
          </a:xfrm>
          <a:prstGeom prst="rect">
            <a:avLst/>
          </a:prstGeom>
        </p:spPr>
        <p:txBody>
          <a:bodyPr wrap="none">
            <a:spAutoFit/>
          </a:bodyPr>
          <a:lstStyle/>
          <a:p>
            <a:r>
              <a:rPr lang="en-US" altLang="zh-CN" dirty="0" err="1"/>
              <a:t>subscription.unsubscribe</a:t>
            </a:r>
            <a:r>
              <a:rPr lang="en-US" altLang="zh-CN" dirty="0"/>
              <a:t>()</a:t>
            </a:r>
            <a:r>
              <a:rPr lang="en-US" altLang="zh-CN" dirty="0">
                <a:solidFill>
                  <a:srgbClr val="CC7832"/>
                </a:solidFill>
              </a:rPr>
              <a:t>;</a:t>
            </a:r>
            <a:endParaRPr lang="zh-CN" altLang="en-US" dirty="0"/>
          </a:p>
        </p:txBody>
      </p:sp>
    </p:spTree>
    <p:extLst>
      <p:ext uri="{BB962C8B-B14F-4D97-AF65-F5344CB8AC3E}">
        <p14:creationId xmlns:p14="http://schemas.microsoft.com/office/powerpoint/2010/main" val="41461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dissolv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dissolv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dissolve">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dissolve">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xit" presetSubtype="0" fill="hold" grpId="1" nodeType="clickEffect">
                                  <p:stCondLst>
                                    <p:cond delay="0"/>
                                  </p:stCondLst>
                                  <p:childTnLst>
                                    <p:animEffect transition="out" filter="dissolve">
                                      <p:cBhvr>
                                        <p:cTn id="32" dur="500"/>
                                        <p:tgtEl>
                                          <p:spTgt spid="17"/>
                                        </p:tgtEl>
                                      </p:cBhvr>
                                    </p:animEffect>
                                    <p:set>
                                      <p:cBhvr>
                                        <p:cTn id="33" dur="1" fill="hold">
                                          <p:stCondLst>
                                            <p:cond delay="499"/>
                                          </p:stCondLst>
                                        </p:cTn>
                                        <p:tgtEl>
                                          <p:spTgt spid="17"/>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dissolve">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xit" presetSubtype="0" fill="hold" grpId="1" nodeType="clickEffect">
                                  <p:stCondLst>
                                    <p:cond delay="0"/>
                                  </p:stCondLst>
                                  <p:childTnLst>
                                    <p:animEffect transition="out" filter="dissolve">
                                      <p:cBhvr>
                                        <p:cTn id="42" dur="500"/>
                                        <p:tgtEl>
                                          <p:spTgt spid="20"/>
                                        </p:tgtEl>
                                      </p:cBhvr>
                                    </p:animEffect>
                                    <p:set>
                                      <p:cBhvr>
                                        <p:cTn id="43"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7" grpId="1"/>
      <p:bldP spid="19" grpId="0"/>
      <p:bldP spid="20" grpId="0"/>
      <p:bldP spid="20" grpId="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p:cNvSpPr>
            <a:spLocks/>
          </p:cNvSpPr>
          <p:nvPr/>
        </p:nvSpPr>
        <p:spPr>
          <a:xfrm>
            <a:off x="4903519" y="499638"/>
            <a:ext cx="954107"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4251"/>
                </a:solidFill>
                <a:latin typeface="微软雅黑" charset="0"/>
                <a:ea typeface="微软雅黑" charset="0"/>
                <a:cs typeface="微软雅黑" charset="0"/>
              </a:rPr>
              <a:t>管道</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21" name="矩形 20"/>
          <p:cNvSpPr/>
          <p:nvPr/>
        </p:nvSpPr>
        <p:spPr>
          <a:xfrm>
            <a:off x="1855519" y="1802394"/>
            <a:ext cx="6096000" cy="369332"/>
          </a:xfrm>
          <a:prstGeom prst="rect">
            <a:avLst/>
          </a:prstGeom>
        </p:spPr>
        <p:txBody>
          <a:bodyPr>
            <a:spAutoFit/>
          </a:bodyPr>
          <a:lstStyle/>
          <a:p>
            <a:r>
              <a:rPr lang="zh-CN" altLang="en-US" dirty="0" smtClean="0"/>
              <a:t>管道的作用：格式化数据输出或者过滤集合中</a:t>
            </a:r>
            <a:r>
              <a:rPr lang="zh-CN" altLang="en-US" smtClean="0"/>
              <a:t>的数据</a:t>
            </a:r>
            <a:endParaRPr lang="en-US" altLang="zh-CN" dirty="0" smtClean="0"/>
          </a:p>
        </p:txBody>
      </p:sp>
      <p:sp>
        <p:nvSpPr>
          <p:cNvPr id="5" name="矩形 4"/>
          <p:cNvSpPr/>
          <p:nvPr/>
        </p:nvSpPr>
        <p:spPr>
          <a:xfrm>
            <a:off x="1855519" y="2920484"/>
            <a:ext cx="6096000" cy="923330"/>
          </a:xfrm>
          <a:prstGeom prst="rect">
            <a:avLst/>
          </a:prstGeom>
        </p:spPr>
        <p:txBody>
          <a:bodyPr>
            <a:spAutoFit/>
          </a:bodyPr>
          <a:lstStyle/>
          <a:p>
            <a:r>
              <a:rPr lang="mr-IN" altLang="zh-CN" dirty="0"/>
              <a:t>&lt;</a:t>
            </a:r>
            <a:r>
              <a:rPr lang="mr-IN" altLang="zh-CN" dirty="0" err="1"/>
              <a:t>div</a:t>
            </a:r>
            <a:r>
              <a:rPr lang="mr-IN" altLang="zh-CN" dirty="0"/>
              <a:t>&gt;</a:t>
            </a:r>
            <a:br>
              <a:rPr lang="mr-IN" altLang="zh-CN" dirty="0"/>
            </a:br>
            <a:r>
              <a:rPr lang="mr-IN" altLang="zh-CN" dirty="0"/>
              <a:t>  </a:t>
            </a:r>
            <a:r>
              <a:rPr lang="zh-CN" altLang="mr-IN" dirty="0"/>
              <a:t>今天是</a:t>
            </a:r>
            <a:r>
              <a:rPr lang="mr-IN" altLang="zh-CN" dirty="0"/>
              <a:t>{{</a:t>
            </a:r>
            <a:r>
              <a:rPr lang="mr-IN" altLang="zh-CN" dirty="0" err="1"/>
              <a:t>date</a:t>
            </a:r>
            <a:r>
              <a:rPr lang="mr-IN" altLang="zh-CN" dirty="0"/>
              <a:t> | </a:t>
            </a:r>
            <a:r>
              <a:rPr lang="mr-IN" altLang="zh-CN" dirty="0" err="1"/>
              <a:t>date</a:t>
            </a:r>
            <a:r>
              <a:rPr lang="mr-IN" altLang="zh-CN" dirty="0"/>
              <a:t>:'</a:t>
            </a:r>
            <a:r>
              <a:rPr lang="mr-IN" altLang="zh-CN" dirty="0" err="1"/>
              <a:t>yyyy</a:t>
            </a:r>
            <a:r>
              <a:rPr lang="mr-IN" altLang="zh-CN" dirty="0"/>
              <a:t>-MM-</a:t>
            </a:r>
            <a:r>
              <a:rPr lang="mr-IN" altLang="zh-CN" dirty="0" err="1"/>
              <a:t>dd</a:t>
            </a:r>
            <a:r>
              <a:rPr lang="mr-IN" altLang="zh-CN" dirty="0"/>
              <a:t>'}}</a:t>
            </a:r>
            <a:br>
              <a:rPr lang="mr-IN" altLang="zh-CN" dirty="0"/>
            </a:br>
            <a:r>
              <a:rPr lang="mr-IN" altLang="zh-CN" dirty="0"/>
              <a:t>&lt;/</a:t>
            </a:r>
            <a:r>
              <a:rPr lang="mr-IN" altLang="zh-CN" dirty="0" err="1"/>
              <a:t>div</a:t>
            </a:r>
            <a:r>
              <a:rPr lang="mr-IN" altLang="zh-CN" dirty="0"/>
              <a:t>&gt;</a:t>
            </a:r>
            <a:endParaRPr lang="zh-CN" altLang="en-US" dirty="0"/>
          </a:p>
        </p:txBody>
      </p:sp>
      <p:sp>
        <p:nvSpPr>
          <p:cNvPr id="6" name="矩形 5"/>
          <p:cNvSpPr/>
          <p:nvPr/>
        </p:nvSpPr>
        <p:spPr>
          <a:xfrm>
            <a:off x="1855519" y="4592572"/>
            <a:ext cx="6096000" cy="2031325"/>
          </a:xfrm>
          <a:prstGeom prst="rect">
            <a:avLst/>
          </a:prstGeom>
        </p:spPr>
        <p:txBody>
          <a:bodyPr>
            <a:spAutoFit/>
          </a:bodyPr>
          <a:lstStyle/>
          <a:p>
            <a:r>
              <a:rPr lang="en-US" altLang="zh-CN" dirty="0"/>
              <a:t>&lt;div&gt;</a:t>
            </a:r>
            <a:br>
              <a:rPr lang="en-US" altLang="zh-CN" dirty="0"/>
            </a:br>
            <a:r>
              <a:rPr lang="en-US" altLang="zh-CN" dirty="0"/>
              <a:t>  &lt;</a:t>
            </a:r>
            <a:r>
              <a:rPr lang="en-US" altLang="zh-CN" dirty="0" err="1"/>
              <a:t>ul</a:t>
            </a:r>
            <a:r>
              <a:rPr lang="en-US" altLang="zh-CN" dirty="0"/>
              <a:t>&gt;</a:t>
            </a:r>
            <a:br>
              <a:rPr lang="en-US" altLang="zh-CN" dirty="0"/>
            </a:br>
            <a:r>
              <a:rPr lang="en-US" altLang="zh-CN" dirty="0"/>
              <a:t>    &lt;li *</a:t>
            </a:r>
            <a:r>
              <a:rPr lang="en-US" altLang="zh-CN" dirty="0" err="1"/>
              <a:t>ngFor</a:t>
            </a:r>
            <a:r>
              <a:rPr lang="en-US" altLang="zh-CN" dirty="0"/>
              <a:t>="product of products | </a:t>
            </a:r>
            <a:r>
              <a:rPr lang="en-US" altLang="zh-CN" dirty="0" err="1"/>
              <a:t>productFilter</a:t>
            </a:r>
            <a:r>
              <a:rPr lang="en-US" altLang="zh-CN" dirty="0"/>
              <a:t>"&gt;</a:t>
            </a:r>
            <a:br>
              <a:rPr lang="en-US" altLang="zh-CN" dirty="0"/>
            </a:br>
            <a:r>
              <a:rPr lang="en-US" altLang="zh-CN" dirty="0"/>
              <a:t>      {{</a:t>
            </a:r>
            <a:r>
              <a:rPr lang="en-US" altLang="zh-CN" dirty="0" err="1"/>
              <a:t>product.name</a:t>
            </a:r>
            <a:r>
              <a:rPr lang="en-US" altLang="zh-CN" dirty="0"/>
              <a:t>}}</a:t>
            </a:r>
            <a:br>
              <a:rPr lang="en-US" altLang="zh-CN" dirty="0"/>
            </a:br>
            <a:r>
              <a:rPr lang="en-US" altLang="zh-CN" dirty="0"/>
              <a:t>    &lt;/li&gt;</a:t>
            </a:r>
            <a:br>
              <a:rPr lang="en-US" altLang="zh-CN" dirty="0"/>
            </a:br>
            <a:r>
              <a:rPr lang="en-US" altLang="zh-CN" dirty="0"/>
              <a:t>  &lt;/</a:t>
            </a:r>
            <a:r>
              <a:rPr lang="en-US" altLang="zh-CN" dirty="0" err="1"/>
              <a:t>ul</a:t>
            </a:r>
            <a:r>
              <a:rPr lang="en-US" altLang="zh-CN" dirty="0"/>
              <a:t>&gt;</a:t>
            </a:r>
            <a:br>
              <a:rPr lang="en-US" altLang="zh-CN" dirty="0"/>
            </a:br>
            <a:r>
              <a:rPr lang="en-US" altLang="zh-CN" dirty="0"/>
              <a:t>&lt;/div&gt;</a:t>
            </a:r>
            <a:endParaRPr lang="zh-CN" altLang="en-US" dirty="0"/>
          </a:p>
        </p:txBody>
      </p:sp>
    </p:spTree>
    <p:extLst>
      <p:ext uri="{BB962C8B-B14F-4D97-AF65-F5344CB8AC3E}">
        <p14:creationId xmlns:p14="http://schemas.microsoft.com/office/powerpoint/2010/main" val="129656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5" grpId="0"/>
      <p:bldP spid="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p:cNvSpPr>
            <a:spLocks/>
          </p:cNvSpPr>
          <p:nvPr/>
        </p:nvSpPr>
        <p:spPr>
          <a:xfrm>
            <a:off x="4903519" y="499638"/>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4251"/>
                </a:solidFill>
                <a:latin typeface="微软雅黑" charset="0"/>
                <a:ea typeface="微软雅黑" charset="0"/>
                <a:cs typeface="微软雅黑" charset="0"/>
              </a:rPr>
              <a:t>输入属性</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2" name="文本框 1"/>
          <p:cNvSpPr txBox="1"/>
          <p:nvPr/>
        </p:nvSpPr>
        <p:spPr>
          <a:xfrm>
            <a:off x="1669143" y="1799773"/>
            <a:ext cx="4570482" cy="369332"/>
          </a:xfrm>
          <a:prstGeom prst="rect">
            <a:avLst/>
          </a:prstGeom>
          <a:noFill/>
        </p:spPr>
        <p:txBody>
          <a:bodyPr wrap="none" rtlCol="0">
            <a:spAutoFit/>
          </a:bodyPr>
          <a:lstStyle/>
          <a:p>
            <a:r>
              <a:rPr kumimoji="1" lang="zh-CN" altLang="en-US" dirty="0" smtClean="0"/>
              <a:t>输入属性的作用：接收父组件</a:t>
            </a:r>
            <a:r>
              <a:rPr kumimoji="1" lang="zh-CN" altLang="en-US" smtClean="0"/>
              <a:t>传入的参数。</a:t>
            </a:r>
            <a:endParaRPr kumimoji="1" lang="zh-CN" altLang="en-US"/>
          </a:p>
        </p:txBody>
      </p:sp>
      <p:sp>
        <p:nvSpPr>
          <p:cNvPr id="3" name="矩形 2"/>
          <p:cNvSpPr/>
          <p:nvPr/>
        </p:nvSpPr>
        <p:spPr>
          <a:xfrm>
            <a:off x="1669142" y="2776742"/>
            <a:ext cx="6096000" cy="1477328"/>
          </a:xfrm>
          <a:prstGeom prst="rect">
            <a:avLst/>
          </a:prstGeom>
        </p:spPr>
        <p:txBody>
          <a:bodyPr>
            <a:spAutoFit/>
          </a:bodyPr>
          <a:lstStyle/>
          <a:p>
            <a:r>
              <a:rPr lang="en-US" altLang="zh-CN" b="1" dirty="0" smtClean="0"/>
              <a:t>@Input(</a:t>
            </a:r>
            <a:r>
              <a:rPr lang="en-US" altLang="zh-CN" b="1" dirty="0"/>
              <a:t>"xxx"</a:t>
            </a:r>
            <a:r>
              <a:rPr lang="en-US" altLang="zh-CN" b="1" dirty="0" smtClean="0"/>
              <a:t>)</a:t>
            </a:r>
            <a:r>
              <a:rPr lang="en-US" altLang="zh-CN" b="1" dirty="0"/>
              <a:t/>
            </a:r>
            <a:br>
              <a:rPr lang="en-US" altLang="zh-CN" b="1" dirty="0"/>
            </a:br>
            <a:r>
              <a:rPr lang="en-US" altLang="zh-CN" b="1" dirty="0"/>
              <a:t>private </a:t>
            </a:r>
            <a:r>
              <a:rPr lang="en-US" altLang="zh-CN" b="1" dirty="0" err="1"/>
              <a:t>rating:number</a:t>
            </a:r>
            <a:r>
              <a:rPr lang="en-US" altLang="zh-CN" b="1" dirty="0"/>
              <a:t> = 0</a:t>
            </a:r>
            <a:r>
              <a:rPr lang="en-US" altLang="zh-CN" b="1" dirty="0" smtClean="0"/>
              <a:t>;</a:t>
            </a:r>
          </a:p>
          <a:p>
            <a:r>
              <a:rPr lang="en-US" altLang="zh-CN" b="1" dirty="0"/>
              <a:t/>
            </a:r>
            <a:br>
              <a:rPr lang="en-US" altLang="zh-CN" b="1" dirty="0"/>
            </a:br>
            <a:r>
              <a:rPr lang="en-US" altLang="zh-CN" b="1" dirty="0"/>
              <a:t/>
            </a:r>
            <a:br>
              <a:rPr lang="en-US" altLang="zh-CN" b="1" dirty="0"/>
            </a:br>
            <a:r>
              <a:rPr lang="en-US" altLang="zh-CN" b="1" dirty="0"/>
              <a:t>&lt;app-stars </a:t>
            </a:r>
            <a:r>
              <a:rPr lang="en-US" altLang="zh-CN" b="1" dirty="0" smtClean="0"/>
              <a:t>[xxx]="</a:t>
            </a:r>
            <a:r>
              <a:rPr lang="en-US" altLang="zh-CN" b="1" dirty="0" err="1"/>
              <a:t>comment.rating</a:t>
            </a:r>
            <a:r>
              <a:rPr lang="en-US" altLang="zh-CN" b="1" dirty="0"/>
              <a:t>"&gt;&lt;/app-stars&gt;</a:t>
            </a:r>
            <a:endParaRPr lang="zh-CN" altLang="en-US" b="1" dirty="0"/>
          </a:p>
        </p:txBody>
      </p:sp>
      <p:sp>
        <p:nvSpPr>
          <p:cNvPr id="9" name="矩形 8"/>
          <p:cNvSpPr/>
          <p:nvPr/>
        </p:nvSpPr>
        <p:spPr>
          <a:xfrm>
            <a:off x="1669142" y="4861708"/>
            <a:ext cx="10043887" cy="369332"/>
          </a:xfrm>
          <a:prstGeom prst="rect">
            <a:avLst/>
          </a:prstGeom>
        </p:spPr>
        <p:txBody>
          <a:bodyPr wrap="square">
            <a:spAutoFit/>
          </a:bodyPr>
          <a:lstStyle/>
          <a:p>
            <a:r>
              <a:rPr lang="zh-CN" altLang="en-US" dirty="0" smtClean="0">
                <a:latin typeface="Noto Serif" charset="0"/>
              </a:rPr>
              <a:t>输入属性</a:t>
            </a:r>
            <a:r>
              <a:rPr lang="zh-CN" altLang="en-US" dirty="0">
                <a:latin typeface="Noto Serif" charset="0"/>
              </a:rPr>
              <a:t>绑定是单向的，是从父组件到子组件，所以</a:t>
            </a:r>
            <a:r>
              <a:rPr lang="zh-CN" altLang="en-US" dirty="0" smtClean="0">
                <a:latin typeface="Noto Serif" charset="0"/>
              </a:rPr>
              <a:t>，子组件中的</a:t>
            </a:r>
            <a:r>
              <a:rPr lang="zh-CN" altLang="en-US" dirty="0">
                <a:latin typeface="Noto Serif" charset="0"/>
              </a:rPr>
              <a:t>变化不会影响父组件</a:t>
            </a:r>
            <a:r>
              <a:rPr lang="zh-CN" altLang="en-US" dirty="0" smtClean="0">
                <a:latin typeface="Noto Serif" charset="0"/>
              </a:rPr>
              <a:t>的属性</a:t>
            </a:r>
            <a:r>
              <a:rPr lang="zh-CN" altLang="en-US" dirty="0">
                <a:latin typeface="Noto Serif" charset="0"/>
              </a:rPr>
              <a:t>。</a:t>
            </a:r>
            <a:endParaRPr lang="zh-CN" altLang="en-US" dirty="0"/>
          </a:p>
        </p:txBody>
      </p:sp>
    </p:spTree>
    <p:extLst>
      <p:ext uri="{BB962C8B-B14F-4D97-AF65-F5344CB8AC3E}">
        <p14:creationId xmlns:p14="http://schemas.microsoft.com/office/powerpoint/2010/main" val="14118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p:cNvSpPr>
            <a:spLocks/>
          </p:cNvSpPr>
          <p:nvPr/>
        </p:nvSpPr>
        <p:spPr>
          <a:xfrm>
            <a:off x="4967536" y="737944"/>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smtClean="0">
                <a:solidFill>
                  <a:srgbClr val="C94251"/>
                </a:solidFill>
                <a:latin typeface="微软雅黑" charset="0"/>
                <a:ea typeface="微软雅黑" charset="0"/>
                <a:cs typeface="微软雅黑" charset="0"/>
              </a:rPr>
              <a:t>输出属性</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2" name="文本框 1"/>
          <p:cNvSpPr txBox="1"/>
          <p:nvPr/>
        </p:nvSpPr>
        <p:spPr>
          <a:xfrm>
            <a:off x="1669143" y="1799773"/>
            <a:ext cx="6878806" cy="369332"/>
          </a:xfrm>
          <a:prstGeom prst="rect">
            <a:avLst/>
          </a:prstGeom>
          <a:noFill/>
        </p:spPr>
        <p:txBody>
          <a:bodyPr wrap="none" rtlCol="0">
            <a:spAutoFit/>
          </a:bodyPr>
          <a:lstStyle/>
          <a:p>
            <a:r>
              <a:rPr kumimoji="1" lang="zh-CN" altLang="en-US" dirty="0" smtClean="0"/>
              <a:t>输出属性的作用：发射自定义事件，把自身的变化通知外部世界。</a:t>
            </a:r>
            <a:endParaRPr kumimoji="1" lang="zh-CN" altLang="en-US" dirty="0"/>
          </a:p>
        </p:txBody>
      </p:sp>
      <p:sp>
        <p:nvSpPr>
          <p:cNvPr id="9" name="矩形 8"/>
          <p:cNvSpPr/>
          <p:nvPr/>
        </p:nvSpPr>
        <p:spPr>
          <a:xfrm>
            <a:off x="1669140" y="4703134"/>
            <a:ext cx="10043887" cy="369332"/>
          </a:xfrm>
          <a:prstGeom prst="rect">
            <a:avLst/>
          </a:prstGeom>
        </p:spPr>
        <p:txBody>
          <a:bodyPr wrap="square">
            <a:spAutoFit/>
          </a:bodyPr>
          <a:lstStyle/>
          <a:p>
            <a:r>
              <a:rPr lang="zh-CN" altLang="en-US" dirty="0" smtClean="0">
                <a:latin typeface="Noto Serif" charset="0"/>
              </a:rPr>
              <a:t>输出属性的类型一定是</a:t>
            </a:r>
            <a:r>
              <a:rPr lang="en-US" altLang="zh-CN" b="1" dirty="0" err="1"/>
              <a:t>EventEmitter</a:t>
            </a:r>
            <a:r>
              <a:rPr lang="zh-CN" altLang="en-US" dirty="0" smtClean="0">
                <a:latin typeface="Noto Serif" charset="0"/>
              </a:rPr>
              <a:t>。</a:t>
            </a:r>
            <a:endParaRPr lang="zh-CN" altLang="en-US" dirty="0"/>
          </a:p>
        </p:txBody>
      </p:sp>
      <p:sp>
        <p:nvSpPr>
          <p:cNvPr id="5" name="矩形 4"/>
          <p:cNvSpPr/>
          <p:nvPr/>
        </p:nvSpPr>
        <p:spPr>
          <a:xfrm>
            <a:off x="1669142" y="2676936"/>
            <a:ext cx="9593944" cy="1754326"/>
          </a:xfrm>
          <a:prstGeom prst="rect">
            <a:avLst/>
          </a:prstGeom>
        </p:spPr>
        <p:txBody>
          <a:bodyPr wrap="square">
            <a:spAutoFit/>
          </a:bodyPr>
          <a:lstStyle/>
          <a:p>
            <a:r>
              <a:rPr lang="en-US" altLang="zh-CN" b="1" dirty="0"/>
              <a:t>@Output('</a:t>
            </a:r>
            <a:r>
              <a:rPr lang="en-US" altLang="zh-CN" b="1" dirty="0" err="1"/>
              <a:t>priceChange</a:t>
            </a:r>
            <a:r>
              <a:rPr lang="en-US" altLang="zh-CN" b="1" dirty="0"/>
              <a:t>')</a:t>
            </a:r>
            <a:br>
              <a:rPr lang="en-US" altLang="zh-CN" b="1" dirty="0"/>
            </a:br>
            <a:r>
              <a:rPr lang="en-US" altLang="zh-CN" b="1" dirty="0" err="1"/>
              <a:t>lastPrice</a:t>
            </a:r>
            <a:r>
              <a:rPr lang="en-US" altLang="zh-CN" b="1" dirty="0"/>
              <a:t>: </a:t>
            </a:r>
            <a:r>
              <a:rPr lang="en-US" altLang="zh-CN" b="1" dirty="0" err="1"/>
              <a:t>EventEmitter</a:t>
            </a:r>
            <a:r>
              <a:rPr lang="en-US" altLang="zh-CN" b="1" dirty="0"/>
              <a:t>&lt;</a:t>
            </a:r>
            <a:r>
              <a:rPr lang="en-US" altLang="zh-CN" b="1" dirty="0" err="1"/>
              <a:t>PriceQuote</a:t>
            </a:r>
            <a:r>
              <a:rPr lang="en-US" altLang="zh-CN" b="1" dirty="0"/>
              <a:t>&gt; = new </a:t>
            </a:r>
            <a:r>
              <a:rPr lang="en-US" altLang="zh-CN" b="1" dirty="0" err="1"/>
              <a:t>EventEmitter</a:t>
            </a:r>
            <a:r>
              <a:rPr lang="en-US" altLang="zh-CN" b="1" dirty="0"/>
              <a:t>();</a:t>
            </a:r>
            <a:br>
              <a:rPr lang="en-US" altLang="zh-CN" b="1" dirty="0"/>
            </a:br>
            <a:endParaRPr lang="en-US" altLang="zh-CN" b="1" dirty="0" smtClean="0"/>
          </a:p>
          <a:p>
            <a:r>
              <a:rPr lang="en-US" altLang="zh-CN" b="1" dirty="0"/>
              <a:t/>
            </a:r>
            <a:br>
              <a:rPr lang="en-US" altLang="zh-CN" b="1" dirty="0"/>
            </a:br>
            <a:r>
              <a:rPr lang="en-US" altLang="zh-CN" b="1" dirty="0"/>
              <a:t>&lt;app-price-quote (</a:t>
            </a:r>
            <a:r>
              <a:rPr lang="en-US" altLang="zh-CN" b="1" dirty="0" err="1"/>
              <a:t>priceChange</a:t>
            </a:r>
            <a:r>
              <a:rPr lang="en-US" altLang="zh-CN" b="1" dirty="0"/>
              <a:t>)="</a:t>
            </a:r>
            <a:r>
              <a:rPr lang="en-US" altLang="zh-CN" b="1" dirty="0" err="1"/>
              <a:t>priceQuoteHandler</a:t>
            </a:r>
            <a:r>
              <a:rPr lang="en-US" altLang="zh-CN" b="1" dirty="0"/>
              <a:t>($event)"&gt;&lt;/app-price-quote&gt;</a:t>
            </a:r>
            <a:br>
              <a:rPr lang="en-US" altLang="zh-CN" b="1" dirty="0"/>
            </a:br>
            <a:endParaRPr lang="zh-CN" altLang="en-US" b="1" dirty="0"/>
          </a:p>
        </p:txBody>
      </p:sp>
      <p:sp>
        <p:nvSpPr>
          <p:cNvPr id="7" name="矩形 6"/>
          <p:cNvSpPr/>
          <p:nvPr/>
        </p:nvSpPr>
        <p:spPr>
          <a:xfrm>
            <a:off x="1669139" y="5580297"/>
            <a:ext cx="10043887" cy="646331"/>
          </a:xfrm>
          <a:prstGeom prst="rect">
            <a:avLst/>
          </a:prstGeom>
        </p:spPr>
        <p:txBody>
          <a:bodyPr wrap="square">
            <a:spAutoFit/>
          </a:bodyPr>
          <a:lstStyle/>
          <a:p>
            <a:r>
              <a:rPr lang="zh-CN" altLang="en-US" dirty="0" smtClean="0">
                <a:latin typeface="Noto Serif" charset="0"/>
              </a:rPr>
              <a:t>当你的组件内部发生变化时，如果想影响其他组件，不要去调用那些组件的方法，而应该通过输出属性把变化的情况发射出去，然后让应该被影响的组件来订阅这些事件并做相应的处理</a:t>
            </a:r>
            <a:endParaRPr lang="zh-CN" altLang="en-US" dirty="0"/>
          </a:p>
        </p:txBody>
      </p:sp>
    </p:spTree>
    <p:extLst>
      <p:ext uri="{BB962C8B-B14F-4D97-AF65-F5344CB8AC3E}">
        <p14:creationId xmlns:p14="http://schemas.microsoft.com/office/powerpoint/2010/main" val="124112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5" grpId="0"/>
      <p:bldP spid="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p:cNvSpPr>
            <a:spLocks/>
          </p:cNvSpPr>
          <p:nvPr/>
        </p:nvSpPr>
        <p:spPr>
          <a:xfrm>
            <a:off x="4134079" y="736342"/>
            <a:ext cx="3740126"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第</a:t>
            </a:r>
            <a:r>
              <a:rPr lang="zh-CN" altLang="en-US" sz="3000" b="1" kern="0" dirty="0" smtClean="0">
                <a:solidFill>
                  <a:srgbClr val="C94251"/>
                </a:solidFill>
                <a:latin typeface="微软雅黑" charset="0"/>
                <a:ea typeface="微软雅黑" charset="0"/>
                <a:cs typeface="微软雅黑" charset="0"/>
              </a:rPr>
              <a:t>六</a:t>
            </a:r>
            <a:r>
              <a:rPr lang="zh-CN" altLang="en-US" sz="3000" b="1" u="none" strike="noStrike" kern="0" cap="none" spc="0" baseline="0" dirty="0" smtClean="0">
                <a:solidFill>
                  <a:srgbClr val="C94251"/>
                </a:solidFill>
                <a:latin typeface="微软雅黑" charset="0"/>
                <a:ea typeface="微软雅黑" charset="0"/>
                <a:cs typeface="微软雅黑" charset="0"/>
              </a:rPr>
              <a:t>章：组件间通讯</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5" name="文本框"/>
          <p:cNvSpPr txBox="1">
            <a:spLocks/>
          </p:cNvSpPr>
          <p:nvPr/>
        </p:nvSpPr>
        <p:spPr>
          <a:xfrm>
            <a:off x="1650495" y="1817567"/>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学习内容</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
        <p:nvSpPr>
          <p:cNvPr id="6" name="矩形"/>
          <p:cNvSpPr>
            <a:spLocks/>
          </p:cNvSpPr>
          <p:nvPr/>
        </p:nvSpPr>
        <p:spPr>
          <a:xfrm>
            <a:off x="2304299" y="385073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sym typeface="Calibri" pitchFamily="34" charset="0"/>
              </a:rPr>
              <a:t>使用中间人模式传递数据</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7" name="矩形"/>
          <p:cNvSpPr>
            <a:spLocks/>
          </p:cNvSpPr>
          <p:nvPr/>
        </p:nvSpPr>
        <p:spPr>
          <a:xfrm>
            <a:off x="2329937" y="285279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组件的输入输出属性</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8" name="矩形"/>
          <p:cNvSpPr>
            <a:spLocks/>
          </p:cNvSpPr>
          <p:nvPr/>
        </p:nvSpPr>
        <p:spPr>
          <a:xfrm>
            <a:off x="2329937" y="4871005"/>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457200" lvl="1" indent="0" algn="l">
              <a:lnSpc>
                <a:spcPct val="100000"/>
              </a:lnSpc>
              <a:spcBef>
                <a:spcPts val="0"/>
              </a:spcBef>
              <a:spcAft>
                <a:spcPts val="0"/>
              </a:spcAft>
              <a:buNone/>
            </a:pPr>
            <a:r>
              <a:rPr lang="zh-CN" altLang="en-US" sz="2000" dirty="0" smtClean="0">
                <a:solidFill>
                  <a:srgbClr val="474747"/>
                </a:solidFill>
                <a:latin typeface="微软雅黑" charset="0"/>
                <a:ea typeface="微软雅黑" charset="0"/>
                <a:cs typeface="微软雅黑" charset="0"/>
                <a:sym typeface="Calibri" pitchFamily="34" charset="0"/>
              </a:rPr>
              <a:t>组件生命周期以及</a:t>
            </a:r>
            <a:r>
              <a:rPr lang="en-US" altLang="zh-CN" sz="2000" dirty="0" smtClean="0">
                <a:solidFill>
                  <a:srgbClr val="474747"/>
                </a:solidFill>
                <a:latin typeface="微软雅黑" charset="0"/>
                <a:ea typeface="微软雅黑" charset="0"/>
                <a:cs typeface="微软雅黑" charset="0"/>
                <a:sym typeface="Calibri" pitchFamily="34" charset="0"/>
              </a:rPr>
              <a:t>angular</a:t>
            </a:r>
            <a:r>
              <a:rPr lang="zh-CN" altLang="en-US" sz="2000" dirty="0" smtClean="0">
                <a:solidFill>
                  <a:srgbClr val="474747"/>
                </a:solidFill>
                <a:latin typeface="微软雅黑" charset="0"/>
                <a:ea typeface="微软雅黑" charset="0"/>
                <a:cs typeface="微软雅黑" charset="0"/>
                <a:sym typeface="Calibri" pitchFamily="34" charset="0"/>
              </a:rPr>
              <a:t>的变化发现机制</a:t>
            </a:r>
            <a:endParaRPr lang="zh-CN" altLang="en-US" sz="2000" u="none" strike="noStrike" kern="1200" cap="none" spc="0" baseline="0" dirty="0">
              <a:solidFill>
                <a:srgbClr val="474747"/>
              </a:solidFill>
              <a:latin typeface="微软雅黑" charset="0"/>
              <a:ea typeface="微软雅黑" charset="0"/>
              <a:cs typeface="微软雅黑" charset="0"/>
              <a:sym typeface="Calibri" pitchFamily="34" charset="0"/>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7949" y="1359148"/>
            <a:ext cx="6474691" cy="4580108"/>
          </a:xfrm>
          <a:prstGeom prst="rect">
            <a:avLst/>
          </a:prstGeom>
        </p:spPr>
      </p:pic>
    </p:spTree>
    <p:extLst>
      <p:ext uri="{BB962C8B-B14F-4D97-AF65-F5344CB8AC3E}">
        <p14:creationId xmlns:p14="http://schemas.microsoft.com/office/powerpoint/2010/main" val="1953684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 calcmode="lin" valueType="num">
                                      <p:cBhvr additive="base">
                                        <p:cTn id="1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246908" y="1025236"/>
            <a:ext cx="4225636" cy="5583382"/>
          </a:xfrm>
          <a:prstGeom prst="roundRect">
            <a:avLst>
              <a:gd name="adj" fmla="val 6503"/>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kumimoji="1" lang="zh-CN" altLang="en-US" dirty="0" smtClean="0"/>
              <a:t>组件初始化</a:t>
            </a:r>
            <a:endParaRPr kumimoji="1" lang="zh-CN" altLang="en-US" dirty="0"/>
          </a:p>
        </p:txBody>
      </p:sp>
      <p:sp>
        <p:nvSpPr>
          <p:cNvPr id="4" name="矩形"/>
          <p:cNvSpPr>
            <a:spLocks/>
          </p:cNvSpPr>
          <p:nvPr/>
        </p:nvSpPr>
        <p:spPr>
          <a:xfrm>
            <a:off x="5145461" y="256746"/>
            <a:ext cx="249299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smtClean="0">
                <a:solidFill>
                  <a:srgbClr val="C94251"/>
                </a:solidFill>
                <a:latin typeface="微软雅黑" charset="0"/>
                <a:ea typeface="微软雅黑" charset="0"/>
                <a:cs typeface="微软雅黑" charset="0"/>
              </a:rPr>
              <a:t>组件生命周期</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5" name="圆角矩形"/>
          <p:cNvSpPr>
            <a:spLocks/>
          </p:cNvSpPr>
          <p:nvPr/>
        </p:nvSpPr>
        <p:spPr>
          <a:xfrm>
            <a:off x="1523999" y="1529033"/>
            <a:ext cx="3671454" cy="475335"/>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2000" b="1" u="none" strike="noStrike" kern="1200" cap="none" spc="0" baseline="0" dirty="0" smtClean="0">
                <a:solidFill>
                  <a:schemeClr val="bg1"/>
                </a:solidFill>
                <a:latin typeface="微软雅黑" charset="0"/>
                <a:ea typeface="微软雅黑" charset="0"/>
                <a:cs typeface="微软雅黑" charset="0"/>
              </a:rPr>
              <a:t>constructor</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8" name="圆角矩形"/>
          <p:cNvSpPr>
            <a:spLocks/>
          </p:cNvSpPr>
          <p:nvPr/>
        </p:nvSpPr>
        <p:spPr>
          <a:xfrm>
            <a:off x="1523999" y="2760075"/>
            <a:ext cx="3671454" cy="475335"/>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2000" b="1" dirty="0" err="1" smtClean="0">
                <a:solidFill>
                  <a:schemeClr val="bg1"/>
                </a:solidFill>
                <a:latin typeface="微软雅黑" charset="0"/>
                <a:ea typeface="微软雅黑" charset="0"/>
                <a:cs typeface="微软雅黑" charset="0"/>
              </a:rPr>
              <a:t>ngOnInit</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9" name="圆角矩形"/>
          <p:cNvSpPr>
            <a:spLocks/>
          </p:cNvSpPr>
          <p:nvPr/>
        </p:nvSpPr>
        <p:spPr>
          <a:xfrm>
            <a:off x="1523999" y="3991117"/>
            <a:ext cx="3671454" cy="475335"/>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2000" b="1" dirty="0" err="1" smtClean="0">
                <a:solidFill>
                  <a:schemeClr val="bg1"/>
                </a:solidFill>
                <a:latin typeface="微软雅黑" charset="0"/>
                <a:ea typeface="微软雅黑" charset="0"/>
                <a:cs typeface="微软雅黑" charset="0"/>
              </a:rPr>
              <a:t>ngAfterContentInit</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10" name="圆角矩形"/>
          <p:cNvSpPr>
            <a:spLocks/>
          </p:cNvSpPr>
          <p:nvPr/>
        </p:nvSpPr>
        <p:spPr>
          <a:xfrm>
            <a:off x="1523999" y="4606638"/>
            <a:ext cx="3671454" cy="475335"/>
          </a:xfrm>
          <a:prstGeom prst="roundRect">
            <a:avLst>
              <a:gd name="adj" fmla="val 16666"/>
            </a:avLst>
          </a:prstGeom>
          <a:solidFill>
            <a:srgbClr val="00B050"/>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2000" b="1" dirty="0" err="1" smtClean="0">
                <a:solidFill>
                  <a:schemeClr val="bg1"/>
                </a:solidFill>
                <a:latin typeface="微软雅黑" charset="0"/>
                <a:ea typeface="微软雅黑" charset="0"/>
                <a:cs typeface="微软雅黑" charset="0"/>
              </a:rPr>
              <a:t>ngAfterContentChecked</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12" name="圆角矩形"/>
          <p:cNvSpPr>
            <a:spLocks/>
          </p:cNvSpPr>
          <p:nvPr/>
        </p:nvSpPr>
        <p:spPr>
          <a:xfrm>
            <a:off x="1523999" y="5837681"/>
            <a:ext cx="3671454" cy="475335"/>
          </a:xfrm>
          <a:prstGeom prst="roundRect">
            <a:avLst>
              <a:gd name="adj" fmla="val 16666"/>
            </a:avLst>
          </a:prstGeom>
          <a:solidFill>
            <a:srgbClr val="00B050"/>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2000" b="1" smtClean="0">
                <a:solidFill>
                  <a:schemeClr val="bg1"/>
                </a:solidFill>
                <a:latin typeface="微软雅黑" charset="0"/>
                <a:ea typeface="微软雅黑" charset="0"/>
                <a:cs typeface="微软雅黑" charset="0"/>
              </a:rPr>
              <a:t>ngAfterViewChecked</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13" name="圆角矩形"/>
          <p:cNvSpPr>
            <a:spLocks/>
          </p:cNvSpPr>
          <p:nvPr/>
        </p:nvSpPr>
        <p:spPr>
          <a:xfrm>
            <a:off x="1523999" y="5222159"/>
            <a:ext cx="3671454" cy="475335"/>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2000" b="1" dirty="0" err="1" smtClean="0">
                <a:solidFill>
                  <a:schemeClr val="bg1"/>
                </a:solidFill>
                <a:latin typeface="微软雅黑" charset="0"/>
                <a:ea typeface="微软雅黑" charset="0"/>
                <a:cs typeface="微软雅黑" charset="0"/>
              </a:rPr>
              <a:t>ngAfterViewInit</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14" name="圆角矩形"/>
          <p:cNvSpPr>
            <a:spLocks/>
          </p:cNvSpPr>
          <p:nvPr/>
        </p:nvSpPr>
        <p:spPr>
          <a:xfrm>
            <a:off x="1523999" y="3375596"/>
            <a:ext cx="3671454" cy="475335"/>
          </a:xfrm>
          <a:prstGeom prst="roundRect">
            <a:avLst>
              <a:gd name="adj" fmla="val 16666"/>
            </a:avLst>
          </a:prstGeom>
          <a:solidFill>
            <a:srgbClr val="00B050"/>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2000" b="1" smtClean="0">
                <a:solidFill>
                  <a:schemeClr val="bg1"/>
                </a:solidFill>
                <a:latin typeface="微软雅黑" charset="0"/>
                <a:ea typeface="微软雅黑" charset="0"/>
                <a:cs typeface="微软雅黑" charset="0"/>
              </a:rPr>
              <a:t>ngDoCheck</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15" name="圆角矩形 14"/>
          <p:cNvSpPr/>
          <p:nvPr/>
        </p:nvSpPr>
        <p:spPr>
          <a:xfrm>
            <a:off x="6932284" y="3050855"/>
            <a:ext cx="4225636" cy="3560619"/>
          </a:xfrm>
          <a:prstGeom prst="roundRect">
            <a:avLst>
              <a:gd name="adj" fmla="val 6503"/>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kumimoji="1" lang="zh-CN" altLang="en-US" dirty="0" smtClean="0"/>
              <a:t>变化检测</a:t>
            </a:r>
            <a:endParaRPr kumimoji="1" lang="zh-CN" altLang="en-US" dirty="0"/>
          </a:p>
        </p:txBody>
      </p:sp>
      <p:sp>
        <p:nvSpPr>
          <p:cNvPr id="19" name="圆角矩形 18"/>
          <p:cNvSpPr/>
          <p:nvPr/>
        </p:nvSpPr>
        <p:spPr>
          <a:xfrm>
            <a:off x="6932284" y="1025237"/>
            <a:ext cx="4225636" cy="1596632"/>
          </a:xfrm>
          <a:prstGeom prst="roundRect">
            <a:avLst>
              <a:gd name="adj" fmla="val 6503"/>
            </a:avLst>
          </a:prstGeom>
        </p:spPr>
        <p:style>
          <a:lnRef idx="2">
            <a:schemeClr val="accent2"/>
          </a:lnRef>
          <a:fillRef idx="1">
            <a:schemeClr val="lt1"/>
          </a:fillRef>
          <a:effectRef idx="0">
            <a:schemeClr val="accent2"/>
          </a:effectRef>
          <a:fontRef idx="minor">
            <a:schemeClr val="dk1"/>
          </a:fontRef>
        </p:style>
        <p:txBody>
          <a:bodyPr tIns="144000" rIns="90000" bIns="46800" rtlCol="0" anchor="t"/>
          <a:lstStyle/>
          <a:p>
            <a:pPr algn="ctr"/>
            <a:r>
              <a:rPr kumimoji="1" lang="zh-CN" altLang="en-US" dirty="0" smtClean="0"/>
              <a:t>组件销毁</a:t>
            </a:r>
            <a:endParaRPr kumimoji="1" lang="zh-CN" altLang="en-US" dirty="0"/>
          </a:p>
        </p:txBody>
      </p:sp>
      <p:sp>
        <p:nvSpPr>
          <p:cNvPr id="20" name="圆角矩形"/>
          <p:cNvSpPr>
            <a:spLocks/>
          </p:cNvSpPr>
          <p:nvPr/>
        </p:nvSpPr>
        <p:spPr>
          <a:xfrm>
            <a:off x="7222075" y="1678712"/>
            <a:ext cx="3671454" cy="585863"/>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6800" rIns="90000" bIns="46800" anchor="ctr" anchorCtr="0">
            <a:prstTxWarp prst="textNoShape">
              <a:avLst/>
            </a:prstTxWarp>
          </a:bodyPr>
          <a:lstStyle/>
          <a:p>
            <a:pPr marL="0" indent="0" algn="ctr">
              <a:lnSpc>
                <a:spcPct val="100000"/>
              </a:lnSpc>
              <a:spcBef>
                <a:spcPts val="0"/>
              </a:spcBef>
              <a:spcAft>
                <a:spcPts val="0"/>
              </a:spcAft>
              <a:buNone/>
            </a:pPr>
            <a:r>
              <a:rPr lang="en-US" altLang="zh-CN" sz="2000" b="1" dirty="0" err="1" smtClean="0">
                <a:solidFill>
                  <a:schemeClr val="bg1"/>
                </a:solidFill>
                <a:latin typeface="微软雅黑" charset="0"/>
                <a:ea typeface="微软雅黑" charset="0"/>
                <a:cs typeface="微软雅黑" charset="0"/>
              </a:rPr>
              <a:t>ngOnDestroy</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cxnSp>
        <p:nvCxnSpPr>
          <p:cNvPr id="27" name="直线箭头连接符 26"/>
          <p:cNvCxnSpPr/>
          <p:nvPr/>
        </p:nvCxnSpPr>
        <p:spPr>
          <a:xfrm>
            <a:off x="5555674" y="4393845"/>
            <a:ext cx="124691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31"/>
          <p:cNvCxnSpPr/>
          <p:nvPr/>
        </p:nvCxnSpPr>
        <p:spPr>
          <a:xfrm flipH="1" flipV="1">
            <a:off x="9045101" y="2665095"/>
            <a:ext cx="1" cy="28845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圆角矩形"/>
          <p:cNvSpPr>
            <a:spLocks/>
          </p:cNvSpPr>
          <p:nvPr/>
        </p:nvSpPr>
        <p:spPr>
          <a:xfrm>
            <a:off x="1523999" y="2144554"/>
            <a:ext cx="3671454" cy="475335"/>
          </a:xfrm>
          <a:prstGeom prst="roundRect">
            <a:avLst>
              <a:gd name="adj" fmla="val 16666"/>
            </a:avLst>
          </a:prstGeom>
          <a:solidFill>
            <a:srgbClr val="00B050"/>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2000" b="1" dirty="0" err="1" smtClean="0">
                <a:solidFill>
                  <a:schemeClr val="bg1"/>
                </a:solidFill>
                <a:latin typeface="微软雅黑" charset="0"/>
                <a:ea typeface="微软雅黑" charset="0"/>
                <a:cs typeface="微软雅黑" charset="0"/>
              </a:rPr>
              <a:t>ngOnChanges</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22" name="圆角矩形"/>
          <p:cNvSpPr>
            <a:spLocks/>
          </p:cNvSpPr>
          <p:nvPr/>
        </p:nvSpPr>
        <p:spPr>
          <a:xfrm>
            <a:off x="7222075" y="5112471"/>
            <a:ext cx="3671454" cy="475335"/>
          </a:xfrm>
          <a:prstGeom prst="roundRect">
            <a:avLst>
              <a:gd name="adj" fmla="val 16666"/>
            </a:avLst>
          </a:prstGeom>
          <a:solidFill>
            <a:srgbClr val="00B050"/>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2000" b="1" dirty="0" err="1" smtClean="0">
                <a:solidFill>
                  <a:schemeClr val="bg1"/>
                </a:solidFill>
                <a:latin typeface="微软雅黑" charset="0"/>
                <a:ea typeface="微软雅黑" charset="0"/>
                <a:cs typeface="微软雅黑" charset="0"/>
              </a:rPr>
              <a:t>ngAfterContentChecked</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23" name="圆角矩形"/>
          <p:cNvSpPr>
            <a:spLocks/>
          </p:cNvSpPr>
          <p:nvPr/>
        </p:nvSpPr>
        <p:spPr>
          <a:xfrm>
            <a:off x="7222075" y="5879076"/>
            <a:ext cx="3671454" cy="475335"/>
          </a:xfrm>
          <a:prstGeom prst="roundRect">
            <a:avLst>
              <a:gd name="adj" fmla="val 16666"/>
            </a:avLst>
          </a:prstGeom>
          <a:solidFill>
            <a:srgbClr val="00B050"/>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2000" b="1" dirty="0" err="1" smtClean="0">
                <a:solidFill>
                  <a:schemeClr val="bg1"/>
                </a:solidFill>
                <a:latin typeface="微软雅黑" charset="0"/>
                <a:ea typeface="微软雅黑" charset="0"/>
                <a:cs typeface="微软雅黑" charset="0"/>
              </a:rPr>
              <a:t>ngAfterViewChecked</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25" name="圆角矩形"/>
          <p:cNvSpPr>
            <a:spLocks/>
          </p:cNvSpPr>
          <p:nvPr/>
        </p:nvSpPr>
        <p:spPr>
          <a:xfrm>
            <a:off x="7222075" y="4345865"/>
            <a:ext cx="3671454" cy="475335"/>
          </a:xfrm>
          <a:prstGeom prst="roundRect">
            <a:avLst>
              <a:gd name="adj" fmla="val 16666"/>
            </a:avLst>
          </a:prstGeom>
          <a:solidFill>
            <a:srgbClr val="00B050"/>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2000" b="1" dirty="0" err="1" smtClean="0">
                <a:solidFill>
                  <a:schemeClr val="bg1"/>
                </a:solidFill>
                <a:latin typeface="微软雅黑" charset="0"/>
                <a:ea typeface="微软雅黑" charset="0"/>
                <a:cs typeface="微软雅黑" charset="0"/>
              </a:rPr>
              <a:t>ngDoCheck</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26" name="圆角矩形"/>
          <p:cNvSpPr>
            <a:spLocks/>
          </p:cNvSpPr>
          <p:nvPr/>
        </p:nvSpPr>
        <p:spPr>
          <a:xfrm>
            <a:off x="7222075" y="3579259"/>
            <a:ext cx="3671454" cy="475335"/>
          </a:xfrm>
          <a:prstGeom prst="roundRect">
            <a:avLst>
              <a:gd name="adj" fmla="val 16666"/>
            </a:avLst>
          </a:prstGeom>
          <a:solidFill>
            <a:srgbClr val="00B050"/>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2000" b="1" smtClean="0">
                <a:solidFill>
                  <a:schemeClr val="bg1"/>
                </a:solidFill>
                <a:latin typeface="微软雅黑" charset="0"/>
                <a:ea typeface="微软雅黑" charset="0"/>
                <a:cs typeface="微软雅黑" charset="0"/>
              </a:rPr>
              <a:t>ngOnChanges</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Tree>
    <p:extLst>
      <p:ext uri="{BB962C8B-B14F-4D97-AF65-F5344CB8AC3E}">
        <p14:creationId xmlns:p14="http://schemas.microsoft.com/office/powerpoint/2010/main" val="477096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p:cNvSpPr txBox="1">
            <a:spLocks/>
          </p:cNvSpPr>
          <p:nvPr/>
        </p:nvSpPr>
        <p:spPr>
          <a:xfrm>
            <a:off x="1650495" y="1817567"/>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第五章 </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
        <p:nvSpPr>
          <p:cNvPr id="5" name="矩形"/>
          <p:cNvSpPr>
            <a:spLocks/>
          </p:cNvSpPr>
          <p:nvPr/>
        </p:nvSpPr>
        <p:spPr>
          <a:xfrm>
            <a:off x="2304299" y="385073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u="none" strike="noStrike" kern="1200" cap="none" spc="0" baseline="0" dirty="0" smtClean="0">
                <a:solidFill>
                  <a:srgbClr val="474747"/>
                </a:solidFill>
                <a:latin typeface="微软雅黑" charset="0"/>
                <a:ea typeface="微软雅黑" charset="0"/>
                <a:cs typeface="微软雅黑" charset="0"/>
                <a:sym typeface="Calibri" pitchFamily="34" charset="0"/>
              </a:rPr>
              <a:t>响应式编程</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6" name="矩形"/>
          <p:cNvSpPr>
            <a:spLocks/>
          </p:cNvSpPr>
          <p:nvPr/>
        </p:nvSpPr>
        <p:spPr>
          <a:xfrm>
            <a:off x="2329937" y="285279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数据绑定</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7" name="矩形"/>
          <p:cNvSpPr>
            <a:spLocks/>
          </p:cNvSpPr>
          <p:nvPr/>
        </p:nvSpPr>
        <p:spPr>
          <a:xfrm>
            <a:off x="3690537" y="744888"/>
            <a:ext cx="3262432"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第一章：课程简介</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8" name="矩形"/>
          <p:cNvSpPr>
            <a:spLocks/>
          </p:cNvSpPr>
          <p:nvPr/>
        </p:nvSpPr>
        <p:spPr>
          <a:xfrm>
            <a:off x="2338483" y="4841976"/>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457200" lvl="1" indent="0" algn="l">
              <a:lnSpc>
                <a:spcPct val="100000"/>
              </a:lnSpc>
              <a:spcBef>
                <a:spcPts val="0"/>
              </a:spcBef>
              <a:spcAft>
                <a:spcPts val="0"/>
              </a:spcAft>
              <a:buNone/>
            </a:pPr>
            <a:r>
              <a:rPr lang="zh-CN" altLang="en-US" sz="2000" u="none" strike="noStrike" kern="1200" cap="none" spc="0" baseline="0" dirty="0" smtClean="0">
                <a:solidFill>
                  <a:srgbClr val="474747"/>
                </a:solidFill>
                <a:latin typeface="微软雅黑" charset="0"/>
                <a:ea typeface="微软雅黑" charset="0"/>
                <a:cs typeface="微软雅黑" charset="0"/>
                <a:sym typeface="Calibri" pitchFamily="34" charset="0"/>
              </a:rPr>
              <a:t>管道</a:t>
            </a:r>
            <a:endParaRPr lang="zh-CN" altLang="en-US" sz="2000" u="none" strike="noStrike" kern="1200" cap="none" spc="0" baseline="0" dirty="0">
              <a:solidFill>
                <a:srgbClr val="474747"/>
              </a:solidFill>
              <a:latin typeface="微软雅黑" charset="0"/>
              <a:ea typeface="微软雅黑" charset="0"/>
              <a:cs typeface="微软雅黑" charset="0"/>
              <a:sym typeface="Calibri" pitchFamily="34" charset="0"/>
            </a:endParaRPr>
          </a:p>
        </p:txBody>
      </p:sp>
    </p:spTree>
    <p:extLst>
      <p:ext uri="{BB962C8B-B14F-4D97-AF65-F5344CB8AC3E}">
        <p14:creationId xmlns:p14="http://schemas.microsoft.com/office/powerpoint/2010/main" val="1076002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p:cNvSpPr>
            <a:spLocks/>
          </p:cNvSpPr>
          <p:nvPr/>
        </p:nvSpPr>
        <p:spPr>
          <a:xfrm>
            <a:off x="5288711" y="350875"/>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smtClean="0">
                <a:solidFill>
                  <a:srgbClr val="C94251"/>
                </a:solidFill>
                <a:latin typeface="微软雅黑" charset="0"/>
                <a:ea typeface="微软雅黑" charset="0"/>
                <a:cs typeface="微软雅黑" charset="0"/>
              </a:rPr>
              <a:t>变更检测</a:t>
            </a:r>
            <a:endParaRPr lang="en-US" altLang="zh-CN" sz="3000" b="1" u="none" strike="noStrike" kern="0" cap="none" spc="0" baseline="0" dirty="0" smtClean="0">
              <a:solidFill>
                <a:srgbClr val="C94251"/>
              </a:solidFill>
              <a:latin typeface="微软雅黑" charset="0"/>
              <a:ea typeface="微软雅黑" charset="0"/>
              <a:cs typeface="微软雅黑" charset="0"/>
            </a:endParaRPr>
          </a:p>
        </p:txBody>
      </p:sp>
      <p:sp>
        <p:nvSpPr>
          <p:cNvPr id="5" name="圆角矩形"/>
          <p:cNvSpPr>
            <a:spLocks/>
          </p:cNvSpPr>
          <p:nvPr/>
        </p:nvSpPr>
        <p:spPr>
          <a:xfrm>
            <a:off x="4997959" y="1454054"/>
            <a:ext cx="2305051" cy="81411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2000" b="1" dirty="0" smtClean="0">
                <a:solidFill>
                  <a:schemeClr val="bg1"/>
                </a:solidFill>
                <a:latin typeface="微软雅黑" charset="0"/>
                <a:ea typeface="微软雅黑" charset="0"/>
                <a:cs typeface="微软雅黑" charset="0"/>
              </a:rPr>
              <a:t>父组件</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6" name="圆角矩形"/>
          <p:cNvSpPr>
            <a:spLocks/>
          </p:cNvSpPr>
          <p:nvPr/>
        </p:nvSpPr>
        <p:spPr>
          <a:xfrm>
            <a:off x="1412076" y="3233548"/>
            <a:ext cx="2305051" cy="81411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2000" b="1" dirty="0" smtClean="0">
                <a:solidFill>
                  <a:schemeClr val="bg1"/>
                </a:solidFill>
                <a:latin typeface="微软雅黑" charset="0"/>
                <a:ea typeface="微软雅黑" charset="0"/>
                <a:cs typeface="微软雅黑" charset="0"/>
              </a:rPr>
              <a:t>子组件</a:t>
            </a:r>
            <a:r>
              <a:rPr lang="en-US" altLang="zh-CN" sz="2000" b="1" dirty="0" smtClean="0">
                <a:solidFill>
                  <a:schemeClr val="bg1"/>
                </a:solidFill>
                <a:latin typeface="微软雅黑" charset="0"/>
                <a:ea typeface="微软雅黑" charset="0"/>
                <a:cs typeface="微软雅黑" charset="0"/>
              </a:rPr>
              <a:t>1</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8" name="圆角矩形"/>
          <p:cNvSpPr>
            <a:spLocks/>
          </p:cNvSpPr>
          <p:nvPr/>
        </p:nvSpPr>
        <p:spPr>
          <a:xfrm>
            <a:off x="8583840" y="3233547"/>
            <a:ext cx="2305051" cy="81411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2000" b="1" dirty="0" smtClean="0">
                <a:solidFill>
                  <a:schemeClr val="bg1"/>
                </a:solidFill>
                <a:latin typeface="微软雅黑" charset="0"/>
                <a:ea typeface="微软雅黑" charset="0"/>
                <a:cs typeface="微软雅黑" charset="0"/>
              </a:rPr>
              <a:t>子组件</a:t>
            </a:r>
            <a:r>
              <a:rPr lang="en-US" altLang="zh-CN" sz="2000" b="1" dirty="0">
                <a:solidFill>
                  <a:schemeClr val="bg1"/>
                </a:solidFill>
                <a:latin typeface="微软雅黑" charset="0"/>
                <a:ea typeface="微软雅黑" charset="0"/>
                <a:cs typeface="微软雅黑" charset="0"/>
              </a:rPr>
              <a:t>3</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9" name="圆角矩形"/>
          <p:cNvSpPr>
            <a:spLocks/>
          </p:cNvSpPr>
          <p:nvPr/>
        </p:nvSpPr>
        <p:spPr>
          <a:xfrm>
            <a:off x="1412076" y="4905466"/>
            <a:ext cx="2305051" cy="81411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2000" b="1" dirty="0" smtClean="0">
                <a:solidFill>
                  <a:schemeClr val="bg1"/>
                </a:solidFill>
                <a:latin typeface="微软雅黑" charset="0"/>
                <a:ea typeface="微软雅黑" charset="0"/>
                <a:cs typeface="微软雅黑" charset="0"/>
              </a:rPr>
              <a:t>孙子组件</a:t>
            </a:r>
            <a:r>
              <a:rPr lang="en-US" altLang="zh-CN" sz="2000" b="1" dirty="0" smtClean="0">
                <a:solidFill>
                  <a:schemeClr val="bg1"/>
                </a:solidFill>
                <a:latin typeface="微软雅黑" charset="0"/>
                <a:ea typeface="微软雅黑" charset="0"/>
                <a:cs typeface="微软雅黑" charset="0"/>
              </a:rPr>
              <a:t>1</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10" name="圆角矩形"/>
          <p:cNvSpPr>
            <a:spLocks/>
          </p:cNvSpPr>
          <p:nvPr/>
        </p:nvSpPr>
        <p:spPr>
          <a:xfrm>
            <a:off x="8583840" y="4905462"/>
            <a:ext cx="2305051" cy="81411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2000" b="1" smtClean="0">
                <a:solidFill>
                  <a:schemeClr val="bg1"/>
                </a:solidFill>
                <a:latin typeface="微软雅黑" charset="0"/>
                <a:ea typeface="微软雅黑" charset="0"/>
                <a:cs typeface="微软雅黑" charset="0"/>
              </a:rPr>
              <a:t>孙子组</a:t>
            </a:r>
            <a:r>
              <a:rPr lang="zh-CN" altLang="en-US" sz="2000" b="1" dirty="0" smtClean="0">
                <a:solidFill>
                  <a:schemeClr val="bg1"/>
                </a:solidFill>
                <a:latin typeface="微软雅黑" charset="0"/>
                <a:ea typeface="微软雅黑" charset="0"/>
                <a:cs typeface="微软雅黑" charset="0"/>
              </a:rPr>
              <a:t>件</a:t>
            </a:r>
            <a:r>
              <a:rPr lang="en-US" altLang="zh-CN" sz="2000" b="1" dirty="0" smtClean="0">
                <a:solidFill>
                  <a:schemeClr val="bg1"/>
                </a:solidFill>
                <a:latin typeface="微软雅黑" charset="0"/>
                <a:ea typeface="微软雅黑" charset="0"/>
                <a:cs typeface="微软雅黑" charset="0"/>
              </a:rPr>
              <a:t>1</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11" name="圆角矩形"/>
          <p:cNvSpPr>
            <a:spLocks/>
          </p:cNvSpPr>
          <p:nvPr/>
        </p:nvSpPr>
        <p:spPr>
          <a:xfrm>
            <a:off x="4997959" y="3233547"/>
            <a:ext cx="2305051" cy="814117"/>
          </a:xfrm>
          <a:prstGeom prst="roundRect">
            <a:avLst>
              <a:gd name="adj" fmla="val 16666"/>
            </a:avLst>
          </a:prstGeom>
          <a:solidFill>
            <a:schemeClr val="accent2">
              <a:lumMod val="60000"/>
              <a:lumOff val="40000"/>
            </a:schemeClr>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2000" b="1" dirty="0" smtClean="0">
                <a:latin typeface="微软雅黑" charset="0"/>
                <a:ea typeface="微软雅黑" charset="0"/>
                <a:cs typeface="微软雅黑" charset="0"/>
              </a:rPr>
              <a:t>子组件</a:t>
            </a:r>
            <a:r>
              <a:rPr lang="en-US" altLang="zh-CN" sz="2000" b="1" dirty="0" smtClean="0">
                <a:latin typeface="微软雅黑" charset="0"/>
                <a:ea typeface="微软雅黑" charset="0"/>
                <a:cs typeface="微软雅黑" charset="0"/>
              </a:rPr>
              <a:t>2</a:t>
            </a:r>
          </a:p>
          <a:p>
            <a:pPr marL="0" indent="0" algn="ctr">
              <a:lnSpc>
                <a:spcPct val="100000"/>
              </a:lnSpc>
              <a:spcBef>
                <a:spcPts val="0"/>
              </a:spcBef>
              <a:spcAft>
                <a:spcPts val="0"/>
              </a:spcAft>
              <a:buNone/>
            </a:pPr>
            <a:r>
              <a:rPr lang="en-US" altLang="zh-CN" sz="2000" b="1" u="none" strike="noStrike" kern="1200" cap="none" spc="0" baseline="0" dirty="0" err="1" smtClean="0">
                <a:solidFill>
                  <a:srgbClr val="FF0000"/>
                </a:solidFill>
                <a:latin typeface="微软雅黑" charset="0"/>
                <a:ea typeface="微软雅黑" charset="0"/>
                <a:cs typeface="微软雅黑" charset="0"/>
              </a:rPr>
              <a:t>OnPush</a:t>
            </a:r>
            <a:endParaRPr lang="zh-CN" altLang="en-US" sz="2000" b="1" u="none" strike="noStrike" kern="1200" cap="none" spc="0" baseline="0" dirty="0">
              <a:solidFill>
                <a:srgbClr val="FF0000"/>
              </a:solidFill>
              <a:latin typeface="微软雅黑" charset="0"/>
              <a:ea typeface="微软雅黑" charset="0"/>
              <a:cs typeface="微软雅黑" charset="0"/>
            </a:endParaRPr>
          </a:p>
        </p:txBody>
      </p:sp>
      <p:sp>
        <p:nvSpPr>
          <p:cNvPr id="12" name="圆角矩形"/>
          <p:cNvSpPr>
            <a:spLocks/>
          </p:cNvSpPr>
          <p:nvPr/>
        </p:nvSpPr>
        <p:spPr>
          <a:xfrm>
            <a:off x="4997959" y="4905464"/>
            <a:ext cx="2305051" cy="814117"/>
          </a:xfrm>
          <a:prstGeom prst="roundRect">
            <a:avLst>
              <a:gd name="adj" fmla="val 16666"/>
            </a:avLst>
          </a:prstGeom>
          <a:solidFill>
            <a:schemeClr val="accent2">
              <a:lumMod val="60000"/>
              <a:lumOff val="40000"/>
            </a:schemeClr>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2000" b="1" dirty="0" smtClean="0">
                <a:latin typeface="微软雅黑" charset="0"/>
                <a:ea typeface="微软雅黑" charset="0"/>
                <a:cs typeface="微软雅黑" charset="0"/>
              </a:rPr>
              <a:t>孙子组件</a:t>
            </a:r>
            <a:endParaRPr lang="zh-CN" altLang="en-US" sz="2000" b="1" u="none" strike="noStrike" kern="1200" cap="none" spc="0" baseline="0" dirty="0">
              <a:latin typeface="微软雅黑" charset="0"/>
              <a:ea typeface="微软雅黑" charset="0"/>
              <a:cs typeface="微软雅黑" charset="0"/>
            </a:endParaRPr>
          </a:p>
        </p:txBody>
      </p:sp>
      <p:sp>
        <p:nvSpPr>
          <p:cNvPr id="13" name="爆炸形 2 12"/>
          <p:cNvSpPr/>
          <p:nvPr/>
        </p:nvSpPr>
        <p:spPr>
          <a:xfrm>
            <a:off x="3454909" y="5071880"/>
            <a:ext cx="524436" cy="481283"/>
          </a:xfrm>
          <a:prstGeom prst="irregularSeal2">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zh-CN" altLang="en-US"/>
          </a:p>
        </p:txBody>
      </p:sp>
      <p:cxnSp>
        <p:nvCxnSpPr>
          <p:cNvPr id="14" name="直线箭头连接符 13"/>
          <p:cNvCxnSpPr>
            <a:stCxn id="5" idx="2"/>
            <a:endCxn id="11" idx="0"/>
          </p:cNvCxnSpPr>
          <p:nvPr/>
        </p:nvCxnSpPr>
        <p:spPr>
          <a:xfrm>
            <a:off x="6150485" y="2268171"/>
            <a:ext cx="0" cy="9653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p:cNvCxnSpPr>
            <a:stCxn id="11" idx="2"/>
            <a:endCxn id="12" idx="0"/>
          </p:cNvCxnSpPr>
          <p:nvPr/>
        </p:nvCxnSpPr>
        <p:spPr>
          <a:xfrm>
            <a:off x="6150485" y="4047664"/>
            <a:ext cx="0" cy="857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a:stCxn id="5" idx="1"/>
            <a:endCxn id="6" idx="0"/>
          </p:cNvCxnSpPr>
          <p:nvPr/>
        </p:nvCxnSpPr>
        <p:spPr>
          <a:xfrm flipH="1">
            <a:off x="2564602" y="1861113"/>
            <a:ext cx="2433357" cy="13724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p:cNvCxnSpPr>
            <a:stCxn id="5" idx="3"/>
            <a:endCxn id="8" idx="0"/>
          </p:cNvCxnSpPr>
          <p:nvPr/>
        </p:nvCxnSpPr>
        <p:spPr>
          <a:xfrm>
            <a:off x="7303010" y="1861113"/>
            <a:ext cx="2433356" cy="13724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p:cNvCxnSpPr>
            <a:stCxn id="6" idx="2"/>
            <a:endCxn id="9" idx="0"/>
          </p:cNvCxnSpPr>
          <p:nvPr/>
        </p:nvCxnSpPr>
        <p:spPr>
          <a:xfrm>
            <a:off x="2564602" y="4047665"/>
            <a:ext cx="0" cy="8578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直线箭头连接符 28"/>
          <p:cNvCxnSpPr>
            <a:stCxn id="8" idx="2"/>
            <a:endCxn id="10" idx="0"/>
          </p:cNvCxnSpPr>
          <p:nvPr/>
        </p:nvCxnSpPr>
        <p:spPr>
          <a:xfrm>
            <a:off x="9736366" y="4047664"/>
            <a:ext cx="0" cy="8577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341833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p:cNvSpPr>
            <a:spLocks/>
          </p:cNvSpPr>
          <p:nvPr/>
        </p:nvSpPr>
        <p:spPr>
          <a:xfrm>
            <a:off x="4374416" y="481503"/>
            <a:ext cx="3262432"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smtClean="0">
                <a:solidFill>
                  <a:srgbClr val="C94251"/>
                </a:solidFill>
                <a:latin typeface="微软雅黑" charset="0"/>
                <a:ea typeface="微软雅黑" charset="0"/>
                <a:cs typeface="微软雅黑" charset="0"/>
              </a:rPr>
              <a:t>组件</a:t>
            </a:r>
            <a:r>
              <a:rPr lang="zh-CN" altLang="en-US" sz="3000" b="1" kern="0" smtClean="0">
                <a:solidFill>
                  <a:srgbClr val="C94251"/>
                </a:solidFill>
                <a:latin typeface="微软雅黑" charset="0"/>
                <a:ea typeface="微软雅黑" charset="0"/>
                <a:cs typeface="微软雅黑" charset="0"/>
              </a:rPr>
              <a:t>生命</a:t>
            </a:r>
            <a:r>
              <a:rPr lang="zh-CN" altLang="en-US" sz="3000" b="1" u="none" strike="noStrike" kern="0" cap="none" spc="0" baseline="0" smtClean="0">
                <a:solidFill>
                  <a:srgbClr val="C94251"/>
                </a:solidFill>
                <a:latin typeface="微软雅黑" charset="0"/>
                <a:ea typeface="微软雅黑" charset="0"/>
                <a:cs typeface="微软雅黑" charset="0"/>
              </a:rPr>
              <a:t>周期钩子</a:t>
            </a:r>
            <a:endParaRPr lang="en-US" altLang="zh-CN" sz="3000" b="1" u="none" strike="noStrike" kern="0" cap="none" spc="0" baseline="0" dirty="0" smtClean="0">
              <a:solidFill>
                <a:srgbClr val="C94251"/>
              </a:solidFill>
              <a:latin typeface="微软雅黑" charset="0"/>
              <a:ea typeface="微软雅黑" charset="0"/>
              <a:cs typeface="微软雅黑" charset="0"/>
            </a:endParaRPr>
          </a:p>
        </p:txBody>
      </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532" y="1035501"/>
            <a:ext cx="9220200" cy="5232400"/>
          </a:xfrm>
          <a:prstGeom prst="rect">
            <a:avLst/>
          </a:prstGeom>
        </p:spPr>
      </p:pic>
    </p:spTree>
    <p:extLst>
      <p:ext uri="{BB962C8B-B14F-4D97-AF65-F5344CB8AC3E}">
        <p14:creationId xmlns:p14="http://schemas.microsoft.com/office/powerpoint/2010/main" val="200387016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p:cNvSpPr>
            <a:spLocks/>
          </p:cNvSpPr>
          <p:nvPr/>
        </p:nvSpPr>
        <p:spPr>
          <a:xfrm>
            <a:off x="5369394" y="297087"/>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smtClean="0">
                <a:solidFill>
                  <a:srgbClr val="C94251"/>
                </a:solidFill>
                <a:latin typeface="微软雅黑" charset="0"/>
                <a:ea typeface="微软雅黑" charset="0"/>
                <a:cs typeface="微软雅黑" charset="0"/>
              </a:rPr>
              <a:t>变更检测</a:t>
            </a:r>
            <a:endParaRPr lang="en-US" altLang="zh-CN" sz="3000" b="1" u="none" strike="noStrike" kern="0" cap="none" spc="0" baseline="0" dirty="0" smtClean="0">
              <a:solidFill>
                <a:srgbClr val="C94251"/>
              </a:solidFill>
              <a:latin typeface="微软雅黑" charset="0"/>
              <a:ea typeface="微软雅黑" charset="0"/>
              <a:cs typeface="微软雅黑" charset="0"/>
            </a:endParaRPr>
          </a:p>
        </p:txBody>
      </p:sp>
      <p:grpSp>
        <p:nvGrpSpPr>
          <p:cNvPr id="37" name="组 36"/>
          <p:cNvGrpSpPr/>
          <p:nvPr/>
        </p:nvGrpSpPr>
        <p:grpSpPr>
          <a:xfrm>
            <a:off x="1533365" y="1066749"/>
            <a:ext cx="3836029" cy="4551981"/>
            <a:chOff x="1203928" y="953469"/>
            <a:chExt cx="3836029" cy="4551981"/>
          </a:xfrm>
        </p:grpSpPr>
        <p:sp>
          <p:nvSpPr>
            <p:cNvPr id="5" name="圆角矩形"/>
            <p:cNvSpPr>
              <a:spLocks/>
            </p:cNvSpPr>
            <p:nvPr/>
          </p:nvSpPr>
          <p:spPr>
            <a:xfrm>
              <a:off x="2472689" y="1757633"/>
              <a:ext cx="2305051" cy="81411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2000" b="1" dirty="0" smtClean="0">
                  <a:solidFill>
                    <a:schemeClr val="bg1"/>
                  </a:solidFill>
                  <a:latin typeface="微软雅黑" charset="0"/>
                  <a:ea typeface="微软雅黑" charset="0"/>
                  <a:cs typeface="微软雅黑" charset="0"/>
                </a:rPr>
                <a:t>父组件</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6" name="圆角矩形"/>
            <p:cNvSpPr>
              <a:spLocks/>
            </p:cNvSpPr>
            <p:nvPr/>
          </p:nvSpPr>
          <p:spPr>
            <a:xfrm>
              <a:off x="2472688" y="3224483"/>
              <a:ext cx="2305051" cy="81411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2000" b="1" dirty="0" smtClean="0">
                  <a:solidFill>
                    <a:schemeClr val="bg1"/>
                  </a:solidFill>
                  <a:latin typeface="微软雅黑" charset="0"/>
                  <a:ea typeface="微软雅黑" charset="0"/>
                  <a:cs typeface="微软雅黑" charset="0"/>
                </a:rPr>
                <a:t>子组件</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7" name="圆角矩形"/>
            <p:cNvSpPr>
              <a:spLocks/>
            </p:cNvSpPr>
            <p:nvPr/>
          </p:nvSpPr>
          <p:spPr>
            <a:xfrm>
              <a:off x="2472688" y="4691333"/>
              <a:ext cx="2305051" cy="81411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2000" b="1" dirty="0" smtClean="0">
                  <a:solidFill>
                    <a:schemeClr val="bg1"/>
                  </a:solidFill>
                  <a:latin typeface="微软雅黑" charset="0"/>
                  <a:ea typeface="微软雅黑" charset="0"/>
                  <a:cs typeface="微软雅黑" charset="0"/>
                </a:rPr>
                <a:t>孙子组件</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8" name="文本框 7"/>
            <p:cNvSpPr txBox="1"/>
            <p:nvPr/>
          </p:nvSpPr>
          <p:spPr>
            <a:xfrm>
              <a:off x="2946181" y="953469"/>
              <a:ext cx="1358064" cy="369332"/>
            </a:xfrm>
            <a:prstGeom prst="rect">
              <a:avLst/>
            </a:prstGeom>
            <a:noFill/>
          </p:spPr>
          <p:txBody>
            <a:bodyPr wrap="none" rtlCol="0">
              <a:spAutoFit/>
            </a:bodyPr>
            <a:lstStyle/>
            <a:p>
              <a:r>
                <a:rPr kumimoji="1" lang="en-US" altLang="zh-CN" dirty="0" smtClean="0"/>
                <a:t>Default</a:t>
              </a:r>
              <a:r>
                <a:rPr kumimoji="1" lang="zh-CN" altLang="en-US" dirty="0" smtClean="0"/>
                <a:t>策略</a:t>
              </a:r>
              <a:endParaRPr kumimoji="1" lang="zh-CN" altLang="en-US" dirty="0"/>
            </a:p>
          </p:txBody>
        </p:sp>
        <p:cxnSp>
          <p:nvCxnSpPr>
            <p:cNvPr id="10" name="直线箭头连接符 9"/>
            <p:cNvCxnSpPr>
              <a:stCxn id="5" idx="2"/>
              <a:endCxn id="6" idx="0"/>
            </p:cNvCxnSpPr>
            <p:nvPr/>
          </p:nvCxnSpPr>
          <p:spPr>
            <a:xfrm flipH="1">
              <a:off x="3625214" y="2571750"/>
              <a:ext cx="1" cy="6527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p:cNvCxnSpPr>
              <a:stCxn id="6" idx="2"/>
              <a:endCxn id="7" idx="0"/>
            </p:cNvCxnSpPr>
            <p:nvPr/>
          </p:nvCxnSpPr>
          <p:spPr>
            <a:xfrm>
              <a:off x="3625214" y="4038600"/>
              <a:ext cx="0" cy="6527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爆炸形 2 13"/>
            <p:cNvSpPr/>
            <p:nvPr/>
          </p:nvSpPr>
          <p:spPr>
            <a:xfrm>
              <a:off x="4515521" y="1924049"/>
              <a:ext cx="524436" cy="481283"/>
            </a:xfrm>
            <a:prstGeom prst="irregularSeal2">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zh-CN" altLang="en-US"/>
            </a:p>
          </p:txBody>
        </p:sp>
        <p:cxnSp>
          <p:nvCxnSpPr>
            <p:cNvPr id="16" name="直线箭头连接符 15"/>
            <p:cNvCxnSpPr/>
            <p:nvPr/>
          </p:nvCxnSpPr>
          <p:spPr>
            <a:xfrm>
              <a:off x="1761565" y="1757633"/>
              <a:ext cx="0" cy="359429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203928" y="3022937"/>
              <a:ext cx="461665" cy="1015663"/>
            </a:xfrm>
            <a:prstGeom prst="rect">
              <a:avLst/>
            </a:prstGeom>
            <a:noFill/>
          </p:spPr>
          <p:txBody>
            <a:bodyPr vert="eaVert" wrap="none" rtlCol="0">
              <a:spAutoFit/>
            </a:bodyPr>
            <a:lstStyle/>
            <a:p>
              <a:r>
                <a:rPr kumimoji="1" lang="zh-CN" altLang="en-US" dirty="0" smtClean="0"/>
                <a:t>变更检测</a:t>
              </a:r>
              <a:endParaRPr kumimoji="1" lang="zh-CN" altLang="en-US" dirty="0"/>
            </a:p>
          </p:txBody>
        </p:sp>
        <p:cxnSp>
          <p:nvCxnSpPr>
            <p:cNvPr id="19" name="直线连接符 18"/>
            <p:cNvCxnSpPr/>
            <p:nvPr/>
          </p:nvCxnSpPr>
          <p:spPr>
            <a:xfrm>
              <a:off x="1492624" y="5351929"/>
              <a:ext cx="49754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8" name="组 37"/>
          <p:cNvGrpSpPr/>
          <p:nvPr/>
        </p:nvGrpSpPr>
        <p:grpSpPr>
          <a:xfrm>
            <a:off x="6325282" y="974757"/>
            <a:ext cx="3935383" cy="4630441"/>
            <a:chOff x="6108880" y="875009"/>
            <a:chExt cx="3935383" cy="4630441"/>
          </a:xfrm>
        </p:grpSpPr>
        <p:sp>
          <p:nvSpPr>
            <p:cNvPr id="20" name="圆角矩形"/>
            <p:cNvSpPr>
              <a:spLocks/>
            </p:cNvSpPr>
            <p:nvPr/>
          </p:nvSpPr>
          <p:spPr>
            <a:xfrm>
              <a:off x="7436654" y="1757633"/>
              <a:ext cx="2305051" cy="81411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2000" b="1" dirty="0" smtClean="0">
                  <a:solidFill>
                    <a:schemeClr val="bg1"/>
                  </a:solidFill>
                  <a:latin typeface="微软雅黑" charset="0"/>
                  <a:ea typeface="微软雅黑" charset="0"/>
                  <a:cs typeface="微软雅黑" charset="0"/>
                </a:rPr>
                <a:t>父组件</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21" name="圆角矩形"/>
            <p:cNvSpPr>
              <a:spLocks/>
            </p:cNvSpPr>
            <p:nvPr/>
          </p:nvSpPr>
          <p:spPr>
            <a:xfrm>
              <a:off x="7436653" y="3224483"/>
              <a:ext cx="2305051" cy="814117"/>
            </a:xfrm>
            <a:prstGeom prst="roundRect">
              <a:avLst>
                <a:gd name="adj" fmla="val 16666"/>
              </a:avLst>
            </a:prstGeom>
            <a:solidFill>
              <a:schemeClr val="accent2">
                <a:lumMod val="60000"/>
                <a:lumOff val="40000"/>
              </a:schemeClr>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2000" b="1" dirty="0" smtClean="0">
                  <a:latin typeface="微软雅黑" charset="0"/>
                  <a:ea typeface="微软雅黑" charset="0"/>
                  <a:cs typeface="微软雅黑" charset="0"/>
                </a:rPr>
                <a:t>子组件</a:t>
              </a:r>
              <a:endParaRPr lang="en-US" altLang="zh-CN" sz="2000" b="1" dirty="0" smtClean="0">
                <a:latin typeface="微软雅黑" charset="0"/>
                <a:ea typeface="微软雅黑" charset="0"/>
                <a:cs typeface="微软雅黑" charset="0"/>
              </a:endParaRPr>
            </a:p>
            <a:p>
              <a:pPr marL="0" indent="0" algn="ctr">
                <a:lnSpc>
                  <a:spcPct val="100000"/>
                </a:lnSpc>
                <a:spcBef>
                  <a:spcPts val="0"/>
                </a:spcBef>
                <a:spcAft>
                  <a:spcPts val="0"/>
                </a:spcAft>
                <a:buNone/>
              </a:pPr>
              <a:r>
                <a:rPr lang="en-US" altLang="zh-CN" sz="2000" b="1" u="none" strike="noStrike" kern="1200" cap="none" spc="0" baseline="0" dirty="0" err="1" smtClean="0">
                  <a:solidFill>
                    <a:srgbClr val="FF0000"/>
                  </a:solidFill>
                  <a:latin typeface="微软雅黑" charset="0"/>
                  <a:ea typeface="微软雅黑" charset="0"/>
                  <a:cs typeface="微软雅黑" charset="0"/>
                </a:rPr>
                <a:t>OnPush</a:t>
              </a:r>
              <a:endParaRPr lang="zh-CN" altLang="en-US" sz="2000" b="1" u="none" strike="noStrike" kern="1200" cap="none" spc="0" baseline="0" dirty="0">
                <a:solidFill>
                  <a:srgbClr val="FF0000"/>
                </a:solidFill>
                <a:latin typeface="微软雅黑" charset="0"/>
                <a:ea typeface="微软雅黑" charset="0"/>
                <a:cs typeface="微软雅黑" charset="0"/>
              </a:endParaRPr>
            </a:p>
          </p:txBody>
        </p:sp>
        <p:sp>
          <p:nvSpPr>
            <p:cNvPr id="22" name="圆角矩形"/>
            <p:cNvSpPr>
              <a:spLocks/>
            </p:cNvSpPr>
            <p:nvPr/>
          </p:nvSpPr>
          <p:spPr>
            <a:xfrm>
              <a:off x="7436653" y="4691333"/>
              <a:ext cx="2305051" cy="814117"/>
            </a:xfrm>
            <a:prstGeom prst="roundRect">
              <a:avLst>
                <a:gd name="adj" fmla="val 16666"/>
              </a:avLst>
            </a:prstGeom>
            <a:solidFill>
              <a:schemeClr val="accent2">
                <a:lumMod val="60000"/>
                <a:lumOff val="40000"/>
              </a:schemeClr>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2000" b="1" dirty="0" smtClean="0">
                  <a:latin typeface="微软雅黑" charset="0"/>
                  <a:ea typeface="微软雅黑" charset="0"/>
                  <a:cs typeface="微软雅黑" charset="0"/>
                </a:rPr>
                <a:t>孙子组件</a:t>
              </a:r>
              <a:endParaRPr lang="zh-CN" altLang="en-US" sz="2000" b="1" u="none" strike="noStrike" kern="1200" cap="none" spc="0" baseline="0" dirty="0">
                <a:latin typeface="微软雅黑" charset="0"/>
                <a:ea typeface="微软雅黑" charset="0"/>
                <a:cs typeface="微软雅黑" charset="0"/>
              </a:endParaRPr>
            </a:p>
          </p:txBody>
        </p:sp>
        <p:cxnSp>
          <p:nvCxnSpPr>
            <p:cNvPr id="24" name="直线箭头连接符 23"/>
            <p:cNvCxnSpPr>
              <a:endCxn id="24" idx="0"/>
            </p:cNvCxnSpPr>
            <p:nvPr/>
          </p:nvCxnSpPr>
          <p:spPr>
            <a:xfrm flipH="1">
              <a:off x="8589179" y="2571750"/>
              <a:ext cx="1" cy="6527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直线箭头连接符 24"/>
            <p:cNvCxnSpPr>
              <a:stCxn id="24" idx="2"/>
              <a:endCxn id="25" idx="0"/>
            </p:cNvCxnSpPr>
            <p:nvPr/>
          </p:nvCxnSpPr>
          <p:spPr>
            <a:xfrm>
              <a:off x="8589179" y="4038600"/>
              <a:ext cx="0" cy="6527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爆炸形 2 25"/>
            <p:cNvSpPr/>
            <p:nvPr/>
          </p:nvSpPr>
          <p:spPr>
            <a:xfrm>
              <a:off x="9519827" y="1924049"/>
              <a:ext cx="524436" cy="481283"/>
            </a:xfrm>
            <a:prstGeom prst="irregularSeal2">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zh-CN" altLang="en-US"/>
            </a:p>
          </p:txBody>
        </p:sp>
        <p:cxnSp>
          <p:nvCxnSpPr>
            <p:cNvPr id="29" name="直线连接符 28"/>
            <p:cNvCxnSpPr/>
            <p:nvPr/>
          </p:nvCxnSpPr>
          <p:spPr>
            <a:xfrm>
              <a:off x="6456588" y="2743200"/>
              <a:ext cx="497541"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7878086" y="875009"/>
              <a:ext cx="1422184" cy="369332"/>
            </a:xfrm>
            <a:prstGeom prst="rect">
              <a:avLst/>
            </a:prstGeom>
            <a:noFill/>
          </p:spPr>
          <p:txBody>
            <a:bodyPr wrap="none" rtlCol="0">
              <a:spAutoFit/>
            </a:bodyPr>
            <a:lstStyle/>
            <a:p>
              <a:r>
                <a:rPr kumimoji="1" lang="en-US" altLang="zh-CN" smtClean="0"/>
                <a:t>OnPush</a:t>
              </a:r>
              <a:r>
                <a:rPr kumimoji="1" lang="zh-CN" altLang="en-US" dirty="0" smtClean="0"/>
                <a:t>策略</a:t>
              </a:r>
              <a:endParaRPr kumimoji="1" lang="zh-CN" altLang="en-US" dirty="0"/>
            </a:p>
          </p:txBody>
        </p:sp>
        <p:cxnSp>
          <p:nvCxnSpPr>
            <p:cNvPr id="35" name="直线箭头连接符 34"/>
            <p:cNvCxnSpPr/>
            <p:nvPr/>
          </p:nvCxnSpPr>
          <p:spPr>
            <a:xfrm>
              <a:off x="6705359" y="1757633"/>
              <a:ext cx="0" cy="9855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6108880" y="1742584"/>
              <a:ext cx="461665" cy="1015663"/>
            </a:xfrm>
            <a:prstGeom prst="rect">
              <a:avLst/>
            </a:prstGeom>
            <a:noFill/>
          </p:spPr>
          <p:txBody>
            <a:bodyPr vert="eaVert" wrap="none" rtlCol="0">
              <a:spAutoFit/>
            </a:bodyPr>
            <a:lstStyle/>
            <a:p>
              <a:r>
                <a:rPr kumimoji="1" lang="zh-CN" altLang="en-US" dirty="0" smtClean="0"/>
                <a:t>变更检测</a:t>
              </a:r>
              <a:endParaRPr kumimoji="1" lang="zh-CN" altLang="en-US" dirty="0"/>
            </a:p>
          </p:txBody>
        </p:sp>
      </p:grpSp>
    </p:spTree>
    <p:extLst>
      <p:ext uri="{BB962C8B-B14F-4D97-AF65-F5344CB8AC3E}">
        <p14:creationId xmlns:p14="http://schemas.microsoft.com/office/powerpoint/2010/main" val="86736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dissolve">
                                      <p:cBhvr>
                                        <p:cTn id="1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p:cNvSpPr>
            <a:spLocks/>
          </p:cNvSpPr>
          <p:nvPr/>
        </p:nvSpPr>
        <p:spPr>
          <a:xfrm>
            <a:off x="5369394" y="297087"/>
            <a:ext cx="954107"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小结</a:t>
            </a:r>
            <a:endParaRPr lang="en-US" altLang="zh-CN" sz="3000" b="1" u="none" strike="noStrike" kern="0" cap="none" spc="0" baseline="0" dirty="0" smtClean="0">
              <a:solidFill>
                <a:srgbClr val="C94251"/>
              </a:solidFill>
              <a:latin typeface="微软雅黑" charset="0"/>
              <a:ea typeface="微软雅黑" charset="0"/>
              <a:cs typeface="微软雅黑" charset="0"/>
            </a:endParaRPr>
          </a:p>
        </p:txBody>
      </p:sp>
      <p:sp>
        <p:nvSpPr>
          <p:cNvPr id="28" name="矩形"/>
          <p:cNvSpPr>
            <a:spLocks/>
          </p:cNvSpPr>
          <p:nvPr/>
        </p:nvSpPr>
        <p:spPr>
          <a:xfrm>
            <a:off x="624112" y="1755856"/>
            <a:ext cx="1079862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a:solidFill>
                  <a:srgbClr val="474747"/>
                </a:solidFill>
                <a:latin typeface="微软雅黑" charset="0"/>
                <a:ea typeface="微软雅黑" charset="0"/>
                <a:cs typeface="微软雅黑" charset="0"/>
              </a:rPr>
              <a:t>父子组件之间应该避免直接访问彼此的内部，而应该通过输入输出属性来</a:t>
            </a:r>
            <a:r>
              <a:rPr lang="zh-CN" altLang="en-US" sz="2000">
                <a:solidFill>
                  <a:srgbClr val="474747"/>
                </a:solidFill>
                <a:latin typeface="微软雅黑" charset="0"/>
                <a:ea typeface="微软雅黑" charset="0"/>
                <a:cs typeface="微软雅黑" charset="0"/>
              </a:rPr>
              <a:t>通讯</a:t>
            </a:r>
            <a:r>
              <a:rPr lang="zh-CN" altLang="en-US" sz="2000" smtClean="0">
                <a:solidFill>
                  <a:srgbClr val="474747"/>
                </a:solidFill>
                <a:latin typeface="微软雅黑" charset="0"/>
                <a:ea typeface="微软雅黑" charset="0"/>
                <a:cs typeface="微软雅黑" charset="0"/>
              </a:rPr>
              <a:t>。</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31" name="矩形"/>
          <p:cNvSpPr>
            <a:spLocks/>
          </p:cNvSpPr>
          <p:nvPr/>
        </p:nvSpPr>
        <p:spPr>
          <a:xfrm>
            <a:off x="624112" y="3002680"/>
            <a:ext cx="1079862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a:solidFill>
                  <a:srgbClr val="474747"/>
                </a:solidFill>
                <a:latin typeface="微软雅黑" charset="0"/>
                <a:ea typeface="微软雅黑" charset="0"/>
                <a:cs typeface="微软雅黑" charset="0"/>
              </a:rPr>
              <a:t>组件可以通过输出属性发射自定义事件，这些事件可以携带任何你想携带的数据。 。</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32" name="矩形"/>
          <p:cNvSpPr>
            <a:spLocks/>
          </p:cNvSpPr>
          <p:nvPr/>
        </p:nvSpPr>
        <p:spPr>
          <a:xfrm>
            <a:off x="624112" y="4167930"/>
            <a:ext cx="1079862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a:solidFill>
                  <a:srgbClr val="474747"/>
                </a:solidFill>
                <a:latin typeface="微软雅黑" charset="0"/>
                <a:ea typeface="微软雅黑" charset="0"/>
                <a:cs typeface="微软雅黑" charset="0"/>
              </a:rPr>
              <a:t>在没有父子关系的组件之间，尽量使用中间人模式进行通讯。</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33" name="矩形"/>
          <p:cNvSpPr>
            <a:spLocks/>
          </p:cNvSpPr>
          <p:nvPr/>
        </p:nvSpPr>
        <p:spPr>
          <a:xfrm>
            <a:off x="624112" y="5333180"/>
            <a:ext cx="1079862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a:solidFill>
                  <a:srgbClr val="474747"/>
                </a:solidFill>
                <a:latin typeface="微软雅黑" charset="0"/>
                <a:ea typeface="微软雅黑" charset="0"/>
                <a:cs typeface="微软雅黑" charset="0"/>
              </a:rPr>
              <a:t>父组件可以在运行时投影一个或多个模板片段到子组件中。</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Tree>
    <p:extLst>
      <p:ext uri="{BB962C8B-B14F-4D97-AF65-F5344CB8AC3E}">
        <p14:creationId xmlns:p14="http://schemas.microsoft.com/office/powerpoint/2010/main" val="942794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500" fill="hold"/>
                                        <p:tgtEl>
                                          <p:spTgt spid="31"/>
                                        </p:tgtEl>
                                        <p:attrNameLst>
                                          <p:attrName>ppt_x</p:attrName>
                                        </p:attrNameLst>
                                      </p:cBhvr>
                                      <p:tavLst>
                                        <p:tav tm="0">
                                          <p:val>
                                            <p:strVal val="#ppt_x"/>
                                          </p:val>
                                        </p:tav>
                                        <p:tav tm="100000">
                                          <p:val>
                                            <p:strVal val="#ppt_x"/>
                                          </p:val>
                                        </p:tav>
                                      </p:tavLst>
                                    </p:anim>
                                    <p:anim calcmode="lin" valueType="num">
                                      <p:cBhvr additive="base">
                                        <p:cTn id="1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fill="hold"/>
                                        <p:tgtEl>
                                          <p:spTgt spid="33"/>
                                        </p:tgtEl>
                                        <p:attrNameLst>
                                          <p:attrName>ppt_x</p:attrName>
                                        </p:attrNameLst>
                                      </p:cBhvr>
                                      <p:tavLst>
                                        <p:tav tm="0">
                                          <p:val>
                                            <p:strVal val="#ppt_x"/>
                                          </p:val>
                                        </p:tav>
                                        <p:tav tm="100000">
                                          <p:val>
                                            <p:strVal val="#ppt_x"/>
                                          </p:val>
                                        </p:tav>
                                      </p:tavLst>
                                    </p:anim>
                                    <p:anim calcmode="lin" valueType="num">
                                      <p:cBhvr additive="base">
                                        <p:cTn id="2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1" grpId="0"/>
      <p:bldP spid="32" grpId="0"/>
      <p:bldP spid="3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p:cNvSpPr>
            <a:spLocks/>
          </p:cNvSpPr>
          <p:nvPr/>
        </p:nvSpPr>
        <p:spPr>
          <a:xfrm>
            <a:off x="5369393" y="989089"/>
            <a:ext cx="954107"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小结</a:t>
            </a:r>
            <a:endParaRPr lang="en-US" altLang="zh-CN" sz="3000" b="1" u="none" strike="noStrike" kern="0" cap="none" spc="0" baseline="0" dirty="0" smtClean="0">
              <a:solidFill>
                <a:srgbClr val="C94251"/>
              </a:solidFill>
              <a:latin typeface="微软雅黑" charset="0"/>
              <a:ea typeface="微软雅黑" charset="0"/>
              <a:cs typeface="微软雅黑" charset="0"/>
            </a:endParaRPr>
          </a:p>
        </p:txBody>
      </p:sp>
      <p:sp>
        <p:nvSpPr>
          <p:cNvPr id="28" name="矩形"/>
          <p:cNvSpPr>
            <a:spLocks/>
          </p:cNvSpPr>
          <p:nvPr/>
        </p:nvSpPr>
        <p:spPr>
          <a:xfrm>
            <a:off x="720986" y="2257194"/>
            <a:ext cx="1120502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a:solidFill>
                  <a:srgbClr val="474747"/>
                </a:solidFill>
                <a:latin typeface="微软雅黑" charset="0"/>
                <a:ea typeface="微软雅黑" charset="0"/>
                <a:cs typeface="微软雅黑" charset="0"/>
              </a:rPr>
              <a:t>每个</a:t>
            </a:r>
            <a:r>
              <a:rPr lang="en-US" altLang="zh-CN" sz="2000" dirty="0">
                <a:solidFill>
                  <a:srgbClr val="474747"/>
                </a:solidFill>
                <a:latin typeface="微软雅黑" charset="0"/>
                <a:ea typeface="微软雅黑" charset="0"/>
                <a:cs typeface="微软雅黑" charset="0"/>
              </a:rPr>
              <a:t>angular</a:t>
            </a:r>
            <a:r>
              <a:rPr lang="zh-CN" altLang="en-US" sz="2000" dirty="0">
                <a:solidFill>
                  <a:srgbClr val="474747"/>
                </a:solidFill>
                <a:latin typeface="微软雅黑" charset="0"/>
                <a:ea typeface="微软雅黑" charset="0"/>
                <a:cs typeface="微软雅黑" charset="0"/>
              </a:rPr>
              <a:t>组件都提供了一组生命周期钩子，供你在某些特定的事件发生时执行相应的逻辑。</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31" name="矩形"/>
          <p:cNvSpPr>
            <a:spLocks/>
          </p:cNvSpPr>
          <p:nvPr/>
        </p:nvSpPr>
        <p:spPr>
          <a:xfrm>
            <a:off x="720986" y="3641299"/>
            <a:ext cx="10798629" cy="707886"/>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dirty="0">
                <a:solidFill>
                  <a:srgbClr val="474747"/>
                </a:solidFill>
                <a:latin typeface="微软雅黑" charset="0"/>
                <a:ea typeface="微软雅黑" charset="0"/>
                <a:cs typeface="微软雅黑" charset="0"/>
              </a:rPr>
              <a:t>angular</a:t>
            </a:r>
            <a:r>
              <a:rPr lang="zh-CN" altLang="en-US" sz="2000" dirty="0">
                <a:solidFill>
                  <a:srgbClr val="474747"/>
                </a:solidFill>
                <a:latin typeface="微软雅黑" charset="0"/>
                <a:ea typeface="微软雅黑" charset="0"/>
                <a:cs typeface="微软雅黑" charset="0"/>
              </a:rPr>
              <a:t>的变更检测机制会监控组件属性的变化</a:t>
            </a:r>
            <a:r>
              <a:rPr lang="zh-CN" altLang="en-US" sz="2000" dirty="0" smtClean="0">
                <a:solidFill>
                  <a:srgbClr val="474747"/>
                </a:solidFill>
                <a:latin typeface="微软雅黑" charset="0"/>
                <a:ea typeface="微软雅黑" charset="0"/>
                <a:cs typeface="微软雅黑" charset="0"/>
              </a:rPr>
              <a:t>并自动更新</a:t>
            </a:r>
            <a:r>
              <a:rPr lang="zh-CN" altLang="en-US" sz="2000" dirty="0">
                <a:solidFill>
                  <a:srgbClr val="474747"/>
                </a:solidFill>
                <a:latin typeface="微软雅黑" charset="0"/>
                <a:ea typeface="微软雅黑" charset="0"/>
                <a:cs typeface="微软雅黑" charset="0"/>
              </a:rPr>
              <a:t>视图。这个检测非常频繁并且默认是针对整个组件树的，所以实现相关钩子时要慎重。</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33" name="矩形"/>
          <p:cNvSpPr>
            <a:spLocks/>
          </p:cNvSpPr>
          <p:nvPr/>
        </p:nvSpPr>
        <p:spPr>
          <a:xfrm>
            <a:off x="720985" y="5333180"/>
            <a:ext cx="1079862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a:solidFill>
                  <a:srgbClr val="474747"/>
                </a:solidFill>
                <a:latin typeface="微软雅黑" charset="0"/>
                <a:ea typeface="微软雅黑" charset="0"/>
                <a:cs typeface="微软雅黑" charset="0"/>
              </a:rPr>
              <a:t>你可以标记你的组件树中的一个分支，使其被排除在变更检测机制之外。</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Tree>
    <p:extLst>
      <p:ext uri="{BB962C8B-B14F-4D97-AF65-F5344CB8AC3E}">
        <p14:creationId xmlns:p14="http://schemas.microsoft.com/office/powerpoint/2010/main" val="1762986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500" fill="hold"/>
                                        <p:tgtEl>
                                          <p:spTgt spid="31"/>
                                        </p:tgtEl>
                                        <p:attrNameLst>
                                          <p:attrName>ppt_x</p:attrName>
                                        </p:attrNameLst>
                                      </p:cBhvr>
                                      <p:tavLst>
                                        <p:tav tm="0">
                                          <p:val>
                                            <p:strVal val="#ppt_x"/>
                                          </p:val>
                                        </p:tav>
                                        <p:tav tm="100000">
                                          <p:val>
                                            <p:strVal val="#ppt_x"/>
                                          </p:val>
                                        </p:tav>
                                      </p:tavLst>
                                    </p:anim>
                                    <p:anim calcmode="lin" valueType="num">
                                      <p:cBhvr additive="base">
                                        <p:cTn id="1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ppt_x"/>
                                          </p:val>
                                        </p:tav>
                                        <p:tav tm="100000">
                                          <p:val>
                                            <p:strVal val="#ppt_x"/>
                                          </p:val>
                                        </p:tav>
                                      </p:tavLst>
                                    </p:anim>
                                    <p:anim calcmode="lin" valueType="num">
                                      <p:cBhvr additive="base">
                                        <p:cTn id="2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1" grpId="0"/>
      <p:bldP spid="3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p:cNvSpPr>
            <a:spLocks/>
          </p:cNvSpPr>
          <p:nvPr/>
        </p:nvSpPr>
        <p:spPr>
          <a:xfrm>
            <a:off x="4134079" y="736342"/>
            <a:ext cx="3262432"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第</a:t>
            </a:r>
            <a:r>
              <a:rPr lang="zh-CN" altLang="en-US" sz="3000" b="1" kern="0" dirty="0" smtClean="0">
                <a:solidFill>
                  <a:srgbClr val="C94251"/>
                </a:solidFill>
                <a:latin typeface="微软雅黑" charset="0"/>
                <a:ea typeface="微软雅黑" charset="0"/>
                <a:cs typeface="微软雅黑" charset="0"/>
              </a:rPr>
              <a:t>七</a:t>
            </a:r>
            <a:r>
              <a:rPr lang="zh-CN" altLang="en-US" sz="3000" b="1" u="none" strike="noStrike" kern="0" cap="none" spc="0" baseline="0" dirty="0" smtClean="0">
                <a:solidFill>
                  <a:srgbClr val="C94251"/>
                </a:solidFill>
                <a:latin typeface="微软雅黑" charset="0"/>
                <a:ea typeface="微软雅黑" charset="0"/>
                <a:cs typeface="微软雅黑" charset="0"/>
              </a:rPr>
              <a:t>章</a:t>
            </a:r>
            <a:r>
              <a:rPr lang="zh-CN" altLang="en-US" sz="3000" b="1" u="none" strike="noStrike" kern="0" cap="none" spc="0" baseline="0" smtClean="0">
                <a:solidFill>
                  <a:srgbClr val="C94251"/>
                </a:solidFill>
                <a:latin typeface="微软雅黑" charset="0"/>
                <a:ea typeface="微软雅黑" charset="0"/>
                <a:cs typeface="微软雅黑" charset="0"/>
              </a:rPr>
              <a:t>：表单处理</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5" name="文本框"/>
          <p:cNvSpPr txBox="1">
            <a:spLocks/>
          </p:cNvSpPr>
          <p:nvPr/>
        </p:nvSpPr>
        <p:spPr>
          <a:xfrm>
            <a:off x="1650495" y="1817567"/>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学习内容</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
        <p:nvSpPr>
          <p:cNvPr id="6" name="矩形"/>
          <p:cNvSpPr>
            <a:spLocks/>
          </p:cNvSpPr>
          <p:nvPr/>
        </p:nvSpPr>
        <p:spPr>
          <a:xfrm>
            <a:off x="2304299" y="385073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sym typeface="Calibri" pitchFamily="34" charset="0"/>
              </a:rPr>
              <a:t>响应式表单</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7" name="矩形"/>
          <p:cNvSpPr>
            <a:spLocks/>
          </p:cNvSpPr>
          <p:nvPr/>
        </p:nvSpPr>
        <p:spPr>
          <a:xfrm>
            <a:off x="2329937" y="285279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u="none" strike="noStrike" kern="1200" cap="none" spc="0" baseline="0" dirty="0" smtClean="0">
                <a:solidFill>
                  <a:srgbClr val="474747"/>
                </a:solidFill>
                <a:latin typeface="微软雅黑" charset="0"/>
                <a:ea typeface="微软雅黑" charset="0"/>
                <a:cs typeface="微软雅黑" charset="0"/>
              </a:rPr>
              <a:t>模板式表单</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8" name="矩形"/>
          <p:cNvSpPr>
            <a:spLocks/>
          </p:cNvSpPr>
          <p:nvPr/>
        </p:nvSpPr>
        <p:spPr>
          <a:xfrm>
            <a:off x="2329937" y="4871005"/>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457200" lvl="1" indent="0" algn="l">
              <a:lnSpc>
                <a:spcPct val="100000"/>
              </a:lnSpc>
              <a:spcBef>
                <a:spcPts val="0"/>
              </a:spcBef>
              <a:spcAft>
                <a:spcPts val="0"/>
              </a:spcAft>
              <a:buNone/>
            </a:pPr>
            <a:r>
              <a:rPr lang="zh-CN" altLang="en-US" sz="2000" dirty="0" smtClean="0">
                <a:solidFill>
                  <a:srgbClr val="474747"/>
                </a:solidFill>
                <a:latin typeface="微软雅黑" charset="0"/>
                <a:ea typeface="微软雅黑" charset="0"/>
                <a:cs typeface="微软雅黑" charset="0"/>
                <a:sym typeface="Calibri" pitchFamily="34" charset="0"/>
              </a:rPr>
              <a:t>表单验证</a:t>
            </a:r>
            <a:endParaRPr lang="zh-CN" altLang="en-US" sz="2000" u="none" strike="noStrike" kern="1200" cap="none" spc="0" baseline="0" dirty="0">
              <a:solidFill>
                <a:srgbClr val="474747"/>
              </a:solidFill>
              <a:latin typeface="微软雅黑" charset="0"/>
              <a:ea typeface="微软雅黑" charset="0"/>
              <a:cs typeface="微软雅黑" charset="0"/>
              <a:sym typeface="Calibri" pitchFamily="34" charset="0"/>
            </a:endParaRPr>
          </a:p>
        </p:txBody>
      </p:sp>
    </p:spTree>
    <p:extLst>
      <p:ext uri="{BB962C8B-B14F-4D97-AF65-F5344CB8AC3E}">
        <p14:creationId xmlns:p14="http://schemas.microsoft.com/office/powerpoint/2010/main" val="200538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p:cNvSpPr>
            <a:spLocks/>
          </p:cNvSpPr>
          <p:nvPr/>
        </p:nvSpPr>
        <p:spPr>
          <a:xfrm>
            <a:off x="4134079" y="736342"/>
            <a:ext cx="2501006"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纯</a:t>
            </a:r>
            <a:r>
              <a:rPr lang="en-US" altLang="zh-CN" sz="3000" b="1" u="none" strike="noStrike" kern="0" cap="none" spc="0" baseline="0" dirty="0" smtClean="0">
                <a:solidFill>
                  <a:srgbClr val="C94251"/>
                </a:solidFill>
                <a:latin typeface="微软雅黑" charset="0"/>
                <a:ea typeface="微软雅黑" charset="0"/>
                <a:cs typeface="微软雅黑" charset="0"/>
              </a:rPr>
              <a:t>HTML</a:t>
            </a:r>
            <a:r>
              <a:rPr lang="zh-CN" altLang="en-US" sz="3000" b="1" u="none" strike="noStrike" kern="0" cap="none" spc="0" baseline="0" dirty="0" smtClean="0">
                <a:solidFill>
                  <a:srgbClr val="C94251"/>
                </a:solidFill>
                <a:latin typeface="微软雅黑" charset="0"/>
                <a:ea typeface="微软雅黑" charset="0"/>
                <a:cs typeface="微软雅黑" charset="0"/>
              </a:rPr>
              <a:t>表单</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6" name="矩形"/>
          <p:cNvSpPr>
            <a:spLocks/>
          </p:cNvSpPr>
          <p:nvPr/>
        </p:nvSpPr>
        <p:spPr>
          <a:xfrm>
            <a:off x="2329937" y="4653331"/>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sym typeface="Calibri" pitchFamily="34" charset="0"/>
              </a:rPr>
              <a:t>提交表单数据</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7" name="矩形"/>
          <p:cNvSpPr>
            <a:spLocks/>
          </p:cNvSpPr>
          <p:nvPr/>
        </p:nvSpPr>
        <p:spPr>
          <a:xfrm>
            <a:off x="2329937" y="345062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校验用户输入</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9" name="矩形"/>
          <p:cNvSpPr>
            <a:spLocks/>
          </p:cNvSpPr>
          <p:nvPr/>
        </p:nvSpPr>
        <p:spPr>
          <a:xfrm>
            <a:off x="2329937" y="225496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显示表单项</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Tree>
    <p:extLst>
      <p:ext uri="{BB962C8B-B14F-4D97-AF65-F5344CB8AC3E}">
        <p14:creationId xmlns:p14="http://schemas.microsoft.com/office/powerpoint/2010/main" val="202666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p:cNvSpPr>
            <a:spLocks/>
          </p:cNvSpPr>
          <p:nvPr/>
        </p:nvSpPr>
        <p:spPr>
          <a:xfrm>
            <a:off x="4134079" y="736342"/>
            <a:ext cx="3169457"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en-US" altLang="zh-CN" sz="3000" b="1" u="none" strike="noStrike" kern="0" cap="none" spc="0" baseline="0" dirty="0" smtClean="0">
                <a:solidFill>
                  <a:srgbClr val="C94251"/>
                </a:solidFill>
                <a:latin typeface="微软雅黑" charset="0"/>
                <a:ea typeface="微软雅黑" charset="0"/>
                <a:cs typeface="微软雅黑" charset="0"/>
              </a:rPr>
              <a:t>Angular</a:t>
            </a:r>
            <a:r>
              <a:rPr lang="zh-CN" altLang="en-US" sz="3000" b="1" u="none" strike="noStrike" kern="0" cap="none" spc="0" baseline="0" dirty="0" smtClean="0">
                <a:solidFill>
                  <a:srgbClr val="C94251"/>
                </a:solidFill>
                <a:latin typeface="微软雅黑" charset="0"/>
                <a:ea typeface="微软雅黑" charset="0"/>
                <a:cs typeface="微软雅黑" charset="0"/>
              </a:rPr>
              <a:t>表单</a:t>
            </a:r>
            <a:r>
              <a:rPr lang="en-US" altLang="zh-CN" sz="3000" b="1" u="none" strike="noStrike" kern="0" cap="none" spc="0" baseline="0" dirty="0" smtClean="0">
                <a:solidFill>
                  <a:srgbClr val="C94251"/>
                </a:solidFill>
                <a:latin typeface="微软雅黑" charset="0"/>
                <a:ea typeface="微软雅黑" charset="0"/>
                <a:cs typeface="微软雅黑" charset="0"/>
              </a:rPr>
              <a:t>API</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6" name="矩形"/>
          <p:cNvSpPr>
            <a:spLocks/>
          </p:cNvSpPr>
          <p:nvPr/>
        </p:nvSpPr>
        <p:spPr>
          <a:xfrm>
            <a:off x="1335315" y="4958930"/>
            <a:ext cx="8229600" cy="92333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r>
              <a:rPr lang="zh-CN" altLang="en-US" dirty="0"/>
              <a:t>响应式表单并不会替你生成</a:t>
            </a:r>
            <a:r>
              <a:rPr lang="en-US" altLang="zh-CN" dirty="0"/>
              <a:t>HTML</a:t>
            </a:r>
            <a:r>
              <a:rPr lang="zh-CN" altLang="en-US" dirty="0"/>
              <a:t>，模板仍然需要你自己来编写。</a:t>
            </a:r>
          </a:p>
          <a:p>
            <a:r>
              <a:rPr lang="zh-CN" altLang="en-US" dirty="0"/>
              <a:t/>
            </a:r>
            <a:br>
              <a:rPr lang="zh-CN" altLang="en-US" dirty="0"/>
            </a:br>
            <a:endParaRPr lang="zh-CN" altLang="en-US" dirty="0"/>
          </a:p>
        </p:txBody>
      </p:sp>
      <p:sp>
        <p:nvSpPr>
          <p:cNvPr id="7" name="矩形"/>
          <p:cNvSpPr>
            <a:spLocks/>
          </p:cNvSpPr>
          <p:nvPr/>
        </p:nvSpPr>
        <p:spPr>
          <a:xfrm>
            <a:off x="899886" y="3295646"/>
            <a:ext cx="10153137" cy="1015663"/>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a:t>数据模型并不是一个任意的对象，它是一个由</a:t>
            </a:r>
            <a:r>
              <a:rPr lang="en-US" altLang="zh-CN" sz="2000" dirty="0"/>
              <a:t>angular/forms</a:t>
            </a:r>
            <a:r>
              <a:rPr lang="zh-CN" altLang="en-US" sz="2000" dirty="0"/>
              <a:t>模块中的一些特定的类，如</a:t>
            </a:r>
            <a:r>
              <a:rPr lang="en-US" altLang="zh-CN" sz="2000" dirty="0" err="1"/>
              <a:t>FormControl</a:t>
            </a:r>
            <a:r>
              <a:rPr lang="zh-CN" altLang="en-US" sz="2000" dirty="0"/>
              <a:t>，</a:t>
            </a:r>
            <a:r>
              <a:rPr lang="en-US" altLang="zh-CN" sz="2000" dirty="0" err="1"/>
              <a:t>FormGroup</a:t>
            </a:r>
            <a:r>
              <a:rPr lang="zh-CN" altLang="en-US" sz="2000" dirty="0"/>
              <a:t>，</a:t>
            </a:r>
            <a:r>
              <a:rPr lang="en-US" altLang="zh-CN" sz="2000" dirty="0" err="1"/>
              <a:t>FormArray</a:t>
            </a:r>
            <a:r>
              <a:rPr lang="zh-CN" altLang="en-US" sz="2000" dirty="0"/>
              <a:t>等组成的。在模板式表单中，你是不能直接访问到这些类的。</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9" name="矩形"/>
          <p:cNvSpPr>
            <a:spLocks/>
          </p:cNvSpPr>
          <p:nvPr/>
        </p:nvSpPr>
        <p:spPr>
          <a:xfrm>
            <a:off x="899886" y="1632362"/>
            <a:ext cx="10153137" cy="1015663"/>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a:t>不管是那种表单，都有一个对应的数据模型来存储表单的数据。在模板式表单中，数据模型是由</a:t>
            </a:r>
            <a:r>
              <a:rPr lang="en-US" altLang="zh-CN" sz="2000" dirty="0"/>
              <a:t>angular</a:t>
            </a:r>
            <a:r>
              <a:rPr lang="zh-CN" altLang="en-US" sz="2000" dirty="0"/>
              <a:t>基于你组件模板中的指令隐式创建的。而在响应式表单中，你通过编码明确的创建数据模型然后将模板上的</a:t>
            </a:r>
            <a:r>
              <a:rPr lang="en-US" altLang="zh-CN" sz="2000" dirty="0"/>
              <a:t>html</a:t>
            </a:r>
            <a:r>
              <a:rPr lang="zh-CN" altLang="en-US" sz="2000" dirty="0"/>
              <a:t>元素与底层的数据模型连接在一起。</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8" name="矩形"/>
          <p:cNvSpPr>
            <a:spLocks/>
          </p:cNvSpPr>
          <p:nvPr/>
        </p:nvSpPr>
        <p:spPr>
          <a:xfrm>
            <a:off x="1461280" y="1863194"/>
            <a:ext cx="10153137" cy="1292662"/>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t>模板式表单</a:t>
            </a:r>
            <a:endParaRPr lang="en-US" altLang="zh-CN" sz="2000" dirty="0" smtClean="0"/>
          </a:p>
          <a:p>
            <a:pPr lvl="1"/>
            <a:endParaRPr lang="en-US" altLang="zh-CN" sz="2000" u="none" strike="noStrike" kern="1200" cap="none" spc="0" baseline="0" dirty="0">
              <a:solidFill>
                <a:srgbClr val="474747"/>
              </a:solidFill>
              <a:latin typeface="微软雅黑" charset="0"/>
              <a:ea typeface="微软雅黑" charset="0"/>
              <a:cs typeface="微软雅黑" charset="0"/>
            </a:endParaRPr>
          </a:p>
          <a:p>
            <a:r>
              <a:rPr lang="en-US" altLang="zh-CN" sz="2000" dirty="0" smtClean="0">
                <a:solidFill>
                  <a:srgbClr val="474747"/>
                </a:solidFill>
                <a:latin typeface="微软雅黑" charset="0"/>
                <a:ea typeface="微软雅黑" charset="0"/>
                <a:cs typeface="微软雅黑" charset="0"/>
              </a:rPr>
              <a:t>	</a:t>
            </a:r>
            <a:r>
              <a:rPr lang="zh-CN" altLang="en-US" dirty="0"/>
              <a:t>表单的数据模型是通过组件模板中的相关指令来定义的，因为使用这种方式定义表单的数据模型时，我们会受限于</a:t>
            </a:r>
            <a:r>
              <a:rPr lang="en-US" altLang="zh-CN" dirty="0"/>
              <a:t>HTML</a:t>
            </a:r>
            <a:r>
              <a:rPr lang="zh-CN" altLang="en-US" dirty="0"/>
              <a:t>的语法，所以，模板驱动方式只适合用于一些简单的场景</a:t>
            </a:r>
            <a:r>
              <a:rPr lang="zh-CN" altLang="en-US" dirty="0" smtClean="0"/>
              <a:t>。</a:t>
            </a:r>
            <a:endParaRPr lang="zh-CN" altLang="en-US" dirty="0"/>
          </a:p>
        </p:txBody>
      </p:sp>
      <p:sp>
        <p:nvSpPr>
          <p:cNvPr id="10" name="矩形"/>
          <p:cNvSpPr>
            <a:spLocks/>
          </p:cNvSpPr>
          <p:nvPr/>
        </p:nvSpPr>
        <p:spPr>
          <a:xfrm>
            <a:off x="1335315" y="3803477"/>
            <a:ext cx="10279102" cy="1292662"/>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t>响应式表单</a:t>
            </a:r>
            <a:endParaRPr lang="en-US" altLang="zh-CN" sz="2000" dirty="0" smtClean="0"/>
          </a:p>
          <a:p>
            <a:pPr lvl="1"/>
            <a:endParaRPr lang="en-US" altLang="zh-CN" sz="2000" u="none" strike="noStrike" kern="1200" cap="none" spc="0" baseline="0" dirty="0">
              <a:solidFill>
                <a:srgbClr val="474747"/>
              </a:solidFill>
              <a:latin typeface="微软雅黑" charset="0"/>
              <a:ea typeface="微软雅黑" charset="0"/>
              <a:cs typeface="微软雅黑" charset="0"/>
            </a:endParaRPr>
          </a:p>
          <a:p>
            <a:r>
              <a:rPr lang="en-US" altLang="zh-CN" sz="2000" dirty="0" smtClean="0">
                <a:solidFill>
                  <a:srgbClr val="474747"/>
                </a:solidFill>
                <a:latin typeface="微软雅黑" charset="0"/>
                <a:ea typeface="微软雅黑" charset="0"/>
                <a:cs typeface="微软雅黑" charset="0"/>
              </a:rPr>
              <a:t>	</a:t>
            </a:r>
            <a:r>
              <a:rPr lang="zh-CN" altLang="en-US" dirty="0"/>
              <a:t>使用响应式表单时，你通过编写</a:t>
            </a:r>
            <a:r>
              <a:rPr lang="en-US" altLang="zh-CN" dirty="0" err="1"/>
              <a:t>TypeScript</a:t>
            </a:r>
            <a:r>
              <a:rPr lang="zh-CN" altLang="en-US" dirty="0"/>
              <a:t>代码而不是</a:t>
            </a:r>
            <a:r>
              <a:rPr lang="en-US" altLang="zh-CN" dirty="0"/>
              <a:t>Html</a:t>
            </a:r>
            <a:r>
              <a:rPr lang="zh-CN" altLang="en-US" dirty="0"/>
              <a:t>代码来创建一个底层的数据模型，在这个模型定义好以后，你使用一些特定的指令，将模板上的</a:t>
            </a:r>
            <a:r>
              <a:rPr lang="en-US" altLang="zh-CN" dirty="0"/>
              <a:t>html</a:t>
            </a:r>
            <a:r>
              <a:rPr lang="zh-CN" altLang="en-US" dirty="0"/>
              <a:t>元素与底层的数据模型连接在一起。</a:t>
            </a:r>
          </a:p>
        </p:txBody>
      </p:sp>
    </p:spTree>
    <p:extLst>
      <p:ext uri="{BB962C8B-B14F-4D97-AF65-F5344CB8AC3E}">
        <p14:creationId xmlns:p14="http://schemas.microsoft.com/office/powerpoint/2010/main" val="203787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xit" presetSubtype="0" fill="hold" grpId="1" nodeType="clickEffect">
                                  <p:stCondLst>
                                    <p:cond delay="0"/>
                                  </p:stCondLst>
                                  <p:childTnLst>
                                    <p:animEffect transition="out" filter="dissolve">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9" presetClass="exit" presetSubtype="0" fill="hold" grpId="1" nodeType="clickEffect">
                                  <p:stCondLst>
                                    <p:cond delay="0"/>
                                  </p:stCondLst>
                                  <p:childTnLst>
                                    <p:animEffect transition="out" filter="dissolve">
                                      <p:cBhvr>
                                        <p:cTn id="23" dur="500"/>
                                        <p:tgtEl>
                                          <p:spTgt spid="10"/>
                                        </p:tgtEl>
                                      </p:cBhvr>
                                    </p:animEffect>
                                    <p:set>
                                      <p:cBhvr>
                                        <p:cTn id="24" dur="1" fill="hold">
                                          <p:stCondLst>
                                            <p:cond delay="499"/>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ppt_x"/>
                                          </p:val>
                                        </p:tav>
                                        <p:tav tm="100000">
                                          <p:val>
                                            <p:strVal val="#ppt_x"/>
                                          </p:val>
                                        </p:tav>
                                      </p:tavLst>
                                    </p:anim>
                                    <p:anim calcmode="lin" valueType="num">
                                      <p:cBhvr additive="base">
                                        <p:cTn id="4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8" grpId="0"/>
      <p:bldP spid="8" grpId="1"/>
      <p:bldP spid="10" grpId="0"/>
      <p:bldP spid="10" grpId="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p:cNvSpPr>
            <a:spLocks/>
          </p:cNvSpPr>
          <p:nvPr/>
        </p:nvSpPr>
        <p:spPr>
          <a:xfrm>
            <a:off x="4883516" y="731094"/>
            <a:ext cx="210826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smtClean="0">
                <a:solidFill>
                  <a:srgbClr val="C94251"/>
                </a:solidFill>
                <a:latin typeface="微软雅黑" charset="0"/>
                <a:ea typeface="微软雅黑" charset="0"/>
                <a:cs typeface="微软雅黑" charset="0"/>
              </a:rPr>
              <a:t>模板式</a:t>
            </a:r>
            <a:r>
              <a:rPr lang="zh-CN" altLang="en-US" sz="3000" b="1" u="none" strike="noStrike" kern="0" cap="none" spc="0" baseline="0" smtClean="0">
                <a:solidFill>
                  <a:srgbClr val="C94251"/>
                </a:solidFill>
                <a:latin typeface="微软雅黑" charset="0"/>
                <a:ea typeface="微软雅黑" charset="0"/>
                <a:cs typeface="微软雅黑" charset="0"/>
              </a:rPr>
              <a:t>表单</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11" name="矩形"/>
          <p:cNvSpPr>
            <a:spLocks/>
          </p:cNvSpPr>
          <p:nvPr/>
        </p:nvSpPr>
        <p:spPr>
          <a:xfrm>
            <a:off x="2329937" y="225496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dirty="0" err="1" smtClean="0">
                <a:solidFill>
                  <a:srgbClr val="474747"/>
                </a:solidFill>
                <a:latin typeface="微软雅黑" charset="0"/>
                <a:ea typeface="微软雅黑" charset="0"/>
                <a:cs typeface="微软雅黑" charset="0"/>
              </a:rPr>
              <a:t>NgForm</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12" name="矩形"/>
          <p:cNvSpPr>
            <a:spLocks/>
          </p:cNvSpPr>
          <p:nvPr/>
        </p:nvSpPr>
        <p:spPr>
          <a:xfrm>
            <a:off x="2329937" y="3619696"/>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dirty="0" err="1" smtClean="0">
                <a:solidFill>
                  <a:srgbClr val="474747"/>
                </a:solidFill>
                <a:latin typeface="微软雅黑" charset="0"/>
                <a:ea typeface="微软雅黑" charset="0"/>
                <a:cs typeface="微软雅黑" charset="0"/>
              </a:rPr>
              <a:t>NgModel</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13" name="矩形"/>
          <p:cNvSpPr>
            <a:spLocks/>
          </p:cNvSpPr>
          <p:nvPr/>
        </p:nvSpPr>
        <p:spPr>
          <a:xfrm>
            <a:off x="2329937" y="4984429"/>
            <a:ext cx="405634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dirty="0" err="1" smtClean="0">
                <a:solidFill>
                  <a:srgbClr val="474747"/>
                </a:solidFill>
                <a:latin typeface="微软雅黑" charset="0"/>
                <a:ea typeface="微软雅黑" charset="0"/>
                <a:cs typeface="微软雅黑" charset="0"/>
              </a:rPr>
              <a:t>NgModelGroup</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grpSp>
        <p:nvGrpSpPr>
          <p:cNvPr id="3" name="组 2"/>
          <p:cNvGrpSpPr/>
          <p:nvPr/>
        </p:nvGrpSpPr>
        <p:grpSpPr>
          <a:xfrm>
            <a:off x="4611443" y="2254963"/>
            <a:ext cx="6358913" cy="400110"/>
            <a:chOff x="4611443" y="2254963"/>
            <a:chExt cx="6358913" cy="400110"/>
          </a:xfrm>
        </p:grpSpPr>
        <p:sp>
          <p:nvSpPr>
            <p:cNvPr id="14" name="矩形"/>
            <p:cNvSpPr>
              <a:spLocks/>
            </p:cNvSpPr>
            <p:nvPr/>
          </p:nvSpPr>
          <p:spPr>
            <a:xfrm>
              <a:off x="6914007" y="2254963"/>
              <a:ext cx="405634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dirty="0" err="1" smtClean="0">
                  <a:solidFill>
                    <a:srgbClr val="474747"/>
                  </a:solidFill>
                  <a:latin typeface="微软雅黑" charset="0"/>
                  <a:ea typeface="微软雅黑" charset="0"/>
                  <a:cs typeface="微软雅黑" charset="0"/>
                </a:rPr>
                <a:t>FormGroup</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2" name="右箭头 1"/>
            <p:cNvSpPr/>
            <p:nvPr/>
          </p:nvSpPr>
          <p:spPr>
            <a:xfrm>
              <a:off x="4611443" y="2354990"/>
              <a:ext cx="2380342" cy="200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5" name="组 4"/>
          <p:cNvGrpSpPr/>
          <p:nvPr/>
        </p:nvGrpSpPr>
        <p:grpSpPr>
          <a:xfrm>
            <a:off x="4611443" y="3619696"/>
            <a:ext cx="5292113" cy="400110"/>
            <a:chOff x="4611443" y="3619696"/>
            <a:chExt cx="5292113" cy="400110"/>
          </a:xfrm>
        </p:grpSpPr>
        <p:sp>
          <p:nvSpPr>
            <p:cNvPr id="15" name="矩形"/>
            <p:cNvSpPr>
              <a:spLocks/>
            </p:cNvSpPr>
            <p:nvPr/>
          </p:nvSpPr>
          <p:spPr>
            <a:xfrm>
              <a:off x="6914007" y="3619696"/>
              <a:ext cx="298954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dirty="0" err="1" smtClean="0">
                  <a:solidFill>
                    <a:srgbClr val="474747"/>
                  </a:solidFill>
                  <a:latin typeface="微软雅黑" charset="0"/>
                  <a:ea typeface="微软雅黑" charset="0"/>
                  <a:cs typeface="微软雅黑" charset="0"/>
                </a:rPr>
                <a:t>FormControl</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16" name="右箭头 15"/>
            <p:cNvSpPr/>
            <p:nvPr/>
          </p:nvSpPr>
          <p:spPr>
            <a:xfrm>
              <a:off x="4611443" y="3719723"/>
              <a:ext cx="2380342" cy="200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7" name="组 16"/>
          <p:cNvGrpSpPr/>
          <p:nvPr/>
        </p:nvGrpSpPr>
        <p:grpSpPr>
          <a:xfrm>
            <a:off x="5229324" y="4989677"/>
            <a:ext cx="6358913" cy="400110"/>
            <a:chOff x="4611443" y="2254963"/>
            <a:chExt cx="6358913" cy="400110"/>
          </a:xfrm>
        </p:grpSpPr>
        <p:sp>
          <p:nvSpPr>
            <p:cNvPr id="18" name="矩形"/>
            <p:cNvSpPr>
              <a:spLocks/>
            </p:cNvSpPr>
            <p:nvPr/>
          </p:nvSpPr>
          <p:spPr>
            <a:xfrm>
              <a:off x="6914007" y="2254963"/>
              <a:ext cx="405634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dirty="0" err="1" smtClean="0">
                  <a:solidFill>
                    <a:srgbClr val="474747"/>
                  </a:solidFill>
                  <a:latin typeface="微软雅黑" charset="0"/>
                  <a:ea typeface="微软雅黑" charset="0"/>
                  <a:cs typeface="微软雅黑" charset="0"/>
                </a:rPr>
                <a:t>FormGroup</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19" name="右箭头 18"/>
            <p:cNvSpPr/>
            <p:nvPr/>
          </p:nvSpPr>
          <p:spPr>
            <a:xfrm>
              <a:off x="4611443" y="2354990"/>
              <a:ext cx="2380342" cy="200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119664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dissolv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dissolv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dissolve">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p:cNvSpPr>
            <a:spLocks/>
          </p:cNvSpPr>
          <p:nvPr/>
        </p:nvSpPr>
        <p:spPr>
          <a:xfrm>
            <a:off x="4883516" y="731094"/>
            <a:ext cx="210826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smtClean="0">
                <a:solidFill>
                  <a:srgbClr val="C94251"/>
                </a:solidFill>
                <a:latin typeface="微软雅黑" charset="0"/>
                <a:ea typeface="微软雅黑" charset="0"/>
                <a:cs typeface="微软雅黑" charset="0"/>
              </a:rPr>
              <a:t>响应式</a:t>
            </a:r>
            <a:r>
              <a:rPr lang="zh-CN" altLang="en-US" sz="3000" b="1" u="none" strike="noStrike" kern="0" cap="none" spc="0" baseline="0" smtClean="0">
                <a:solidFill>
                  <a:srgbClr val="C94251"/>
                </a:solidFill>
                <a:latin typeface="微软雅黑" charset="0"/>
                <a:ea typeface="微软雅黑" charset="0"/>
                <a:cs typeface="微软雅黑" charset="0"/>
              </a:rPr>
              <a:t>表单</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11" name="矩形"/>
          <p:cNvSpPr>
            <a:spLocks/>
          </p:cNvSpPr>
          <p:nvPr/>
        </p:nvSpPr>
        <p:spPr>
          <a:xfrm>
            <a:off x="2329937" y="225496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dirty="0" err="1" smtClean="0">
                <a:solidFill>
                  <a:srgbClr val="474747"/>
                </a:solidFill>
                <a:latin typeface="微软雅黑" charset="0"/>
                <a:ea typeface="微软雅黑" charset="0"/>
                <a:cs typeface="微软雅黑" charset="0"/>
              </a:rPr>
              <a:t>FormControl</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12" name="矩形"/>
          <p:cNvSpPr>
            <a:spLocks/>
          </p:cNvSpPr>
          <p:nvPr/>
        </p:nvSpPr>
        <p:spPr>
          <a:xfrm>
            <a:off x="2329937" y="3619696"/>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dirty="0" err="1" smtClean="0">
                <a:solidFill>
                  <a:srgbClr val="474747"/>
                </a:solidFill>
                <a:latin typeface="微软雅黑" charset="0"/>
                <a:ea typeface="微软雅黑" charset="0"/>
                <a:cs typeface="微软雅黑" charset="0"/>
              </a:rPr>
              <a:t>FormGroup</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13" name="矩形"/>
          <p:cNvSpPr>
            <a:spLocks/>
          </p:cNvSpPr>
          <p:nvPr/>
        </p:nvSpPr>
        <p:spPr>
          <a:xfrm>
            <a:off x="2329937" y="4984429"/>
            <a:ext cx="405634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dirty="0" err="1" smtClean="0">
                <a:solidFill>
                  <a:srgbClr val="474747"/>
                </a:solidFill>
                <a:latin typeface="微软雅黑" charset="0"/>
                <a:ea typeface="微软雅黑" charset="0"/>
                <a:cs typeface="微软雅黑" charset="0"/>
              </a:rPr>
              <a:t>FormArray</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Tree>
    <p:extLst>
      <p:ext uri="{BB962C8B-B14F-4D97-AF65-F5344CB8AC3E}">
        <p14:creationId xmlns:p14="http://schemas.microsoft.com/office/powerpoint/2010/main" val="106391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p:cNvSpPr txBox="1">
            <a:spLocks/>
          </p:cNvSpPr>
          <p:nvPr/>
        </p:nvSpPr>
        <p:spPr>
          <a:xfrm>
            <a:off x="1650495" y="1817567"/>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第六章 组件间通讯</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
        <p:nvSpPr>
          <p:cNvPr id="5" name="矩形"/>
          <p:cNvSpPr>
            <a:spLocks/>
          </p:cNvSpPr>
          <p:nvPr/>
        </p:nvSpPr>
        <p:spPr>
          <a:xfrm>
            <a:off x="2304299" y="385073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u="none" strike="noStrike" kern="1200" cap="none" spc="0" baseline="0" dirty="0" smtClean="0">
                <a:solidFill>
                  <a:srgbClr val="474747"/>
                </a:solidFill>
                <a:latin typeface="微软雅黑" charset="0"/>
                <a:ea typeface="微软雅黑" charset="0"/>
                <a:cs typeface="微软雅黑" charset="0"/>
                <a:sym typeface="Calibri" pitchFamily="34" charset="0"/>
              </a:rPr>
              <a:t>中间人模式</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6" name="矩形"/>
          <p:cNvSpPr>
            <a:spLocks/>
          </p:cNvSpPr>
          <p:nvPr/>
        </p:nvSpPr>
        <p:spPr>
          <a:xfrm>
            <a:off x="2329937" y="285279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输入输出属性</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7" name="矩形"/>
          <p:cNvSpPr>
            <a:spLocks/>
          </p:cNvSpPr>
          <p:nvPr/>
        </p:nvSpPr>
        <p:spPr>
          <a:xfrm>
            <a:off x="3690537" y="744888"/>
            <a:ext cx="3262432"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第一章：课程简介</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8" name="矩形"/>
          <p:cNvSpPr>
            <a:spLocks/>
          </p:cNvSpPr>
          <p:nvPr/>
        </p:nvSpPr>
        <p:spPr>
          <a:xfrm>
            <a:off x="2338483" y="4841976"/>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457200" lvl="1" indent="0" algn="l">
              <a:lnSpc>
                <a:spcPct val="100000"/>
              </a:lnSpc>
              <a:spcBef>
                <a:spcPts val="0"/>
              </a:spcBef>
              <a:spcAft>
                <a:spcPts val="0"/>
              </a:spcAft>
              <a:buNone/>
            </a:pPr>
            <a:r>
              <a:rPr lang="zh-CN" altLang="en-US" sz="2000" u="none" strike="noStrike" kern="1200" cap="none" spc="0" baseline="0" dirty="0" smtClean="0">
                <a:solidFill>
                  <a:srgbClr val="474747"/>
                </a:solidFill>
                <a:latin typeface="微软雅黑" charset="0"/>
                <a:ea typeface="微软雅黑" charset="0"/>
                <a:cs typeface="微软雅黑" charset="0"/>
                <a:sym typeface="Calibri" pitchFamily="34" charset="0"/>
              </a:rPr>
              <a:t>组件生命周期</a:t>
            </a:r>
            <a:endParaRPr lang="zh-CN" altLang="en-US" sz="2000" u="none" strike="noStrike" kern="1200" cap="none" spc="0" baseline="0" dirty="0">
              <a:solidFill>
                <a:srgbClr val="474747"/>
              </a:solidFill>
              <a:latin typeface="微软雅黑" charset="0"/>
              <a:ea typeface="微软雅黑" charset="0"/>
              <a:cs typeface="微软雅黑" charset="0"/>
              <a:sym typeface="Calibri" pitchFamily="34" charset="0"/>
            </a:endParaRPr>
          </a:p>
        </p:txBody>
      </p:sp>
    </p:spTree>
    <p:extLst>
      <p:ext uri="{BB962C8B-B14F-4D97-AF65-F5344CB8AC3E}">
        <p14:creationId xmlns:p14="http://schemas.microsoft.com/office/powerpoint/2010/main" val="656018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p:cNvSpPr>
            <a:spLocks/>
          </p:cNvSpPr>
          <p:nvPr/>
        </p:nvSpPr>
        <p:spPr>
          <a:xfrm>
            <a:off x="4804061" y="709448"/>
            <a:ext cx="2877711"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smtClean="0">
                <a:solidFill>
                  <a:srgbClr val="C94251"/>
                </a:solidFill>
                <a:latin typeface="微软雅黑" charset="0"/>
                <a:ea typeface="微软雅黑" charset="0"/>
                <a:cs typeface="微软雅黑" charset="0"/>
              </a:rPr>
              <a:t>响应式表单指令</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1194312777"/>
              </p:ext>
            </p:extLst>
          </p:nvPr>
        </p:nvGraphicFramePr>
        <p:xfrm>
          <a:off x="1660951" y="1876113"/>
          <a:ext cx="9163929" cy="3959912"/>
        </p:xfrm>
        <a:graphic>
          <a:graphicData uri="http://schemas.openxmlformats.org/drawingml/2006/table">
            <a:tbl>
              <a:tblPr firstRow="1" bandRow="1">
                <a:tableStyleId>{5C22544A-7EE6-4342-B048-85BDC9FD1C3A}</a:tableStyleId>
              </a:tblPr>
              <a:tblGrid>
                <a:gridCol w="3054643"/>
                <a:gridCol w="3054643"/>
                <a:gridCol w="3054643"/>
              </a:tblGrid>
              <a:tr h="989978">
                <a:tc>
                  <a:txBody>
                    <a:bodyPr/>
                    <a:lstStyle/>
                    <a:p>
                      <a:pPr algn="ctr"/>
                      <a:r>
                        <a:rPr lang="zh-CN" altLang="en-US" dirty="0" smtClean="0"/>
                        <a:t>类名</a:t>
                      </a:r>
                      <a:endParaRPr lang="zh-CN" altLang="en-US" dirty="0"/>
                    </a:p>
                  </a:txBody>
                  <a:tcPr anchor="ctr"/>
                </a:tc>
                <a:tc gridSpan="2">
                  <a:txBody>
                    <a:bodyPr/>
                    <a:lstStyle/>
                    <a:p>
                      <a:pPr algn="ctr"/>
                      <a:r>
                        <a:rPr lang="zh-CN" altLang="en-US" dirty="0" smtClean="0"/>
                        <a:t>指令</a:t>
                      </a:r>
                      <a:endParaRPr lang="zh-CN" altLang="en-US" dirty="0"/>
                    </a:p>
                  </a:txBody>
                  <a:tcPr anchor="ctr"/>
                </a:tc>
                <a:tc hMerge="1">
                  <a:txBody>
                    <a:bodyPr/>
                    <a:lstStyle/>
                    <a:p>
                      <a:endParaRPr lang="zh-CN" altLang="en-US" dirty="0"/>
                    </a:p>
                  </a:txBody>
                  <a:tcPr/>
                </a:tc>
              </a:tr>
              <a:tr h="989978">
                <a:tc>
                  <a:txBody>
                    <a:bodyPr/>
                    <a:lstStyle/>
                    <a:p>
                      <a:pPr algn="ctr"/>
                      <a:r>
                        <a:rPr lang="en-US" altLang="zh-CN" dirty="0" err="1" smtClean="0"/>
                        <a:t>FormGroup</a:t>
                      </a:r>
                      <a:endParaRPr lang="zh-CN" altLang="en-US" dirty="0"/>
                    </a:p>
                  </a:txBody>
                  <a:tcPr anchor="ctr"/>
                </a:tc>
                <a:tc>
                  <a:txBody>
                    <a:bodyPr/>
                    <a:lstStyle/>
                    <a:p>
                      <a:pPr algn="ctr"/>
                      <a:r>
                        <a:rPr lang="en-US" altLang="zh-CN" dirty="0" err="1" smtClean="0"/>
                        <a:t>formGroup</a:t>
                      </a:r>
                      <a:endParaRPr lang="zh-CN" altLang="en-US" dirty="0"/>
                    </a:p>
                  </a:txBody>
                  <a:tcPr anchor="ctr"/>
                </a:tc>
                <a:tc>
                  <a:txBody>
                    <a:bodyPr/>
                    <a:lstStyle/>
                    <a:p>
                      <a:pPr algn="ctr"/>
                      <a:r>
                        <a:rPr lang="en-US" altLang="zh-CN" dirty="0" err="1" smtClean="0"/>
                        <a:t>formGroupName</a:t>
                      </a:r>
                      <a:endParaRPr lang="zh-CN" altLang="en-US" dirty="0"/>
                    </a:p>
                  </a:txBody>
                  <a:tcPr anchor="ctr"/>
                </a:tc>
              </a:tr>
              <a:tr h="989978">
                <a:tc>
                  <a:txBody>
                    <a:bodyPr/>
                    <a:lstStyle/>
                    <a:p>
                      <a:pPr algn="ctr"/>
                      <a:r>
                        <a:rPr lang="en-US" altLang="zh-CN" dirty="0" err="1" smtClean="0"/>
                        <a:t>FormControl</a:t>
                      </a:r>
                      <a:endParaRPr lang="zh-CN" altLang="en-US" dirty="0"/>
                    </a:p>
                  </a:txBody>
                  <a:tcPr anchor="ctr"/>
                </a:tc>
                <a:tc>
                  <a:txBody>
                    <a:bodyPr/>
                    <a:lstStyle/>
                    <a:p>
                      <a:pPr algn="ctr"/>
                      <a:r>
                        <a:rPr lang="en-US" altLang="zh-CN" dirty="0" err="1" smtClean="0"/>
                        <a:t>formControl</a:t>
                      </a:r>
                      <a:endParaRPr lang="zh-CN" altLang="en-US" dirty="0"/>
                    </a:p>
                  </a:txBody>
                  <a:tcPr anchor="ctr"/>
                </a:tc>
                <a:tc>
                  <a:txBody>
                    <a:bodyPr/>
                    <a:lstStyle/>
                    <a:p>
                      <a:pPr algn="ctr"/>
                      <a:r>
                        <a:rPr lang="en-US" altLang="zh-CN" dirty="0" err="1" smtClean="0"/>
                        <a:t>formControlName</a:t>
                      </a:r>
                      <a:endParaRPr lang="zh-CN" altLang="en-US" dirty="0"/>
                    </a:p>
                  </a:txBody>
                  <a:tcPr anchor="ctr"/>
                </a:tc>
              </a:tr>
              <a:tr h="989978">
                <a:tc>
                  <a:txBody>
                    <a:bodyPr/>
                    <a:lstStyle/>
                    <a:p>
                      <a:pPr algn="ctr"/>
                      <a:r>
                        <a:rPr lang="en-US" altLang="zh-CN" dirty="0" err="1" smtClean="0"/>
                        <a:t>FormArray</a:t>
                      </a:r>
                      <a:endParaRPr lang="zh-CN" altLang="en-US" dirty="0"/>
                    </a:p>
                  </a:txBody>
                  <a:tcPr anchor="ctr"/>
                </a:tc>
                <a:tc>
                  <a:txBody>
                    <a:bodyPr/>
                    <a:lstStyle/>
                    <a:p>
                      <a:pPr algn="ctr"/>
                      <a:endParaRPr lang="zh-CN" altLang="en-US" dirty="0"/>
                    </a:p>
                  </a:txBody>
                  <a:tcPr anchor="ctr"/>
                </a:tc>
                <a:tc>
                  <a:txBody>
                    <a:bodyPr/>
                    <a:lstStyle/>
                    <a:p>
                      <a:pPr algn="ctr"/>
                      <a:r>
                        <a:rPr lang="en-US" altLang="zh-CN" dirty="0" err="1" smtClean="0"/>
                        <a:t>formArrayName</a:t>
                      </a:r>
                      <a:endParaRPr lang="zh-CN" altLang="en-US" dirty="0"/>
                    </a:p>
                  </a:txBody>
                  <a:tcPr anchor="ctr"/>
                </a:tc>
              </a:tr>
            </a:tbl>
          </a:graphicData>
        </a:graphic>
      </p:graphicFrame>
    </p:spTree>
    <p:extLst>
      <p:ext uri="{BB962C8B-B14F-4D97-AF65-F5344CB8AC3E}">
        <p14:creationId xmlns:p14="http://schemas.microsoft.com/office/powerpoint/2010/main" val="89377180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p:cNvSpPr>
            <a:spLocks/>
          </p:cNvSpPr>
          <p:nvPr/>
        </p:nvSpPr>
        <p:spPr>
          <a:xfrm>
            <a:off x="4883516" y="731094"/>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表单校验</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11" name="矩形"/>
          <p:cNvSpPr>
            <a:spLocks/>
          </p:cNvSpPr>
          <p:nvPr/>
        </p:nvSpPr>
        <p:spPr>
          <a:xfrm>
            <a:off x="2329937" y="225496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dirty="0" smtClean="0">
                <a:solidFill>
                  <a:srgbClr val="474747"/>
                </a:solidFill>
                <a:latin typeface="微软雅黑" charset="0"/>
                <a:ea typeface="微软雅黑" charset="0"/>
                <a:cs typeface="微软雅黑" charset="0"/>
              </a:rPr>
              <a:t>Angular</a:t>
            </a:r>
            <a:r>
              <a:rPr lang="zh-CN" altLang="en-US" sz="2000" dirty="0" smtClean="0">
                <a:solidFill>
                  <a:srgbClr val="474747"/>
                </a:solidFill>
                <a:latin typeface="微软雅黑" charset="0"/>
                <a:ea typeface="微软雅黑" charset="0"/>
                <a:cs typeface="微软雅黑" charset="0"/>
              </a:rPr>
              <a:t>的校验器</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12" name="矩形"/>
          <p:cNvSpPr>
            <a:spLocks/>
          </p:cNvSpPr>
          <p:nvPr/>
        </p:nvSpPr>
        <p:spPr>
          <a:xfrm>
            <a:off x="2329937" y="3619696"/>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校验响应式表单</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13" name="矩形"/>
          <p:cNvSpPr>
            <a:spLocks/>
          </p:cNvSpPr>
          <p:nvPr/>
        </p:nvSpPr>
        <p:spPr>
          <a:xfrm>
            <a:off x="2329937" y="4984429"/>
            <a:ext cx="405634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校验模板式表单</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Tree>
    <p:extLst>
      <p:ext uri="{BB962C8B-B14F-4D97-AF65-F5344CB8AC3E}">
        <p14:creationId xmlns:p14="http://schemas.microsoft.com/office/powerpoint/2010/main" val="740256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p:cNvSpPr>
            <a:spLocks/>
          </p:cNvSpPr>
          <p:nvPr/>
        </p:nvSpPr>
        <p:spPr>
          <a:xfrm>
            <a:off x="4883516" y="731094"/>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状态字段</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11" name="矩形"/>
          <p:cNvSpPr>
            <a:spLocks/>
          </p:cNvSpPr>
          <p:nvPr/>
        </p:nvSpPr>
        <p:spPr>
          <a:xfrm>
            <a:off x="2329937" y="225496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dirty="0" smtClean="0">
                <a:solidFill>
                  <a:srgbClr val="474747"/>
                </a:solidFill>
                <a:latin typeface="微软雅黑" charset="0"/>
                <a:ea typeface="微软雅黑" charset="0"/>
                <a:cs typeface="微软雅黑" charset="0"/>
              </a:rPr>
              <a:t>touched</a:t>
            </a:r>
            <a:r>
              <a:rPr lang="zh-CN" altLang="en-US" sz="2000" dirty="0" smtClean="0">
                <a:solidFill>
                  <a:srgbClr val="474747"/>
                </a:solidFill>
                <a:latin typeface="微软雅黑" charset="0"/>
                <a:ea typeface="微软雅黑" charset="0"/>
                <a:cs typeface="微软雅黑" charset="0"/>
              </a:rPr>
              <a:t>和</a:t>
            </a:r>
            <a:r>
              <a:rPr lang="en-US" altLang="zh-CN" sz="2000" dirty="0" smtClean="0">
                <a:solidFill>
                  <a:srgbClr val="474747"/>
                </a:solidFill>
                <a:latin typeface="微软雅黑" charset="0"/>
                <a:ea typeface="微软雅黑" charset="0"/>
                <a:cs typeface="微软雅黑" charset="0"/>
              </a:rPr>
              <a:t>untouched</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12" name="矩形"/>
          <p:cNvSpPr>
            <a:spLocks/>
          </p:cNvSpPr>
          <p:nvPr/>
        </p:nvSpPr>
        <p:spPr>
          <a:xfrm>
            <a:off x="2329937" y="3619696"/>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dirty="0" smtClean="0">
                <a:solidFill>
                  <a:srgbClr val="474747"/>
                </a:solidFill>
                <a:latin typeface="微软雅黑" charset="0"/>
                <a:ea typeface="微软雅黑" charset="0"/>
                <a:cs typeface="微软雅黑" charset="0"/>
              </a:rPr>
              <a:t>pristine</a:t>
            </a:r>
            <a:r>
              <a:rPr lang="zh-CN" altLang="en-US" sz="2000" dirty="0" smtClean="0">
                <a:solidFill>
                  <a:srgbClr val="474747"/>
                </a:solidFill>
                <a:latin typeface="微软雅黑" charset="0"/>
                <a:ea typeface="微软雅黑" charset="0"/>
                <a:cs typeface="微软雅黑" charset="0"/>
              </a:rPr>
              <a:t>和</a:t>
            </a:r>
            <a:r>
              <a:rPr lang="en-US" altLang="zh-CN" sz="2000" dirty="0" smtClean="0">
                <a:solidFill>
                  <a:srgbClr val="474747"/>
                </a:solidFill>
                <a:latin typeface="微软雅黑" charset="0"/>
                <a:ea typeface="微软雅黑" charset="0"/>
                <a:cs typeface="微软雅黑" charset="0"/>
              </a:rPr>
              <a:t>dirty</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13" name="矩形"/>
          <p:cNvSpPr>
            <a:spLocks/>
          </p:cNvSpPr>
          <p:nvPr/>
        </p:nvSpPr>
        <p:spPr>
          <a:xfrm>
            <a:off x="2329937" y="4984429"/>
            <a:ext cx="405634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dirty="0" smtClean="0">
                <a:solidFill>
                  <a:srgbClr val="474747"/>
                </a:solidFill>
                <a:latin typeface="微软雅黑" charset="0"/>
                <a:ea typeface="微软雅黑" charset="0"/>
                <a:cs typeface="微软雅黑" charset="0"/>
              </a:rPr>
              <a:t>pending</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Tree>
    <p:extLst>
      <p:ext uri="{BB962C8B-B14F-4D97-AF65-F5344CB8AC3E}">
        <p14:creationId xmlns:p14="http://schemas.microsoft.com/office/powerpoint/2010/main" val="1114740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p:cNvSpPr>
            <a:spLocks/>
          </p:cNvSpPr>
          <p:nvPr/>
        </p:nvSpPr>
        <p:spPr>
          <a:xfrm>
            <a:off x="4564254" y="736342"/>
            <a:ext cx="3760966"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第八章 与服务器通讯</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11" name="矩形"/>
          <p:cNvSpPr>
            <a:spLocks/>
          </p:cNvSpPr>
          <p:nvPr/>
        </p:nvSpPr>
        <p:spPr>
          <a:xfrm>
            <a:off x="2329937" y="2737275"/>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创建</a:t>
            </a:r>
            <a:r>
              <a:rPr lang="en-US" altLang="zh-CN" sz="2000" dirty="0" smtClean="0">
                <a:solidFill>
                  <a:srgbClr val="474747"/>
                </a:solidFill>
                <a:latin typeface="微软雅黑" charset="0"/>
                <a:ea typeface="微软雅黑" charset="0"/>
                <a:cs typeface="微软雅黑" charset="0"/>
              </a:rPr>
              <a:t>Web</a:t>
            </a:r>
            <a:r>
              <a:rPr lang="zh-CN" altLang="en-US" sz="2000" dirty="0" smtClean="0">
                <a:solidFill>
                  <a:srgbClr val="474747"/>
                </a:solidFill>
                <a:latin typeface="微软雅黑" charset="0"/>
                <a:ea typeface="微软雅黑" charset="0"/>
                <a:cs typeface="微软雅黑" charset="0"/>
              </a:rPr>
              <a:t>服务器</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12" name="矩形"/>
          <p:cNvSpPr>
            <a:spLocks/>
          </p:cNvSpPr>
          <p:nvPr/>
        </p:nvSpPr>
        <p:spPr>
          <a:xfrm>
            <a:off x="2329937" y="3860852"/>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dirty="0" smtClean="0">
                <a:solidFill>
                  <a:srgbClr val="474747"/>
                </a:solidFill>
                <a:latin typeface="微软雅黑" charset="0"/>
                <a:ea typeface="微软雅黑" charset="0"/>
                <a:cs typeface="微软雅黑" charset="0"/>
              </a:rPr>
              <a:t>Http</a:t>
            </a:r>
            <a:r>
              <a:rPr lang="zh-CN" altLang="en-US" sz="2000" dirty="0" smtClean="0">
                <a:solidFill>
                  <a:srgbClr val="474747"/>
                </a:solidFill>
                <a:latin typeface="微软雅黑" charset="0"/>
                <a:ea typeface="微软雅黑" charset="0"/>
                <a:cs typeface="微软雅黑" charset="0"/>
              </a:rPr>
              <a:t>通讯</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13" name="矩形"/>
          <p:cNvSpPr>
            <a:spLocks/>
          </p:cNvSpPr>
          <p:nvPr/>
        </p:nvSpPr>
        <p:spPr>
          <a:xfrm>
            <a:off x="2329937" y="4984429"/>
            <a:ext cx="405634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dirty="0" err="1" smtClean="0">
                <a:solidFill>
                  <a:srgbClr val="474747"/>
                </a:solidFill>
                <a:latin typeface="微软雅黑" charset="0"/>
                <a:ea typeface="微软雅黑" charset="0"/>
                <a:cs typeface="微软雅黑" charset="0"/>
              </a:rPr>
              <a:t>WebSocket</a:t>
            </a:r>
            <a:r>
              <a:rPr lang="zh-CN" altLang="en-US" sz="2000" dirty="0" smtClean="0">
                <a:solidFill>
                  <a:srgbClr val="474747"/>
                </a:solidFill>
                <a:latin typeface="微软雅黑" charset="0"/>
                <a:ea typeface="微软雅黑" charset="0"/>
                <a:cs typeface="微软雅黑" charset="0"/>
              </a:rPr>
              <a:t>通讯</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6" name="文本框"/>
          <p:cNvSpPr txBox="1">
            <a:spLocks/>
          </p:cNvSpPr>
          <p:nvPr/>
        </p:nvSpPr>
        <p:spPr>
          <a:xfrm>
            <a:off x="1650495" y="1817567"/>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学习内容</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Tree>
    <p:extLst>
      <p:ext uri="{BB962C8B-B14F-4D97-AF65-F5344CB8AC3E}">
        <p14:creationId xmlns:p14="http://schemas.microsoft.com/office/powerpoint/2010/main" val="174415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p:cNvSpPr>
            <a:spLocks/>
          </p:cNvSpPr>
          <p:nvPr/>
        </p:nvSpPr>
        <p:spPr>
          <a:xfrm>
            <a:off x="4564254" y="736342"/>
            <a:ext cx="2916183"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4251"/>
                </a:solidFill>
                <a:latin typeface="微软雅黑" charset="0"/>
                <a:ea typeface="微软雅黑" charset="0"/>
                <a:cs typeface="微软雅黑" charset="0"/>
              </a:rPr>
              <a:t>创建</a:t>
            </a:r>
            <a:r>
              <a:rPr lang="en-US" altLang="zh-CN" sz="3000" b="1" kern="0" dirty="0" smtClean="0">
                <a:solidFill>
                  <a:srgbClr val="C94251"/>
                </a:solidFill>
                <a:latin typeface="微软雅黑" charset="0"/>
                <a:ea typeface="微软雅黑" charset="0"/>
                <a:cs typeface="微软雅黑" charset="0"/>
              </a:rPr>
              <a:t>web</a:t>
            </a:r>
            <a:r>
              <a:rPr lang="zh-CN" altLang="en-US" sz="3000" b="1" kern="0" dirty="0" smtClean="0">
                <a:solidFill>
                  <a:srgbClr val="C94251"/>
                </a:solidFill>
                <a:latin typeface="微软雅黑" charset="0"/>
                <a:ea typeface="微软雅黑" charset="0"/>
                <a:cs typeface="微软雅黑" charset="0"/>
              </a:rPr>
              <a:t>服务器</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11" name="矩形"/>
          <p:cNvSpPr>
            <a:spLocks/>
          </p:cNvSpPr>
          <p:nvPr/>
        </p:nvSpPr>
        <p:spPr>
          <a:xfrm>
            <a:off x="2329937" y="2737275"/>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使用</a:t>
            </a:r>
            <a:r>
              <a:rPr lang="en-US" altLang="zh-CN" sz="2000" dirty="0" err="1" smtClean="0">
                <a:solidFill>
                  <a:srgbClr val="474747"/>
                </a:solidFill>
                <a:latin typeface="微软雅黑" charset="0"/>
                <a:ea typeface="微软雅黑" charset="0"/>
                <a:cs typeface="微软雅黑" charset="0"/>
              </a:rPr>
              <a:t>Nodejs</a:t>
            </a:r>
            <a:r>
              <a:rPr lang="zh-CN" altLang="en-US" sz="2000" dirty="0" smtClean="0">
                <a:solidFill>
                  <a:srgbClr val="474747"/>
                </a:solidFill>
                <a:latin typeface="微软雅黑" charset="0"/>
                <a:ea typeface="微软雅黑" charset="0"/>
                <a:cs typeface="微软雅黑" charset="0"/>
              </a:rPr>
              <a:t>创建服务器</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12" name="矩形"/>
          <p:cNvSpPr>
            <a:spLocks/>
          </p:cNvSpPr>
          <p:nvPr/>
        </p:nvSpPr>
        <p:spPr>
          <a:xfrm>
            <a:off x="2329937" y="3860852"/>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使用</a:t>
            </a:r>
            <a:r>
              <a:rPr lang="en-US" altLang="zh-CN" sz="2000" dirty="0" smtClean="0">
                <a:solidFill>
                  <a:srgbClr val="474747"/>
                </a:solidFill>
                <a:latin typeface="微软雅黑" charset="0"/>
                <a:ea typeface="微软雅黑" charset="0"/>
                <a:cs typeface="微软雅黑" charset="0"/>
              </a:rPr>
              <a:t>Express</a:t>
            </a:r>
            <a:r>
              <a:rPr lang="zh-CN" altLang="en-US" sz="2000" dirty="0" smtClean="0">
                <a:solidFill>
                  <a:srgbClr val="474747"/>
                </a:solidFill>
                <a:latin typeface="微软雅黑" charset="0"/>
                <a:ea typeface="微软雅黑" charset="0"/>
                <a:cs typeface="微软雅黑" charset="0"/>
              </a:rPr>
              <a:t>创建</a:t>
            </a:r>
            <a:r>
              <a:rPr lang="en-US" altLang="zh-CN" sz="2000" dirty="0" smtClean="0">
                <a:solidFill>
                  <a:srgbClr val="474747"/>
                </a:solidFill>
                <a:latin typeface="微软雅黑" charset="0"/>
                <a:ea typeface="微软雅黑" charset="0"/>
                <a:cs typeface="微软雅黑" charset="0"/>
              </a:rPr>
              <a:t>restful</a:t>
            </a:r>
            <a:r>
              <a:rPr lang="zh-CN" altLang="en-US" sz="2000" dirty="0" smtClean="0">
                <a:solidFill>
                  <a:srgbClr val="474747"/>
                </a:solidFill>
                <a:latin typeface="微软雅黑" charset="0"/>
                <a:ea typeface="微软雅黑" charset="0"/>
                <a:cs typeface="微软雅黑" charset="0"/>
              </a:rPr>
              <a:t>的</a:t>
            </a:r>
            <a:r>
              <a:rPr lang="en-US" altLang="zh-CN" sz="2000" dirty="0" smtClean="0">
                <a:solidFill>
                  <a:srgbClr val="474747"/>
                </a:solidFill>
                <a:latin typeface="微软雅黑" charset="0"/>
                <a:ea typeface="微软雅黑" charset="0"/>
                <a:cs typeface="微软雅黑" charset="0"/>
              </a:rPr>
              <a:t>http</a:t>
            </a:r>
            <a:r>
              <a:rPr lang="zh-CN" altLang="en-US" sz="2000" dirty="0" smtClean="0">
                <a:solidFill>
                  <a:srgbClr val="474747"/>
                </a:solidFill>
                <a:latin typeface="微软雅黑" charset="0"/>
                <a:ea typeface="微软雅黑" charset="0"/>
                <a:cs typeface="微软雅黑" charset="0"/>
              </a:rPr>
              <a:t>服务</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13" name="矩形"/>
          <p:cNvSpPr>
            <a:spLocks/>
          </p:cNvSpPr>
          <p:nvPr/>
        </p:nvSpPr>
        <p:spPr>
          <a:xfrm>
            <a:off x="2329937" y="4984429"/>
            <a:ext cx="405634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监控服务器文件的变化</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6" name="文本框"/>
          <p:cNvSpPr txBox="1">
            <a:spLocks/>
          </p:cNvSpPr>
          <p:nvPr/>
        </p:nvSpPr>
        <p:spPr>
          <a:xfrm>
            <a:off x="1650495" y="1817567"/>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学习内容</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Tree>
    <p:extLst>
      <p:ext uri="{BB962C8B-B14F-4D97-AF65-F5344CB8AC3E}">
        <p14:creationId xmlns:p14="http://schemas.microsoft.com/office/powerpoint/2010/main" val="1361050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p:cNvSpPr>
            <a:spLocks/>
          </p:cNvSpPr>
          <p:nvPr/>
        </p:nvSpPr>
        <p:spPr>
          <a:xfrm>
            <a:off x="4564254" y="736342"/>
            <a:ext cx="1843774"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en-US" altLang="zh-CN" sz="3000" b="1" kern="0" dirty="0" smtClean="0">
                <a:solidFill>
                  <a:srgbClr val="C94251"/>
                </a:solidFill>
                <a:latin typeface="微软雅黑" charset="0"/>
                <a:ea typeface="微软雅黑" charset="0"/>
                <a:cs typeface="微软雅黑" charset="0"/>
              </a:rPr>
              <a:t>Http</a:t>
            </a:r>
            <a:r>
              <a:rPr lang="zh-CN" altLang="en-US" sz="3000" b="1" kern="0" dirty="0" smtClean="0">
                <a:solidFill>
                  <a:srgbClr val="C94251"/>
                </a:solidFill>
                <a:latin typeface="微软雅黑" charset="0"/>
                <a:ea typeface="微软雅黑" charset="0"/>
                <a:cs typeface="微软雅黑" charset="0"/>
              </a:rPr>
              <a:t>通讯</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11" name="矩形"/>
          <p:cNvSpPr>
            <a:spLocks/>
          </p:cNvSpPr>
          <p:nvPr/>
        </p:nvSpPr>
        <p:spPr>
          <a:xfrm>
            <a:off x="2329937" y="2737275"/>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了解</a:t>
            </a:r>
            <a:r>
              <a:rPr lang="en-US" altLang="zh-CN" sz="2000" dirty="0" smtClean="0">
                <a:solidFill>
                  <a:srgbClr val="474747"/>
                </a:solidFill>
                <a:latin typeface="微软雅黑" charset="0"/>
                <a:ea typeface="微软雅黑" charset="0"/>
                <a:cs typeface="微软雅黑" charset="0"/>
              </a:rPr>
              <a:t>angular</a:t>
            </a:r>
            <a:r>
              <a:rPr lang="zh-CN" altLang="en-US" sz="2000" dirty="0" smtClean="0">
                <a:solidFill>
                  <a:srgbClr val="474747"/>
                </a:solidFill>
                <a:latin typeface="微软雅黑" charset="0"/>
                <a:ea typeface="微软雅黑" charset="0"/>
                <a:cs typeface="微软雅黑" charset="0"/>
              </a:rPr>
              <a:t>的</a:t>
            </a:r>
            <a:r>
              <a:rPr lang="en-US" altLang="zh-CN" sz="2000" dirty="0" smtClean="0">
                <a:solidFill>
                  <a:srgbClr val="474747"/>
                </a:solidFill>
                <a:latin typeface="微软雅黑" charset="0"/>
                <a:ea typeface="微软雅黑" charset="0"/>
                <a:cs typeface="微软雅黑" charset="0"/>
              </a:rPr>
              <a:t>Http</a:t>
            </a:r>
            <a:r>
              <a:rPr lang="zh-CN" altLang="en-US" sz="2000" dirty="0" smtClean="0">
                <a:solidFill>
                  <a:srgbClr val="474747"/>
                </a:solidFill>
                <a:latin typeface="微软雅黑" charset="0"/>
                <a:ea typeface="微软雅黑" charset="0"/>
                <a:cs typeface="微软雅黑" charset="0"/>
              </a:rPr>
              <a:t>服务</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12" name="矩形"/>
          <p:cNvSpPr>
            <a:spLocks/>
          </p:cNvSpPr>
          <p:nvPr/>
        </p:nvSpPr>
        <p:spPr>
          <a:xfrm>
            <a:off x="2329937" y="3860852"/>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发送</a:t>
            </a:r>
            <a:r>
              <a:rPr lang="en-US" altLang="zh-CN" sz="2000" dirty="0" smtClean="0">
                <a:solidFill>
                  <a:srgbClr val="474747"/>
                </a:solidFill>
                <a:latin typeface="微软雅黑" charset="0"/>
                <a:ea typeface="微软雅黑" charset="0"/>
                <a:cs typeface="微软雅黑" charset="0"/>
              </a:rPr>
              <a:t>http</a:t>
            </a:r>
            <a:r>
              <a:rPr lang="zh-CN" altLang="en-US" sz="2000" dirty="0" smtClean="0">
                <a:solidFill>
                  <a:srgbClr val="474747"/>
                </a:solidFill>
                <a:latin typeface="微软雅黑" charset="0"/>
                <a:ea typeface="微软雅黑" charset="0"/>
                <a:cs typeface="微软雅黑" charset="0"/>
              </a:rPr>
              <a:t>请求</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13" name="矩形"/>
          <p:cNvSpPr>
            <a:spLocks/>
          </p:cNvSpPr>
          <p:nvPr/>
        </p:nvSpPr>
        <p:spPr>
          <a:xfrm>
            <a:off x="2329937" y="4984429"/>
            <a:ext cx="405634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处理</a:t>
            </a:r>
            <a:r>
              <a:rPr lang="en-US" altLang="zh-CN" sz="2000" dirty="0" smtClean="0">
                <a:solidFill>
                  <a:srgbClr val="474747"/>
                </a:solidFill>
                <a:latin typeface="微软雅黑" charset="0"/>
                <a:ea typeface="微软雅黑" charset="0"/>
                <a:cs typeface="微软雅黑" charset="0"/>
              </a:rPr>
              <a:t>http</a:t>
            </a:r>
            <a:r>
              <a:rPr lang="zh-CN" altLang="en-US" sz="2000" dirty="0" smtClean="0">
                <a:solidFill>
                  <a:srgbClr val="474747"/>
                </a:solidFill>
                <a:latin typeface="微软雅黑" charset="0"/>
                <a:ea typeface="微软雅黑" charset="0"/>
                <a:cs typeface="微软雅黑" charset="0"/>
              </a:rPr>
              <a:t>响应</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6" name="文本框"/>
          <p:cNvSpPr txBox="1">
            <a:spLocks/>
          </p:cNvSpPr>
          <p:nvPr/>
        </p:nvSpPr>
        <p:spPr>
          <a:xfrm>
            <a:off x="1650495" y="1817567"/>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学习内容</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Tree>
    <p:extLst>
      <p:ext uri="{BB962C8B-B14F-4D97-AF65-F5344CB8AC3E}">
        <p14:creationId xmlns:p14="http://schemas.microsoft.com/office/powerpoint/2010/main" val="526523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p:cNvSpPr>
            <a:spLocks/>
          </p:cNvSpPr>
          <p:nvPr/>
        </p:nvSpPr>
        <p:spPr>
          <a:xfrm>
            <a:off x="4564254" y="736342"/>
            <a:ext cx="1843774"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en-US" altLang="zh-CN" sz="3000" b="1" kern="0" dirty="0" smtClean="0">
                <a:solidFill>
                  <a:srgbClr val="C94251"/>
                </a:solidFill>
                <a:latin typeface="微软雅黑" charset="0"/>
                <a:ea typeface="微软雅黑" charset="0"/>
                <a:cs typeface="微软雅黑" charset="0"/>
              </a:rPr>
              <a:t>Http</a:t>
            </a:r>
            <a:r>
              <a:rPr lang="zh-CN" altLang="en-US" sz="3000" b="1" kern="0" dirty="0" smtClean="0">
                <a:solidFill>
                  <a:srgbClr val="C94251"/>
                </a:solidFill>
                <a:latin typeface="微软雅黑" charset="0"/>
                <a:ea typeface="微软雅黑" charset="0"/>
                <a:cs typeface="微软雅黑" charset="0"/>
              </a:rPr>
              <a:t>通讯</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6" name="文本框"/>
          <p:cNvSpPr txBox="1">
            <a:spLocks/>
          </p:cNvSpPr>
          <p:nvPr/>
        </p:nvSpPr>
        <p:spPr>
          <a:xfrm>
            <a:off x="1650495" y="1817567"/>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en-US" altLang="zh-CN" sz="2200" b="1" kern="0" dirty="0" smtClean="0">
                <a:solidFill>
                  <a:srgbClr val="212121"/>
                </a:solidFill>
                <a:latin typeface="微软雅黑" charset="0"/>
                <a:ea typeface="微软雅黑" charset="0"/>
                <a:cs typeface="Times New Roman" charset="0"/>
              </a:rPr>
              <a:t>Http</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
        <p:nvSpPr>
          <p:cNvPr id="2" name="矩形 1"/>
          <p:cNvSpPr/>
          <p:nvPr/>
        </p:nvSpPr>
        <p:spPr>
          <a:xfrm>
            <a:off x="2151238" y="2993910"/>
            <a:ext cx="6096000" cy="369332"/>
          </a:xfrm>
          <a:prstGeom prst="rect">
            <a:avLst/>
          </a:prstGeom>
        </p:spPr>
        <p:txBody>
          <a:bodyPr>
            <a:spAutoFit/>
          </a:bodyPr>
          <a:lstStyle/>
          <a:p>
            <a:r>
              <a:rPr lang="en-US" altLang="zh-CN" b="1" dirty="0"/>
              <a:t>constructor</a:t>
            </a:r>
            <a:r>
              <a:rPr lang="en-US" altLang="zh-CN" dirty="0"/>
              <a:t>(</a:t>
            </a:r>
            <a:r>
              <a:rPr lang="en-US" altLang="zh-CN" dirty="0" err="1"/>
              <a:t>http:Http</a:t>
            </a:r>
            <a:r>
              <a:rPr lang="en-US" altLang="zh-CN" dirty="0" smtClean="0"/>
              <a:t>)</a:t>
            </a:r>
            <a:endParaRPr lang="zh-CN" altLang="en-US" dirty="0"/>
          </a:p>
        </p:txBody>
      </p:sp>
      <p:sp>
        <p:nvSpPr>
          <p:cNvPr id="3" name="矩形 2"/>
          <p:cNvSpPr/>
          <p:nvPr/>
        </p:nvSpPr>
        <p:spPr>
          <a:xfrm>
            <a:off x="2151238" y="4118421"/>
            <a:ext cx="6096000" cy="646331"/>
          </a:xfrm>
          <a:prstGeom prst="rect">
            <a:avLst/>
          </a:prstGeom>
        </p:spPr>
        <p:txBody>
          <a:bodyPr>
            <a:spAutoFit/>
          </a:bodyPr>
          <a:lstStyle/>
          <a:p>
            <a:r>
              <a:rPr lang="en-US" altLang="zh-CN" dirty="0" err="1" smtClean="0"/>
              <a:t>http.get</a:t>
            </a:r>
            <a:r>
              <a:rPr lang="en-US" altLang="zh-CN" dirty="0"/>
              <a:t>("/product").subscribe(res =&gt; </a:t>
            </a:r>
            <a:r>
              <a:rPr lang="en-US" altLang="zh-CN" dirty="0" err="1"/>
              <a:t>console.log</a:t>
            </a:r>
            <a:r>
              <a:rPr lang="en-US" altLang="zh-CN" dirty="0"/>
              <a:t>(</a:t>
            </a:r>
            <a:r>
              <a:rPr lang="en-US" altLang="zh-CN" dirty="0" err="1"/>
              <a:t>res.json</a:t>
            </a:r>
            <a:r>
              <a:rPr lang="en-US" altLang="zh-CN" dirty="0"/>
              <a:t>()));</a:t>
            </a:r>
            <a:br>
              <a:rPr lang="en-US" altLang="zh-CN" dirty="0"/>
            </a:br>
            <a:endParaRPr lang="zh-CN" altLang="en-US" dirty="0"/>
          </a:p>
        </p:txBody>
      </p:sp>
      <p:sp>
        <p:nvSpPr>
          <p:cNvPr id="5" name="矩形 4"/>
          <p:cNvSpPr/>
          <p:nvPr/>
        </p:nvSpPr>
        <p:spPr>
          <a:xfrm>
            <a:off x="2027866" y="5091273"/>
            <a:ext cx="7852229" cy="646331"/>
          </a:xfrm>
          <a:prstGeom prst="rect">
            <a:avLst/>
          </a:prstGeom>
        </p:spPr>
        <p:txBody>
          <a:bodyPr wrap="square">
            <a:spAutoFit/>
          </a:bodyPr>
          <a:lstStyle/>
          <a:p>
            <a:r>
              <a:rPr lang="en-US" altLang="zh-CN" dirty="0"/>
              <a:t/>
            </a:r>
            <a:br>
              <a:rPr lang="en-US" altLang="zh-CN" dirty="0"/>
            </a:br>
            <a:r>
              <a:rPr lang="en-US" altLang="zh-CN" dirty="0"/>
              <a:t>  </a:t>
            </a:r>
            <a:r>
              <a:rPr lang="en-US" altLang="zh-CN" dirty="0" err="1"/>
              <a:t>http.post</a:t>
            </a:r>
            <a:r>
              <a:rPr lang="en-US" altLang="zh-CN" dirty="0"/>
              <a:t>("</a:t>
            </a:r>
            <a:r>
              <a:rPr lang="en-US" altLang="zh-CN" dirty="0" err="1"/>
              <a:t>regist</a:t>
            </a:r>
            <a:r>
              <a:rPr lang="en-US" altLang="zh-CN" dirty="0"/>
              <a:t>", data).subscribe(res =&gt; </a:t>
            </a:r>
            <a:r>
              <a:rPr lang="en-US" altLang="zh-CN" dirty="0" err="1"/>
              <a:t>console.log</a:t>
            </a:r>
            <a:r>
              <a:rPr lang="en-US" altLang="zh-CN" dirty="0"/>
              <a:t>(</a:t>
            </a:r>
            <a:r>
              <a:rPr lang="en-US" altLang="zh-CN" dirty="0" err="1"/>
              <a:t>res.json</a:t>
            </a:r>
            <a:r>
              <a:rPr lang="en-US" altLang="zh-CN" dirty="0"/>
              <a:t>()));</a:t>
            </a:r>
            <a:endParaRPr lang="zh-CN" altLang="en-US" dirty="0"/>
          </a:p>
        </p:txBody>
      </p:sp>
    </p:spTree>
    <p:extLst>
      <p:ext uri="{BB962C8B-B14F-4D97-AF65-F5344CB8AC3E}">
        <p14:creationId xmlns:p14="http://schemas.microsoft.com/office/powerpoint/2010/main" val="163922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dissolv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dissolv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p:cNvSpPr>
            <a:spLocks/>
          </p:cNvSpPr>
          <p:nvPr/>
        </p:nvSpPr>
        <p:spPr>
          <a:xfrm>
            <a:off x="4564254" y="736342"/>
            <a:ext cx="314380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en-US" altLang="zh-CN" sz="3000" b="1" kern="0" dirty="0" err="1" smtClean="0">
                <a:solidFill>
                  <a:srgbClr val="C94251"/>
                </a:solidFill>
                <a:latin typeface="微软雅黑" charset="0"/>
                <a:ea typeface="微软雅黑" charset="0"/>
                <a:cs typeface="微软雅黑" charset="0"/>
              </a:rPr>
              <a:t>WebSocket</a:t>
            </a:r>
            <a:r>
              <a:rPr lang="zh-CN" altLang="en-US" sz="3000" b="1" kern="0" dirty="0" smtClean="0">
                <a:solidFill>
                  <a:srgbClr val="C94251"/>
                </a:solidFill>
                <a:latin typeface="微软雅黑" charset="0"/>
                <a:ea typeface="微软雅黑" charset="0"/>
                <a:cs typeface="微软雅黑" charset="0"/>
              </a:rPr>
              <a:t>通讯</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11" name="矩形"/>
          <p:cNvSpPr>
            <a:spLocks/>
          </p:cNvSpPr>
          <p:nvPr/>
        </p:nvSpPr>
        <p:spPr>
          <a:xfrm>
            <a:off x="2329937" y="2737275"/>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了解</a:t>
            </a:r>
            <a:r>
              <a:rPr lang="en-US" altLang="zh-CN" sz="2000" dirty="0" err="1" smtClean="0">
                <a:solidFill>
                  <a:srgbClr val="474747"/>
                </a:solidFill>
                <a:latin typeface="微软雅黑" charset="0"/>
                <a:ea typeface="微软雅黑" charset="0"/>
                <a:cs typeface="微软雅黑" charset="0"/>
              </a:rPr>
              <a:t>websocket</a:t>
            </a:r>
            <a:r>
              <a:rPr lang="zh-CN" altLang="en-US" sz="2000" dirty="0" smtClean="0">
                <a:solidFill>
                  <a:srgbClr val="474747"/>
                </a:solidFill>
                <a:latin typeface="微软雅黑" charset="0"/>
                <a:ea typeface="微软雅黑" charset="0"/>
                <a:cs typeface="微软雅黑" charset="0"/>
              </a:rPr>
              <a:t>协议</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12" name="矩形"/>
          <p:cNvSpPr>
            <a:spLocks/>
          </p:cNvSpPr>
          <p:nvPr/>
        </p:nvSpPr>
        <p:spPr>
          <a:xfrm>
            <a:off x="2329937" y="3860852"/>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创建</a:t>
            </a:r>
            <a:r>
              <a:rPr lang="en-US" altLang="zh-CN" sz="2000" dirty="0" err="1" smtClean="0">
                <a:solidFill>
                  <a:srgbClr val="474747"/>
                </a:solidFill>
                <a:latin typeface="微软雅黑" charset="0"/>
                <a:ea typeface="微软雅黑" charset="0"/>
                <a:cs typeface="微软雅黑" charset="0"/>
              </a:rPr>
              <a:t>websocket</a:t>
            </a:r>
            <a:r>
              <a:rPr lang="zh-CN" altLang="en-US" sz="2000" dirty="0" smtClean="0">
                <a:solidFill>
                  <a:srgbClr val="474747"/>
                </a:solidFill>
                <a:latin typeface="微软雅黑" charset="0"/>
                <a:ea typeface="微软雅黑" charset="0"/>
                <a:cs typeface="微软雅黑" charset="0"/>
              </a:rPr>
              <a:t>服务器</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13" name="矩形"/>
          <p:cNvSpPr>
            <a:spLocks/>
          </p:cNvSpPr>
          <p:nvPr/>
        </p:nvSpPr>
        <p:spPr>
          <a:xfrm>
            <a:off x="2329937" y="4984429"/>
            <a:ext cx="405634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使用</a:t>
            </a:r>
            <a:r>
              <a:rPr lang="en-US" altLang="zh-CN" sz="2000" dirty="0" err="1" smtClean="0">
                <a:solidFill>
                  <a:srgbClr val="474747"/>
                </a:solidFill>
                <a:latin typeface="微软雅黑" charset="0"/>
                <a:ea typeface="微软雅黑" charset="0"/>
                <a:cs typeface="微软雅黑" charset="0"/>
              </a:rPr>
              <a:t>websocket</a:t>
            </a:r>
            <a:r>
              <a:rPr lang="zh-CN" altLang="en-US" sz="2000" dirty="0" smtClean="0">
                <a:solidFill>
                  <a:srgbClr val="474747"/>
                </a:solidFill>
                <a:latin typeface="微软雅黑" charset="0"/>
                <a:ea typeface="微软雅黑" charset="0"/>
                <a:cs typeface="微软雅黑" charset="0"/>
              </a:rPr>
              <a:t>协议通讯</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6" name="文本框"/>
          <p:cNvSpPr txBox="1">
            <a:spLocks/>
          </p:cNvSpPr>
          <p:nvPr/>
        </p:nvSpPr>
        <p:spPr>
          <a:xfrm>
            <a:off x="1650495" y="1817567"/>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学习内容</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Tree>
    <p:extLst>
      <p:ext uri="{BB962C8B-B14F-4D97-AF65-F5344CB8AC3E}">
        <p14:creationId xmlns:p14="http://schemas.microsoft.com/office/powerpoint/2010/main" val="131088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p:cNvSpPr>
            <a:spLocks/>
          </p:cNvSpPr>
          <p:nvPr/>
        </p:nvSpPr>
        <p:spPr>
          <a:xfrm>
            <a:off x="4564254" y="736342"/>
            <a:ext cx="954107"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4251"/>
                </a:solidFill>
                <a:latin typeface="微软雅黑" charset="0"/>
                <a:ea typeface="微软雅黑" charset="0"/>
                <a:cs typeface="微软雅黑" charset="0"/>
              </a:rPr>
              <a:t>小结</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11" name="矩形"/>
          <p:cNvSpPr>
            <a:spLocks/>
          </p:cNvSpPr>
          <p:nvPr/>
        </p:nvSpPr>
        <p:spPr>
          <a:xfrm>
            <a:off x="1944346" y="2893154"/>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dirty="0" smtClean="0">
                <a:solidFill>
                  <a:srgbClr val="474747"/>
                </a:solidFill>
                <a:latin typeface="微软雅黑" charset="0"/>
                <a:ea typeface="微软雅黑" charset="0"/>
                <a:cs typeface="微软雅黑" charset="0"/>
              </a:rPr>
              <a:t>Http</a:t>
            </a:r>
            <a:r>
              <a:rPr lang="zh-CN" altLang="en-US" sz="2000" dirty="0" smtClean="0">
                <a:solidFill>
                  <a:srgbClr val="474747"/>
                </a:solidFill>
                <a:latin typeface="微软雅黑" charset="0"/>
                <a:ea typeface="微软雅黑" charset="0"/>
                <a:cs typeface="微软雅黑" charset="0"/>
              </a:rPr>
              <a:t>服务，它来自</a:t>
            </a:r>
            <a:r>
              <a:rPr lang="en-US" altLang="zh-CN" sz="2000" dirty="0" err="1" smtClean="0">
                <a:solidFill>
                  <a:srgbClr val="474747"/>
                </a:solidFill>
                <a:latin typeface="微软雅黑" charset="0"/>
                <a:ea typeface="微软雅黑" charset="0"/>
                <a:cs typeface="微软雅黑" charset="0"/>
              </a:rPr>
              <a:t>HttpModule</a:t>
            </a:r>
            <a:r>
              <a:rPr lang="zh-CN" altLang="en-US" sz="2000" dirty="0" smtClean="0">
                <a:solidFill>
                  <a:srgbClr val="474747"/>
                </a:solidFill>
                <a:latin typeface="微软雅黑" charset="0"/>
                <a:ea typeface="微软雅黑" charset="0"/>
                <a:cs typeface="微软雅黑" charset="0"/>
              </a:rPr>
              <a:t>，只有在调</a:t>
            </a:r>
            <a:r>
              <a:rPr lang="en-US" altLang="zh-CN" sz="2000" dirty="0" smtClean="0">
                <a:solidFill>
                  <a:srgbClr val="474747"/>
                </a:solidFill>
                <a:latin typeface="微软雅黑" charset="0"/>
                <a:ea typeface="微软雅黑" charset="0"/>
                <a:cs typeface="微软雅黑" charset="0"/>
              </a:rPr>
              <a:t>subscribe</a:t>
            </a:r>
            <a:r>
              <a:rPr lang="zh-CN" altLang="en-US" sz="2000" dirty="0" smtClean="0">
                <a:solidFill>
                  <a:srgbClr val="474747"/>
                </a:solidFill>
                <a:latin typeface="微软雅黑" charset="0"/>
                <a:ea typeface="微软雅黑" charset="0"/>
                <a:cs typeface="微软雅黑" charset="0"/>
              </a:rPr>
              <a:t>时才发请求</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13" name="矩形"/>
          <p:cNvSpPr>
            <a:spLocks/>
          </p:cNvSpPr>
          <p:nvPr/>
        </p:nvSpPr>
        <p:spPr>
          <a:xfrm>
            <a:off x="1944346" y="4973760"/>
            <a:ext cx="7935749" cy="707886"/>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使用</a:t>
            </a:r>
            <a:r>
              <a:rPr lang="en-US" altLang="zh-CN" sz="2000" dirty="0" err="1" smtClean="0">
                <a:solidFill>
                  <a:srgbClr val="474747"/>
                </a:solidFill>
                <a:latin typeface="微软雅黑" charset="0"/>
                <a:ea typeface="微软雅黑" charset="0"/>
                <a:cs typeface="微软雅黑" charset="0"/>
              </a:rPr>
              <a:t>Nodejs</a:t>
            </a:r>
            <a:r>
              <a:rPr lang="zh-CN" altLang="en-US" sz="2000" dirty="0" smtClean="0">
                <a:solidFill>
                  <a:srgbClr val="474747"/>
                </a:solidFill>
                <a:latin typeface="微软雅黑" charset="0"/>
                <a:ea typeface="微软雅黑" charset="0"/>
                <a:cs typeface="微软雅黑" charset="0"/>
              </a:rPr>
              <a:t>和</a:t>
            </a:r>
            <a:r>
              <a:rPr lang="en-US" altLang="zh-CN" sz="2000" dirty="0" smtClean="0">
                <a:solidFill>
                  <a:srgbClr val="474747"/>
                </a:solidFill>
                <a:latin typeface="微软雅黑" charset="0"/>
                <a:ea typeface="微软雅黑" charset="0"/>
                <a:cs typeface="微软雅黑" charset="0"/>
              </a:rPr>
              <a:t>Express</a:t>
            </a:r>
            <a:r>
              <a:rPr lang="zh-CN" altLang="en-US" sz="2000" dirty="0" smtClean="0">
                <a:solidFill>
                  <a:srgbClr val="474747"/>
                </a:solidFill>
                <a:latin typeface="微软雅黑" charset="0"/>
                <a:ea typeface="微软雅黑" charset="0"/>
                <a:cs typeface="微软雅黑" charset="0"/>
              </a:rPr>
              <a:t>创建</a:t>
            </a:r>
            <a:r>
              <a:rPr lang="en-US" altLang="zh-CN" sz="2000" dirty="0" smtClean="0">
                <a:solidFill>
                  <a:srgbClr val="474747"/>
                </a:solidFill>
                <a:latin typeface="微软雅黑" charset="0"/>
                <a:ea typeface="微软雅黑" charset="0"/>
                <a:cs typeface="微软雅黑" charset="0"/>
              </a:rPr>
              <a:t>web</a:t>
            </a:r>
            <a:r>
              <a:rPr lang="zh-CN" altLang="en-US" sz="2000" dirty="0" smtClean="0">
                <a:solidFill>
                  <a:srgbClr val="474747"/>
                </a:solidFill>
                <a:latin typeface="微软雅黑" charset="0"/>
                <a:ea typeface="微软雅黑" charset="0"/>
                <a:cs typeface="微软雅黑" charset="0"/>
              </a:rPr>
              <a:t>服务器时非常简单的，有机会的话试一下吧。</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6" name="文本框"/>
          <p:cNvSpPr txBox="1">
            <a:spLocks/>
          </p:cNvSpPr>
          <p:nvPr/>
        </p:nvSpPr>
        <p:spPr>
          <a:xfrm>
            <a:off x="1650495" y="1817567"/>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学习内容</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
        <p:nvSpPr>
          <p:cNvPr id="8" name="矩形"/>
          <p:cNvSpPr>
            <a:spLocks/>
          </p:cNvSpPr>
          <p:nvPr/>
        </p:nvSpPr>
        <p:spPr>
          <a:xfrm>
            <a:off x="1944346" y="4006062"/>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dirty="0" err="1" smtClean="0">
                <a:solidFill>
                  <a:srgbClr val="474747"/>
                </a:solidFill>
                <a:latin typeface="微软雅黑" charset="0"/>
                <a:ea typeface="微软雅黑" charset="0"/>
                <a:cs typeface="微软雅黑" charset="0"/>
              </a:rPr>
              <a:t>WebSocket</a:t>
            </a:r>
            <a:r>
              <a:rPr lang="zh-CN" altLang="en-US" sz="2000" dirty="0" smtClean="0">
                <a:solidFill>
                  <a:srgbClr val="474747"/>
                </a:solidFill>
                <a:latin typeface="微软雅黑" charset="0"/>
                <a:ea typeface="微软雅黑" charset="0"/>
                <a:cs typeface="微软雅黑" charset="0"/>
              </a:rPr>
              <a:t>协议，它</a:t>
            </a:r>
            <a:r>
              <a:rPr lang="zh-CN" altLang="en-US" sz="2000" smtClean="0">
                <a:solidFill>
                  <a:srgbClr val="474747"/>
                </a:solidFill>
                <a:latin typeface="微软雅黑" charset="0"/>
                <a:ea typeface="微软雅黑" charset="0"/>
                <a:cs typeface="微软雅黑" charset="0"/>
              </a:rPr>
              <a:t>更简洁和</a:t>
            </a:r>
            <a:r>
              <a:rPr lang="zh-CN" altLang="en-US" sz="2000" dirty="0" smtClean="0">
                <a:solidFill>
                  <a:srgbClr val="474747"/>
                </a:solidFill>
                <a:latin typeface="微软雅黑" charset="0"/>
                <a:ea typeface="微软雅黑" charset="0"/>
                <a:cs typeface="微软雅黑" charset="0"/>
              </a:rPr>
              <a:t>高效，它是双向的。</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Tree>
    <p:extLst>
      <p:ext uri="{BB962C8B-B14F-4D97-AF65-F5344CB8AC3E}">
        <p14:creationId xmlns:p14="http://schemas.microsoft.com/office/powerpoint/2010/main" val="35630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8"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p:cNvSpPr>
            <a:spLocks/>
          </p:cNvSpPr>
          <p:nvPr/>
        </p:nvSpPr>
        <p:spPr>
          <a:xfrm>
            <a:off x="4564254" y="736342"/>
            <a:ext cx="3102131"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en-US" altLang="zh-CN" sz="3000" b="1" kern="0" dirty="0" err="1" smtClean="0">
                <a:solidFill>
                  <a:srgbClr val="C94251"/>
                </a:solidFill>
                <a:latin typeface="微软雅黑" charset="0"/>
                <a:ea typeface="微软雅黑" charset="0"/>
                <a:cs typeface="微软雅黑" charset="0"/>
              </a:rPr>
              <a:t>Websocket</a:t>
            </a:r>
            <a:r>
              <a:rPr lang="zh-CN" altLang="en-US" sz="3000" b="1" kern="0" dirty="0" smtClean="0">
                <a:solidFill>
                  <a:srgbClr val="C94251"/>
                </a:solidFill>
                <a:latin typeface="微软雅黑" charset="0"/>
                <a:ea typeface="微软雅黑" charset="0"/>
                <a:cs typeface="微软雅黑" charset="0"/>
              </a:rPr>
              <a:t>协议</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grpSp>
        <p:nvGrpSpPr>
          <p:cNvPr id="21" name="组 20"/>
          <p:cNvGrpSpPr/>
          <p:nvPr/>
        </p:nvGrpSpPr>
        <p:grpSpPr>
          <a:xfrm>
            <a:off x="1317811" y="1919511"/>
            <a:ext cx="3917577" cy="3069349"/>
            <a:chOff x="1317811" y="1919511"/>
            <a:chExt cx="3917577" cy="3069349"/>
          </a:xfrm>
        </p:grpSpPr>
        <p:sp>
          <p:nvSpPr>
            <p:cNvPr id="2" name="圆角矩形 1"/>
            <p:cNvSpPr/>
            <p:nvPr/>
          </p:nvSpPr>
          <p:spPr>
            <a:xfrm>
              <a:off x="1317811" y="2918013"/>
              <a:ext cx="1532965" cy="2070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客户端</a:t>
              </a:r>
              <a:endParaRPr kumimoji="1" lang="zh-CN" altLang="en-US" dirty="0"/>
            </a:p>
          </p:txBody>
        </p:sp>
        <p:sp>
          <p:nvSpPr>
            <p:cNvPr id="8" name="圆角矩形 7"/>
            <p:cNvSpPr/>
            <p:nvPr/>
          </p:nvSpPr>
          <p:spPr>
            <a:xfrm>
              <a:off x="3702423" y="2918013"/>
              <a:ext cx="1532965" cy="2070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t>服务器</a:t>
              </a:r>
              <a:endParaRPr kumimoji="1" lang="zh-CN" altLang="en-US"/>
            </a:p>
          </p:txBody>
        </p:sp>
        <p:sp>
          <p:nvSpPr>
            <p:cNvPr id="3" name="文本框 2"/>
            <p:cNvSpPr txBox="1"/>
            <p:nvPr/>
          </p:nvSpPr>
          <p:spPr>
            <a:xfrm>
              <a:off x="2725270" y="1919511"/>
              <a:ext cx="1087157" cy="369332"/>
            </a:xfrm>
            <a:prstGeom prst="rect">
              <a:avLst/>
            </a:prstGeom>
            <a:noFill/>
          </p:spPr>
          <p:txBody>
            <a:bodyPr wrap="none" rtlCol="0">
              <a:spAutoFit/>
            </a:bodyPr>
            <a:lstStyle/>
            <a:p>
              <a:r>
                <a:rPr kumimoji="1" lang="en-US" altLang="zh-CN" dirty="0" smtClean="0"/>
                <a:t>Http</a:t>
              </a:r>
              <a:r>
                <a:rPr kumimoji="1" lang="zh-CN" altLang="en-US" dirty="0" smtClean="0"/>
                <a:t>协议</a:t>
              </a:r>
              <a:endParaRPr kumimoji="1" lang="zh-CN" altLang="en-US" dirty="0"/>
            </a:p>
          </p:txBody>
        </p:sp>
        <p:sp>
          <p:nvSpPr>
            <p:cNvPr id="14" name="右箭头 13"/>
            <p:cNvSpPr/>
            <p:nvPr/>
          </p:nvSpPr>
          <p:spPr>
            <a:xfrm>
              <a:off x="3065929" y="3455894"/>
              <a:ext cx="524436" cy="215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右箭头 14"/>
            <p:cNvSpPr/>
            <p:nvPr/>
          </p:nvSpPr>
          <p:spPr>
            <a:xfrm rot="10800000">
              <a:off x="3039035" y="4146177"/>
              <a:ext cx="524436" cy="215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15"/>
            <p:cNvSpPr txBox="1"/>
            <p:nvPr/>
          </p:nvSpPr>
          <p:spPr>
            <a:xfrm>
              <a:off x="3014381" y="2918013"/>
              <a:ext cx="646331" cy="646331"/>
            </a:xfrm>
            <a:prstGeom prst="rect">
              <a:avLst/>
            </a:prstGeom>
            <a:noFill/>
          </p:spPr>
          <p:txBody>
            <a:bodyPr wrap="none" rtlCol="0">
              <a:spAutoFit/>
            </a:bodyPr>
            <a:lstStyle/>
            <a:p>
              <a:r>
                <a:rPr kumimoji="1" lang="en-US" altLang="zh-CN" dirty="0" smtClean="0"/>
                <a:t>http</a:t>
              </a:r>
            </a:p>
            <a:p>
              <a:r>
                <a:rPr kumimoji="1" lang="zh-CN" altLang="en-US" dirty="0" smtClean="0"/>
                <a:t>请求</a:t>
              </a:r>
              <a:endParaRPr kumimoji="1" lang="zh-CN" altLang="en-US" dirty="0"/>
            </a:p>
          </p:txBody>
        </p:sp>
        <p:sp>
          <p:nvSpPr>
            <p:cNvPr id="17" name="文本框 16"/>
            <p:cNvSpPr txBox="1"/>
            <p:nvPr/>
          </p:nvSpPr>
          <p:spPr>
            <a:xfrm>
              <a:off x="3000063" y="4296832"/>
              <a:ext cx="646331" cy="646331"/>
            </a:xfrm>
            <a:prstGeom prst="rect">
              <a:avLst/>
            </a:prstGeom>
            <a:noFill/>
          </p:spPr>
          <p:txBody>
            <a:bodyPr wrap="none" rtlCol="0">
              <a:spAutoFit/>
            </a:bodyPr>
            <a:lstStyle/>
            <a:p>
              <a:r>
                <a:rPr kumimoji="1" lang="en-US" altLang="zh-CN" dirty="0" smtClean="0"/>
                <a:t>http</a:t>
              </a:r>
            </a:p>
            <a:p>
              <a:r>
                <a:rPr kumimoji="1" lang="zh-CN" altLang="en-US" dirty="0" smtClean="0"/>
                <a:t>响应</a:t>
              </a:r>
              <a:endParaRPr kumimoji="1" lang="zh-CN" altLang="en-US" dirty="0"/>
            </a:p>
          </p:txBody>
        </p:sp>
      </p:grpSp>
      <p:grpSp>
        <p:nvGrpSpPr>
          <p:cNvPr id="22" name="组 21"/>
          <p:cNvGrpSpPr/>
          <p:nvPr/>
        </p:nvGrpSpPr>
        <p:grpSpPr>
          <a:xfrm>
            <a:off x="7413811" y="1919511"/>
            <a:ext cx="3917577" cy="3069349"/>
            <a:chOff x="7413811" y="1919511"/>
            <a:chExt cx="3917577" cy="3069349"/>
          </a:xfrm>
        </p:grpSpPr>
        <p:sp>
          <p:nvSpPr>
            <p:cNvPr id="9" name="圆角矩形 8"/>
            <p:cNvSpPr/>
            <p:nvPr/>
          </p:nvSpPr>
          <p:spPr>
            <a:xfrm>
              <a:off x="7413811" y="2918013"/>
              <a:ext cx="1532965" cy="2070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客户端</a:t>
              </a:r>
              <a:endParaRPr kumimoji="1" lang="zh-CN" altLang="en-US" dirty="0"/>
            </a:p>
          </p:txBody>
        </p:sp>
        <p:sp>
          <p:nvSpPr>
            <p:cNvPr id="10" name="圆角矩形 9"/>
            <p:cNvSpPr/>
            <p:nvPr/>
          </p:nvSpPr>
          <p:spPr>
            <a:xfrm>
              <a:off x="9798423" y="2918013"/>
              <a:ext cx="1532965" cy="2070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服务器</a:t>
              </a:r>
              <a:endParaRPr kumimoji="1" lang="zh-CN" altLang="en-US" dirty="0"/>
            </a:p>
          </p:txBody>
        </p:sp>
        <p:sp>
          <p:nvSpPr>
            <p:cNvPr id="18" name="文本框 17"/>
            <p:cNvSpPr txBox="1"/>
            <p:nvPr/>
          </p:nvSpPr>
          <p:spPr>
            <a:xfrm>
              <a:off x="8624047" y="1919511"/>
              <a:ext cx="1766830" cy="369332"/>
            </a:xfrm>
            <a:prstGeom prst="rect">
              <a:avLst/>
            </a:prstGeom>
            <a:noFill/>
          </p:spPr>
          <p:txBody>
            <a:bodyPr wrap="none" rtlCol="0">
              <a:spAutoFit/>
            </a:bodyPr>
            <a:lstStyle/>
            <a:p>
              <a:r>
                <a:rPr kumimoji="1" lang="en-US" altLang="zh-CN" dirty="0" err="1" smtClean="0"/>
                <a:t>WebSocket</a:t>
              </a:r>
              <a:r>
                <a:rPr kumimoji="1" lang="zh-CN" altLang="en-US" dirty="0" smtClean="0"/>
                <a:t>协议</a:t>
              </a:r>
              <a:endParaRPr kumimoji="1" lang="zh-CN" altLang="en-US" dirty="0"/>
            </a:p>
          </p:txBody>
        </p:sp>
        <p:sp>
          <p:nvSpPr>
            <p:cNvPr id="19" name="左右箭头 18"/>
            <p:cNvSpPr/>
            <p:nvPr/>
          </p:nvSpPr>
          <p:spPr>
            <a:xfrm>
              <a:off x="9049872" y="3792071"/>
              <a:ext cx="645458" cy="35410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p:cNvSpPr txBox="1"/>
            <p:nvPr/>
          </p:nvSpPr>
          <p:spPr>
            <a:xfrm>
              <a:off x="9100545" y="3024716"/>
              <a:ext cx="646331" cy="646331"/>
            </a:xfrm>
            <a:prstGeom prst="rect">
              <a:avLst/>
            </a:prstGeom>
            <a:noFill/>
          </p:spPr>
          <p:txBody>
            <a:bodyPr wrap="none" rtlCol="0">
              <a:spAutoFit/>
            </a:bodyPr>
            <a:lstStyle/>
            <a:p>
              <a:r>
                <a:rPr kumimoji="1" lang="zh-CN" altLang="en-US" dirty="0" smtClean="0"/>
                <a:t>交换</a:t>
              </a:r>
              <a:endParaRPr kumimoji="1" lang="en-US" altLang="zh-CN" dirty="0" smtClean="0"/>
            </a:p>
            <a:p>
              <a:r>
                <a:rPr kumimoji="1" lang="zh-CN" altLang="en-US" dirty="0" smtClean="0"/>
                <a:t>数据</a:t>
              </a:r>
              <a:endParaRPr kumimoji="1" lang="zh-CN" altLang="en-US" dirty="0"/>
            </a:p>
          </p:txBody>
        </p:sp>
      </p:grpSp>
    </p:spTree>
    <p:extLst>
      <p:ext uri="{BB962C8B-B14F-4D97-AF65-F5344CB8AC3E}">
        <p14:creationId xmlns:p14="http://schemas.microsoft.com/office/powerpoint/2010/main" val="133467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p:cNvSpPr txBox="1">
            <a:spLocks/>
          </p:cNvSpPr>
          <p:nvPr/>
        </p:nvSpPr>
        <p:spPr>
          <a:xfrm>
            <a:off x="1650495" y="1817567"/>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第七章 表单处理</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
        <p:nvSpPr>
          <p:cNvPr id="5" name="矩形"/>
          <p:cNvSpPr>
            <a:spLocks/>
          </p:cNvSpPr>
          <p:nvPr/>
        </p:nvSpPr>
        <p:spPr>
          <a:xfrm>
            <a:off x="2304299" y="385073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u="none" strike="noStrike" kern="1200" cap="none" spc="0" baseline="0" dirty="0" smtClean="0">
                <a:solidFill>
                  <a:srgbClr val="474747"/>
                </a:solidFill>
                <a:latin typeface="微软雅黑" charset="0"/>
                <a:ea typeface="微软雅黑" charset="0"/>
                <a:cs typeface="微软雅黑" charset="0"/>
                <a:sym typeface="Calibri" pitchFamily="34" charset="0"/>
              </a:rPr>
              <a:t>响应式表单</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6" name="矩形"/>
          <p:cNvSpPr>
            <a:spLocks/>
          </p:cNvSpPr>
          <p:nvPr/>
        </p:nvSpPr>
        <p:spPr>
          <a:xfrm>
            <a:off x="2329937" y="2852793"/>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模板式表单</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7" name="矩形"/>
          <p:cNvSpPr>
            <a:spLocks/>
          </p:cNvSpPr>
          <p:nvPr/>
        </p:nvSpPr>
        <p:spPr>
          <a:xfrm>
            <a:off x="3690537" y="744888"/>
            <a:ext cx="3262432"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4251"/>
                </a:solidFill>
                <a:latin typeface="微软雅黑" charset="0"/>
                <a:ea typeface="微软雅黑" charset="0"/>
                <a:cs typeface="微软雅黑" charset="0"/>
              </a:rPr>
              <a:t>第一章：课程简介</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8" name="矩形"/>
          <p:cNvSpPr>
            <a:spLocks/>
          </p:cNvSpPr>
          <p:nvPr/>
        </p:nvSpPr>
        <p:spPr>
          <a:xfrm>
            <a:off x="2338483" y="4841976"/>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457200" lvl="1" indent="0" algn="l">
              <a:lnSpc>
                <a:spcPct val="100000"/>
              </a:lnSpc>
              <a:spcBef>
                <a:spcPts val="0"/>
              </a:spcBef>
              <a:spcAft>
                <a:spcPts val="0"/>
              </a:spcAft>
              <a:buNone/>
            </a:pPr>
            <a:r>
              <a:rPr lang="zh-CN" altLang="en-US" sz="2000" u="none" strike="noStrike" kern="1200" cap="none" spc="0" baseline="0" dirty="0" smtClean="0">
                <a:solidFill>
                  <a:srgbClr val="474747"/>
                </a:solidFill>
                <a:latin typeface="微软雅黑" charset="0"/>
                <a:ea typeface="微软雅黑" charset="0"/>
                <a:cs typeface="微软雅黑" charset="0"/>
                <a:sym typeface="Calibri" pitchFamily="34" charset="0"/>
              </a:rPr>
              <a:t>表单校验</a:t>
            </a:r>
            <a:endParaRPr lang="zh-CN" altLang="en-US" sz="2000" u="none" strike="noStrike" kern="1200" cap="none" spc="0" baseline="0" dirty="0">
              <a:solidFill>
                <a:srgbClr val="474747"/>
              </a:solidFill>
              <a:latin typeface="微软雅黑" charset="0"/>
              <a:ea typeface="微软雅黑" charset="0"/>
              <a:cs typeface="微软雅黑" charset="0"/>
              <a:sym typeface="Calibri" pitchFamily="34" charset="0"/>
            </a:endParaRPr>
          </a:p>
        </p:txBody>
      </p:sp>
    </p:spTree>
    <p:extLst>
      <p:ext uri="{BB962C8B-B14F-4D97-AF65-F5344CB8AC3E}">
        <p14:creationId xmlns:p14="http://schemas.microsoft.com/office/powerpoint/2010/main" val="17906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833377" y="1632030"/>
            <a:ext cx="2905246" cy="47571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
        <p:nvSpPr>
          <p:cNvPr id="5" name="圆角矩形 4"/>
          <p:cNvSpPr/>
          <p:nvPr/>
        </p:nvSpPr>
        <p:spPr>
          <a:xfrm>
            <a:off x="4715949" y="1632029"/>
            <a:ext cx="6721308" cy="47571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6" name="文本框 5"/>
          <p:cNvSpPr txBox="1"/>
          <p:nvPr/>
        </p:nvSpPr>
        <p:spPr>
          <a:xfrm>
            <a:off x="1847418" y="653143"/>
            <a:ext cx="877163" cy="369332"/>
          </a:xfrm>
          <a:prstGeom prst="rect">
            <a:avLst/>
          </a:prstGeom>
          <a:noFill/>
        </p:spPr>
        <p:txBody>
          <a:bodyPr wrap="none" rtlCol="0">
            <a:spAutoFit/>
          </a:bodyPr>
          <a:lstStyle/>
          <a:p>
            <a:r>
              <a:rPr kumimoji="1" lang="zh-CN" altLang="en-US" smtClean="0"/>
              <a:t>服务器</a:t>
            </a:r>
            <a:endParaRPr kumimoji="1" lang="zh-CN" altLang="en-US"/>
          </a:p>
        </p:txBody>
      </p:sp>
      <p:sp>
        <p:nvSpPr>
          <p:cNvPr id="7" name="文本框 6"/>
          <p:cNvSpPr txBox="1"/>
          <p:nvPr/>
        </p:nvSpPr>
        <p:spPr>
          <a:xfrm>
            <a:off x="7638021" y="653143"/>
            <a:ext cx="877163" cy="369332"/>
          </a:xfrm>
          <a:prstGeom prst="rect">
            <a:avLst/>
          </a:prstGeom>
          <a:noFill/>
        </p:spPr>
        <p:txBody>
          <a:bodyPr wrap="none" rtlCol="0">
            <a:spAutoFit/>
          </a:bodyPr>
          <a:lstStyle/>
          <a:p>
            <a:r>
              <a:rPr kumimoji="1" lang="zh-CN" altLang="en-US" smtClean="0"/>
              <a:t>客户端</a:t>
            </a:r>
            <a:endParaRPr kumimoji="1" lang="zh-CN" altLang="en-US"/>
          </a:p>
        </p:txBody>
      </p:sp>
      <p:sp>
        <p:nvSpPr>
          <p:cNvPr id="8" name="矩形 7"/>
          <p:cNvSpPr/>
          <p:nvPr/>
        </p:nvSpPr>
        <p:spPr>
          <a:xfrm>
            <a:off x="1386113" y="4796972"/>
            <a:ext cx="1799771" cy="624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Socket</a:t>
            </a:r>
            <a:endParaRPr kumimoji="1" lang="zh-CN" altLang="en-US" dirty="0"/>
          </a:p>
        </p:txBody>
      </p:sp>
      <p:sp>
        <p:nvSpPr>
          <p:cNvPr id="10" name="圆角矩形 9"/>
          <p:cNvSpPr/>
          <p:nvPr/>
        </p:nvSpPr>
        <p:spPr>
          <a:xfrm>
            <a:off x="5141564" y="3251200"/>
            <a:ext cx="2496457" cy="2772229"/>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r>
              <a:rPr kumimoji="1" lang="zh-CN" altLang="en-US" dirty="0" smtClean="0"/>
              <a:t>服务</a:t>
            </a:r>
            <a:endParaRPr kumimoji="1" lang="zh-CN" altLang="en-US" dirty="0"/>
          </a:p>
        </p:txBody>
      </p:sp>
      <p:sp>
        <p:nvSpPr>
          <p:cNvPr id="11" name="圆角矩形 10"/>
          <p:cNvSpPr/>
          <p:nvPr/>
        </p:nvSpPr>
        <p:spPr>
          <a:xfrm>
            <a:off x="8515184" y="3251199"/>
            <a:ext cx="2496457" cy="277222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zh-CN" altLang="en-US" dirty="0" smtClean="0"/>
              <a:t>组件</a:t>
            </a:r>
            <a:endParaRPr kumimoji="1" lang="zh-CN" altLang="en-US" dirty="0"/>
          </a:p>
        </p:txBody>
      </p:sp>
      <p:sp>
        <p:nvSpPr>
          <p:cNvPr id="12" name="矩形 11"/>
          <p:cNvSpPr/>
          <p:nvPr/>
        </p:nvSpPr>
        <p:spPr>
          <a:xfrm>
            <a:off x="5489906" y="4796972"/>
            <a:ext cx="1799771" cy="624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Socket</a:t>
            </a:r>
            <a:endParaRPr kumimoji="1" lang="zh-CN" altLang="en-US" dirty="0"/>
          </a:p>
        </p:txBody>
      </p:sp>
      <p:cxnSp>
        <p:nvCxnSpPr>
          <p:cNvPr id="14" name="直线箭头连接符 13"/>
          <p:cNvCxnSpPr>
            <a:stCxn id="8" idx="3"/>
          </p:cNvCxnSpPr>
          <p:nvPr/>
        </p:nvCxnSpPr>
        <p:spPr>
          <a:xfrm>
            <a:off x="3185884" y="5109029"/>
            <a:ext cx="2304022" cy="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904120" y="4331846"/>
            <a:ext cx="646331" cy="646331"/>
          </a:xfrm>
          <a:prstGeom prst="rect">
            <a:avLst/>
          </a:prstGeom>
          <a:noFill/>
        </p:spPr>
        <p:txBody>
          <a:bodyPr wrap="none" rtlCol="0">
            <a:spAutoFit/>
          </a:bodyPr>
          <a:lstStyle/>
          <a:p>
            <a:r>
              <a:rPr kumimoji="1" lang="zh-CN" altLang="en-US" dirty="0" smtClean="0"/>
              <a:t>交换</a:t>
            </a:r>
            <a:endParaRPr kumimoji="1" lang="en-US" altLang="zh-CN" dirty="0" smtClean="0"/>
          </a:p>
          <a:p>
            <a:r>
              <a:rPr kumimoji="1" lang="zh-CN" altLang="en-US" dirty="0" smtClean="0"/>
              <a:t>数据</a:t>
            </a:r>
            <a:endParaRPr kumimoji="1" lang="zh-CN" altLang="en-US" dirty="0"/>
          </a:p>
        </p:txBody>
      </p:sp>
      <p:sp>
        <p:nvSpPr>
          <p:cNvPr id="16" name="右箭头 15"/>
          <p:cNvSpPr/>
          <p:nvPr/>
        </p:nvSpPr>
        <p:spPr>
          <a:xfrm>
            <a:off x="7753437" y="4629835"/>
            <a:ext cx="635820" cy="312058"/>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7703355" y="3990982"/>
            <a:ext cx="646331" cy="646331"/>
          </a:xfrm>
          <a:prstGeom prst="rect">
            <a:avLst/>
          </a:prstGeom>
          <a:noFill/>
        </p:spPr>
        <p:txBody>
          <a:bodyPr wrap="none" rtlCol="0">
            <a:spAutoFit/>
          </a:bodyPr>
          <a:lstStyle/>
          <a:p>
            <a:r>
              <a:rPr kumimoji="1" lang="zh-CN" altLang="en-US" dirty="0" smtClean="0"/>
              <a:t>依赖</a:t>
            </a:r>
            <a:endParaRPr kumimoji="1" lang="en-US" altLang="zh-CN" dirty="0" smtClean="0"/>
          </a:p>
          <a:p>
            <a:r>
              <a:rPr kumimoji="1" lang="zh-CN" altLang="en-US" dirty="0" smtClean="0"/>
              <a:t>注入</a:t>
            </a:r>
            <a:endParaRPr kumimoji="1" lang="zh-CN" altLang="en-US" dirty="0"/>
          </a:p>
        </p:txBody>
      </p:sp>
      <p:sp>
        <p:nvSpPr>
          <p:cNvPr id="18" name="文本框 17"/>
          <p:cNvSpPr txBox="1"/>
          <p:nvPr/>
        </p:nvSpPr>
        <p:spPr>
          <a:xfrm>
            <a:off x="5835793" y="2293648"/>
            <a:ext cx="1107996" cy="369332"/>
          </a:xfrm>
          <a:prstGeom prst="rect">
            <a:avLst/>
          </a:prstGeom>
          <a:noFill/>
        </p:spPr>
        <p:txBody>
          <a:bodyPr wrap="none" rtlCol="0">
            <a:spAutoFit/>
          </a:bodyPr>
          <a:lstStyle/>
          <a:p>
            <a:r>
              <a:rPr kumimoji="1" lang="zh-CN" altLang="en-US" dirty="0" smtClean="0"/>
              <a:t>被观察者</a:t>
            </a:r>
            <a:endParaRPr kumimoji="1" lang="zh-CN" altLang="en-US" dirty="0"/>
          </a:p>
        </p:txBody>
      </p:sp>
      <p:sp>
        <p:nvSpPr>
          <p:cNvPr id="19" name="文本框 18"/>
          <p:cNvSpPr txBox="1"/>
          <p:nvPr/>
        </p:nvSpPr>
        <p:spPr>
          <a:xfrm>
            <a:off x="9324830" y="2293648"/>
            <a:ext cx="877163" cy="369332"/>
          </a:xfrm>
          <a:prstGeom prst="rect">
            <a:avLst/>
          </a:prstGeom>
          <a:noFill/>
        </p:spPr>
        <p:txBody>
          <a:bodyPr wrap="none" rtlCol="0">
            <a:spAutoFit/>
          </a:bodyPr>
          <a:lstStyle/>
          <a:p>
            <a:r>
              <a:rPr kumimoji="1" lang="zh-CN" altLang="en-US" dirty="0" smtClean="0"/>
              <a:t>观察者</a:t>
            </a:r>
            <a:endParaRPr kumimoji="1" lang="zh-CN" altLang="en-US" dirty="0"/>
          </a:p>
        </p:txBody>
      </p:sp>
    </p:spTree>
    <p:extLst>
      <p:ext uri="{BB962C8B-B14F-4D97-AF65-F5344CB8AC3E}">
        <p14:creationId xmlns:p14="http://schemas.microsoft.com/office/powerpoint/2010/main" val="103287659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806269" y="1046628"/>
            <a:ext cx="1842247" cy="4558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Node</a:t>
            </a:r>
          </a:p>
          <a:p>
            <a:pPr algn="ctr"/>
            <a:r>
              <a:rPr kumimoji="1" lang="en-US" altLang="zh-CN" dirty="0" smtClean="0"/>
              <a:t>Server</a:t>
            </a:r>
            <a:endParaRPr kumimoji="1" lang="zh-CN" altLang="en-US" dirty="0"/>
          </a:p>
        </p:txBody>
      </p:sp>
      <p:sp>
        <p:nvSpPr>
          <p:cNvPr id="3" name="圆角矩形 2"/>
          <p:cNvSpPr/>
          <p:nvPr/>
        </p:nvSpPr>
        <p:spPr>
          <a:xfrm>
            <a:off x="1159808" y="1317811"/>
            <a:ext cx="1815353" cy="131781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dirty="0" smtClean="0"/>
              <a:t>Http</a:t>
            </a:r>
            <a:endParaRPr kumimoji="1" lang="zh-CN" altLang="en-US" dirty="0"/>
          </a:p>
        </p:txBody>
      </p:sp>
      <p:sp>
        <p:nvSpPr>
          <p:cNvPr id="20" name="圆角矩形 19"/>
          <p:cNvSpPr/>
          <p:nvPr/>
        </p:nvSpPr>
        <p:spPr>
          <a:xfrm>
            <a:off x="3731559" y="1317811"/>
            <a:ext cx="2359959" cy="131781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dirty="0" err="1" smtClean="0"/>
              <a:t>ProductService</a:t>
            </a:r>
            <a:endParaRPr kumimoji="1" lang="zh-CN" altLang="en-US" dirty="0"/>
          </a:p>
        </p:txBody>
      </p:sp>
      <p:sp>
        <p:nvSpPr>
          <p:cNvPr id="21" name="圆角矩形 20"/>
          <p:cNvSpPr/>
          <p:nvPr/>
        </p:nvSpPr>
        <p:spPr>
          <a:xfrm>
            <a:off x="3610535" y="3984811"/>
            <a:ext cx="2602006" cy="131781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dirty="0" err="1" smtClean="0"/>
              <a:t>SearchComponent</a:t>
            </a:r>
            <a:endParaRPr kumimoji="1" lang="zh-CN" altLang="en-US" dirty="0"/>
          </a:p>
        </p:txBody>
      </p:sp>
      <p:sp>
        <p:nvSpPr>
          <p:cNvPr id="22" name="圆角矩形 21"/>
          <p:cNvSpPr/>
          <p:nvPr/>
        </p:nvSpPr>
        <p:spPr>
          <a:xfrm>
            <a:off x="329455" y="3984811"/>
            <a:ext cx="2884394" cy="131781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dirty="0" err="1" smtClean="0"/>
              <a:t>ProductDetailComponent</a:t>
            </a:r>
            <a:endParaRPr kumimoji="1" lang="zh-CN" altLang="en-US" dirty="0"/>
          </a:p>
        </p:txBody>
      </p:sp>
      <p:sp>
        <p:nvSpPr>
          <p:cNvPr id="23" name="圆角矩形 22"/>
          <p:cNvSpPr/>
          <p:nvPr/>
        </p:nvSpPr>
        <p:spPr>
          <a:xfrm>
            <a:off x="6587378" y="3984811"/>
            <a:ext cx="2602006" cy="131781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dirty="0" err="1" smtClean="0"/>
              <a:t>ProductComponet</a:t>
            </a:r>
            <a:endParaRPr kumimoji="1" lang="zh-CN" altLang="en-US" dirty="0"/>
          </a:p>
        </p:txBody>
      </p:sp>
      <p:cxnSp>
        <p:nvCxnSpPr>
          <p:cNvPr id="13" name="直线箭头连接符 12"/>
          <p:cNvCxnSpPr>
            <a:endCxn id="23" idx="0"/>
          </p:cNvCxnSpPr>
          <p:nvPr/>
        </p:nvCxnSpPr>
        <p:spPr>
          <a:xfrm>
            <a:off x="6091518" y="2635623"/>
            <a:ext cx="1796863" cy="1349188"/>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p:cNvCxnSpPr>
            <a:stCxn id="20" idx="2"/>
            <a:endCxn id="21" idx="0"/>
          </p:cNvCxnSpPr>
          <p:nvPr/>
        </p:nvCxnSpPr>
        <p:spPr>
          <a:xfrm flipH="1">
            <a:off x="4911538" y="2635623"/>
            <a:ext cx="1" cy="1349188"/>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6"/>
          <p:cNvCxnSpPr/>
          <p:nvPr/>
        </p:nvCxnSpPr>
        <p:spPr>
          <a:xfrm flipH="1">
            <a:off x="1772492" y="2635623"/>
            <a:ext cx="1958227" cy="1349188"/>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线箭头连接符 29"/>
          <p:cNvCxnSpPr>
            <a:stCxn id="3" idx="3"/>
            <a:endCxn id="20" idx="1"/>
          </p:cNvCxnSpPr>
          <p:nvPr/>
        </p:nvCxnSpPr>
        <p:spPr>
          <a:xfrm>
            <a:off x="2975161" y="1976717"/>
            <a:ext cx="756398" cy="0"/>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3124760" y="1445558"/>
            <a:ext cx="457200" cy="40341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dirty="0" smtClean="0"/>
              <a:t>DI</a:t>
            </a:r>
            <a:endParaRPr kumimoji="1" lang="zh-CN" altLang="en-US" dirty="0"/>
          </a:p>
        </p:txBody>
      </p:sp>
      <p:sp>
        <p:nvSpPr>
          <p:cNvPr id="36" name="矩形 35"/>
          <p:cNvSpPr/>
          <p:nvPr/>
        </p:nvSpPr>
        <p:spPr>
          <a:xfrm>
            <a:off x="2442322" y="2906805"/>
            <a:ext cx="457200" cy="40341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dirty="0" smtClean="0"/>
              <a:t>DI</a:t>
            </a:r>
            <a:endParaRPr kumimoji="1" lang="zh-CN" altLang="en-US" dirty="0"/>
          </a:p>
        </p:txBody>
      </p:sp>
      <p:sp>
        <p:nvSpPr>
          <p:cNvPr id="37" name="矩形 36"/>
          <p:cNvSpPr/>
          <p:nvPr/>
        </p:nvSpPr>
        <p:spPr>
          <a:xfrm>
            <a:off x="4324911" y="2906805"/>
            <a:ext cx="457200" cy="40341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dirty="0" smtClean="0"/>
              <a:t>DI</a:t>
            </a:r>
            <a:endParaRPr kumimoji="1" lang="zh-CN" altLang="en-US" dirty="0"/>
          </a:p>
        </p:txBody>
      </p:sp>
      <p:sp>
        <p:nvSpPr>
          <p:cNvPr id="38" name="矩形 37"/>
          <p:cNvSpPr/>
          <p:nvPr/>
        </p:nvSpPr>
        <p:spPr>
          <a:xfrm>
            <a:off x="7066431" y="2906805"/>
            <a:ext cx="457200" cy="40341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dirty="0" smtClean="0"/>
              <a:t>DI</a:t>
            </a:r>
            <a:endParaRPr kumimoji="1" lang="zh-CN" altLang="en-US" dirty="0"/>
          </a:p>
        </p:txBody>
      </p:sp>
      <p:cxnSp>
        <p:nvCxnSpPr>
          <p:cNvPr id="40" name="直线箭头连接符 39"/>
          <p:cNvCxnSpPr>
            <a:stCxn id="20" idx="3"/>
          </p:cNvCxnSpPr>
          <p:nvPr/>
        </p:nvCxnSpPr>
        <p:spPr>
          <a:xfrm>
            <a:off x="6091518" y="1976717"/>
            <a:ext cx="3714751" cy="0"/>
          </a:xfrm>
          <a:prstGeom prst="straightConnector1">
            <a:avLst/>
          </a:prstGeom>
          <a:ln w="508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7636147" y="1479638"/>
            <a:ext cx="625492" cy="369332"/>
          </a:xfrm>
          <a:prstGeom prst="rect">
            <a:avLst/>
          </a:prstGeom>
          <a:noFill/>
        </p:spPr>
        <p:txBody>
          <a:bodyPr wrap="none" rtlCol="0">
            <a:spAutoFit/>
          </a:bodyPr>
          <a:lstStyle/>
          <a:p>
            <a:r>
              <a:rPr kumimoji="1" lang="en-US" altLang="zh-CN" smtClean="0"/>
              <a:t>Http</a:t>
            </a:r>
            <a:endParaRPr kumimoji="1" lang="zh-CN" altLang="en-US" dirty="0"/>
          </a:p>
        </p:txBody>
      </p:sp>
    </p:spTree>
    <p:extLst>
      <p:ext uri="{BB962C8B-B14F-4D97-AF65-F5344CB8AC3E}">
        <p14:creationId xmlns:p14="http://schemas.microsoft.com/office/powerpoint/2010/main" val="117010406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604382" y="672353"/>
            <a:ext cx="3160058" cy="5715000"/>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pPr algn="ctr"/>
            <a:endParaRPr kumimoji="1" lang="zh-CN" altLang="en-US"/>
          </a:p>
        </p:txBody>
      </p:sp>
      <p:sp>
        <p:nvSpPr>
          <p:cNvPr id="25" name="圆角矩形 24"/>
          <p:cNvSpPr/>
          <p:nvPr/>
        </p:nvSpPr>
        <p:spPr>
          <a:xfrm>
            <a:off x="7212106" y="672353"/>
            <a:ext cx="3160058" cy="5715000"/>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pPr algn="ctr"/>
            <a:endParaRPr kumimoji="1" lang="zh-CN" altLang="en-US"/>
          </a:p>
        </p:txBody>
      </p:sp>
      <p:sp>
        <p:nvSpPr>
          <p:cNvPr id="6" name="文本框 5"/>
          <p:cNvSpPr txBox="1"/>
          <p:nvPr/>
        </p:nvSpPr>
        <p:spPr>
          <a:xfrm>
            <a:off x="2726627" y="287106"/>
            <a:ext cx="877163" cy="369332"/>
          </a:xfrm>
          <a:prstGeom prst="rect">
            <a:avLst/>
          </a:prstGeom>
          <a:noFill/>
        </p:spPr>
        <p:txBody>
          <a:bodyPr wrap="none" rtlCol="0">
            <a:spAutoFit/>
          </a:bodyPr>
          <a:lstStyle/>
          <a:p>
            <a:r>
              <a:rPr kumimoji="1" lang="zh-CN" altLang="en-US" smtClean="0"/>
              <a:t>客户端</a:t>
            </a:r>
            <a:endParaRPr kumimoji="1" lang="zh-CN" altLang="en-US"/>
          </a:p>
        </p:txBody>
      </p:sp>
      <p:sp>
        <p:nvSpPr>
          <p:cNvPr id="7" name="文本框 6"/>
          <p:cNvSpPr txBox="1"/>
          <p:nvPr/>
        </p:nvSpPr>
        <p:spPr>
          <a:xfrm>
            <a:off x="8353553" y="303021"/>
            <a:ext cx="877163" cy="369332"/>
          </a:xfrm>
          <a:prstGeom prst="rect">
            <a:avLst/>
          </a:prstGeom>
          <a:noFill/>
        </p:spPr>
        <p:txBody>
          <a:bodyPr wrap="none" rtlCol="0">
            <a:spAutoFit/>
          </a:bodyPr>
          <a:lstStyle/>
          <a:p>
            <a:r>
              <a:rPr kumimoji="1" lang="zh-CN" altLang="en-US" smtClean="0"/>
              <a:t>服务器</a:t>
            </a:r>
            <a:endParaRPr kumimoji="1" lang="zh-CN" altLang="en-US"/>
          </a:p>
        </p:txBody>
      </p:sp>
      <p:sp>
        <p:nvSpPr>
          <p:cNvPr id="11" name="文本框 10"/>
          <p:cNvSpPr txBox="1"/>
          <p:nvPr/>
        </p:nvSpPr>
        <p:spPr>
          <a:xfrm>
            <a:off x="4863886" y="1011764"/>
            <a:ext cx="2542684" cy="369332"/>
          </a:xfrm>
          <a:prstGeom prst="rect">
            <a:avLst/>
          </a:prstGeom>
          <a:noFill/>
        </p:spPr>
        <p:txBody>
          <a:bodyPr wrap="none" rtlCol="0">
            <a:spAutoFit/>
          </a:bodyPr>
          <a:lstStyle/>
          <a:p>
            <a:r>
              <a:rPr kumimoji="1" lang="zh-CN" altLang="en-US" dirty="0" smtClean="0"/>
              <a:t>创建连接（</a:t>
            </a:r>
            <a:r>
              <a:rPr kumimoji="1" lang="en-US" altLang="zh-CN" dirty="0" err="1" smtClean="0"/>
              <a:t>productId</a:t>
            </a:r>
            <a:r>
              <a:rPr kumimoji="1" lang="zh-CN" altLang="en-US" dirty="0" smtClean="0"/>
              <a:t>）</a:t>
            </a:r>
            <a:endParaRPr kumimoji="1" lang="zh-CN" altLang="en-US" dirty="0"/>
          </a:p>
        </p:txBody>
      </p:sp>
      <p:sp>
        <p:nvSpPr>
          <p:cNvPr id="12" name="矩形 11"/>
          <p:cNvSpPr/>
          <p:nvPr/>
        </p:nvSpPr>
        <p:spPr>
          <a:xfrm>
            <a:off x="2055827" y="1073515"/>
            <a:ext cx="2218765" cy="675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点击关注按钮</a:t>
            </a:r>
            <a:endParaRPr kumimoji="1" lang="zh-CN" altLang="en-US" dirty="0"/>
          </a:p>
        </p:txBody>
      </p:sp>
      <p:sp>
        <p:nvSpPr>
          <p:cNvPr id="14" name="矩形 13"/>
          <p:cNvSpPr/>
          <p:nvPr/>
        </p:nvSpPr>
        <p:spPr>
          <a:xfrm>
            <a:off x="7495096" y="1090596"/>
            <a:ext cx="2594075" cy="644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将</a:t>
            </a:r>
            <a:r>
              <a:rPr kumimoji="1" lang="en-US" altLang="zh-CN" dirty="0" err="1" smtClean="0"/>
              <a:t>proudctId</a:t>
            </a:r>
            <a:endParaRPr kumimoji="1" lang="en-US" altLang="zh-CN" dirty="0" smtClean="0"/>
          </a:p>
          <a:p>
            <a:pPr algn="ctr"/>
            <a:r>
              <a:rPr kumimoji="1" lang="zh-CN" altLang="en-US" dirty="0" smtClean="0"/>
              <a:t>放入一个集合</a:t>
            </a:r>
            <a:endParaRPr kumimoji="1" lang="zh-CN" altLang="en-US" dirty="0"/>
          </a:p>
        </p:txBody>
      </p:sp>
      <p:sp>
        <p:nvSpPr>
          <p:cNvPr id="15" name="矩形 14"/>
          <p:cNvSpPr/>
          <p:nvPr/>
        </p:nvSpPr>
        <p:spPr>
          <a:xfrm>
            <a:off x="2055827" y="2485828"/>
            <a:ext cx="221876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订阅这个流</a:t>
            </a:r>
            <a:endParaRPr kumimoji="1" lang="zh-CN" altLang="en-US" dirty="0"/>
          </a:p>
        </p:txBody>
      </p:sp>
      <p:cxnSp>
        <p:nvCxnSpPr>
          <p:cNvPr id="17" name="肘形连接符 16"/>
          <p:cNvCxnSpPr>
            <a:stCxn id="14" idx="2"/>
            <a:endCxn id="15" idx="3"/>
          </p:cNvCxnSpPr>
          <p:nvPr/>
        </p:nvCxnSpPr>
        <p:spPr>
          <a:xfrm rot="5400000">
            <a:off x="5986335" y="22928"/>
            <a:ext cx="1094057" cy="4517542"/>
          </a:xfrm>
          <a:prstGeom prst="bentConnector2">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305044" y="2375855"/>
            <a:ext cx="1337226" cy="369332"/>
          </a:xfrm>
          <a:prstGeom prst="rect">
            <a:avLst/>
          </a:prstGeom>
          <a:noFill/>
        </p:spPr>
        <p:txBody>
          <a:bodyPr wrap="none" rtlCol="0">
            <a:spAutoFit/>
          </a:bodyPr>
          <a:lstStyle/>
          <a:p>
            <a:r>
              <a:rPr kumimoji="1" lang="zh-CN" altLang="en-US" dirty="0" smtClean="0"/>
              <a:t>返回</a:t>
            </a:r>
            <a:r>
              <a:rPr kumimoji="1" lang="zh-CN" altLang="en-US" smtClean="0"/>
              <a:t>一个流</a:t>
            </a:r>
            <a:endParaRPr kumimoji="1" lang="zh-CN" altLang="en-US"/>
          </a:p>
        </p:txBody>
      </p:sp>
      <p:sp>
        <p:nvSpPr>
          <p:cNvPr id="34" name="矩形 33"/>
          <p:cNvSpPr/>
          <p:nvPr/>
        </p:nvSpPr>
        <p:spPr>
          <a:xfrm>
            <a:off x="7495096" y="3929780"/>
            <a:ext cx="2594075" cy="644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生成新的商品出价</a:t>
            </a:r>
            <a:endParaRPr kumimoji="1" lang="en-US" altLang="zh-CN" dirty="0" smtClean="0"/>
          </a:p>
          <a:p>
            <a:pPr algn="ctr"/>
            <a:r>
              <a:rPr kumimoji="1" lang="zh-CN" altLang="en-US" dirty="0" smtClean="0"/>
              <a:t>并推送给客户端</a:t>
            </a:r>
            <a:endParaRPr kumimoji="1" lang="zh-CN" altLang="en-US" dirty="0"/>
          </a:p>
        </p:txBody>
      </p:sp>
      <p:sp>
        <p:nvSpPr>
          <p:cNvPr id="39" name="矩形 38"/>
          <p:cNvSpPr/>
          <p:nvPr/>
        </p:nvSpPr>
        <p:spPr>
          <a:xfrm>
            <a:off x="2055827" y="3908918"/>
            <a:ext cx="221876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t>更新商品价格</a:t>
            </a:r>
            <a:endParaRPr kumimoji="1" lang="zh-CN" altLang="en-US" dirty="0"/>
          </a:p>
        </p:txBody>
      </p:sp>
      <p:cxnSp>
        <p:nvCxnSpPr>
          <p:cNvPr id="31" name="直线箭头连接符 30"/>
          <p:cNvCxnSpPr/>
          <p:nvPr/>
        </p:nvCxnSpPr>
        <p:spPr>
          <a:xfrm>
            <a:off x="5094950" y="1506763"/>
            <a:ext cx="1761565" cy="0"/>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p:cNvCxnSpPr/>
          <p:nvPr/>
        </p:nvCxnSpPr>
        <p:spPr>
          <a:xfrm flipH="1">
            <a:off x="5098085" y="4254354"/>
            <a:ext cx="1761565" cy="0"/>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5419659" y="3854004"/>
            <a:ext cx="1107996" cy="369332"/>
          </a:xfrm>
          <a:prstGeom prst="rect">
            <a:avLst/>
          </a:prstGeom>
          <a:noFill/>
        </p:spPr>
        <p:txBody>
          <a:bodyPr wrap="none" rtlCol="0">
            <a:spAutoFit/>
          </a:bodyPr>
          <a:lstStyle/>
          <a:p>
            <a:r>
              <a:rPr kumimoji="1" lang="zh-CN" altLang="en-US" dirty="0" smtClean="0"/>
              <a:t>新的出价</a:t>
            </a:r>
            <a:endParaRPr kumimoji="1" lang="zh-CN" altLang="en-US" dirty="0"/>
          </a:p>
        </p:txBody>
      </p:sp>
      <p:sp>
        <p:nvSpPr>
          <p:cNvPr id="43" name="矩形 42"/>
          <p:cNvSpPr/>
          <p:nvPr/>
        </p:nvSpPr>
        <p:spPr>
          <a:xfrm>
            <a:off x="2055827" y="5332007"/>
            <a:ext cx="221876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取消关注</a:t>
            </a:r>
            <a:endParaRPr kumimoji="1" lang="en-US" altLang="zh-CN" dirty="0" smtClean="0"/>
          </a:p>
          <a:p>
            <a:pPr algn="ctr"/>
            <a:r>
              <a:rPr kumimoji="1" lang="en-US" altLang="zh-CN" dirty="0" smtClean="0"/>
              <a:t>(</a:t>
            </a:r>
            <a:r>
              <a:rPr kumimoji="1" lang="zh-CN" altLang="en-US" dirty="0" smtClean="0"/>
              <a:t>取消订阅流</a:t>
            </a:r>
            <a:r>
              <a:rPr kumimoji="1" lang="en-US" altLang="zh-CN" dirty="0" smtClean="0"/>
              <a:t>)</a:t>
            </a:r>
            <a:endParaRPr kumimoji="1" lang="zh-CN" altLang="en-US" dirty="0"/>
          </a:p>
        </p:txBody>
      </p:sp>
      <p:sp>
        <p:nvSpPr>
          <p:cNvPr id="47" name="矩形 46"/>
          <p:cNvSpPr/>
          <p:nvPr/>
        </p:nvSpPr>
        <p:spPr>
          <a:xfrm>
            <a:off x="7495096" y="5332007"/>
            <a:ext cx="2594075" cy="644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在推送时排除客户端</a:t>
            </a:r>
            <a:endParaRPr kumimoji="1" lang="zh-CN" altLang="en-US" dirty="0"/>
          </a:p>
        </p:txBody>
      </p:sp>
      <p:cxnSp>
        <p:nvCxnSpPr>
          <p:cNvPr id="49" name="直线箭头连接符 48"/>
          <p:cNvCxnSpPr/>
          <p:nvPr/>
        </p:nvCxnSpPr>
        <p:spPr>
          <a:xfrm>
            <a:off x="4959043" y="5674907"/>
            <a:ext cx="1897472" cy="0"/>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5419659" y="5279631"/>
            <a:ext cx="1107996" cy="369332"/>
          </a:xfrm>
          <a:prstGeom prst="rect">
            <a:avLst/>
          </a:prstGeom>
          <a:noFill/>
        </p:spPr>
        <p:txBody>
          <a:bodyPr wrap="none" rtlCol="0">
            <a:spAutoFit/>
          </a:bodyPr>
          <a:lstStyle/>
          <a:p>
            <a:r>
              <a:rPr kumimoji="1" lang="zh-CN" altLang="en-US" smtClean="0"/>
              <a:t>断开连接</a:t>
            </a:r>
            <a:endParaRPr kumimoji="1" lang="zh-CN" altLang="en-US"/>
          </a:p>
        </p:txBody>
      </p:sp>
      <p:cxnSp>
        <p:nvCxnSpPr>
          <p:cNvPr id="52" name="直线箭头连接符 51"/>
          <p:cNvCxnSpPr/>
          <p:nvPr/>
        </p:nvCxnSpPr>
        <p:spPr>
          <a:xfrm flipV="1">
            <a:off x="8792133" y="4719918"/>
            <a:ext cx="0" cy="443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943501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p:cNvSpPr>
            <a:spLocks/>
          </p:cNvSpPr>
          <p:nvPr/>
        </p:nvSpPr>
        <p:spPr>
          <a:xfrm>
            <a:off x="4564254" y="736342"/>
            <a:ext cx="337624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4251"/>
                </a:solidFill>
                <a:latin typeface="微软雅黑" charset="0"/>
                <a:ea typeface="微软雅黑" charset="0"/>
                <a:cs typeface="微软雅黑" charset="0"/>
              </a:rPr>
              <a:t>第九章 构建和部署</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11" name="矩形"/>
          <p:cNvSpPr>
            <a:spLocks/>
          </p:cNvSpPr>
          <p:nvPr/>
        </p:nvSpPr>
        <p:spPr>
          <a:xfrm>
            <a:off x="2329937" y="2737275"/>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构建：编译和合并</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12" name="矩形"/>
          <p:cNvSpPr>
            <a:spLocks/>
          </p:cNvSpPr>
          <p:nvPr/>
        </p:nvSpPr>
        <p:spPr>
          <a:xfrm>
            <a:off x="2329937" y="3860852"/>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部署：与服务器整合</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13" name="矩形"/>
          <p:cNvSpPr>
            <a:spLocks/>
          </p:cNvSpPr>
          <p:nvPr/>
        </p:nvSpPr>
        <p:spPr>
          <a:xfrm>
            <a:off x="2329937" y="4984429"/>
            <a:ext cx="5802681"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多环境：一套代码支持多种环境</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6" name="文本框"/>
          <p:cNvSpPr txBox="1">
            <a:spLocks/>
          </p:cNvSpPr>
          <p:nvPr/>
        </p:nvSpPr>
        <p:spPr>
          <a:xfrm>
            <a:off x="1650495" y="1817567"/>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学习内容</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Tree>
    <p:extLst>
      <p:ext uri="{BB962C8B-B14F-4D97-AF65-F5344CB8AC3E}">
        <p14:creationId xmlns:p14="http://schemas.microsoft.com/office/powerpoint/2010/main" val="676718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p:cNvSpPr>
            <a:spLocks/>
          </p:cNvSpPr>
          <p:nvPr/>
        </p:nvSpPr>
        <p:spPr>
          <a:xfrm>
            <a:off x="4575684" y="519172"/>
            <a:ext cx="2222083"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4251"/>
                </a:solidFill>
                <a:latin typeface="微软雅黑" charset="0"/>
                <a:ea typeface="微软雅黑" charset="0"/>
                <a:cs typeface="微软雅黑" charset="0"/>
              </a:rPr>
              <a:t>第十章 总结</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5" name="文本框"/>
          <p:cNvSpPr txBox="1">
            <a:spLocks/>
          </p:cNvSpPr>
          <p:nvPr/>
        </p:nvSpPr>
        <p:spPr>
          <a:xfrm>
            <a:off x="1571925" y="1073170"/>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开发流程</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
        <p:nvSpPr>
          <p:cNvPr id="6" name="文本框 5"/>
          <p:cNvSpPr txBox="1"/>
          <p:nvPr/>
        </p:nvSpPr>
        <p:spPr>
          <a:xfrm>
            <a:off x="2270405" y="1814624"/>
            <a:ext cx="3416320" cy="369332"/>
          </a:xfrm>
          <a:prstGeom prst="rect">
            <a:avLst/>
          </a:prstGeom>
          <a:noFill/>
        </p:spPr>
        <p:txBody>
          <a:bodyPr wrap="none" rtlCol="0">
            <a:spAutoFit/>
          </a:bodyPr>
          <a:lstStyle/>
          <a:p>
            <a:r>
              <a:rPr kumimoji="1" lang="zh-CN" altLang="en-US" dirty="0" smtClean="0"/>
              <a:t>设计！，设计！！，设计！！！</a:t>
            </a:r>
            <a:endParaRPr kumimoji="1" lang="zh-CN" altLang="en-US" dirty="0"/>
          </a:p>
        </p:txBody>
      </p:sp>
      <p:grpSp>
        <p:nvGrpSpPr>
          <p:cNvPr id="46" name="组 45"/>
          <p:cNvGrpSpPr/>
          <p:nvPr/>
        </p:nvGrpSpPr>
        <p:grpSpPr>
          <a:xfrm>
            <a:off x="796116" y="2519011"/>
            <a:ext cx="10873789" cy="4180113"/>
            <a:chOff x="1042859" y="2417411"/>
            <a:chExt cx="10873789" cy="4180113"/>
          </a:xfrm>
        </p:grpSpPr>
        <p:sp>
          <p:nvSpPr>
            <p:cNvPr id="7" name="矩形 6"/>
            <p:cNvSpPr/>
            <p:nvPr/>
          </p:nvSpPr>
          <p:spPr>
            <a:xfrm>
              <a:off x="4783001" y="2417411"/>
              <a:ext cx="1874520" cy="5965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err="1" smtClean="0"/>
                <a:t>AppComponent</a:t>
              </a:r>
              <a:endParaRPr kumimoji="1" lang="zh-CN" altLang="en-US" dirty="0"/>
            </a:p>
          </p:txBody>
        </p:sp>
        <p:sp>
          <p:nvSpPr>
            <p:cNvPr id="8" name="矩形 7"/>
            <p:cNvSpPr/>
            <p:nvPr/>
          </p:nvSpPr>
          <p:spPr>
            <a:xfrm>
              <a:off x="3454943" y="3481248"/>
              <a:ext cx="1874520" cy="634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mtClean="0"/>
                <a:t>Home</a:t>
              </a:r>
            </a:p>
            <a:p>
              <a:pPr algn="ctr"/>
              <a:r>
                <a:rPr kumimoji="1" lang="en-US" altLang="zh-CN" dirty="0" smtClean="0"/>
                <a:t>Component</a:t>
              </a:r>
              <a:endParaRPr kumimoji="1" lang="zh-CN" altLang="en-US" dirty="0"/>
            </a:p>
          </p:txBody>
        </p:sp>
        <p:sp>
          <p:nvSpPr>
            <p:cNvPr id="9" name="矩形 8"/>
            <p:cNvSpPr/>
            <p:nvPr/>
          </p:nvSpPr>
          <p:spPr>
            <a:xfrm>
              <a:off x="6118314" y="3481247"/>
              <a:ext cx="1874520" cy="634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dirty="0" err="1" smtClean="0"/>
                <a:t>Navbar</a:t>
              </a:r>
              <a:endParaRPr kumimoji="1" lang="en-US" altLang="zh-CN" dirty="0" smtClean="0"/>
            </a:p>
            <a:p>
              <a:pPr algn="ctr"/>
              <a:r>
                <a:rPr kumimoji="1" lang="en-US" altLang="zh-CN" dirty="0" smtClean="0"/>
                <a:t>Component</a:t>
              </a:r>
              <a:endParaRPr kumimoji="1" lang="zh-CN" altLang="en-US" dirty="0"/>
            </a:p>
          </p:txBody>
        </p:sp>
        <p:sp>
          <p:nvSpPr>
            <p:cNvPr id="10" name="矩形 9"/>
            <p:cNvSpPr/>
            <p:nvPr/>
          </p:nvSpPr>
          <p:spPr>
            <a:xfrm>
              <a:off x="1042859" y="4707704"/>
              <a:ext cx="1874520" cy="6343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dirty="0" err="1" smtClean="0"/>
                <a:t>AList</a:t>
              </a:r>
              <a:endParaRPr kumimoji="1" lang="en-US" altLang="zh-CN" dirty="0" smtClean="0"/>
            </a:p>
            <a:p>
              <a:pPr algn="ctr"/>
              <a:r>
                <a:rPr kumimoji="1" lang="en-US" altLang="zh-CN" dirty="0" smtClean="0"/>
                <a:t>Component</a:t>
              </a:r>
              <a:endParaRPr kumimoji="1" lang="zh-CN" altLang="en-US" dirty="0"/>
            </a:p>
          </p:txBody>
        </p:sp>
        <p:sp>
          <p:nvSpPr>
            <p:cNvPr id="11" name="矩形 10"/>
            <p:cNvSpPr/>
            <p:nvPr/>
          </p:nvSpPr>
          <p:spPr>
            <a:xfrm>
              <a:off x="3454943" y="4707704"/>
              <a:ext cx="1874520" cy="6343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a:t>B</a:t>
              </a:r>
              <a:r>
                <a:rPr kumimoji="1" lang="en-US" altLang="zh-CN" smtClean="0"/>
                <a:t>List</a:t>
              </a:r>
              <a:endParaRPr kumimoji="1" lang="en-US" altLang="zh-CN" dirty="0" smtClean="0"/>
            </a:p>
            <a:p>
              <a:pPr algn="ctr"/>
              <a:r>
                <a:rPr kumimoji="1" lang="en-US" altLang="zh-CN" dirty="0" smtClean="0"/>
                <a:t>Component</a:t>
              </a:r>
              <a:endParaRPr kumimoji="1" lang="zh-CN" altLang="en-US" dirty="0"/>
            </a:p>
          </p:txBody>
        </p:sp>
        <p:sp>
          <p:nvSpPr>
            <p:cNvPr id="12" name="矩形 11"/>
            <p:cNvSpPr/>
            <p:nvPr/>
          </p:nvSpPr>
          <p:spPr>
            <a:xfrm>
              <a:off x="6118314" y="4707704"/>
              <a:ext cx="1874520" cy="6343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dirty="0" smtClean="0"/>
                <a:t>Node</a:t>
              </a:r>
            </a:p>
            <a:p>
              <a:pPr algn="ctr"/>
              <a:r>
                <a:rPr kumimoji="1" lang="en-US" altLang="zh-CN" dirty="0" smtClean="0"/>
                <a:t>Component</a:t>
              </a:r>
              <a:endParaRPr kumimoji="1" lang="zh-CN" altLang="en-US" dirty="0"/>
            </a:p>
          </p:txBody>
        </p:sp>
        <p:sp>
          <p:nvSpPr>
            <p:cNvPr id="13" name="矩形 12"/>
            <p:cNvSpPr/>
            <p:nvPr/>
          </p:nvSpPr>
          <p:spPr>
            <a:xfrm>
              <a:off x="4546655" y="5963191"/>
              <a:ext cx="1874520" cy="6343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zh-CN" dirty="0" smtClean="0"/>
                <a:t>Detail</a:t>
              </a:r>
            </a:p>
            <a:p>
              <a:pPr algn="ctr"/>
              <a:r>
                <a:rPr kumimoji="1" lang="en-US" altLang="zh-CN" dirty="0" smtClean="0"/>
                <a:t>Component</a:t>
              </a:r>
              <a:endParaRPr kumimoji="1" lang="zh-CN" altLang="en-US" dirty="0"/>
            </a:p>
          </p:txBody>
        </p:sp>
        <p:sp>
          <p:nvSpPr>
            <p:cNvPr id="14" name="矩形 13"/>
            <p:cNvSpPr/>
            <p:nvPr/>
          </p:nvSpPr>
          <p:spPr>
            <a:xfrm>
              <a:off x="7268084" y="5963190"/>
              <a:ext cx="1874520" cy="6343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zh-CN" dirty="0" smtClean="0"/>
                <a:t>Row</a:t>
              </a:r>
            </a:p>
            <a:p>
              <a:pPr algn="ctr"/>
              <a:r>
                <a:rPr kumimoji="1" lang="en-US" altLang="zh-CN" dirty="0" smtClean="0"/>
                <a:t>Component</a:t>
              </a:r>
              <a:endParaRPr kumimoji="1" lang="zh-CN" altLang="en-US" dirty="0"/>
            </a:p>
          </p:txBody>
        </p:sp>
        <p:sp>
          <p:nvSpPr>
            <p:cNvPr id="15" name="矩形 14"/>
            <p:cNvSpPr/>
            <p:nvPr/>
          </p:nvSpPr>
          <p:spPr>
            <a:xfrm>
              <a:off x="10042128" y="5963189"/>
              <a:ext cx="1874520" cy="6343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zh-CN" dirty="0" smtClean="0"/>
                <a:t>Some</a:t>
              </a:r>
            </a:p>
            <a:p>
              <a:pPr algn="ctr"/>
              <a:r>
                <a:rPr kumimoji="1" lang="en-US" altLang="zh-CN" dirty="0" smtClean="0"/>
                <a:t>Component</a:t>
              </a:r>
              <a:endParaRPr kumimoji="1" lang="zh-CN" altLang="en-US" dirty="0"/>
            </a:p>
          </p:txBody>
        </p:sp>
        <p:sp>
          <p:nvSpPr>
            <p:cNvPr id="16" name="矩形 15"/>
            <p:cNvSpPr/>
            <p:nvPr/>
          </p:nvSpPr>
          <p:spPr>
            <a:xfrm>
              <a:off x="8878748" y="4701113"/>
              <a:ext cx="1874520" cy="6343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dirty="0" smtClean="0"/>
                <a:t>Xxx</a:t>
              </a:r>
            </a:p>
            <a:p>
              <a:pPr algn="ctr"/>
              <a:r>
                <a:rPr kumimoji="1" lang="en-US" altLang="zh-CN" dirty="0" smtClean="0"/>
                <a:t>Component</a:t>
              </a:r>
              <a:endParaRPr kumimoji="1" lang="zh-CN" altLang="en-US" dirty="0"/>
            </a:p>
          </p:txBody>
        </p:sp>
        <p:cxnSp>
          <p:nvCxnSpPr>
            <p:cNvPr id="18" name="直线箭头连接符 17"/>
            <p:cNvCxnSpPr>
              <a:stCxn id="7" idx="2"/>
              <a:endCxn id="8" idx="0"/>
            </p:cNvCxnSpPr>
            <p:nvPr/>
          </p:nvCxnSpPr>
          <p:spPr>
            <a:xfrm flipH="1">
              <a:off x="4392203" y="3013948"/>
              <a:ext cx="1328058" cy="467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a:stCxn id="8" idx="2"/>
              <a:endCxn id="10" idx="0"/>
            </p:cNvCxnSpPr>
            <p:nvPr/>
          </p:nvCxnSpPr>
          <p:spPr>
            <a:xfrm flipH="1">
              <a:off x="1980119" y="4115581"/>
              <a:ext cx="2412084" cy="592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a:stCxn id="8" idx="2"/>
              <a:endCxn id="11" idx="0"/>
            </p:cNvCxnSpPr>
            <p:nvPr/>
          </p:nvCxnSpPr>
          <p:spPr>
            <a:xfrm>
              <a:off x="4392203" y="4115581"/>
              <a:ext cx="0" cy="592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线箭头连接符 24"/>
            <p:cNvCxnSpPr>
              <a:stCxn id="8" idx="2"/>
              <a:endCxn id="12" idx="0"/>
            </p:cNvCxnSpPr>
            <p:nvPr/>
          </p:nvCxnSpPr>
          <p:spPr>
            <a:xfrm>
              <a:off x="4392203" y="4115581"/>
              <a:ext cx="2663371" cy="592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线箭头连接符 27"/>
            <p:cNvCxnSpPr>
              <a:stCxn id="9" idx="2"/>
              <a:endCxn id="16" idx="0"/>
            </p:cNvCxnSpPr>
            <p:nvPr/>
          </p:nvCxnSpPr>
          <p:spPr>
            <a:xfrm>
              <a:off x="7055574" y="4115580"/>
              <a:ext cx="2760434" cy="585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线箭头连接符 30"/>
            <p:cNvCxnSpPr>
              <a:stCxn id="12" idx="2"/>
              <a:endCxn id="13" idx="0"/>
            </p:cNvCxnSpPr>
            <p:nvPr/>
          </p:nvCxnSpPr>
          <p:spPr>
            <a:xfrm flipH="1">
              <a:off x="5483915" y="5342037"/>
              <a:ext cx="1571659" cy="621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12" idx="2"/>
              <a:endCxn id="14" idx="0"/>
            </p:cNvCxnSpPr>
            <p:nvPr/>
          </p:nvCxnSpPr>
          <p:spPr>
            <a:xfrm>
              <a:off x="7055574" y="5342037"/>
              <a:ext cx="1149770" cy="621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a:stCxn id="12" idx="2"/>
              <a:endCxn id="15" idx="0"/>
            </p:cNvCxnSpPr>
            <p:nvPr/>
          </p:nvCxnSpPr>
          <p:spPr>
            <a:xfrm>
              <a:off x="7055574" y="5342037"/>
              <a:ext cx="3923814" cy="621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曲线连接符 40"/>
            <p:cNvCxnSpPr>
              <a:stCxn id="10" idx="1"/>
              <a:endCxn id="8" idx="1"/>
            </p:cNvCxnSpPr>
            <p:nvPr/>
          </p:nvCxnSpPr>
          <p:spPr>
            <a:xfrm rot="10800000" flipH="1">
              <a:off x="1042859" y="3798415"/>
              <a:ext cx="2412084" cy="1226456"/>
            </a:xfrm>
            <a:prstGeom prst="curvedConnector3">
              <a:avLst>
                <a:gd name="adj1" fmla="val -947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16" idx="1"/>
            </p:cNvCxnSpPr>
            <p:nvPr/>
          </p:nvCxnSpPr>
          <p:spPr>
            <a:xfrm flipV="1">
              <a:off x="7992834" y="5018280"/>
              <a:ext cx="885914" cy="659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7673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nodeType="with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dissolve">
                                      <p:cBhvr>
                                        <p:cTn id="1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p:cNvSpPr>
            <a:spLocks/>
          </p:cNvSpPr>
          <p:nvPr/>
        </p:nvSpPr>
        <p:spPr>
          <a:xfrm>
            <a:off x="4575684" y="519172"/>
            <a:ext cx="2222083"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4251"/>
                </a:solidFill>
                <a:latin typeface="微软雅黑" charset="0"/>
                <a:ea typeface="微软雅黑" charset="0"/>
                <a:cs typeface="微软雅黑" charset="0"/>
              </a:rPr>
              <a:t>第十章 总结</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5" name="文本框"/>
          <p:cNvSpPr txBox="1">
            <a:spLocks/>
          </p:cNvSpPr>
          <p:nvPr/>
        </p:nvSpPr>
        <p:spPr>
          <a:xfrm>
            <a:off x="1571925" y="1595913"/>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开发流程</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
        <p:nvSpPr>
          <p:cNvPr id="2" name="矩形 1"/>
          <p:cNvSpPr/>
          <p:nvPr/>
        </p:nvSpPr>
        <p:spPr>
          <a:xfrm>
            <a:off x="2396490" y="2626656"/>
            <a:ext cx="7405035" cy="2862322"/>
          </a:xfrm>
          <a:prstGeom prst="rect">
            <a:avLst/>
          </a:prstGeom>
        </p:spPr>
        <p:txBody>
          <a:bodyPr wrap="square">
            <a:spAutoFit/>
          </a:bodyPr>
          <a:lstStyle/>
          <a:p>
            <a:pPr marL="342900" indent="-342900">
              <a:lnSpc>
                <a:spcPct val="200000"/>
              </a:lnSpc>
              <a:buFont typeface="+mj-lt"/>
              <a:buAutoNum type="arabicPeriod"/>
            </a:pPr>
            <a:r>
              <a:rPr lang="zh-CN" altLang="en-US" dirty="0" smtClean="0"/>
              <a:t>使用</a:t>
            </a:r>
            <a:r>
              <a:rPr lang="zh-CN" altLang="en-US" dirty="0"/>
              <a:t>Angular-CLI工具创建一个新的</a:t>
            </a:r>
            <a:r>
              <a:rPr lang="zh-CN" altLang="en-US" dirty="0" smtClean="0"/>
              <a:t>项目</a:t>
            </a:r>
            <a:endParaRPr lang="en-US" altLang="zh-CN" dirty="0"/>
          </a:p>
          <a:p>
            <a:pPr marL="342900" indent="-342900">
              <a:lnSpc>
                <a:spcPct val="200000"/>
              </a:lnSpc>
              <a:buFont typeface="+mj-lt"/>
              <a:buAutoNum type="arabicPeriod"/>
            </a:pPr>
            <a:r>
              <a:rPr lang="zh-CN" altLang="en-US" dirty="0" smtClean="0"/>
              <a:t>按照</a:t>
            </a:r>
            <a:r>
              <a:rPr lang="zh-CN" altLang="en-US" dirty="0"/>
              <a:t>你们之前设计的组件关系开始从下往上编写</a:t>
            </a:r>
            <a:r>
              <a:rPr lang="zh-CN" altLang="en-US" dirty="0" smtClean="0"/>
              <a:t>组件</a:t>
            </a:r>
            <a:endParaRPr lang="en-US" altLang="zh-CN" dirty="0"/>
          </a:p>
          <a:p>
            <a:pPr marL="342900" indent="-342900">
              <a:lnSpc>
                <a:spcPct val="200000"/>
              </a:lnSpc>
              <a:buFont typeface="+mj-lt"/>
              <a:buAutoNum type="arabicPeriod"/>
            </a:pPr>
            <a:r>
              <a:rPr lang="zh-CN" altLang="en-US" dirty="0" smtClean="0"/>
              <a:t>按照</a:t>
            </a:r>
            <a:r>
              <a:rPr lang="zh-CN" altLang="en-US" dirty="0"/>
              <a:t>父子关系组装组件并配置路</a:t>
            </a:r>
            <a:r>
              <a:rPr lang="zh-CN" altLang="en-US" dirty="0" smtClean="0"/>
              <a:t>由</a:t>
            </a:r>
            <a:endParaRPr lang="en-US" altLang="zh-CN" dirty="0"/>
          </a:p>
          <a:p>
            <a:pPr marL="342900" indent="-342900">
              <a:lnSpc>
                <a:spcPct val="200000"/>
              </a:lnSpc>
              <a:buFont typeface="+mj-lt"/>
              <a:buAutoNum type="arabicPeriod"/>
            </a:pPr>
            <a:r>
              <a:rPr lang="zh-CN" altLang="en-US" dirty="0" smtClean="0"/>
              <a:t>在</a:t>
            </a:r>
            <a:r>
              <a:rPr lang="zh-CN" altLang="en-US" dirty="0"/>
              <a:t>开发环境上测试</a:t>
            </a:r>
            <a:r>
              <a:rPr lang="zh-CN" altLang="en-US" dirty="0" smtClean="0"/>
              <a:t>应用</a:t>
            </a:r>
            <a:endParaRPr lang="en-US" altLang="zh-CN" dirty="0"/>
          </a:p>
          <a:p>
            <a:pPr marL="342900" indent="-342900">
              <a:lnSpc>
                <a:spcPct val="200000"/>
              </a:lnSpc>
              <a:buFont typeface="+mj-lt"/>
              <a:buAutoNum type="arabicPeriod"/>
            </a:pPr>
            <a:r>
              <a:rPr lang="zh-CN" altLang="en-US" dirty="0" smtClean="0"/>
              <a:t>构建</a:t>
            </a:r>
            <a:r>
              <a:rPr lang="zh-CN" altLang="en-US" dirty="0"/>
              <a:t>应用并部署到测试/生产环境</a:t>
            </a:r>
          </a:p>
        </p:txBody>
      </p:sp>
    </p:spTree>
    <p:extLst>
      <p:ext uri="{BB962C8B-B14F-4D97-AF65-F5344CB8AC3E}">
        <p14:creationId xmlns:p14="http://schemas.microsoft.com/office/powerpoint/2010/main" val="105106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p:cNvSpPr>
            <a:spLocks/>
          </p:cNvSpPr>
          <p:nvPr/>
        </p:nvSpPr>
        <p:spPr>
          <a:xfrm>
            <a:off x="4575684" y="519172"/>
            <a:ext cx="2222083"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4251"/>
                </a:solidFill>
                <a:latin typeface="微软雅黑" charset="0"/>
                <a:ea typeface="微软雅黑" charset="0"/>
                <a:cs typeface="微软雅黑" charset="0"/>
              </a:rPr>
              <a:t>第十章 总结</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5" name="文本框"/>
          <p:cNvSpPr txBox="1">
            <a:spLocks/>
          </p:cNvSpPr>
          <p:nvPr/>
        </p:nvSpPr>
        <p:spPr>
          <a:xfrm>
            <a:off x="1571925" y="1595913"/>
            <a:ext cx="8229600" cy="507999"/>
          </a:xfrm>
          <a:prstGeom prst="rect">
            <a:avLst/>
          </a:prstGeom>
          <a:noFill/>
          <a:ln w="9525" cap="flat" cmpd="sng">
            <a:noFill/>
            <a:prstDash val="solid"/>
            <a:round/>
          </a:ln>
        </p:spPr>
        <p:txBody>
          <a:bodyPr vert="horz" wrap="square" lIns="91440" tIns="45720" rIns="91440" bIns="45720" rtlCol="0" anchor="ctr" anchorCtr="0">
            <a:prstTxWarp prst="textNoShape">
              <a:avLst/>
            </a:prstTxWarp>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ct val="20000"/>
              </a:spcBef>
              <a:buFont typeface="Arial"/>
              <a:buNone/>
            </a:pPr>
            <a:r>
              <a:rPr lang="en-US" altLang="zh-CN" sz="2200" kern="0" dirty="0" smtClean="0">
                <a:solidFill>
                  <a:srgbClr val="212121"/>
                </a:solidFill>
                <a:latin typeface="微软雅黑" charset="0"/>
                <a:ea typeface="微软雅黑" charset="0"/>
                <a:cs typeface="Times New Roman" charset="0"/>
              </a:rPr>
              <a:t> </a:t>
            </a:r>
            <a:r>
              <a:rPr lang="zh-CN" altLang="en-US" sz="2200" b="1" kern="0" dirty="0" smtClean="0">
                <a:solidFill>
                  <a:srgbClr val="212121"/>
                </a:solidFill>
                <a:latin typeface="微软雅黑" charset="0"/>
                <a:ea typeface="微软雅黑" charset="0"/>
                <a:cs typeface="Times New Roman" charset="0"/>
              </a:rPr>
              <a:t>后续学习</a:t>
            </a:r>
            <a:r>
              <a:rPr lang="en-US" altLang="zh-CN" sz="2200" kern="0" dirty="0" smtClean="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
        <p:nvSpPr>
          <p:cNvPr id="6" name="矩形"/>
          <p:cNvSpPr>
            <a:spLocks/>
          </p:cNvSpPr>
          <p:nvPr/>
        </p:nvSpPr>
        <p:spPr>
          <a:xfrm>
            <a:off x="2329937" y="2925202"/>
            <a:ext cx="8229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dirty="0" smtClean="0">
                <a:solidFill>
                  <a:srgbClr val="474747"/>
                </a:solidFill>
                <a:latin typeface="微软雅黑" charset="0"/>
                <a:ea typeface="微软雅黑" charset="0"/>
                <a:cs typeface="微软雅黑" charset="0"/>
              </a:rPr>
              <a:t>高级特性：动画、指令、安全等</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
        <p:nvSpPr>
          <p:cNvPr id="7" name="矩形"/>
          <p:cNvSpPr>
            <a:spLocks/>
          </p:cNvSpPr>
          <p:nvPr/>
        </p:nvSpPr>
        <p:spPr>
          <a:xfrm>
            <a:off x="2329937" y="3838826"/>
            <a:ext cx="8229600" cy="1015663"/>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000" u="none" strike="noStrike" kern="1200" cap="none" spc="0" baseline="0" dirty="0" smtClean="0">
                <a:solidFill>
                  <a:srgbClr val="474747"/>
                </a:solidFill>
                <a:latin typeface="微软雅黑" charset="0"/>
                <a:ea typeface="微软雅黑" charset="0"/>
                <a:cs typeface="微软雅黑" charset="0"/>
              </a:rPr>
              <a:t>周边生态：</a:t>
            </a:r>
            <a:r>
              <a:rPr lang="en-US" altLang="zh-CN" sz="2000" b="1" dirty="0" smtClean="0"/>
              <a:t> </a:t>
            </a:r>
            <a:r>
              <a:rPr lang="en-US" altLang="zh-CN" sz="2000" b="1" dirty="0"/>
              <a:t>angular</a:t>
            </a:r>
            <a:r>
              <a:rPr lang="zh-CN" altLang="en-US" sz="2000" b="1" dirty="0"/>
              <a:t> </a:t>
            </a:r>
            <a:r>
              <a:rPr lang="en-US" altLang="zh-CN" sz="2000" b="1" dirty="0"/>
              <a:t>CLI</a:t>
            </a:r>
            <a:r>
              <a:rPr lang="zh-CN" altLang="en-US" sz="2000" b="1" dirty="0"/>
              <a:t>， </a:t>
            </a:r>
            <a:r>
              <a:rPr lang="en-US" altLang="zh-CN" sz="2000" b="1" dirty="0" smtClean="0"/>
              <a:t>angular</a:t>
            </a:r>
            <a:r>
              <a:rPr lang="zh-CN" altLang="en-US" sz="2000" b="1" dirty="0" smtClean="0"/>
              <a:t> </a:t>
            </a:r>
            <a:r>
              <a:rPr lang="en-US" altLang="zh-CN" sz="2000" b="1" dirty="0" smtClean="0"/>
              <a:t>material</a:t>
            </a:r>
            <a:r>
              <a:rPr lang="zh-CN" altLang="en-US" sz="2000" b="1" dirty="0" smtClean="0"/>
              <a:t>，</a:t>
            </a:r>
            <a:r>
              <a:rPr lang="en-US" altLang="zh-CN" sz="2000" b="1" dirty="0" smtClean="0"/>
              <a:t>angular</a:t>
            </a:r>
            <a:r>
              <a:rPr lang="zh-CN" altLang="en-US" sz="2000" b="1" dirty="0" smtClean="0"/>
              <a:t> </a:t>
            </a:r>
            <a:r>
              <a:rPr lang="en-US" altLang="zh-CN" sz="2000" b="1" dirty="0" smtClean="0"/>
              <a:t>universal</a:t>
            </a:r>
          </a:p>
          <a:p>
            <a:pPr lvl="1"/>
            <a:r>
              <a:rPr lang="en-US" altLang="zh-CN" sz="2000" b="1" dirty="0"/>
              <a:t>	</a:t>
            </a:r>
            <a:r>
              <a:rPr lang="en-US" altLang="zh-CN" sz="2000" b="1" dirty="0" smtClean="0"/>
              <a:t>	</a:t>
            </a:r>
            <a:r>
              <a:rPr lang="zh-CN" altLang="en-US" sz="2000" dirty="0" smtClean="0"/>
              <a:t>第三方的组件，</a:t>
            </a:r>
            <a:r>
              <a:rPr lang="en-US" altLang="zh-CN" sz="2000" dirty="0" smtClean="0"/>
              <a:t>UI</a:t>
            </a:r>
            <a:r>
              <a:rPr lang="zh-CN" altLang="en-US" sz="2000" dirty="0" smtClean="0"/>
              <a:t>库，框架等</a:t>
            </a:r>
            <a:endParaRPr lang="en-US" altLang="zh-CN" sz="2000" b="1" dirty="0" smtClean="0"/>
          </a:p>
          <a:p>
            <a:pPr lvl="1"/>
            <a:r>
              <a:rPr lang="en-US" altLang="zh-CN" sz="2000" b="1" u="none" strike="noStrike" kern="1200" cap="none" spc="0" baseline="0" dirty="0" smtClean="0">
                <a:solidFill>
                  <a:srgbClr val="474747"/>
                </a:solidFill>
                <a:latin typeface="微软雅黑" charset="0"/>
                <a:ea typeface="微软雅黑" charset="0"/>
                <a:cs typeface="微软雅黑" charset="0"/>
              </a:rPr>
              <a:t>		</a:t>
            </a:r>
            <a:r>
              <a:rPr lang="en-US" altLang="zh-CN" sz="2000" b="1" dirty="0" smtClean="0">
                <a:solidFill>
                  <a:srgbClr val="474747"/>
                </a:solidFill>
                <a:ea typeface="微软雅黑" charset="0"/>
                <a:cs typeface="微软雅黑" charset="0"/>
              </a:rPr>
              <a:t>ionic</a:t>
            </a:r>
            <a:r>
              <a:rPr lang="zh-CN" altLang="en-US" sz="2000" b="1" dirty="0" smtClean="0">
                <a:solidFill>
                  <a:srgbClr val="474747"/>
                </a:solidFill>
                <a:ea typeface="微软雅黑" charset="0"/>
                <a:cs typeface="微软雅黑" charset="0"/>
              </a:rPr>
              <a:t>，</a:t>
            </a:r>
            <a:r>
              <a:rPr lang="en-US" altLang="zh-CN" sz="2000" b="1" dirty="0" smtClean="0">
                <a:solidFill>
                  <a:srgbClr val="474747"/>
                </a:solidFill>
                <a:ea typeface="微软雅黑" charset="0"/>
                <a:cs typeface="微软雅黑" charset="0"/>
              </a:rPr>
              <a:t>native</a:t>
            </a:r>
            <a:r>
              <a:rPr lang="zh-CN" altLang="en-US" sz="2000" b="1" dirty="0" smtClean="0">
                <a:solidFill>
                  <a:srgbClr val="474747"/>
                </a:solidFill>
                <a:ea typeface="微软雅黑" charset="0"/>
                <a:cs typeface="微软雅黑" charset="0"/>
              </a:rPr>
              <a:t> </a:t>
            </a:r>
            <a:r>
              <a:rPr lang="en-US" altLang="zh-CN" sz="2000" b="1" dirty="0" smtClean="0">
                <a:solidFill>
                  <a:srgbClr val="474747"/>
                </a:solidFill>
                <a:ea typeface="微软雅黑" charset="0"/>
                <a:cs typeface="微软雅黑" charset="0"/>
              </a:rPr>
              <a:t>script</a:t>
            </a:r>
            <a:endParaRPr lang="zh-CN" altLang="en-US" sz="2000" u="none" strike="noStrike" kern="1200" cap="none" spc="0" baseline="0" dirty="0">
              <a:solidFill>
                <a:srgbClr val="474747"/>
              </a:solidFill>
              <a:latin typeface="微软雅黑" charset="0"/>
              <a:ea typeface="微软雅黑" charset="0"/>
              <a:cs typeface="微软雅黑" charset="0"/>
            </a:endParaRPr>
          </a:p>
        </p:txBody>
      </p:sp>
    </p:spTree>
    <p:extLst>
      <p:ext uri="{BB962C8B-B14F-4D97-AF65-F5344CB8AC3E}">
        <p14:creationId xmlns:p14="http://schemas.microsoft.com/office/powerpoint/2010/main" val="79448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42984</TotalTime>
  <Words>3183</Words>
  <Application>Microsoft Macintosh PowerPoint</Application>
  <PresentationFormat>宽屏</PresentationFormat>
  <Paragraphs>651</Paragraphs>
  <Slides>96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96</vt:i4>
      </vt:variant>
    </vt:vector>
  </HeadingPairs>
  <TitlesOfParts>
    <vt:vector size="107" baseType="lpstr">
      <vt:lpstr>Calibri</vt:lpstr>
      <vt:lpstr>DengXian</vt:lpstr>
      <vt:lpstr>DengXian Light</vt:lpstr>
      <vt:lpstr>Helvetica Neue</vt:lpstr>
      <vt:lpstr>Mangal</vt:lpstr>
      <vt:lpstr>Noto Serif</vt:lpstr>
      <vt:lpstr>Times New Roman</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192</cp:revision>
  <dcterms:created xsi:type="dcterms:W3CDTF">2017-01-18T08:15:23Z</dcterms:created>
  <dcterms:modified xsi:type="dcterms:W3CDTF">2017-04-05T01:13:00Z</dcterms:modified>
</cp:coreProperties>
</file>