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68534F6-6843-B037-3899-10FF0C8B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F5A7ACD5-CA35-D66F-FB44-9888B74B6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/>
              <a:t>Kliknite, če želite urediti slog podnaslova matrice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87663865-7D4E-7630-436E-63905BB0D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DDE796B6-ECB5-21C9-882B-5E2553D0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185EB5AB-353F-3192-113C-CC5A66B1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420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47AD47D-C914-F168-2556-B838125E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2ED3EEDF-6F2B-271E-7857-00CF663F2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311AF99E-3D80-BE1E-8B3F-F2F947B9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46E871D7-2976-9C8B-2833-B4E8E7491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2267B0E5-B8E5-9A6A-E548-C93C718C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921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>
            <a:extLst>
              <a:ext uri="{FF2B5EF4-FFF2-40B4-BE49-F238E27FC236}">
                <a16:creationId xmlns:a16="http://schemas.microsoft.com/office/drawing/2014/main" id="{DA87E043-9045-80C1-20AD-DD663417B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navpičnega besedila 2">
            <a:extLst>
              <a:ext uri="{FF2B5EF4-FFF2-40B4-BE49-F238E27FC236}">
                <a16:creationId xmlns:a16="http://schemas.microsoft.com/office/drawing/2014/main" id="{57CC5715-D566-024D-CA4A-B43BC23E4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9F99EDDE-F7CF-762D-5536-878976F46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12558A8F-5C6C-71B0-F785-66472D47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BBA412ED-7A2A-5732-BF59-7FF5FF495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211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84C29B-3200-806E-EA20-B316D3EFD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919B003D-415D-ADFF-5A5A-2F4FB662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45984C5F-9722-06F8-A92C-39B8CFD1B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35AA7403-55D5-8C1C-5E8A-AB8A2834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8BD25560-F655-766E-98E6-B7CD11162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309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51A4252-0CAA-560F-006A-CE4E8019B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A896F1FA-CC42-A45B-D8A8-6AF70370E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24F3286D-DE85-D0D7-B9AA-0D2961B9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E0FBA0B3-2191-9BA9-DBD8-6EA3C7FE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6F36AF6-FBB4-6687-77D8-8914437E3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16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88C12DB-BA87-F316-F300-BB49BE75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E9AEE224-610F-E19E-20B4-076810DE8E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639E9F94-C3AB-87FC-A588-16E31D7DC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6514237C-8661-58DC-B132-D24E1415E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20B3C49A-6342-8823-49BC-EA0E82D1E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15D616EF-20AB-5D15-9125-62B255E5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4410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1523C83D-035A-82EE-993D-485EBAE21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66CB1211-E31B-34BF-ED7C-8E95F78D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4" name="Označba mesta vsebine 3">
            <a:extLst>
              <a:ext uri="{FF2B5EF4-FFF2-40B4-BE49-F238E27FC236}">
                <a16:creationId xmlns:a16="http://schemas.microsoft.com/office/drawing/2014/main" id="{811429BA-9782-A7C9-5C0A-AE420D697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5" name="Označba mesta besedila 4">
            <a:extLst>
              <a:ext uri="{FF2B5EF4-FFF2-40B4-BE49-F238E27FC236}">
                <a16:creationId xmlns:a16="http://schemas.microsoft.com/office/drawing/2014/main" id="{87CE2075-21ED-F786-E0D4-FB5AFEA5BA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6" name="Označba mesta vsebine 5">
            <a:extLst>
              <a:ext uri="{FF2B5EF4-FFF2-40B4-BE49-F238E27FC236}">
                <a16:creationId xmlns:a16="http://schemas.microsoft.com/office/drawing/2014/main" id="{C3322220-21AB-5776-FEA4-30AA0CC0A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7" name="Označba mesta datuma 6">
            <a:extLst>
              <a:ext uri="{FF2B5EF4-FFF2-40B4-BE49-F238E27FC236}">
                <a16:creationId xmlns:a16="http://schemas.microsoft.com/office/drawing/2014/main" id="{89D18A57-BD48-1C4C-6508-4504B440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Označba mesta noge 7">
            <a:extLst>
              <a:ext uri="{FF2B5EF4-FFF2-40B4-BE49-F238E27FC236}">
                <a16:creationId xmlns:a16="http://schemas.microsoft.com/office/drawing/2014/main" id="{F17738D3-DA2A-E011-4B3D-06DB0C057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Označba mesta številke diapozitiva 8">
            <a:extLst>
              <a:ext uri="{FF2B5EF4-FFF2-40B4-BE49-F238E27FC236}">
                <a16:creationId xmlns:a16="http://schemas.microsoft.com/office/drawing/2014/main" id="{519DF4FF-881F-A52A-2A5A-02453205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640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4650DAC-0FE3-5880-EF07-EE72309E7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datuma 2">
            <a:extLst>
              <a:ext uri="{FF2B5EF4-FFF2-40B4-BE49-F238E27FC236}">
                <a16:creationId xmlns:a16="http://schemas.microsoft.com/office/drawing/2014/main" id="{0DAFF8FD-5A1E-088D-2B3C-8AD5A017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Označba mesta noge 3">
            <a:extLst>
              <a:ext uri="{FF2B5EF4-FFF2-40B4-BE49-F238E27FC236}">
                <a16:creationId xmlns:a16="http://schemas.microsoft.com/office/drawing/2014/main" id="{451E360F-B8F4-CCF5-9D10-2FAC33F9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Označba mesta številke diapozitiva 4">
            <a:extLst>
              <a:ext uri="{FF2B5EF4-FFF2-40B4-BE49-F238E27FC236}">
                <a16:creationId xmlns:a16="http://schemas.microsoft.com/office/drawing/2014/main" id="{2BE6D20C-9F25-0A1C-4F98-F4888E41B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43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>
            <a:extLst>
              <a:ext uri="{FF2B5EF4-FFF2-40B4-BE49-F238E27FC236}">
                <a16:creationId xmlns:a16="http://schemas.microsoft.com/office/drawing/2014/main" id="{2F70FE63-80EF-2729-8C6D-8EF28B6E4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Označba mesta noge 2">
            <a:extLst>
              <a:ext uri="{FF2B5EF4-FFF2-40B4-BE49-F238E27FC236}">
                <a16:creationId xmlns:a16="http://schemas.microsoft.com/office/drawing/2014/main" id="{E16E07A2-76BA-C703-F4B6-8C9C8A964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Označba mesta številke diapozitiva 3">
            <a:extLst>
              <a:ext uri="{FF2B5EF4-FFF2-40B4-BE49-F238E27FC236}">
                <a16:creationId xmlns:a16="http://schemas.microsoft.com/office/drawing/2014/main" id="{D7FE5E28-1E12-C175-6DD6-EEB711FCB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0830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C9AF194-2654-17C0-99DC-6F6E5B425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6A99038-D374-BFBD-2347-85A7C52BF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BF5BF5F7-2991-201D-046F-ED1593919B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88AE739B-326B-C8DE-CE33-0A2530DD0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D261D222-D135-532D-5907-1E3690029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95E3C65E-5707-4F52-F140-ED50FAB22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235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B631436-AE4C-E888-A8D5-7B5067ED1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slike 2">
            <a:extLst>
              <a:ext uri="{FF2B5EF4-FFF2-40B4-BE49-F238E27FC236}">
                <a16:creationId xmlns:a16="http://schemas.microsoft.com/office/drawing/2014/main" id="{AA9018C9-358D-53FB-B49E-8AA581BC6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Označba mesta besedila 3">
            <a:extLst>
              <a:ext uri="{FF2B5EF4-FFF2-40B4-BE49-F238E27FC236}">
                <a16:creationId xmlns:a16="http://schemas.microsoft.com/office/drawing/2014/main" id="{1F6BF084-F66F-FEC5-41E3-646C4FE9D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/>
              <a:t>Kliknite za urejanje slogov besedila matrice</a:t>
            </a:r>
          </a:p>
        </p:txBody>
      </p:sp>
      <p:sp>
        <p:nvSpPr>
          <p:cNvPr id="5" name="Označba mesta datuma 4">
            <a:extLst>
              <a:ext uri="{FF2B5EF4-FFF2-40B4-BE49-F238E27FC236}">
                <a16:creationId xmlns:a16="http://schemas.microsoft.com/office/drawing/2014/main" id="{AFC27E04-E0E0-DD02-D149-349F369F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Označba mesta noge 5">
            <a:extLst>
              <a:ext uri="{FF2B5EF4-FFF2-40B4-BE49-F238E27FC236}">
                <a16:creationId xmlns:a16="http://schemas.microsoft.com/office/drawing/2014/main" id="{3123BD6E-861E-DB9B-A090-70605CFC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ED707F7F-FE5F-09F8-52AB-5A9275CE6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56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>
            <a:extLst>
              <a:ext uri="{FF2B5EF4-FFF2-40B4-BE49-F238E27FC236}">
                <a16:creationId xmlns:a16="http://schemas.microsoft.com/office/drawing/2014/main" id="{D2DE5B19-C6FF-E6B8-0150-5F52C9CF0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/>
              <a:t>Kliknite, če želite urediti slog naslova matrice</a:t>
            </a:r>
            <a:endParaRPr lang="en-GB"/>
          </a:p>
        </p:txBody>
      </p:sp>
      <p:sp>
        <p:nvSpPr>
          <p:cNvPr id="3" name="Označba mesta besedila 2">
            <a:extLst>
              <a:ext uri="{FF2B5EF4-FFF2-40B4-BE49-F238E27FC236}">
                <a16:creationId xmlns:a16="http://schemas.microsoft.com/office/drawing/2014/main" id="{31ED8D1D-FE0B-8664-AFCD-7FFD2A63A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/>
              <a:t>Kliknite za urejanje slogov besedila matrice</a:t>
            </a:r>
          </a:p>
          <a:p>
            <a:pPr lvl="1"/>
            <a:r>
              <a:rPr lang="sl-SI"/>
              <a:t>Druga raven</a:t>
            </a:r>
          </a:p>
          <a:p>
            <a:pPr lvl="2"/>
            <a:r>
              <a:rPr lang="sl-SI"/>
              <a:t>Tretja raven</a:t>
            </a:r>
          </a:p>
          <a:p>
            <a:pPr lvl="3"/>
            <a:r>
              <a:rPr lang="sl-SI"/>
              <a:t>Četrta raven</a:t>
            </a:r>
          </a:p>
          <a:p>
            <a:pPr lvl="4"/>
            <a:r>
              <a:rPr lang="sl-SI"/>
              <a:t>Peta raven</a:t>
            </a:r>
            <a:endParaRPr lang="en-GB"/>
          </a:p>
        </p:txBody>
      </p:sp>
      <p:sp>
        <p:nvSpPr>
          <p:cNvPr id="4" name="Označba mesta datuma 3">
            <a:extLst>
              <a:ext uri="{FF2B5EF4-FFF2-40B4-BE49-F238E27FC236}">
                <a16:creationId xmlns:a16="http://schemas.microsoft.com/office/drawing/2014/main" id="{76F83A6A-86EE-682C-D745-E7FCD09BC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9C012-03DB-4045-9C74-C251407E8B69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Označba mesta noge 4">
            <a:extLst>
              <a:ext uri="{FF2B5EF4-FFF2-40B4-BE49-F238E27FC236}">
                <a16:creationId xmlns:a16="http://schemas.microsoft.com/office/drawing/2014/main" id="{7EC59BE7-259A-0EA5-6841-1B1D66B59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Označba mesta številke diapozitiva 5">
            <a:extLst>
              <a:ext uri="{FF2B5EF4-FFF2-40B4-BE49-F238E27FC236}">
                <a16:creationId xmlns:a16="http://schemas.microsoft.com/office/drawing/2014/main" id="{622AE75D-3ADC-09F3-0DB2-6B1241D5F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3E8AA2-EAC5-416F-B795-C0503B1F1B7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9666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B687A8D-E0DA-A454-D63A-7E9C89B736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Active Learning for Power Grid Security Classification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E4549D41-3A83-B4A4-D611-81654EBDCD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92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1A4443B-4BA4-D307-14DB-08041F3DD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&amp; Dataset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795B654A-2C2E-B875-4DF2-E5E965FCC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Objective:</a:t>
            </a:r>
            <a:r>
              <a:rPr lang="en-GB" dirty="0"/>
              <a:t> Improve binary classification (secure/insecure) using </a:t>
            </a:r>
            <a:r>
              <a:rPr lang="en-GB" b="1" dirty="0"/>
              <a:t>active learning</a:t>
            </a:r>
            <a:endParaRPr lang="sl-SI" b="1" dirty="0"/>
          </a:p>
          <a:p>
            <a:r>
              <a:rPr lang="en-GB" b="1" dirty="0"/>
              <a:t>Dataset:</a:t>
            </a:r>
            <a:r>
              <a:rPr lang="en-GB" dirty="0"/>
              <a:t> 8769 simulations (N-1 contingencies)</a:t>
            </a:r>
            <a:endParaRPr lang="sl-SI" b="1" dirty="0"/>
          </a:p>
          <a:p>
            <a:pPr lvl="1"/>
            <a:r>
              <a:rPr lang="en-GB" dirty="0"/>
              <a:t>Features: voltage, loading, power flows</a:t>
            </a:r>
            <a:endParaRPr lang="sl-SI" dirty="0"/>
          </a:p>
          <a:p>
            <a:pPr lvl="1"/>
            <a:r>
              <a:rPr lang="en-GB" dirty="0"/>
              <a:t>Balanced classes: 4497</a:t>
            </a:r>
            <a:r>
              <a:rPr lang="sl-SI" dirty="0"/>
              <a:t> (</a:t>
            </a:r>
            <a:r>
              <a:rPr lang="sl-SI" dirty="0" err="1"/>
              <a:t>secure</a:t>
            </a:r>
            <a:r>
              <a:rPr lang="sl-SI" dirty="0"/>
              <a:t>), 4272 (</a:t>
            </a:r>
            <a:r>
              <a:rPr lang="sl-SI" dirty="0" err="1"/>
              <a:t>insecure</a:t>
            </a:r>
            <a:r>
              <a:rPr lang="sl-SI" dirty="0"/>
              <a:t>)</a:t>
            </a:r>
          </a:p>
          <a:p>
            <a:r>
              <a:rPr lang="en-GB" b="1" dirty="0"/>
              <a:t>EDA Highlights:</a:t>
            </a:r>
            <a:endParaRPr lang="sl-SI" b="1" dirty="0"/>
          </a:p>
          <a:p>
            <a:pPr lvl="1"/>
            <a:r>
              <a:rPr lang="en-GB" dirty="0"/>
              <a:t>3 features with missing values </a:t>
            </a:r>
            <a:endParaRPr lang="sl-SI" dirty="0"/>
          </a:p>
          <a:p>
            <a:pPr lvl="1"/>
            <a:r>
              <a:rPr lang="en-GB" dirty="0"/>
              <a:t>No real time series → simulated time only</a:t>
            </a:r>
            <a:endParaRPr lang="sl-SI" b="1" dirty="0"/>
          </a:p>
        </p:txBody>
      </p:sp>
    </p:spTree>
    <p:extLst>
      <p:ext uri="{BB962C8B-B14F-4D97-AF65-F5344CB8AC3E}">
        <p14:creationId xmlns:p14="http://schemas.microsoft.com/office/powerpoint/2010/main" val="1022347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9C8C367-B296-C6D3-C789-F5DE4CF61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Methodology &amp; Setup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BEDE7DC-52E9-730B-6B55-81A87B53D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Strategies </a:t>
            </a:r>
            <a:r>
              <a:rPr lang="sl-SI" b="1" dirty="0"/>
              <a:t>c</a:t>
            </a:r>
            <a:r>
              <a:rPr lang="en-GB" b="1" dirty="0" err="1"/>
              <a:t>ompared</a:t>
            </a:r>
            <a:r>
              <a:rPr lang="en-GB" b="1" dirty="0"/>
              <a:t>:</a:t>
            </a:r>
            <a:r>
              <a:rPr lang="sl-SI" dirty="0"/>
              <a:t> </a:t>
            </a:r>
            <a:r>
              <a:rPr lang="en-GB" dirty="0"/>
              <a:t>Random, Uncertainty, Entropy, Margin sampling</a:t>
            </a:r>
            <a:endParaRPr lang="sl-SI" dirty="0"/>
          </a:p>
          <a:p>
            <a:r>
              <a:rPr lang="en-GB" b="1" dirty="0"/>
              <a:t>Setup </a:t>
            </a:r>
            <a:r>
              <a:rPr lang="sl-SI" b="1" dirty="0"/>
              <a:t>p</a:t>
            </a:r>
            <a:r>
              <a:rPr lang="en-GB" b="1" dirty="0" err="1"/>
              <a:t>arameters</a:t>
            </a:r>
            <a:r>
              <a:rPr lang="en-GB" b="1" dirty="0"/>
              <a:t>:</a:t>
            </a:r>
            <a:r>
              <a:rPr lang="sl-SI" b="1" dirty="0"/>
              <a:t> </a:t>
            </a:r>
            <a:r>
              <a:rPr lang="sl-SI" dirty="0" err="1"/>
              <a:t>initial_size</a:t>
            </a:r>
            <a:r>
              <a:rPr lang="sl-SI" dirty="0"/>
              <a:t>, </a:t>
            </a:r>
            <a:r>
              <a:rPr lang="sl-SI" dirty="0" err="1"/>
              <a:t>batch_size</a:t>
            </a:r>
            <a:r>
              <a:rPr lang="sl-SI" dirty="0"/>
              <a:t>, </a:t>
            </a:r>
            <a:r>
              <a:rPr lang="sl-SI" dirty="0" err="1"/>
              <a:t>iterations</a:t>
            </a:r>
            <a:endParaRPr lang="sl-SI" dirty="0"/>
          </a:p>
          <a:p>
            <a:r>
              <a:rPr lang="sl-SI" b="1" dirty="0" err="1"/>
              <a:t>Splits</a:t>
            </a:r>
            <a:r>
              <a:rPr lang="sl-SI" b="1" dirty="0"/>
              <a:t>: </a:t>
            </a:r>
            <a:r>
              <a:rPr lang="en-GB" dirty="0"/>
              <a:t>Manual Temporal Split</a:t>
            </a:r>
            <a:r>
              <a:rPr lang="sl-SI" dirty="0"/>
              <a:t> </a:t>
            </a:r>
            <a:r>
              <a:rPr lang="sl-SI" dirty="0" err="1"/>
              <a:t>and</a:t>
            </a:r>
            <a:r>
              <a:rPr lang="sl-SI" dirty="0"/>
              <a:t> </a:t>
            </a:r>
            <a:r>
              <a:rPr lang="en-GB" dirty="0"/>
              <a:t>Random Train/Test Split</a:t>
            </a:r>
            <a:endParaRPr lang="sl-SI" dirty="0"/>
          </a:p>
          <a:p>
            <a:r>
              <a:rPr lang="en-GB" b="1" dirty="0"/>
              <a:t>Evaluation:</a:t>
            </a:r>
            <a:r>
              <a:rPr lang="sl-SI" b="1" dirty="0"/>
              <a:t> </a:t>
            </a:r>
            <a:r>
              <a:rPr lang="en-GB" dirty="0"/>
              <a:t>Final accuracy, mean/std accuracy, time per iteration</a:t>
            </a:r>
          </a:p>
        </p:txBody>
      </p:sp>
    </p:spTree>
    <p:extLst>
      <p:ext uri="{BB962C8B-B14F-4D97-AF65-F5344CB8AC3E}">
        <p14:creationId xmlns:p14="http://schemas.microsoft.com/office/powerpoint/2010/main" val="969379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A928384-EB2B-FE6B-4105-BE9E7485A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</a:t>
            </a:r>
            <a:r>
              <a:rPr lang="sl-SI" dirty="0"/>
              <a:t>r</a:t>
            </a:r>
            <a:r>
              <a:rPr lang="en-GB" dirty="0" err="1"/>
              <a:t>esults</a:t>
            </a:r>
            <a:r>
              <a:rPr lang="en-GB" dirty="0"/>
              <a:t> &amp; Takeaways</a:t>
            </a:r>
          </a:p>
        </p:txBody>
      </p:sp>
      <p:sp>
        <p:nvSpPr>
          <p:cNvPr id="3" name="Označba mesta vsebine 2">
            <a:extLst>
              <a:ext uri="{FF2B5EF4-FFF2-40B4-BE49-F238E27FC236}">
                <a16:creationId xmlns:a16="http://schemas.microsoft.com/office/drawing/2014/main" id="{6B705FAF-6FDF-F9BC-9E9C-6C28C75F5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741"/>
            <a:ext cx="5434263" cy="4351338"/>
          </a:xfrm>
        </p:spPr>
        <p:txBody>
          <a:bodyPr/>
          <a:lstStyle/>
          <a:p>
            <a:r>
              <a:rPr lang="en-GB" b="1" dirty="0"/>
              <a:t>Best </a:t>
            </a:r>
            <a:r>
              <a:rPr lang="sl-SI" b="1" dirty="0"/>
              <a:t>o</a:t>
            </a:r>
            <a:r>
              <a:rPr lang="en-GB" b="1" dirty="0" err="1"/>
              <a:t>verall</a:t>
            </a:r>
            <a:r>
              <a:rPr lang="en-GB" b="1" dirty="0"/>
              <a:t> (Train/Test Split):</a:t>
            </a:r>
            <a:endParaRPr lang="sl-SI" b="1" dirty="0"/>
          </a:p>
          <a:p>
            <a:pPr lvl="1"/>
            <a:r>
              <a:rPr lang="en-GB" b="1" dirty="0"/>
              <a:t>Strategy</a:t>
            </a:r>
            <a:r>
              <a:rPr lang="en-GB" dirty="0"/>
              <a:t>: </a:t>
            </a:r>
            <a:r>
              <a:rPr lang="sl-SI" dirty="0"/>
              <a:t>Margin</a:t>
            </a:r>
          </a:p>
          <a:p>
            <a:pPr lvl="1"/>
            <a:r>
              <a:rPr lang="en-GB" b="1" dirty="0"/>
              <a:t>Accuracy</a:t>
            </a:r>
            <a:r>
              <a:rPr lang="en-GB" dirty="0"/>
              <a:t>: 0.9509</a:t>
            </a:r>
            <a:endParaRPr lang="sl-SI" dirty="0"/>
          </a:p>
          <a:p>
            <a:pPr lvl="1"/>
            <a:r>
              <a:rPr lang="en-GB" b="1" dirty="0"/>
              <a:t>Params</a:t>
            </a:r>
            <a:r>
              <a:rPr lang="en-GB" dirty="0"/>
              <a:t>: </a:t>
            </a:r>
            <a:r>
              <a:rPr lang="en-GB" dirty="0" err="1"/>
              <a:t>initial_size</a:t>
            </a:r>
            <a:r>
              <a:rPr lang="en-GB" dirty="0"/>
              <a:t>=100</a:t>
            </a:r>
            <a:r>
              <a:rPr lang="sl-SI" dirty="0"/>
              <a:t>, </a:t>
            </a:r>
            <a:r>
              <a:rPr lang="en-GB" dirty="0"/>
              <a:t>batch=50</a:t>
            </a:r>
            <a:r>
              <a:rPr lang="sl-SI" dirty="0"/>
              <a:t>, </a:t>
            </a:r>
            <a:r>
              <a:rPr lang="en-GB" dirty="0"/>
              <a:t>iterations=40</a:t>
            </a:r>
          </a:p>
        </p:txBody>
      </p:sp>
      <p:sp>
        <p:nvSpPr>
          <p:cNvPr id="5" name="Označba mesta vsebine 2">
            <a:extLst>
              <a:ext uri="{FF2B5EF4-FFF2-40B4-BE49-F238E27FC236}">
                <a16:creationId xmlns:a16="http://schemas.microsoft.com/office/drawing/2014/main" id="{F95E375A-8AC1-8FDA-EE70-0CACA204E38B}"/>
              </a:ext>
            </a:extLst>
          </p:cNvPr>
          <p:cNvSpPr txBox="1">
            <a:spLocks/>
          </p:cNvSpPr>
          <p:nvPr/>
        </p:nvSpPr>
        <p:spPr>
          <a:xfrm>
            <a:off x="6460958" y="1488741"/>
            <a:ext cx="54342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Best (Manual Temporal Split):</a:t>
            </a:r>
            <a:endParaRPr lang="sl-SI" b="1" dirty="0"/>
          </a:p>
          <a:p>
            <a:pPr lvl="1"/>
            <a:r>
              <a:rPr lang="en-GB" b="1" dirty="0"/>
              <a:t>Strategy</a:t>
            </a:r>
            <a:r>
              <a:rPr lang="en-GB" dirty="0"/>
              <a:t>: Random</a:t>
            </a:r>
            <a:endParaRPr lang="sl-SI" dirty="0"/>
          </a:p>
          <a:p>
            <a:pPr lvl="1"/>
            <a:r>
              <a:rPr lang="en-GB" b="1" dirty="0"/>
              <a:t>Accuracy</a:t>
            </a:r>
            <a:r>
              <a:rPr lang="en-GB" dirty="0"/>
              <a:t>: 0.9259</a:t>
            </a:r>
            <a:endParaRPr lang="sl-SI" dirty="0"/>
          </a:p>
          <a:p>
            <a:pPr lvl="1"/>
            <a:r>
              <a:rPr lang="en-GB" b="1" dirty="0"/>
              <a:t>Params</a:t>
            </a:r>
            <a:r>
              <a:rPr lang="en-GB" dirty="0"/>
              <a:t>: </a:t>
            </a:r>
            <a:r>
              <a:rPr lang="en-GB" dirty="0" err="1"/>
              <a:t>initial_size</a:t>
            </a:r>
            <a:r>
              <a:rPr lang="en-GB" dirty="0"/>
              <a:t>=100</a:t>
            </a:r>
            <a:r>
              <a:rPr lang="sl-SI" dirty="0"/>
              <a:t>, </a:t>
            </a:r>
            <a:r>
              <a:rPr lang="en-GB" dirty="0"/>
              <a:t>batch=</a:t>
            </a:r>
            <a:r>
              <a:rPr lang="sl-SI" dirty="0"/>
              <a:t>100, </a:t>
            </a:r>
            <a:r>
              <a:rPr lang="en-GB" dirty="0"/>
              <a:t>iterations=</a:t>
            </a:r>
            <a:r>
              <a:rPr lang="sl-SI" dirty="0"/>
              <a:t>40</a:t>
            </a:r>
            <a:endParaRPr lang="en-GB" dirty="0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F71BF56A-CF95-46EE-49B4-84D8A3E80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0722" y="3548063"/>
            <a:ext cx="5565000" cy="3309937"/>
          </a:xfrm>
          <a:prstGeom prst="rect">
            <a:avLst/>
          </a:prstGeom>
        </p:spPr>
      </p:pic>
      <p:pic>
        <p:nvPicPr>
          <p:cNvPr id="6" name="Slika 5">
            <a:extLst>
              <a:ext uri="{FF2B5EF4-FFF2-40B4-BE49-F238E27FC236}">
                <a16:creationId xmlns:a16="http://schemas.microsoft.com/office/drawing/2014/main" id="{231E5C7F-DF40-D476-98BE-AC77D1276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05" y="3548063"/>
            <a:ext cx="5311574" cy="316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92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8A9CC56-B447-0F0F-F951-AAAFF536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of Active Learning </a:t>
            </a:r>
            <a:r>
              <a:rPr lang="sl-SI" dirty="0"/>
              <a:t>s</a:t>
            </a:r>
            <a:r>
              <a:rPr lang="en-GB" dirty="0" err="1"/>
              <a:t>trategies</a:t>
            </a:r>
            <a:endParaRPr lang="en-GB" dirty="0"/>
          </a:p>
        </p:txBody>
      </p:sp>
      <p:pic>
        <p:nvPicPr>
          <p:cNvPr id="7" name="Označba mesta vsebine 6">
            <a:extLst>
              <a:ext uri="{FF2B5EF4-FFF2-40B4-BE49-F238E27FC236}">
                <a16:creationId xmlns:a16="http://schemas.microsoft.com/office/drawing/2014/main" id="{222272CB-BDF5-9A74-7CE7-E63AF4BCD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6979" y="4096797"/>
            <a:ext cx="3324857" cy="2492374"/>
          </a:xfrm>
        </p:spPr>
      </p:pic>
      <p:pic>
        <p:nvPicPr>
          <p:cNvPr id="9" name="Slika 8">
            <a:extLst>
              <a:ext uri="{FF2B5EF4-FFF2-40B4-BE49-F238E27FC236}">
                <a16:creationId xmlns:a16="http://schemas.microsoft.com/office/drawing/2014/main" id="{3DCD6B98-FD32-288B-A0E1-CF4974F29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265" y="4096797"/>
            <a:ext cx="3225867" cy="2396078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81D498BA-A776-EA0F-2D4A-46334C030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455" y="4030958"/>
            <a:ext cx="3324857" cy="2461917"/>
          </a:xfrm>
          <a:prstGeom prst="rect">
            <a:avLst/>
          </a:prstGeom>
        </p:spPr>
      </p:pic>
      <p:pic>
        <p:nvPicPr>
          <p:cNvPr id="4" name="Slika 3">
            <a:extLst>
              <a:ext uri="{FF2B5EF4-FFF2-40B4-BE49-F238E27FC236}">
                <a16:creationId xmlns:a16="http://schemas.microsoft.com/office/drawing/2014/main" id="{214CCFAA-FE6D-CD11-600E-33B03DEAD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1266" y="1393189"/>
            <a:ext cx="3327732" cy="249237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4F61DDD2-FDFD-FEF2-52E3-655A1502EC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48153" y="1393189"/>
            <a:ext cx="3416167" cy="251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246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isarn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186</Words>
  <Application>Microsoft Office PowerPoint</Application>
  <PresentationFormat>Širokozaslonsko</PresentationFormat>
  <Paragraphs>24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Officeova tema</vt:lpstr>
      <vt:lpstr>Active Learning for Power Grid Security Classification</vt:lpstr>
      <vt:lpstr>Problem &amp; Dataset</vt:lpstr>
      <vt:lpstr>Methodology &amp; Setup</vt:lpstr>
      <vt:lpstr>Key results &amp; Takeaways</vt:lpstr>
      <vt:lpstr>Comparison of Active Learning strategies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Gasper Leskovec</dc:creator>
  <cp:lastModifiedBy>Gasper Leskovec</cp:lastModifiedBy>
  <cp:revision>14</cp:revision>
  <dcterms:created xsi:type="dcterms:W3CDTF">2025-05-15T12:18:02Z</dcterms:created>
  <dcterms:modified xsi:type="dcterms:W3CDTF">2025-05-15T13:31:36Z</dcterms:modified>
</cp:coreProperties>
</file>