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68534F6-6843-B037-3899-10FF0C8B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5A7ACD5-CA35-D66F-FB44-9888B74B6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7663865-7D4E-7630-436E-63905BB0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DE796B6-ECB5-21C9-882B-5E2553D0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185EB5AB-353F-3192-113C-CC5A66B1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20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47AD47D-C914-F168-2556-B838125E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2ED3EEDF-6F2B-271E-7857-00CF663F2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11AF99E-3D80-BE1E-8B3F-F2F947B9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6E871D7-2976-9C8B-2833-B4E8E749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267B0E5-B8E5-9A6A-E548-C93C718C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1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DA87E043-9045-80C1-20AD-DD663417B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57CC5715-D566-024D-CA4A-B43BC23E4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9F99EDDE-F7CF-762D-5536-878976F4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2558A8F-5C6C-71B0-F785-66472D47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BA412ED-7A2A-5732-BF59-7FF5FF49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21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84C29B-3200-806E-EA20-B316D3EF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19B003D-415D-ADFF-5A5A-2F4FB662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5984C5F-9722-06F8-A92C-39B8CFD1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5AA7403-55D5-8C1C-5E8A-AB8A2834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8BD25560-F655-766E-98E6-B7CD1116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1A4252-0CAA-560F-006A-CE4E8019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A896F1FA-CC42-A45B-D8A8-6AF70370E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4F3286D-DE85-D0D7-B9AA-0D2961B9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0FBA0B3-2191-9BA9-DBD8-6EA3C7FE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6F36AF6-FBB4-6687-77D8-8914437E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16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88C12DB-BA87-F316-F300-BB49BE75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9AEE224-610F-E19E-20B4-076810DE8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639E9F94-C3AB-87FC-A588-16E31D7DC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6514237C-8661-58DC-B132-D24E1415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20B3C49A-6342-8823-49BC-EA0E82D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15D616EF-20AB-5D15-9125-62B255E5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41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23C83D-035A-82EE-993D-485EBAE2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66CB1211-E31B-34BF-ED7C-8E95F78D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811429BA-9782-A7C9-5C0A-AE420D697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87CE2075-21ED-F786-E0D4-FB5AFEA5B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C3322220-21AB-5776-FEA4-30AA0CC0A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89D18A57-BD48-1C4C-6508-4504B440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F17738D3-DA2A-E011-4B3D-06DB0C05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519DF4FF-881F-A52A-2A5A-02453205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6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650DAC-0FE3-5880-EF07-EE72309E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0DAFF8FD-5A1E-088D-2B3C-8AD5A017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451E360F-B8F4-CCF5-9D10-2FAC33F9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2BE6D20C-9F25-0A1C-4F98-F4888E41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3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2F70FE63-80EF-2729-8C6D-8EF28B6E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E16E07A2-76BA-C703-F4B6-8C9C8A96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D7FE5E28-1E12-C175-6DD6-EEB711FC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3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9AF194-2654-17C0-99DC-6F6E5B42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6A99038-D374-BFBD-2347-85A7C52B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BF5BF5F7-2991-201D-046F-ED1593919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8AE739B-326B-C8DE-CE33-0A2530DD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261D222-D135-532D-5907-1E369002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95E3C65E-5707-4F52-F140-ED50FAB2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23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B631436-AE4C-E888-A8D5-7B5067ED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AA9018C9-358D-53FB-B49E-8AA581BC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1F6BF084-F66F-FEC5-41E3-646C4FE9D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FC27E04-E0E0-DD02-D149-349F369F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3123BD6E-861E-DB9B-A090-70605CFC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ED707F7F-FE5F-09F8-52AB-5A9275CE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6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D2DE5B19-C6FF-E6B8-0150-5F52C9CF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31ED8D1D-FE0B-8664-AFCD-7FFD2A63A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6F83A6A-86EE-682C-D745-E7FCD09B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7EC59BE7-259A-0EA5-6841-1B1D66B59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22AE75D-3ADC-09F3-0DB2-6B1241D5F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66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B687A8D-E0DA-A454-D63A-7E9C89B7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Active Learning for Power Grid Security Classification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4549D41-3A83-B4A4-D611-81654EBDC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09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A4443B-4BA4-D307-14DB-08041F3D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&amp; Dataset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95B654A-2C2E-B875-4DF2-E5E965FC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Objective:</a:t>
            </a:r>
            <a:r>
              <a:rPr lang="en-GB" dirty="0"/>
              <a:t> Improve binary classification (secure/insecure) using </a:t>
            </a:r>
            <a:r>
              <a:rPr lang="en-GB" b="1" dirty="0"/>
              <a:t>active learning</a:t>
            </a:r>
            <a:endParaRPr lang="sl-SI" b="1" dirty="0"/>
          </a:p>
          <a:p>
            <a:r>
              <a:rPr lang="en-GB" b="1" dirty="0"/>
              <a:t>Dataset:</a:t>
            </a:r>
            <a:r>
              <a:rPr lang="en-GB" dirty="0"/>
              <a:t> 8769 simulations (N-1 contingencies)</a:t>
            </a:r>
            <a:endParaRPr lang="sl-SI" b="1" dirty="0"/>
          </a:p>
          <a:p>
            <a:pPr lvl="1"/>
            <a:r>
              <a:rPr lang="en-GB" dirty="0"/>
              <a:t>Features: voltage, loading, power flows</a:t>
            </a:r>
            <a:endParaRPr lang="sl-SI" dirty="0"/>
          </a:p>
          <a:p>
            <a:pPr lvl="1"/>
            <a:r>
              <a:rPr lang="en-GB" dirty="0"/>
              <a:t>Balanced classes: 4497</a:t>
            </a:r>
            <a:r>
              <a:rPr lang="sl-SI" dirty="0"/>
              <a:t> (</a:t>
            </a:r>
            <a:r>
              <a:rPr lang="sl-SI" dirty="0" err="1"/>
              <a:t>secure</a:t>
            </a:r>
            <a:r>
              <a:rPr lang="sl-SI" dirty="0"/>
              <a:t>), 4272 (</a:t>
            </a:r>
            <a:r>
              <a:rPr lang="sl-SI" dirty="0" err="1"/>
              <a:t>insecure</a:t>
            </a:r>
            <a:r>
              <a:rPr lang="sl-SI" dirty="0"/>
              <a:t>)</a:t>
            </a:r>
          </a:p>
          <a:p>
            <a:r>
              <a:rPr lang="en-GB" b="1" dirty="0"/>
              <a:t>EDA Highlights:</a:t>
            </a:r>
            <a:endParaRPr lang="sl-SI" b="1" dirty="0"/>
          </a:p>
          <a:p>
            <a:pPr lvl="1"/>
            <a:r>
              <a:rPr lang="en-GB" dirty="0"/>
              <a:t>3 features with missing values </a:t>
            </a:r>
            <a:endParaRPr lang="sl-SI" dirty="0"/>
          </a:p>
          <a:p>
            <a:pPr lvl="1"/>
            <a:r>
              <a:rPr lang="en-GB" dirty="0"/>
              <a:t>No real time series → simulated time only</a:t>
            </a: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102234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C8C367-B296-C6D3-C789-F5DE4CF6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&amp; Setup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BEDE7DC-52E9-730B-6B55-81A87B53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Strategies </a:t>
            </a:r>
            <a:r>
              <a:rPr lang="sl-SI" b="1" dirty="0"/>
              <a:t>c</a:t>
            </a:r>
            <a:r>
              <a:rPr lang="en-GB" b="1" dirty="0" err="1"/>
              <a:t>ompared</a:t>
            </a:r>
            <a:r>
              <a:rPr lang="en-GB" b="1" dirty="0"/>
              <a:t>:</a:t>
            </a:r>
            <a:r>
              <a:rPr lang="sl-SI" dirty="0"/>
              <a:t> </a:t>
            </a:r>
            <a:r>
              <a:rPr lang="en-GB" dirty="0"/>
              <a:t>Random, Uncertainty, Entropy, Margin sampling</a:t>
            </a:r>
            <a:endParaRPr lang="sl-SI" dirty="0"/>
          </a:p>
          <a:p>
            <a:r>
              <a:rPr lang="en-GB" b="1" dirty="0"/>
              <a:t>Setup </a:t>
            </a:r>
            <a:r>
              <a:rPr lang="sl-SI" b="1" dirty="0"/>
              <a:t>p</a:t>
            </a:r>
            <a:r>
              <a:rPr lang="en-GB" b="1" dirty="0" err="1"/>
              <a:t>arameters</a:t>
            </a:r>
            <a:r>
              <a:rPr lang="en-GB" b="1" dirty="0"/>
              <a:t>:</a:t>
            </a:r>
            <a:r>
              <a:rPr lang="sl-SI" b="1" dirty="0"/>
              <a:t> </a:t>
            </a:r>
            <a:r>
              <a:rPr lang="sl-SI" dirty="0" err="1"/>
              <a:t>initial_size</a:t>
            </a:r>
            <a:r>
              <a:rPr lang="sl-SI" dirty="0"/>
              <a:t>, </a:t>
            </a:r>
            <a:r>
              <a:rPr lang="sl-SI" dirty="0" err="1"/>
              <a:t>batch_size</a:t>
            </a:r>
            <a:r>
              <a:rPr lang="sl-SI" dirty="0"/>
              <a:t>, </a:t>
            </a:r>
            <a:r>
              <a:rPr lang="sl-SI" dirty="0" err="1"/>
              <a:t>iterations</a:t>
            </a:r>
            <a:endParaRPr lang="sl-SI" dirty="0"/>
          </a:p>
          <a:p>
            <a:r>
              <a:rPr lang="sl-SI" b="1" dirty="0" err="1"/>
              <a:t>Splits</a:t>
            </a:r>
            <a:r>
              <a:rPr lang="sl-SI" b="1" dirty="0"/>
              <a:t>: </a:t>
            </a:r>
            <a:r>
              <a:rPr lang="en-GB" dirty="0"/>
              <a:t>Manual Temporal Split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en-GB" dirty="0"/>
              <a:t>Random Train/Test Split</a:t>
            </a:r>
            <a:endParaRPr lang="sl-SI" dirty="0"/>
          </a:p>
          <a:p>
            <a:r>
              <a:rPr lang="en-GB" b="1" dirty="0"/>
              <a:t>Evaluation:</a:t>
            </a:r>
            <a:r>
              <a:rPr lang="sl-SI" b="1" dirty="0"/>
              <a:t> </a:t>
            </a:r>
            <a:r>
              <a:rPr lang="en-GB" dirty="0"/>
              <a:t>Final accuracy, mean/std accuracy, time per iteration</a:t>
            </a:r>
          </a:p>
        </p:txBody>
      </p:sp>
    </p:spTree>
    <p:extLst>
      <p:ext uri="{BB962C8B-B14F-4D97-AF65-F5344CB8AC3E}">
        <p14:creationId xmlns:p14="http://schemas.microsoft.com/office/powerpoint/2010/main" val="96937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928384-EB2B-FE6B-4105-BE9E7485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</a:t>
            </a:r>
            <a:r>
              <a:rPr lang="sl-SI" dirty="0"/>
              <a:t>r</a:t>
            </a:r>
            <a:r>
              <a:rPr lang="en-GB" dirty="0" err="1"/>
              <a:t>esults</a:t>
            </a:r>
            <a:r>
              <a:rPr lang="en-GB" dirty="0"/>
              <a:t> &amp; Takeaways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B705FAF-6FDF-F9BC-9E9C-6C28C75F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741"/>
            <a:ext cx="5434263" cy="4351338"/>
          </a:xfrm>
        </p:spPr>
        <p:txBody>
          <a:bodyPr/>
          <a:lstStyle/>
          <a:p>
            <a:r>
              <a:rPr lang="en-GB" b="1" dirty="0"/>
              <a:t>Best </a:t>
            </a:r>
            <a:r>
              <a:rPr lang="sl-SI" b="1" dirty="0"/>
              <a:t>o</a:t>
            </a:r>
            <a:r>
              <a:rPr lang="en-GB" b="1" dirty="0" err="1"/>
              <a:t>verall</a:t>
            </a:r>
            <a:r>
              <a:rPr lang="en-GB" b="1" dirty="0"/>
              <a:t> (Train/Test Split):</a:t>
            </a:r>
            <a:endParaRPr lang="sl-SI" b="1" dirty="0"/>
          </a:p>
          <a:p>
            <a:pPr lvl="1"/>
            <a:r>
              <a:rPr lang="en-GB" b="1" dirty="0"/>
              <a:t>Strategy</a:t>
            </a:r>
            <a:r>
              <a:rPr lang="en-GB" dirty="0"/>
              <a:t>: </a:t>
            </a:r>
            <a:r>
              <a:rPr lang="sl-SI" dirty="0"/>
              <a:t>Margin</a:t>
            </a:r>
          </a:p>
          <a:p>
            <a:pPr lvl="1"/>
            <a:r>
              <a:rPr lang="en-GB" b="1" dirty="0"/>
              <a:t>Accuracy</a:t>
            </a:r>
            <a:r>
              <a:rPr lang="en-GB" dirty="0"/>
              <a:t>: 0.9509</a:t>
            </a:r>
            <a:endParaRPr lang="sl-SI" dirty="0"/>
          </a:p>
          <a:p>
            <a:pPr lvl="1"/>
            <a:r>
              <a:rPr lang="en-GB" b="1" dirty="0"/>
              <a:t>Params</a:t>
            </a:r>
            <a:r>
              <a:rPr lang="en-GB" dirty="0"/>
              <a:t>: </a:t>
            </a:r>
            <a:r>
              <a:rPr lang="en-GB" dirty="0" err="1"/>
              <a:t>initial_size</a:t>
            </a:r>
            <a:r>
              <a:rPr lang="en-GB" dirty="0"/>
              <a:t>=100</a:t>
            </a:r>
            <a:r>
              <a:rPr lang="sl-SI" dirty="0"/>
              <a:t>, </a:t>
            </a:r>
            <a:r>
              <a:rPr lang="en-GB" dirty="0"/>
              <a:t>batch=50</a:t>
            </a:r>
            <a:r>
              <a:rPr lang="sl-SI" dirty="0"/>
              <a:t>, </a:t>
            </a:r>
            <a:r>
              <a:rPr lang="en-GB" dirty="0"/>
              <a:t>iterations=40</a:t>
            </a:r>
          </a:p>
        </p:txBody>
      </p:sp>
      <p:sp>
        <p:nvSpPr>
          <p:cNvPr id="5" name="Označba mesta vsebine 2">
            <a:extLst>
              <a:ext uri="{FF2B5EF4-FFF2-40B4-BE49-F238E27FC236}">
                <a16:creationId xmlns:a16="http://schemas.microsoft.com/office/drawing/2014/main" id="{F95E375A-8AC1-8FDA-EE70-0CACA204E38B}"/>
              </a:ext>
            </a:extLst>
          </p:cNvPr>
          <p:cNvSpPr txBox="1">
            <a:spLocks/>
          </p:cNvSpPr>
          <p:nvPr/>
        </p:nvSpPr>
        <p:spPr>
          <a:xfrm>
            <a:off x="6460958" y="1488741"/>
            <a:ext cx="54342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Best (Manual Temporal Split):</a:t>
            </a:r>
            <a:endParaRPr lang="sl-SI" b="1" dirty="0"/>
          </a:p>
          <a:p>
            <a:pPr lvl="1"/>
            <a:r>
              <a:rPr lang="en-GB" b="1" dirty="0"/>
              <a:t>Strategy</a:t>
            </a:r>
            <a:r>
              <a:rPr lang="en-GB" dirty="0"/>
              <a:t>: Random</a:t>
            </a:r>
            <a:endParaRPr lang="sl-SI" dirty="0"/>
          </a:p>
          <a:p>
            <a:pPr lvl="1"/>
            <a:r>
              <a:rPr lang="en-GB" b="1" dirty="0"/>
              <a:t>Accuracy</a:t>
            </a:r>
            <a:r>
              <a:rPr lang="en-GB" dirty="0"/>
              <a:t>: 0.9259</a:t>
            </a:r>
            <a:endParaRPr lang="sl-SI" dirty="0"/>
          </a:p>
          <a:p>
            <a:pPr lvl="1"/>
            <a:r>
              <a:rPr lang="en-GB" b="1" dirty="0"/>
              <a:t>Params</a:t>
            </a:r>
            <a:r>
              <a:rPr lang="en-GB" dirty="0"/>
              <a:t>: </a:t>
            </a:r>
            <a:r>
              <a:rPr lang="en-GB" dirty="0" err="1"/>
              <a:t>initial_size</a:t>
            </a:r>
            <a:r>
              <a:rPr lang="en-GB" dirty="0"/>
              <a:t>=100</a:t>
            </a:r>
            <a:r>
              <a:rPr lang="sl-SI" dirty="0"/>
              <a:t>, </a:t>
            </a:r>
            <a:r>
              <a:rPr lang="en-GB" dirty="0"/>
              <a:t>batch=</a:t>
            </a:r>
            <a:r>
              <a:rPr lang="sl-SI" dirty="0"/>
              <a:t>100, </a:t>
            </a:r>
            <a:r>
              <a:rPr lang="en-GB" dirty="0"/>
              <a:t>iterations=</a:t>
            </a:r>
            <a:r>
              <a:rPr lang="sl-SI" dirty="0"/>
              <a:t>40</a:t>
            </a:r>
            <a:endParaRPr lang="en-GB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F71BF56A-CF95-46EE-49B4-84D8A3E8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722" y="3548063"/>
            <a:ext cx="5565000" cy="3309937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231E5C7F-DF40-D476-98BE-AC77D1276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5" y="3548063"/>
            <a:ext cx="5311574" cy="31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A9CC56-B447-0F0F-F951-AAAFF536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Active Learning </a:t>
            </a:r>
            <a:r>
              <a:rPr lang="sl-SI" dirty="0"/>
              <a:t>s</a:t>
            </a:r>
            <a:r>
              <a:rPr lang="en-GB" dirty="0" err="1"/>
              <a:t>trategies</a:t>
            </a:r>
            <a:endParaRPr lang="en-GB" dirty="0"/>
          </a:p>
        </p:txBody>
      </p:sp>
      <p:pic>
        <p:nvPicPr>
          <p:cNvPr id="7" name="Označba mesta vsebine 6">
            <a:extLst>
              <a:ext uri="{FF2B5EF4-FFF2-40B4-BE49-F238E27FC236}">
                <a16:creationId xmlns:a16="http://schemas.microsoft.com/office/drawing/2014/main" id="{222272CB-BDF5-9A74-7CE7-E63AF4BCD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58194"/>
            <a:ext cx="3324857" cy="2492374"/>
          </a:xfr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A7C79836-4DB2-AEFD-D80D-474372EFF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66" y="1358194"/>
            <a:ext cx="3384706" cy="2492374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3DCD6B98-FD32-288B-A0E1-CF4974F29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597" y="4013294"/>
            <a:ext cx="3225867" cy="2396078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81D498BA-A776-EA0F-2D4A-46334C030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13294"/>
            <a:ext cx="3324857" cy="24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4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186</Words>
  <Application>Microsoft Office PowerPoint</Application>
  <PresentationFormat>Širokozaslonsko</PresentationFormat>
  <Paragraphs>24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Officeova tema</vt:lpstr>
      <vt:lpstr>Active Learning for Power Grid Security Classification</vt:lpstr>
      <vt:lpstr>Problem &amp; Dataset</vt:lpstr>
      <vt:lpstr>Methodology &amp; Setup</vt:lpstr>
      <vt:lpstr>Key results &amp; Takeaways</vt:lpstr>
      <vt:lpstr>Comparison of Active Learning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Gasper Leskovec</dc:creator>
  <cp:lastModifiedBy>Gasper Leskovec</cp:lastModifiedBy>
  <cp:revision>13</cp:revision>
  <dcterms:created xsi:type="dcterms:W3CDTF">2025-05-15T12:18:02Z</dcterms:created>
  <dcterms:modified xsi:type="dcterms:W3CDTF">2025-05-15T12:41:35Z</dcterms:modified>
</cp:coreProperties>
</file>