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delineating</a:t>
            </a:r>
            <a:r>
              <a:rPr/>
              <a:t> </a:t>
            </a:r>
            <a:r>
              <a:rPr/>
              <a:t>site-specific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Units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Huma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backdrop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pc1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pca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scores[,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backdrop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POINT_X[pc1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POINT_Y[pc1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'yellow'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POINT_X[pc1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POINT_Y[pc1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'brown'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Machine-learning-Final-project..Rmd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pca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scores[,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backdrop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POINT_X[pc2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POINT_Y[pc2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'yellow'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POINT_X[pc2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],Soil_data_WithG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POINT_Y[pc2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'brown'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Machine-learning-Final-project..Rm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K-means</a:t>
            </a:r>
            <a:r>
              <a:rPr/>
              <a:t> </a:t>
            </a:r>
            <a:r>
              <a:rPr/>
              <a:t>clustering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delineate</a:t>
            </a:r>
            <a:r>
              <a:rPr/>
              <a:t> </a:t>
            </a:r>
            <a:r>
              <a:rPr/>
              <a:t>in-season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#Data</a:t>
            </a:r>
            <a:br/>
            <a:r>
              <a:rPr sz="1800">
                <a:latin typeface="Courier"/>
              </a:rPr>
              <a:t>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"Data_4_machine learning_bare_NDVI_SAVI.csv"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quote=</a:t>
            </a:r>
            <a:r>
              <a:rPr sz="1800">
                <a:solidFill>
                  <a:srgbClr val="4070A0"/>
                </a:solidFill>
                <a:latin typeface="Courier"/>
              </a:rPr>
              <a:t>"'"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#Prepare Data</a:t>
            </a:r>
            <a:br/>
            <a:r>
              <a:rPr sz="1800">
                <a:latin typeface="Courier"/>
              </a:rPr>
              <a:t>NDVI_K_means_cluster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kmeans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_Kmeans[,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centers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iter.max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algorithm=</a:t>
            </a:r>
            <a:r>
              <a:rPr sz="1800">
                <a:solidFill>
                  <a:srgbClr val="4070A0"/>
                </a:solidFill>
                <a:latin typeface="Courier"/>
              </a:rPr>
              <a:t>"Lloyd"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#attributes(NDVI_K_means_cluster)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#str(NDVI_K_means_cluster)</a:t>
            </a:r>
            <a:br/>
            <a:r>
              <a:rPr sz="1800">
                <a:latin typeface="Courier"/>
              </a:rPr>
              <a:t>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NDVI_K_means_cluster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cluster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#plot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 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backdrop_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()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 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'blue'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points</a:t>
            </a:r>
            <a:r>
              <a:rPr sz="1800">
                <a:latin typeface="Courier"/>
              </a:rPr>
              <a:t>(NDVI_Data_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POINT_X[cluster_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 NDVI_Data_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_Kmeans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POINT_Y[cluster_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_NDVI_plot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'red'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Machine-learning-Final-project..Rm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Nitrogen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'data.frame':    678 obs. of  10 variables:
##  $ OBJECTID_1 : int  1 2 3 4 5 6 7 8 9 10 ...
##  $ POINT_X    : num  -105 -105 -105 -105 -105 ...
##  $ POINT_Y    : num  40.7 40.7 40.7 40.7 40.7 ...
##  $ OM         : num  1.15 1.15 1.17 1.21 1.26 ...
##  $ Nitrate_N  : num  6.88 7.31 8.37 8.92 9.58 ...
##  $ Eca_deep   : num  40.5 40.2 40.3 40.8 41.5 ...
##  $ Eca_shallow: num  14.1 14.2 14.4 14.7 14.8 ...
##  $ Bare_SAVI  : num  0.109 0.11 0.108 0.113 0.109 ...
##  $ Bare_NDVI  : num  0.152 0.153 0.15 0.156 0.153 ...
##  $ DEM        : int  1563 1563 1563 1563 1563 1563 1563 1563 1563 1562 ...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raster</a:t>
            </a:r>
          </a:p>
          <a:p>
            <a:pPr lvl="1"/>
            <a:r>
              <a:rPr/>
              <a:t>rgdal</a:t>
            </a:r>
          </a:p>
          <a:p>
            <a:pPr lvl="1"/>
            <a:r>
              <a:rPr/>
              <a:t>pls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Nitrate_N ~ Eca_deep + Eca_shallow + Bare_SAVI + 
##     Bare_NDVI + DEM, data = N_prediction)
## 
## Residuals:
##     Min      1Q  Median      3Q     Max 
## -4.9755 -1.5251 -0.0132  1.4344  5.3443 
## 
## Coefficients:
##               Estimate Std. Error t value Pr(&gt;|t|)    
## (Intercept) 1782.99391  136.24179  13.087  &lt; 2e-16 ***
## Eca_deep       0.10784    0.09972   1.081 0.279891    
## Eca_shallow    0.52108    0.13691   3.806 0.000154 ***
## Bare_SAVI   -723.01386   32.36161 -22.342  &lt; 2e-16 ***
## Bare_NDVI    544.72083   22.63566  24.065  &lt; 2e-16 ***
## DEM           -1.14749    0.08624 -13.306  &lt; 2e-16 ***
## ---
## Signif. codes:  0 '***' 0.001 '**' 0.01 '*' 0.05 '.' 0.1 ' ' 1
## 
## Residual standard error: 2.022 on 672 degrees of freedom
## Multiple R-squared:  0.7291, Adjusted R-squared:  0.7271 
## F-statistic: 361.8 on 5 and 672 DF,  p-value: &lt; 2.2e-16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OBJECTID_1       POINT_X        POINT_Y            OM        
##  Min.   :  1.0   Min.   :-105   Min.   :40.66   Min.   :0.9322  
##  1st Qu.:170.2   1st Qu.:-105   1st Qu.:40.67   1st Qu.:1.2161  
##  Median :339.5   Median :-105   Median :40.67   Median :1.3492  
##  Mean   :339.5   Mean   :-105   Mean   :40.67   Mean   :1.3583  
##  3rd Qu.:508.8   3rd Qu.:-105   3rd Qu.:40.67   3rd Qu.:1.4856  
##  Max.   :678.0   Max.   :-105   Max.   :40.67   Max.   :1.7893  
##    Nitrate_N         Eca_deep      Eca_shallow      Bare_SAVI      
##  Min.   : 3.076   Min.   :39.46   Min.   :14.04   Min.   :0.05885  
##  1st Qu.: 5.290   1st Qu.:42.20   1st Qu.:15.19   1st Qu.:0.07137  
##  Median : 7.463   Median :43.10   Median :15.93   Median :0.07536  
##  Mean   : 8.496   Mean   :43.59   Mean   :16.27   Mean   :0.07681  
##  3rd Qu.:11.593   3rd Qu.:44.57   3rd Qu.:16.98   3rd Qu.:0.07964  
##  Max.   :18.204   Max.   :51.60   Max.   :22.14   Max.   :0.15603  
##    Bare_NDVI            DEM      
##  Min.   :0.08476   Min.   :1559  
##  1st Qu.:0.10078   1st Qu.:1561  
##  Median :0.10790   Median :1562  
##  Mean   :0.11003   Mean   :1562  
##  3rd Qu.:0.11478   3rd Qu.:1563  
##  Max.   :0.22755   Max.   :1565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-Machine-learning-Final-project..Rmd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#partial least square</a:t>
            </a:r>
            <a:br/>
            <a:r>
              <a:rPr sz="1800">
                <a:latin typeface="Courier"/>
              </a:rPr>
              <a:t>N_plsr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(Nitrate_N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N_prediction,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validation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678 5 
##  Y dimension: 678 1
## Fit method: kernelpls
## Number of components considered: 5
## 
## VALIDATION: RMSEP
## Cross-validated using 10 random segments.
##        (Intercept)  1 comps  2 comps  3 comps  4 comps  5 comps
## CV           3.874    2.730    2.637    2.452    2.067    2.037
## adjCV        3.874    2.729    2.633    2.367    2.061    2.036
## 
## TRAINING: % variance explained
##            1 comps  2 comps  3 comps  4 comps  5 comps
## X            49.11    58.87    82.25    98.55   100.00
## Nitrate_N    50.84    54.59    62.46    72.65    72.91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RMSP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-Machine-learning-Final-project..Rmd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#training and test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#Split the data into training (60%) and “test” (40%) set randomly.</a:t>
            </a:r>
            <a:br/>
            <a:br/>
            <a:r>
              <a:rPr sz="1800">
                <a:latin typeface="Courier"/>
              </a:rPr>
              <a:t>plsr_data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(N_prediction),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(N_prediction)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N_prediction[plsr_data,]</a:t>
            </a:r>
            <a:br/>
            <a:r>
              <a:rPr sz="1800">
                <a:latin typeface="Courier"/>
              </a:rPr>
              <a:t>plsr_test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N_prediction[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plsr_data,]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#number of component chosen is 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#training</a:t>
            </a:r>
            <a:br/>
            <a:r>
              <a:rPr sz="1800">
                <a:latin typeface="Courier"/>
              </a:rPr>
              <a:t>N_plsr_training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(Nitrate_N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(N_plsr_training)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406 5 
##  Y dimension: 406 1
## Fit method: kernelpls
## Number of components considered: 4
## TRAINING: % variance explained
##            1 comps  2 comps  3 comps  4 comps
## X            49.29    62.36    95.94    98.83
## Nitrate_N    48.53    52.43    54.84    72.68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#test &gt;&gt;&gt; predict</a:t>
            </a:r>
            <a:br/>
            <a:r>
              <a:rPr sz="1800">
                <a:latin typeface="Courier"/>
              </a:rPr>
              <a:t>Predicted_N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(N_plsr_training,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plsr_test)</a:t>
            </a:r>
            <a:br/>
            <a:r>
              <a:rPr sz="1800">
                <a:latin typeface="Courier"/>
              </a:rPr>
              <a:t>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plsr_N_fitted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(N_plsr_training,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plsr_test)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Objective</a:t>
            </a:r>
          </a:p>
          <a:p>
            <a:pPr lvl="1"/>
            <a:r>
              <a:rPr/>
              <a:t>To choose the best predictors to delineate management zone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nitrate</a:t>
            </a:r>
            <a:r>
              <a:rPr/>
              <a:t> </a:t>
            </a:r>
            <a:r>
              <a:rPr/>
              <a:t>nitrogen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accurately?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#R-square need to be calculated to compare the MSE of different models</a:t>
            </a:r>
            <a:br/>
            <a:r>
              <a:rPr sz="1800">
                <a:latin typeface="Courier"/>
              </a:rPr>
              <a:t>average_test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Nitrate_N)</a:t>
            </a:r>
            <a:br/>
            <a:br/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((Predicted_N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Nitrate_N)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((average_test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Nitrate_N)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0.601045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OM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'data.frame':    678 obs. of  10 variables:
##  $ OBJECTID_1 : int  1 2 3 4 5 6 7 8 9 10 ...
##  $ POINT_X    : num  -105 -105 -105 -105 -105 ...
##  $ POINT_Y    : num  40.7 40.7 40.7 40.7 40.7 ...
##  $ OM         : num  1.15 1.15 1.17 1.21 1.26 ...
##  $ Nitrate_N  : num  6.88 7.31 8.37 8.92 9.58 ...
##  $ Eca_deep   : num  40.5 40.2 40.3 40.8 41.5 ...
##  $ Eca_shallow: num  14.1 14.2 14.4 14.7 14.8 ...
##  $ Bare_SAVI  : num  0.109 0.11 0.108 0.113 0.109 ...
##  $ Bare_NDVI  : num  0.152 0.153 0.15 0.156 0.153 ...
##  $ DEM        : int  1563 1563 1563 1563 1563 1563 1563 1563 1563 1562 ...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Nitrate_N ~ Eca_deep + Eca_shallow + Bare_SAVI + 
##     Bare_NDVI + DEM, data = OM_prediction)
## 
## Residuals:
##     Min      1Q  Median      3Q     Max 
## -4.9755 -1.5251 -0.0132  1.4344  5.3443 
## 
## Coefficients:
##               Estimate Std. Error t value Pr(&gt;|t|)    
## (Intercept) 1782.99391  136.24179  13.087  &lt; 2e-16 ***
## Eca_deep       0.10784    0.09972   1.081 0.279891    
## Eca_shallow    0.52108    0.13691   3.806 0.000154 ***
## Bare_SAVI   -723.01386   32.36161 -22.342  &lt; 2e-16 ***
## Bare_NDVI    544.72083   22.63566  24.065  &lt; 2e-16 ***
## DEM           -1.14749    0.08624 -13.306  &lt; 2e-16 ***
## ---
## Signif. codes:  0 '***' 0.001 '**' 0.01 '*' 0.05 '.' 0.1 ' ' 1
## 
## Residual standard error: 2.022 on 672 degrees of freedom
## Multiple R-squared:  0.7291, Adjusted R-squared:  0.7271 
## F-statistic: 361.8 on 5 and 672 DF,  p-value: &lt; 2.2e-16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OBJECTID_1       POINT_X        POINT_Y            OM        
##  Min.   :  1.0   Min.   :-105   Min.   :40.66   Min.   :0.9322  
##  1st Qu.:170.2   1st Qu.:-105   1st Qu.:40.67   1st Qu.:1.2161  
##  Median :339.5   Median :-105   Median :40.67   Median :1.3492  
##  Mean   :339.5   Mean   :-105   Mean   :40.67   Mean   :1.3583  
##  3rd Qu.:508.8   3rd Qu.:-105   3rd Qu.:40.67   3rd Qu.:1.4856  
##  Max.   :678.0   Max.   :-105   Max.   :40.67   Max.   :1.7893  
##    Nitrate_N         Eca_deep      Eca_shallow      Bare_SAVI      
##  Min.   : 3.076   Min.   :39.46   Min.   :14.04   Min.   :0.05885  
##  1st Qu.: 5.290   1st Qu.:42.20   1st Qu.:15.19   1st Qu.:0.07137  
##  Median : 7.463   Median :43.10   Median :15.93   Median :0.07536  
##  Mean   : 8.496   Mean   :43.59   Mean   :16.27   Mean   :0.07681  
##  3rd Qu.:11.593   3rd Qu.:44.57   3rd Qu.:16.98   3rd Qu.:0.07964  
##  Max.   :18.204   Max.   :51.60   Max.   :22.14   Max.   :0.15603  
##    Bare_NDVI            DEM      
##  Min.   :0.08476   Min.   :1559  
##  1st Qu.:0.10078   1st Qu.:1561  
##  Median :0.10790   Median :1562  
##  Mean   :0.11003   Mean   :1562  
##  3rd Qu.:0.11478   3rd Qu.:1563  
##  Max.   :0.22755   Max.   :1565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-Machine-learning-Final-project..Rmd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#partial least square</a:t>
            </a:r>
            <a:br/>
            <a:r>
              <a:rPr sz="1800">
                <a:latin typeface="Courier"/>
              </a:rPr>
              <a:t>OM_plsr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(OM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OM_prediction,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validation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678 5 
##  Y dimension: 678 1
## Fit method: kernelpls
## Number of components considered: 5
## 
## VALIDATION: RMSEP
## Cross-validated using 10 random segments.
##        (Intercept)  1 comps  2 comps  3 comps  4 comps  5 comps
## CV          0.1784   0.1388   0.1349   0.1314   0.1243   0.1245
## adjCV       0.1784   0.1388   0.1348   0.1313   0.1242   0.1244
## 
## TRAINING: % variance explained
##     1 comps  2 comps  3 comps  4 comps  5 comps
## X     48.23    73.55    96.64    99.54   100.00
## OM    39.85    43.69    46.66    52.62    52.68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RMSP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-Machine-learning-Final-project..Rmd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#training and test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#Split the data into training (60%) and “test” (40%) set randomly.</a:t>
            </a:r>
            <a:br/>
            <a:br/>
            <a:r>
              <a:rPr sz="1800">
                <a:latin typeface="Courier"/>
              </a:rPr>
              <a:t>OM_plsr_data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(OM_prediction), 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(OM_prediction)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OM_plsr_training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OM_prediction[plsr_data,]</a:t>
            </a:r>
            <a:br/>
            <a:r>
              <a:rPr sz="1800">
                <a:latin typeface="Courier"/>
              </a:rPr>
              <a:t>OM_plsr_test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OM_prediction[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plsr_data,]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#number of component chosen is 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#training</a:t>
            </a:r>
            <a:br/>
            <a:r>
              <a:rPr sz="1800">
                <a:latin typeface="Courier"/>
              </a:rPr>
              <a:t>OM_plsr_training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plsr</a:t>
            </a:r>
            <a:r>
              <a:rPr sz="1800">
                <a:latin typeface="Courier"/>
              </a:rPr>
              <a:t>(OM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Eca_deep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Eca_shallow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Bare_SAVI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Bare_NDVI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DEM 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OM_plsr_training,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scale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ncomp 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Soil_data_WithG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"Data_4_machine learning_with_G.csv"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quote=</a:t>
            </a:r>
            <a:r>
              <a:rPr sz="1800">
                <a:solidFill>
                  <a:srgbClr val="4070A0"/>
                </a:solidFill>
                <a:latin typeface="Courier"/>
              </a:rPr>
              <a:t>"'"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(Soil_data_WithG)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"ID"        "POINT_X"   "POINT_Y"   "PH"        "OM"        "Nitrate_N"
##  [7] "Olsen_P"   "K"         "Ca"        "Mg"        "Sand"      "Silt"     
## [13] "Clay"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#head(Soil_data_WithG)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#str(Soil_data_WithG)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#validation procedure - standard cross validation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(OM_plsr_training)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Data:    X dimension: 406 5 
##  Y dimension: 406 1
## Fit method: kernelpls
## Number of components considered: 4
## TRAINING: % variance explained
##     1 comps  2 comps  3 comps  4 comps
## X     48.01    75.49    97.51    99.56
## OM    42.53    46.25    49.01    55.11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#test &gt;&gt;&gt; predict</a:t>
            </a:r>
            <a:br/>
            <a:r>
              <a:rPr sz="1800">
                <a:latin typeface="Courier"/>
              </a:rPr>
              <a:t>Predicted_OM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(OM_plsr_training,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OM_plsr_test)</a:t>
            </a:r>
            <a:br/>
            <a:r>
              <a:rPr sz="1800">
                <a:latin typeface="Courier"/>
              </a:rPr>
              <a:t>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plsr_OM_fitted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(OM_plsr_training,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newdata=</a:t>
            </a:r>
            <a:r>
              <a:rPr sz="1800">
                <a:latin typeface="Courier"/>
              </a:rPr>
              <a:t>OM_plsr_test)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nitrate</a:t>
            </a:r>
            <a:r>
              <a:rPr/>
              <a:t> </a:t>
            </a:r>
            <a:r>
              <a:rPr/>
              <a:t>nitrogen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accurately?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#R-square need to be calculated to compare the MSE of different models</a:t>
            </a:r>
            <a:br/>
            <a:r>
              <a:rPr sz="1800">
                <a:latin typeface="Courier"/>
              </a:rPr>
              <a:t>average_test_OM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OM)</a:t>
            </a:r>
            <a:br/>
            <a:br/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((Predicted_OM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OM)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((average_test_OM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OM_plsr_test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OM)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0.3992963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Scaled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Soil_data_WithG.scaled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as.matrix</a:t>
            </a:r>
            <a:r>
              <a:rPr sz="1800">
                <a:latin typeface="Courier"/>
              </a:rPr>
              <a:t>(Soil_data_WithG[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13</a:t>
            </a:r>
            <a:r>
              <a:rPr sz="1800">
                <a:latin typeface="Courier"/>
              </a:rPr>
              <a:t>]))</a:t>
            </a:r>
            <a:br/>
            <a:br/>
            <a:r>
              <a:rPr sz="1800">
                <a:latin typeface="Courier"/>
              </a:rPr>
              <a:t>pca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princomp</a:t>
            </a:r>
            <a:r>
              <a:rPr sz="1800">
                <a:latin typeface="Courier"/>
              </a:rPr>
              <a:t>(Soil_data_WithG.scaled,</a:t>
            </a:r>
            <a:r>
              <a:rPr sz="1800">
                <a:solidFill>
                  <a:srgbClr val="902000"/>
                </a:solidFill>
                <a:latin typeface="Courier"/>
              </a:rPr>
              <a:t>cor=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scores=</a:t>
            </a:r>
            <a:r>
              <a:rPr sz="1800">
                <a:latin typeface="Courier"/>
              </a:rPr>
              <a:t>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(pca)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Importance of components:
##                           Comp.1    Comp.2     Comp.3     Comp.4     Comp.5
## Standard deviation     1.9900167 1.8262924 0.97834414 0.83271757 0.61705921
## Proportion of Variance 0.3966016 0.3340271 0.09585711 0.06944428 0.03813245
## Cumulative Proportion  0.3966016 0.7306287 0.82648579 0.89593007 0.93406252
##                            Comp.6     Comp.7     Comp.8     Comp.9      Comp.10
## Standard deviation     0.50891603 0.49540268 0.33120391 0.19820513 0.0707221028
## Proportion of Variance 0.02593781 0.02457863 0.01098581 0.00393433 0.0005009004
## Cumulative Proportion  0.96000033 0.98457896 0.99556477 0.99949910 1.0000000000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PCA</a:t>
            </a:r>
            <a:r>
              <a:rPr/>
              <a:t> </a:t>
            </a: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#attributes(pca)</a:t>
            </a:r>
            <a:br/>
            <a:r>
              <a:rPr sz="1800">
                <a:latin typeface="Courier"/>
              </a:rPr>
              <a:t>pca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loadings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Loadings:
##           Comp.1 Comp.2 Comp.3 Comp.4 Comp.5 Comp.6 Comp.7 Comp.8 Comp.9
## PH         0.339  0.300  0.247  0.287  0.477                0.577  0.279
## OM        -0.123 -0.449  0.244 -0.346         0.630         0.434       
## Nitrate_N -0.320 -0.300 -0.183  0.412 -0.197 -0.249  0.658  0.263       
## Olsen_P    0.196 -0.366  0.524  0.286  0.345         0.185 -0.419 -0.371
## K                -0.507  0.159 -0.205        -0.301 -0.123 -0.121  0.735
## Ca         0.208 -0.278 -0.651  0.308  0.316  0.449        -0.186  0.131
## Mg         0.372        -0.306 -0.609  0.283 -0.265  0.441        -0.217
## Sand      -0.481               -0.110  0.396                            
## Silt       0.424  0.195  0.127        -0.457  0.283  0.375 -0.246  0.166
## Clay       0.355 -0.329 -0.108  0.161 -0.251 -0.308 -0.406  0.340 -0.372
##           Comp.10
## PH               
## OM               
## Nitrate_N        
## Olsen_P          
## K                
## Ca               
## Mg               
## Sand       0.765 
## Silt       0.498 
## Clay       0.389 
## 
##                Comp.1 Comp.2 Comp.3 Comp.4 Comp.5 Comp.6 Comp.7 Comp.8 Comp.9
## SS loadings       1.0    1.0    1.0    1.0    1.0    1.0    1.0    1.0    1.0
## Proportion Var    0.1    0.1    0.1    0.1    0.1    0.1    0.1    0.1    0.1
## Cumulative Var    0.1    0.2    0.3    0.4    0.5    0.6    0.7    0.8    0.9
##                Comp.10
## SS loadings        1.0
## Proportion Var     0.1
## Cumulative Var     1.0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PCA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-Machine-learning-Final-project..Rmd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(rgdal)</a:t>
            </a:r>
            <a:br/>
            <a:r>
              <a:rPr sz="1800">
                <a:latin typeface="Courier"/>
              </a:rPr>
              <a:t>Study_area=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readOGR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"Study_area.shp"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OGR data source with driver: ESRI Shapefile 
## Source: "/cloud/project/Study_area.shp", layer: "Study_area"
## with 1 features
## It has 0 fields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(Study_area, </a:t>
            </a:r>
            <a:r>
              <a:rPr sz="1800">
                <a:solidFill>
                  <a:srgbClr val="902000"/>
                </a:solidFill>
                <a:latin typeface="Courier"/>
              </a:rPr>
              <a:t>asp=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yaxt=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''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'grey'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Machine-learning-Final-project..Rmd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Machine learning algorithms for delineating site-specific Management Units</dc:title>
  <dc:creator>Huma and Wub</dc:creator>
  <cp:keywords/>
  <dcterms:created xsi:type="dcterms:W3CDTF">2020-12-14T20:07:36Z</dcterms:created>
  <dcterms:modified xsi:type="dcterms:W3CDTF">2020-12-14T20:07:36Z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12/8/2020</vt:lpwstr>
  </property>
  <property fmtid="{D5CDD505-2E9C-101B-9397-08002B2CF9AE}" pid="3" name="output">
    <vt:lpwstr>powerpoint_presentation</vt:lpwstr>
  </property>
</Properties>
</file>