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0" d="100"/>
          <a:sy n="50" d="100"/>
        </p:scale>
        <p:origin x="1522"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25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300520"/>
            <a:ext cx="8985171" cy="462796"/>
          </a:xfrm>
          <a:prstGeom prst="rect">
            <a:avLst/>
          </a:prstGeom>
          <a:noFill/>
          <a:ln/>
        </p:spPr>
        <p:txBody>
          <a:bodyPr wrap="none" rtlCol="0" anchor="t"/>
          <a:lstStyle/>
          <a:p>
            <a:pPr marL="0" indent="0">
              <a:lnSpc>
                <a:spcPts val="3645"/>
              </a:lnSpc>
              <a:buNone/>
            </a:pPr>
            <a:r>
              <a:rPr lang="en-US" sz="2916" b="1" kern="0" spc="-87" dirty="0">
                <a:solidFill>
                  <a:srgbClr val="4D4D4D"/>
                </a:solidFill>
                <a:latin typeface="Inter" pitchFamily="34" charset="0"/>
                <a:ea typeface="Inter" pitchFamily="34" charset="-122"/>
                <a:cs typeface="Inter" pitchFamily="34" charset="-120"/>
              </a:rPr>
              <a:t>Hybrid Mobile Application Development using Flutter</a:t>
            </a:r>
            <a:endParaRPr lang="en-US" sz="2916" dirty="0"/>
          </a:p>
        </p:txBody>
      </p:sp>
      <p:sp>
        <p:nvSpPr>
          <p:cNvPr id="5" name="Text 3"/>
          <p:cNvSpPr/>
          <p:nvPr/>
        </p:nvSpPr>
        <p:spPr>
          <a:xfrm>
            <a:off x="864037" y="2010132"/>
            <a:ext cx="11647765" cy="1064657"/>
          </a:xfrm>
          <a:prstGeom prst="rect">
            <a:avLst/>
          </a:prstGeom>
          <a:noFill/>
          <a:ln/>
        </p:spPr>
        <p:txBody>
          <a:bodyPr wrap="none" rtlCol="0" anchor="t"/>
          <a:lstStyle/>
          <a:p>
            <a:pPr marL="0" indent="0">
              <a:lnSpc>
                <a:spcPts val="8384"/>
              </a:lnSpc>
              <a:buNone/>
            </a:pPr>
            <a:r>
              <a:rPr lang="en-US" sz="6707" b="1" kern="0" spc="-201" dirty="0">
                <a:solidFill>
                  <a:srgbClr val="000000"/>
                </a:solidFill>
                <a:latin typeface="Inter" pitchFamily="34" charset="0"/>
                <a:ea typeface="Inter" pitchFamily="34" charset="-122"/>
                <a:cs typeface="Inter" pitchFamily="34" charset="-120"/>
              </a:rPr>
              <a:t>Online Food Delivery - </a:t>
            </a:r>
            <a:r>
              <a:rPr lang="en-US" sz="6707" b="1" kern="0" spc="-201" dirty="0">
                <a:solidFill>
                  <a:srgbClr val="FFA44F"/>
                </a:solidFill>
                <a:latin typeface="Inter" pitchFamily="34" charset="0"/>
                <a:ea typeface="Inter" pitchFamily="34" charset="-122"/>
                <a:cs typeface="Inter" pitchFamily="34" charset="-120"/>
              </a:rPr>
              <a:t>FeastFi</a:t>
            </a:r>
            <a:endParaRPr lang="en-US" sz="6707" dirty="0"/>
          </a:p>
        </p:txBody>
      </p:sp>
      <p:sp>
        <p:nvSpPr>
          <p:cNvPr id="6" name="Text 4"/>
          <p:cNvSpPr/>
          <p:nvPr/>
        </p:nvSpPr>
        <p:spPr>
          <a:xfrm>
            <a:off x="864037" y="3445073"/>
            <a:ext cx="7054453" cy="462796"/>
          </a:xfrm>
          <a:prstGeom prst="rect">
            <a:avLst/>
          </a:prstGeom>
          <a:noFill/>
          <a:ln/>
        </p:spPr>
        <p:txBody>
          <a:bodyPr wrap="none" rtlCol="0" anchor="t"/>
          <a:lstStyle/>
          <a:p>
            <a:pPr marL="0" indent="0">
              <a:lnSpc>
                <a:spcPts val="3645"/>
              </a:lnSpc>
              <a:buNone/>
            </a:pPr>
            <a:r>
              <a:rPr lang="en-US" sz="2916" b="1" kern="0" spc="-87" dirty="0">
                <a:solidFill>
                  <a:srgbClr val="4D4D4D"/>
                </a:solidFill>
                <a:latin typeface="Inter" pitchFamily="34" charset="0"/>
                <a:ea typeface="Inter" pitchFamily="34" charset="-122"/>
                <a:cs typeface="Inter" pitchFamily="34" charset="-120"/>
              </a:rPr>
              <a:t>Presenting at </a:t>
            </a:r>
            <a:r>
              <a:rPr lang="en-US" sz="2916" b="1" u="sng" kern="0" spc="-87" dirty="0">
                <a:solidFill>
                  <a:srgbClr val="4D4D4D"/>
                </a:solidFill>
                <a:latin typeface="Inter" pitchFamily="34" charset="0"/>
                <a:ea typeface="Inter" pitchFamily="34" charset="-122"/>
                <a:cs typeface="Inter" pitchFamily="34" charset="-120"/>
              </a:rPr>
              <a:t>Ardent Computech Pvt. Ltd.</a:t>
            </a:r>
            <a:endParaRPr lang="en-US" sz="2916" dirty="0"/>
          </a:p>
        </p:txBody>
      </p:sp>
      <p:sp>
        <p:nvSpPr>
          <p:cNvPr id="7" name="Text 5"/>
          <p:cNvSpPr/>
          <p:nvPr/>
        </p:nvSpPr>
        <p:spPr>
          <a:xfrm>
            <a:off x="864037" y="4278154"/>
            <a:ext cx="4614386" cy="385763"/>
          </a:xfrm>
          <a:prstGeom prst="rect">
            <a:avLst/>
          </a:prstGeom>
          <a:noFill/>
          <a:ln/>
        </p:spPr>
        <p:txBody>
          <a:bodyPr wrap="none" rtlCol="0" anchor="t"/>
          <a:lstStyle/>
          <a:p>
            <a:pPr marL="0" indent="0">
              <a:lnSpc>
                <a:spcPts val="3038"/>
              </a:lnSpc>
              <a:buNone/>
            </a:pPr>
            <a:r>
              <a:rPr lang="en-US" sz="2430" b="1" kern="0" spc="-73" dirty="0">
                <a:solidFill>
                  <a:srgbClr val="FFA44F"/>
                </a:solidFill>
                <a:latin typeface="Inter" pitchFamily="34" charset="0"/>
                <a:ea typeface="Inter" pitchFamily="34" charset="-122"/>
                <a:cs typeface="Inter" pitchFamily="34" charset="-120"/>
              </a:rPr>
              <a:t>Project Member : Humaira Sadia</a:t>
            </a:r>
            <a:r>
              <a:rPr lang="en-US" sz="2430" b="1" kern="0" spc="-73" dirty="0">
                <a:solidFill>
                  <a:srgbClr val="000000"/>
                </a:solidFill>
                <a:latin typeface="Inter" pitchFamily="34" charset="0"/>
                <a:ea typeface="Inter" pitchFamily="34" charset="-122"/>
                <a:cs typeface="Inter" pitchFamily="34" charset="-120"/>
              </a:rPr>
              <a:t> </a:t>
            </a:r>
            <a:endParaRPr lang="en-US" sz="2430" dirty="0"/>
          </a:p>
        </p:txBody>
      </p:sp>
      <p:sp>
        <p:nvSpPr>
          <p:cNvPr id="8" name="Text 6"/>
          <p:cNvSpPr/>
          <p:nvPr/>
        </p:nvSpPr>
        <p:spPr>
          <a:xfrm>
            <a:off x="864037" y="5034201"/>
            <a:ext cx="12902327" cy="1185148"/>
          </a:xfrm>
          <a:prstGeom prst="rect">
            <a:avLst/>
          </a:prstGeom>
          <a:noFill/>
          <a:ln/>
        </p:spPr>
        <p:txBody>
          <a:bodyPr wrap="square" rtlCol="0" anchor="t"/>
          <a:lstStyle/>
          <a:p>
            <a:pPr marL="0" indent="0">
              <a:lnSpc>
                <a:spcPts val="3110"/>
              </a:lnSpc>
              <a:buNone/>
            </a:pPr>
            <a:r>
              <a:rPr lang="en-US" sz="1944" b="1" kern="0" spc="-39" dirty="0">
                <a:solidFill>
                  <a:srgbClr val="272525"/>
                </a:solidFill>
                <a:latin typeface="Inter" pitchFamily="34" charset="0"/>
                <a:ea typeface="Inter" pitchFamily="34" charset="-122"/>
                <a:cs typeface="Inter" pitchFamily="34" charset="-120"/>
              </a:rPr>
              <a:t>FeastFi</a:t>
            </a:r>
            <a:r>
              <a:rPr lang="en-US" sz="1944" kern="0" spc="-39" dirty="0">
                <a:solidFill>
                  <a:srgbClr val="272525"/>
                </a:solidFill>
                <a:latin typeface="Inter" pitchFamily="34" charset="0"/>
                <a:ea typeface="Inter" pitchFamily="34" charset="-122"/>
                <a:cs typeface="Inter" pitchFamily="34" charset="-120"/>
              </a:rPr>
              <a:t> is a hybrid food delivery app built with Flutter and Firebase. It allows users to easily browse restaurants, place orders, and track deliveries in real-time. Key features include secure login, menu exploration, and convenient payment options, all designed to provide a seamless food delivery experience.</a:t>
            </a:r>
            <a:endParaRPr lang="en-US" sz="1944" dirty="0"/>
          </a:p>
        </p:txBody>
      </p:sp>
      <p:sp>
        <p:nvSpPr>
          <p:cNvPr id="9" name="Shape 7"/>
          <p:cNvSpPr/>
          <p:nvPr/>
        </p:nvSpPr>
        <p:spPr>
          <a:xfrm>
            <a:off x="864037" y="6515457"/>
            <a:ext cx="394930" cy="394930"/>
          </a:xfrm>
          <a:prstGeom prst="roundRect">
            <a:avLst>
              <a:gd name="adj" fmla="val 23151155"/>
            </a:avLst>
          </a:prstGeom>
          <a:noFill/>
          <a:ln w="7620">
            <a:solidFill>
              <a:srgbClr val="FFFFFF"/>
            </a:solidFill>
            <a:prstDash val="solid"/>
          </a:ln>
        </p:spPr>
      </p:sp>
      <p:pic>
        <p:nvPicPr>
          <p:cNvPr id="10" name="Image 0" descr="preencoded.png"/>
          <p:cNvPicPr>
            <a:picLocks noChangeAspect="1"/>
          </p:cNvPicPr>
          <p:nvPr/>
        </p:nvPicPr>
        <p:blipFill>
          <a:blip r:embed="rId3"/>
          <a:stretch>
            <a:fillRect/>
          </a:stretch>
        </p:blipFill>
        <p:spPr>
          <a:xfrm>
            <a:off x="871657" y="6523077"/>
            <a:ext cx="379690" cy="379690"/>
          </a:xfrm>
          <a:prstGeom prst="rect">
            <a:avLst/>
          </a:prstGeom>
        </p:spPr>
      </p:pic>
      <p:sp>
        <p:nvSpPr>
          <p:cNvPr id="11" name="Text 8"/>
          <p:cNvSpPr/>
          <p:nvPr/>
        </p:nvSpPr>
        <p:spPr>
          <a:xfrm>
            <a:off x="1382316" y="6497002"/>
            <a:ext cx="2548295" cy="431959"/>
          </a:xfrm>
          <a:prstGeom prst="rect">
            <a:avLst/>
          </a:prstGeom>
          <a:noFill/>
          <a:ln/>
        </p:spPr>
        <p:txBody>
          <a:bodyPr wrap="none" rtlCol="0" anchor="t"/>
          <a:lstStyle/>
          <a:p>
            <a:pPr marL="0" indent="0" algn="l">
              <a:lnSpc>
                <a:spcPts val="3402"/>
              </a:lnSpc>
              <a:buNone/>
            </a:pPr>
            <a:r>
              <a:rPr lang="en-US" sz="2430" b="1" kern="0" spc="-39" dirty="0">
                <a:solidFill>
                  <a:srgbClr val="272525"/>
                </a:solidFill>
                <a:latin typeface="Inter" pitchFamily="34" charset="0"/>
                <a:ea typeface="Inter" pitchFamily="34" charset="-122"/>
                <a:cs typeface="Inter" pitchFamily="34" charset="-120"/>
              </a:rPr>
              <a:t>by Humaira Sadia</a:t>
            </a:r>
            <a:endParaRPr lang="en-US" sz="2430" dirty="0"/>
          </a:p>
        </p:txBody>
      </p:sp>
      <p:pic>
        <p:nvPicPr>
          <p:cNvPr id="12"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343382"/>
            <a:ext cx="6172200" cy="771525"/>
          </a:xfrm>
          <a:prstGeom prst="rect">
            <a:avLst/>
          </a:prstGeom>
          <a:noFill/>
          <a:ln/>
        </p:spPr>
        <p:txBody>
          <a:bodyPr wrap="none" rtlCol="0" anchor="t"/>
          <a:lstStyle/>
          <a:p>
            <a:pPr marL="0" indent="0">
              <a:lnSpc>
                <a:spcPts val="6075"/>
              </a:lnSpc>
              <a:buNone/>
            </a:pPr>
            <a:r>
              <a:rPr lang="en-US" sz="4860" b="1" kern="0" spc="-146" dirty="0">
                <a:solidFill>
                  <a:srgbClr val="F44444"/>
                </a:solidFill>
                <a:latin typeface="Inter" pitchFamily="34" charset="0"/>
                <a:ea typeface="Inter" pitchFamily="34" charset="-122"/>
                <a:cs typeface="Inter" pitchFamily="34" charset="-120"/>
              </a:rPr>
              <a:t>Problem Statement</a:t>
            </a:r>
            <a:endParaRPr lang="en-US" sz="4860" dirty="0"/>
          </a:p>
        </p:txBody>
      </p:sp>
      <p:sp>
        <p:nvSpPr>
          <p:cNvPr id="5" name="Text 3"/>
          <p:cNvSpPr/>
          <p:nvPr/>
        </p:nvSpPr>
        <p:spPr>
          <a:xfrm>
            <a:off x="864037" y="2608659"/>
            <a:ext cx="12902327"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In the rapidly growing food delivery industry, users often face challenges with fragmented ordering experiences, limited restaurant options, and inefficient tracking systems. Many existing apps lack intuitive interfaces, real-time updates, and seamless payment integrations, leading to customer frustration and a less satisfying overall experience.</a:t>
            </a:r>
            <a:endParaRPr lang="en-US" sz="1944" dirty="0"/>
          </a:p>
        </p:txBody>
      </p:sp>
      <p:sp>
        <p:nvSpPr>
          <p:cNvPr id="6" name="Text 4"/>
          <p:cNvSpPr/>
          <p:nvPr/>
        </p:nvSpPr>
        <p:spPr>
          <a:xfrm>
            <a:off x="864037" y="4559141"/>
            <a:ext cx="6172200" cy="771525"/>
          </a:xfrm>
          <a:prstGeom prst="rect">
            <a:avLst/>
          </a:prstGeom>
          <a:noFill/>
          <a:ln/>
        </p:spPr>
        <p:txBody>
          <a:bodyPr wrap="none" rtlCol="0" anchor="t"/>
          <a:lstStyle/>
          <a:p>
            <a:pPr marL="0" indent="0">
              <a:lnSpc>
                <a:spcPts val="6075"/>
              </a:lnSpc>
              <a:buNone/>
            </a:pPr>
            <a:r>
              <a:rPr lang="en-US" sz="4860" b="1" kern="0" spc="-146" dirty="0">
                <a:solidFill>
                  <a:srgbClr val="5CC97B"/>
                </a:solidFill>
                <a:latin typeface="Inter" pitchFamily="34" charset="0"/>
                <a:ea typeface="Inter" pitchFamily="34" charset="-122"/>
                <a:cs typeface="Inter" pitchFamily="34" charset="-120"/>
              </a:rPr>
              <a:t>Solution</a:t>
            </a:r>
            <a:endParaRPr lang="en-US" sz="4860" dirty="0"/>
          </a:p>
        </p:txBody>
      </p:sp>
      <p:sp>
        <p:nvSpPr>
          <p:cNvPr id="7" name="Text 5"/>
          <p:cNvSpPr/>
          <p:nvPr/>
        </p:nvSpPr>
        <p:spPr>
          <a:xfrm>
            <a:off x="864037" y="5700951"/>
            <a:ext cx="12902327" cy="1185148"/>
          </a:xfrm>
          <a:prstGeom prst="rect">
            <a:avLst/>
          </a:prstGeom>
          <a:noFill/>
          <a:ln/>
        </p:spPr>
        <p:txBody>
          <a:bodyPr wrap="square" rtlCol="0" anchor="t"/>
          <a:lstStyle/>
          <a:p>
            <a:pPr marL="0" indent="0">
              <a:lnSpc>
                <a:spcPts val="3110"/>
              </a:lnSpc>
              <a:buNone/>
            </a:pPr>
            <a:r>
              <a:rPr lang="en-US" sz="1944" b="1" kern="0" spc="-39" dirty="0">
                <a:solidFill>
                  <a:srgbClr val="FFA44F"/>
                </a:solidFill>
                <a:latin typeface="Inter" pitchFamily="34" charset="0"/>
                <a:ea typeface="Inter" pitchFamily="34" charset="-122"/>
                <a:cs typeface="Inter" pitchFamily="34" charset="-120"/>
              </a:rPr>
              <a:t>FeastFi</a:t>
            </a:r>
            <a:r>
              <a:rPr lang="en-US" sz="1944" kern="0" spc="-39" dirty="0">
                <a:solidFill>
                  <a:srgbClr val="4D4D4D"/>
                </a:solidFill>
                <a:latin typeface="Inter" pitchFamily="34" charset="0"/>
                <a:ea typeface="Inter" pitchFamily="34" charset="-122"/>
                <a:cs typeface="Inter" pitchFamily="34" charset="-120"/>
              </a:rPr>
              <a:t> addresses these issues by offering a unified platform that simplifies food ordering, provides extensive restaurant choices, and ensures real-time tracking and secure payments, thereby enhancing user convenience and satisfaction.</a:t>
            </a:r>
            <a:endParaRPr lang="en-US" sz="1944" dirty="0"/>
          </a:p>
        </p:txBody>
      </p:sp>
      <p:pic>
        <p:nvPicPr>
          <p:cNvPr id="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386"/>
          </a:xfrm>
          <a:prstGeom prst="rect">
            <a:avLst/>
          </a:prstGeom>
          <a:solidFill>
            <a:srgbClr val="FFFFFF"/>
          </a:solidFill>
          <a:ln/>
        </p:spPr>
      </p:sp>
      <p:sp>
        <p:nvSpPr>
          <p:cNvPr id="4" name="Text 2"/>
          <p:cNvSpPr/>
          <p:nvPr/>
        </p:nvSpPr>
        <p:spPr>
          <a:xfrm>
            <a:off x="1009888" y="842605"/>
            <a:ext cx="6023610" cy="369332"/>
          </a:xfrm>
          <a:prstGeom prst="rect">
            <a:avLst/>
          </a:prstGeom>
          <a:noFill/>
          <a:ln/>
        </p:spPr>
        <p:txBody>
          <a:bodyPr wrap="none" rtlCol="0" anchor="t"/>
          <a:lstStyle/>
          <a:p>
            <a:pPr marL="0" indent="0">
              <a:lnSpc>
                <a:spcPts val="2908"/>
              </a:lnSpc>
              <a:buNone/>
            </a:pPr>
            <a:endParaRPr lang="en-US" sz="1818" dirty="0"/>
          </a:p>
        </p:txBody>
      </p:sp>
      <p:sp>
        <p:nvSpPr>
          <p:cNvPr id="5" name="Text 3"/>
          <p:cNvSpPr/>
          <p:nvPr/>
        </p:nvSpPr>
        <p:spPr>
          <a:xfrm>
            <a:off x="1009888" y="1419701"/>
            <a:ext cx="6023610" cy="369332"/>
          </a:xfrm>
          <a:prstGeom prst="rect">
            <a:avLst/>
          </a:prstGeom>
          <a:noFill/>
          <a:ln/>
        </p:spPr>
        <p:txBody>
          <a:bodyPr wrap="none" rtlCol="0" anchor="t"/>
          <a:lstStyle/>
          <a:p>
            <a:pPr marL="0" indent="0">
              <a:lnSpc>
                <a:spcPts val="2908"/>
              </a:lnSpc>
              <a:buNone/>
            </a:pPr>
            <a:endParaRPr lang="en-US" sz="1818" dirty="0"/>
          </a:p>
        </p:txBody>
      </p:sp>
      <p:pic>
        <p:nvPicPr>
          <p:cNvPr id="6" name="Image 0" descr="preencoded.png"/>
          <p:cNvPicPr>
            <a:picLocks noChangeAspect="1"/>
          </p:cNvPicPr>
          <p:nvPr/>
        </p:nvPicPr>
        <p:blipFill>
          <a:blip r:embed="rId3"/>
          <a:stretch>
            <a:fillRect/>
          </a:stretch>
        </p:blipFill>
        <p:spPr>
          <a:xfrm>
            <a:off x="1009888" y="2048708"/>
            <a:ext cx="6023610" cy="1719739"/>
          </a:xfrm>
          <a:prstGeom prst="rect">
            <a:avLst/>
          </a:prstGeom>
        </p:spPr>
      </p:pic>
      <p:sp>
        <p:nvSpPr>
          <p:cNvPr id="7" name="Text 4"/>
          <p:cNvSpPr/>
          <p:nvPr/>
        </p:nvSpPr>
        <p:spPr>
          <a:xfrm>
            <a:off x="1009888" y="4028123"/>
            <a:ext cx="6023610" cy="2585323"/>
          </a:xfrm>
          <a:prstGeom prst="rect">
            <a:avLst/>
          </a:prstGeom>
          <a:noFill/>
          <a:ln/>
        </p:spPr>
        <p:txBody>
          <a:bodyPr wrap="square" rtlCol="0" anchor="t"/>
          <a:lstStyle/>
          <a:p>
            <a:pPr marL="0" indent="0">
              <a:lnSpc>
                <a:spcPts val="2908"/>
              </a:lnSpc>
              <a:buNone/>
            </a:pPr>
            <a:r>
              <a:rPr lang="en-US" sz="1818" kern="0" spc="-36" dirty="0">
                <a:solidFill>
                  <a:srgbClr val="272525"/>
                </a:solidFill>
                <a:latin typeface="Inter" pitchFamily="34" charset="0"/>
                <a:ea typeface="Inter" pitchFamily="34" charset="-122"/>
                <a:cs typeface="Inter" pitchFamily="34" charset="-120"/>
              </a:rPr>
              <a:t>Flutter was chosen for FeastFi due to its </a:t>
            </a:r>
            <a:r>
              <a:rPr lang="en-US" sz="1818" b="1" kern="0" spc="-36" dirty="0">
                <a:solidFill>
                  <a:srgbClr val="4D4D4D"/>
                </a:solidFill>
                <a:latin typeface="Inter" pitchFamily="34" charset="0"/>
                <a:ea typeface="Inter" pitchFamily="34" charset="-122"/>
                <a:cs typeface="Inter" pitchFamily="34" charset="-120"/>
              </a:rPr>
              <a:t>cross-platform</a:t>
            </a:r>
            <a:r>
              <a:rPr lang="en-US" sz="1818" kern="0" spc="-36" dirty="0">
                <a:solidFill>
                  <a:srgbClr val="272525"/>
                </a:solidFill>
                <a:latin typeface="Inter" pitchFamily="34" charset="0"/>
                <a:ea typeface="Inter" pitchFamily="34" charset="-122"/>
                <a:cs typeface="Inter" pitchFamily="34" charset="-120"/>
              </a:rPr>
              <a:t> support, enabling a single codebase for both iOS and Android. Its </a:t>
            </a:r>
            <a:r>
              <a:rPr lang="en-US" sz="1818" b="1" kern="0" spc="-36" dirty="0">
                <a:solidFill>
                  <a:srgbClr val="4D4D4D"/>
                </a:solidFill>
                <a:latin typeface="Inter" pitchFamily="34" charset="0"/>
                <a:ea typeface="Inter" pitchFamily="34" charset="-122"/>
                <a:cs typeface="Inter" pitchFamily="34" charset="-120"/>
              </a:rPr>
              <a:t>fast development</a:t>
            </a:r>
            <a:r>
              <a:rPr lang="en-US" sz="1818" kern="0" spc="-36" dirty="0">
                <a:solidFill>
                  <a:srgbClr val="272525"/>
                </a:solidFill>
                <a:latin typeface="Inter" pitchFamily="34" charset="0"/>
                <a:ea typeface="Inter" pitchFamily="34" charset="-122"/>
                <a:cs typeface="Inter" pitchFamily="34" charset="-120"/>
              </a:rPr>
              <a:t> features, like hot reload and rich widgets, allow for quick, beautiful UI creation. Flutter also offers </a:t>
            </a:r>
            <a:r>
              <a:rPr lang="en-US" sz="1818" b="1" kern="0" spc="-36" dirty="0">
                <a:solidFill>
                  <a:srgbClr val="4D4D4D"/>
                </a:solidFill>
                <a:latin typeface="Inter" pitchFamily="34" charset="0"/>
                <a:ea typeface="Inter" pitchFamily="34" charset="-122"/>
                <a:cs typeface="Inter" pitchFamily="34" charset="-120"/>
              </a:rPr>
              <a:t>native-like performance</a:t>
            </a:r>
            <a:r>
              <a:rPr lang="en-US" sz="1818" kern="0" spc="-36" dirty="0">
                <a:solidFill>
                  <a:srgbClr val="272525"/>
                </a:solidFill>
                <a:latin typeface="Inter" pitchFamily="34" charset="0"/>
                <a:ea typeface="Inter" pitchFamily="34" charset="-122"/>
                <a:cs typeface="Inter" pitchFamily="34" charset="-120"/>
              </a:rPr>
              <a:t> and strong community support, making it perfect for a high-quality food delivery app.</a:t>
            </a:r>
            <a:endParaRPr lang="en-US" sz="1818" dirty="0"/>
          </a:p>
        </p:txBody>
      </p:sp>
      <p:sp>
        <p:nvSpPr>
          <p:cNvPr id="8" name="Text 5"/>
          <p:cNvSpPr/>
          <p:nvPr/>
        </p:nvSpPr>
        <p:spPr>
          <a:xfrm>
            <a:off x="7604284" y="842605"/>
            <a:ext cx="6023610" cy="369332"/>
          </a:xfrm>
          <a:prstGeom prst="rect">
            <a:avLst/>
          </a:prstGeom>
          <a:noFill/>
          <a:ln/>
        </p:spPr>
        <p:txBody>
          <a:bodyPr wrap="none" rtlCol="0" anchor="t"/>
          <a:lstStyle/>
          <a:p>
            <a:pPr marL="0" indent="0">
              <a:lnSpc>
                <a:spcPts val="2908"/>
              </a:lnSpc>
              <a:buNone/>
            </a:pPr>
            <a:endParaRPr lang="en-US" sz="1818" dirty="0"/>
          </a:p>
        </p:txBody>
      </p:sp>
      <p:pic>
        <p:nvPicPr>
          <p:cNvPr id="9" name="Image 1" descr="preencoded.png"/>
          <p:cNvPicPr>
            <a:picLocks noChangeAspect="1"/>
          </p:cNvPicPr>
          <p:nvPr/>
        </p:nvPicPr>
        <p:blipFill>
          <a:blip r:embed="rId4"/>
          <a:stretch>
            <a:fillRect/>
          </a:stretch>
        </p:blipFill>
        <p:spPr>
          <a:xfrm>
            <a:off x="7604284" y="1471612"/>
            <a:ext cx="4886444" cy="2443163"/>
          </a:xfrm>
          <a:prstGeom prst="rect">
            <a:avLst/>
          </a:prstGeom>
        </p:spPr>
      </p:pic>
      <p:sp>
        <p:nvSpPr>
          <p:cNvPr id="10" name="Text 6"/>
          <p:cNvSpPr/>
          <p:nvPr/>
        </p:nvSpPr>
        <p:spPr>
          <a:xfrm>
            <a:off x="7604284" y="4174450"/>
            <a:ext cx="6023610" cy="2585323"/>
          </a:xfrm>
          <a:prstGeom prst="rect">
            <a:avLst/>
          </a:prstGeom>
          <a:noFill/>
          <a:ln/>
        </p:spPr>
        <p:txBody>
          <a:bodyPr wrap="square" rtlCol="0" anchor="t"/>
          <a:lstStyle/>
          <a:p>
            <a:pPr marL="0" indent="0">
              <a:lnSpc>
                <a:spcPts val="2908"/>
              </a:lnSpc>
              <a:buNone/>
            </a:pPr>
            <a:r>
              <a:rPr lang="en-US" sz="1818" kern="0" spc="-36" dirty="0">
                <a:solidFill>
                  <a:srgbClr val="272525"/>
                </a:solidFill>
                <a:latin typeface="Inter" pitchFamily="34" charset="0"/>
                <a:ea typeface="Inter" pitchFamily="34" charset="-122"/>
                <a:cs typeface="Inter" pitchFamily="34" charset="-120"/>
              </a:rPr>
              <a:t>Firebase supports FeastFi by handling </a:t>
            </a:r>
            <a:r>
              <a:rPr lang="en-US" sz="1818" b="1" kern="0" spc="-36" dirty="0">
                <a:solidFill>
                  <a:srgbClr val="4D4D4D"/>
                </a:solidFill>
                <a:latin typeface="Inter" pitchFamily="34" charset="0"/>
                <a:ea typeface="Inter" pitchFamily="34" charset="-122"/>
                <a:cs typeface="Inter" pitchFamily="34" charset="-120"/>
              </a:rPr>
              <a:t>authentication</a:t>
            </a:r>
            <a:r>
              <a:rPr lang="en-US" sz="1818" kern="0" spc="-36" dirty="0">
                <a:solidFill>
                  <a:srgbClr val="272525"/>
                </a:solidFill>
                <a:latin typeface="Inter" pitchFamily="34" charset="0"/>
                <a:ea typeface="Inter" pitchFamily="34" charset="-122"/>
                <a:cs typeface="Inter" pitchFamily="34" charset="-120"/>
              </a:rPr>
              <a:t>, </a:t>
            </a:r>
            <a:r>
              <a:rPr lang="en-US" sz="1818" b="1" kern="0" spc="-36" dirty="0">
                <a:solidFill>
                  <a:srgbClr val="4D4D4D"/>
                </a:solidFill>
                <a:latin typeface="Inter" pitchFamily="34" charset="0"/>
                <a:ea typeface="Inter" pitchFamily="34" charset="-122"/>
                <a:cs typeface="Inter" pitchFamily="34" charset="-120"/>
              </a:rPr>
              <a:t>real-time data syncing</a:t>
            </a:r>
            <a:r>
              <a:rPr lang="en-US" sz="1818" kern="0" spc="-36" dirty="0">
                <a:solidFill>
                  <a:srgbClr val="272525"/>
                </a:solidFill>
                <a:latin typeface="Inter" pitchFamily="34" charset="0"/>
                <a:ea typeface="Inter" pitchFamily="34" charset="-122"/>
                <a:cs typeface="Inter" pitchFamily="34" charset="-120"/>
              </a:rPr>
              <a:t> with Realtime Database and Firestore, </a:t>
            </a:r>
            <a:r>
              <a:rPr lang="en-US" sz="1818" b="1" kern="0" spc="-36" dirty="0">
                <a:solidFill>
                  <a:srgbClr val="4D4D4D"/>
                </a:solidFill>
                <a:latin typeface="Inter" pitchFamily="34" charset="0"/>
                <a:ea typeface="Inter" pitchFamily="34" charset="-122"/>
                <a:cs typeface="Inter" pitchFamily="34" charset="-120"/>
              </a:rPr>
              <a:t>serverless functions</a:t>
            </a:r>
            <a:r>
              <a:rPr lang="en-US" sz="1818" kern="0" spc="-36" dirty="0">
                <a:solidFill>
                  <a:srgbClr val="272525"/>
                </a:solidFill>
                <a:latin typeface="Inter" pitchFamily="34" charset="0"/>
                <a:ea typeface="Inter" pitchFamily="34" charset="-122"/>
                <a:cs typeface="Inter" pitchFamily="34" charset="-120"/>
              </a:rPr>
              <a:t> for backend logic, </a:t>
            </a:r>
            <a:r>
              <a:rPr lang="en-US" sz="1818" b="1" kern="0" spc="-36" dirty="0">
                <a:solidFill>
                  <a:srgbClr val="4D4D4D"/>
                </a:solidFill>
                <a:latin typeface="Inter" pitchFamily="34" charset="0"/>
                <a:ea typeface="Inter" pitchFamily="34" charset="-122"/>
                <a:cs typeface="Inter" pitchFamily="34" charset="-120"/>
              </a:rPr>
              <a:t>push notifications</a:t>
            </a:r>
            <a:r>
              <a:rPr lang="en-US" sz="1818" kern="0" spc="-36" dirty="0">
                <a:solidFill>
                  <a:srgbClr val="272525"/>
                </a:solidFill>
                <a:latin typeface="Inter" pitchFamily="34" charset="0"/>
                <a:ea typeface="Inter" pitchFamily="34" charset="-122"/>
                <a:cs typeface="Inter" pitchFamily="34" charset="-120"/>
              </a:rPr>
              <a:t> with Cloud Messaging, and </a:t>
            </a:r>
            <a:r>
              <a:rPr lang="en-US" sz="1818" b="1" kern="0" spc="-36" dirty="0">
                <a:solidFill>
                  <a:srgbClr val="4D4D4D"/>
                </a:solidFill>
                <a:latin typeface="Inter" pitchFamily="34" charset="0"/>
                <a:ea typeface="Inter" pitchFamily="34" charset="-122"/>
                <a:cs typeface="Inter" pitchFamily="34" charset="-120"/>
              </a:rPr>
              <a:t>user tracking</a:t>
            </a:r>
            <a:r>
              <a:rPr lang="en-US" sz="1818" kern="0" spc="-36" dirty="0">
                <a:solidFill>
                  <a:srgbClr val="272525"/>
                </a:solidFill>
                <a:latin typeface="Inter" pitchFamily="34" charset="0"/>
                <a:ea typeface="Inter" pitchFamily="34" charset="-122"/>
                <a:cs typeface="Inter" pitchFamily="34" charset="-120"/>
              </a:rPr>
              <a:t> via Analytics. It also ensures </a:t>
            </a:r>
            <a:r>
              <a:rPr lang="en-US" sz="1818" b="1" kern="0" spc="-36" dirty="0">
                <a:solidFill>
                  <a:srgbClr val="4D4D4D"/>
                </a:solidFill>
                <a:latin typeface="Inter" pitchFamily="34" charset="0"/>
                <a:ea typeface="Inter" pitchFamily="34" charset="-122"/>
                <a:cs typeface="Inter" pitchFamily="34" charset="-120"/>
              </a:rPr>
              <a:t>data security</a:t>
            </a:r>
            <a:r>
              <a:rPr lang="en-US" sz="1818" kern="0" spc="-36" dirty="0">
                <a:solidFill>
                  <a:srgbClr val="272525"/>
                </a:solidFill>
                <a:latin typeface="Inter" pitchFamily="34" charset="0"/>
                <a:ea typeface="Inter" pitchFamily="34" charset="-122"/>
                <a:cs typeface="Inter" pitchFamily="34" charset="-120"/>
              </a:rPr>
              <a:t> and provides fast </a:t>
            </a:r>
            <a:r>
              <a:rPr lang="en-US" sz="1818" b="1" kern="0" spc="-36" dirty="0">
                <a:solidFill>
                  <a:srgbClr val="4D4D4D"/>
                </a:solidFill>
                <a:latin typeface="Inter" pitchFamily="34" charset="0"/>
                <a:ea typeface="Inter" pitchFamily="34" charset="-122"/>
                <a:cs typeface="Inter" pitchFamily="34" charset="-120"/>
              </a:rPr>
              <a:t>hosting</a:t>
            </a:r>
            <a:r>
              <a:rPr lang="en-US" sz="1818" kern="0" spc="-36" dirty="0">
                <a:solidFill>
                  <a:srgbClr val="272525"/>
                </a:solidFill>
                <a:latin typeface="Inter" pitchFamily="34" charset="0"/>
                <a:ea typeface="Inter" pitchFamily="34" charset="-122"/>
                <a:cs typeface="Inter" pitchFamily="34" charset="-120"/>
              </a:rPr>
              <a:t> for static content, making it a comprehensive and scalable backend solution.</a:t>
            </a:r>
            <a:endParaRPr lang="en-US" sz="1818" dirty="0"/>
          </a:p>
        </p:txBody>
      </p:sp>
      <p:sp>
        <p:nvSpPr>
          <p:cNvPr id="11" name="Text 7"/>
          <p:cNvSpPr/>
          <p:nvPr/>
        </p:nvSpPr>
        <p:spPr>
          <a:xfrm>
            <a:off x="1009888" y="7227213"/>
            <a:ext cx="12610505" cy="369332"/>
          </a:xfrm>
          <a:prstGeom prst="rect">
            <a:avLst/>
          </a:prstGeom>
          <a:noFill/>
          <a:ln/>
        </p:spPr>
        <p:txBody>
          <a:bodyPr wrap="none" rtlCol="0" anchor="t"/>
          <a:lstStyle/>
          <a:p>
            <a:pPr marL="0" indent="0">
              <a:lnSpc>
                <a:spcPts val="2908"/>
              </a:lnSpc>
              <a:buNone/>
            </a:pPr>
            <a:endParaRPr lang="en-US" sz="1818" dirty="0"/>
          </a:p>
        </p:txBody>
      </p:sp>
      <p:pic>
        <p:nvPicPr>
          <p:cNvPr id="1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48320" y="666512"/>
            <a:ext cx="6059924" cy="757476"/>
          </a:xfrm>
          <a:prstGeom prst="rect">
            <a:avLst/>
          </a:prstGeom>
          <a:noFill/>
          <a:ln/>
        </p:spPr>
        <p:txBody>
          <a:bodyPr wrap="none" rtlCol="0" anchor="t"/>
          <a:lstStyle/>
          <a:p>
            <a:pPr marL="0" indent="0">
              <a:lnSpc>
                <a:spcPts val="5965"/>
              </a:lnSpc>
              <a:buNone/>
            </a:pPr>
            <a:r>
              <a:rPr lang="en-US" sz="4772" b="1" kern="0" spc="-143" dirty="0">
                <a:solidFill>
                  <a:srgbClr val="FFA44F"/>
                </a:solidFill>
                <a:latin typeface="Inter" pitchFamily="34" charset="0"/>
                <a:ea typeface="Inter" pitchFamily="34" charset="-122"/>
                <a:cs typeface="Inter" pitchFamily="34" charset="-120"/>
              </a:rPr>
              <a:t>Specifications..</a:t>
            </a:r>
            <a:endParaRPr lang="en-US" sz="4772" dirty="0"/>
          </a:p>
        </p:txBody>
      </p:sp>
      <p:sp>
        <p:nvSpPr>
          <p:cNvPr id="5" name="Text 3"/>
          <p:cNvSpPr/>
          <p:nvPr/>
        </p:nvSpPr>
        <p:spPr>
          <a:xfrm>
            <a:off x="848320" y="2029778"/>
            <a:ext cx="3932515" cy="454462"/>
          </a:xfrm>
          <a:prstGeom prst="rect">
            <a:avLst/>
          </a:prstGeom>
          <a:noFill/>
          <a:ln/>
        </p:spPr>
        <p:txBody>
          <a:bodyPr wrap="none" rtlCol="0" anchor="t"/>
          <a:lstStyle/>
          <a:p>
            <a:pPr marL="0" indent="0">
              <a:lnSpc>
                <a:spcPts val="3579"/>
              </a:lnSpc>
              <a:buNone/>
            </a:pPr>
            <a:r>
              <a:rPr lang="en-US" sz="2863" b="1" kern="0" spc="-86" dirty="0">
                <a:solidFill>
                  <a:srgbClr val="000000"/>
                </a:solidFill>
                <a:latin typeface="Inter" pitchFamily="34" charset="0"/>
                <a:ea typeface="Inter" pitchFamily="34" charset="-122"/>
                <a:cs typeface="Inter" pitchFamily="34" charset="-120"/>
              </a:rPr>
              <a:t>Software Requirements</a:t>
            </a:r>
            <a:endParaRPr lang="en-US" sz="2863" dirty="0"/>
          </a:p>
        </p:txBody>
      </p:sp>
      <p:sp>
        <p:nvSpPr>
          <p:cNvPr id="6" name="Text 4"/>
          <p:cNvSpPr/>
          <p:nvPr/>
        </p:nvSpPr>
        <p:spPr>
          <a:xfrm>
            <a:off x="1158478" y="272653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Platform:</a:t>
            </a:r>
            <a:r>
              <a:rPr lang="en-US" sz="1527" kern="0" spc="-38" dirty="0">
                <a:solidFill>
                  <a:srgbClr val="272525"/>
                </a:solidFill>
                <a:latin typeface="Inter" pitchFamily="34" charset="0"/>
                <a:ea typeface="Inter" pitchFamily="34" charset="-122"/>
                <a:cs typeface="Inter" pitchFamily="34" charset="-120"/>
              </a:rPr>
              <a:t> Flutter for cross-platform mobile development.</a:t>
            </a:r>
            <a:endParaRPr lang="en-US" sz="1527" dirty="0"/>
          </a:p>
        </p:txBody>
      </p:sp>
      <p:sp>
        <p:nvSpPr>
          <p:cNvPr id="7" name="Text 5"/>
          <p:cNvSpPr/>
          <p:nvPr/>
        </p:nvSpPr>
        <p:spPr>
          <a:xfrm>
            <a:off x="1158478" y="312158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Backend:</a:t>
            </a:r>
            <a:r>
              <a:rPr lang="en-US" sz="1527" kern="0" spc="-38" dirty="0">
                <a:solidFill>
                  <a:srgbClr val="272525"/>
                </a:solidFill>
                <a:latin typeface="Inter" pitchFamily="34" charset="0"/>
                <a:ea typeface="Inter" pitchFamily="34" charset="-122"/>
                <a:cs typeface="Inter" pitchFamily="34" charset="-120"/>
              </a:rPr>
              <a:t> Firebase for authentication, database, and storage.</a:t>
            </a:r>
            <a:endParaRPr lang="en-US" sz="1527" dirty="0"/>
          </a:p>
        </p:txBody>
      </p:sp>
      <p:sp>
        <p:nvSpPr>
          <p:cNvPr id="8" name="Text 6"/>
          <p:cNvSpPr/>
          <p:nvPr/>
        </p:nvSpPr>
        <p:spPr>
          <a:xfrm>
            <a:off x="1158478" y="3516630"/>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Design:</a:t>
            </a:r>
            <a:r>
              <a:rPr lang="en-US" sz="1527" kern="0" spc="-38" dirty="0">
                <a:solidFill>
                  <a:srgbClr val="272525"/>
                </a:solidFill>
                <a:latin typeface="Inter" pitchFamily="34" charset="0"/>
                <a:ea typeface="Inter" pitchFamily="34" charset="-122"/>
                <a:cs typeface="Inter" pitchFamily="34" charset="-120"/>
              </a:rPr>
              <a:t> Tailwind CSS for styling (if applicable in web version).</a:t>
            </a:r>
            <a:endParaRPr lang="en-US" sz="1527" dirty="0"/>
          </a:p>
        </p:txBody>
      </p:sp>
      <p:sp>
        <p:nvSpPr>
          <p:cNvPr id="9" name="Text 7"/>
          <p:cNvSpPr/>
          <p:nvPr/>
        </p:nvSpPr>
        <p:spPr>
          <a:xfrm>
            <a:off x="1158478" y="3911679"/>
            <a:ext cx="5861090" cy="620554"/>
          </a:xfrm>
          <a:prstGeom prst="rect">
            <a:avLst/>
          </a:prstGeom>
          <a:noFill/>
          <a:ln/>
        </p:spPr>
        <p:txBody>
          <a:bodyPr wrap="squar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APIs:</a:t>
            </a:r>
            <a:r>
              <a:rPr lang="en-US" sz="1527" kern="0" spc="-38" dirty="0">
                <a:solidFill>
                  <a:srgbClr val="272525"/>
                </a:solidFill>
                <a:latin typeface="Inter" pitchFamily="34" charset="0"/>
                <a:ea typeface="Inter" pitchFamily="34" charset="-122"/>
                <a:cs typeface="Inter" pitchFamily="34" charset="-120"/>
              </a:rPr>
              <a:t> Integration with third-party APIs for payment processing and location services.</a:t>
            </a:r>
            <a:endParaRPr lang="en-US" sz="1527" dirty="0"/>
          </a:p>
        </p:txBody>
      </p:sp>
      <p:sp>
        <p:nvSpPr>
          <p:cNvPr id="10" name="Text 8"/>
          <p:cNvSpPr/>
          <p:nvPr/>
        </p:nvSpPr>
        <p:spPr>
          <a:xfrm>
            <a:off x="1158478" y="4617006"/>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Database:</a:t>
            </a:r>
            <a:r>
              <a:rPr lang="en-US" sz="1527" kern="0" spc="-38" dirty="0">
                <a:solidFill>
                  <a:srgbClr val="272525"/>
                </a:solidFill>
                <a:latin typeface="Inter" pitchFamily="34" charset="0"/>
                <a:ea typeface="Inter" pitchFamily="34" charset="-122"/>
                <a:cs typeface="Inter" pitchFamily="34" charset="-120"/>
              </a:rPr>
              <a:t> Firebase Firestore for real-time data management.</a:t>
            </a:r>
            <a:endParaRPr lang="en-US" sz="1527" dirty="0"/>
          </a:p>
        </p:txBody>
      </p:sp>
      <p:sp>
        <p:nvSpPr>
          <p:cNvPr id="11" name="Text 9"/>
          <p:cNvSpPr/>
          <p:nvPr/>
        </p:nvSpPr>
        <p:spPr>
          <a:xfrm>
            <a:off x="1158478" y="5012055"/>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Version Control:</a:t>
            </a:r>
            <a:r>
              <a:rPr lang="en-US" sz="1527" kern="0" spc="-38" dirty="0">
                <a:solidFill>
                  <a:srgbClr val="272525"/>
                </a:solidFill>
                <a:latin typeface="Inter" pitchFamily="34" charset="0"/>
                <a:ea typeface="Inter" pitchFamily="34" charset="-122"/>
                <a:cs typeface="Inter" pitchFamily="34" charset="-120"/>
              </a:rPr>
              <a:t> Git for code versioning and collaboration.</a:t>
            </a:r>
            <a:endParaRPr lang="en-US" sz="1527" dirty="0"/>
          </a:p>
        </p:txBody>
      </p:sp>
      <p:sp>
        <p:nvSpPr>
          <p:cNvPr id="12" name="Text 10"/>
          <p:cNvSpPr/>
          <p:nvPr/>
        </p:nvSpPr>
        <p:spPr>
          <a:xfrm>
            <a:off x="1158478" y="5407104"/>
            <a:ext cx="5861090" cy="620554"/>
          </a:xfrm>
          <a:prstGeom prst="rect">
            <a:avLst/>
          </a:prstGeom>
          <a:noFill/>
          <a:ln/>
        </p:spPr>
        <p:txBody>
          <a:bodyPr wrap="squar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Testing:</a:t>
            </a:r>
            <a:r>
              <a:rPr lang="en-US" sz="1527" kern="0" spc="-38" dirty="0">
                <a:solidFill>
                  <a:srgbClr val="272525"/>
                </a:solidFill>
                <a:latin typeface="Inter" pitchFamily="34" charset="0"/>
                <a:ea typeface="Inter" pitchFamily="34" charset="-122"/>
                <a:cs typeface="Inter" pitchFamily="34" charset="-120"/>
              </a:rPr>
              <a:t> Tools like Flutter's built-in testing framework for unit and integration tests.</a:t>
            </a:r>
            <a:endParaRPr lang="en-US" sz="1527" dirty="0"/>
          </a:p>
        </p:txBody>
      </p:sp>
      <p:sp>
        <p:nvSpPr>
          <p:cNvPr id="13" name="Text 11"/>
          <p:cNvSpPr/>
          <p:nvPr/>
        </p:nvSpPr>
        <p:spPr>
          <a:xfrm>
            <a:off x="7618452" y="2029778"/>
            <a:ext cx="4051697" cy="454462"/>
          </a:xfrm>
          <a:prstGeom prst="rect">
            <a:avLst/>
          </a:prstGeom>
          <a:noFill/>
          <a:ln/>
        </p:spPr>
        <p:txBody>
          <a:bodyPr wrap="none" rtlCol="0" anchor="t"/>
          <a:lstStyle/>
          <a:p>
            <a:pPr marL="0" indent="0">
              <a:lnSpc>
                <a:spcPts val="3579"/>
              </a:lnSpc>
              <a:buNone/>
            </a:pPr>
            <a:r>
              <a:rPr lang="en-US" sz="2863" b="1" kern="0" spc="-86" dirty="0">
                <a:solidFill>
                  <a:srgbClr val="000000"/>
                </a:solidFill>
                <a:latin typeface="Inter" pitchFamily="34" charset="0"/>
                <a:ea typeface="Inter" pitchFamily="34" charset="-122"/>
                <a:cs typeface="Inter" pitchFamily="34" charset="-120"/>
              </a:rPr>
              <a:t>Hardware Requirements</a:t>
            </a:r>
            <a:endParaRPr lang="en-US" sz="2863" dirty="0"/>
          </a:p>
        </p:txBody>
      </p:sp>
      <p:sp>
        <p:nvSpPr>
          <p:cNvPr id="14" name="Text 12"/>
          <p:cNvSpPr/>
          <p:nvPr/>
        </p:nvSpPr>
        <p:spPr>
          <a:xfrm>
            <a:off x="7928610" y="272653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Development Machine:</a:t>
            </a:r>
            <a:endParaRPr lang="en-US" sz="1527" dirty="0"/>
          </a:p>
        </p:txBody>
      </p:sp>
      <p:sp>
        <p:nvSpPr>
          <p:cNvPr id="15" name="Text 13"/>
          <p:cNvSpPr/>
          <p:nvPr/>
        </p:nvSpPr>
        <p:spPr>
          <a:xfrm>
            <a:off x="7928610" y="312158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Processor:</a:t>
            </a:r>
            <a:r>
              <a:rPr lang="en-US" sz="1527" kern="0" spc="-38" dirty="0">
                <a:solidFill>
                  <a:srgbClr val="272525"/>
                </a:solidFill>
                <a:latin typeface="Inter" pitchFamily="34" charset="0"/>
                <a:ea typeface="Inter" pitchFamily="34" charset="-122"/>
                <a:cs typeface="Inter" pitchFamily="34" charset="-120"/>
              </a:rPr>
              <a:t> Intel i5 or equivalent (quad-core) or higher.</a:t>
            </a:r>
            <a:endParaRPr lang="en-US" sz="1527" dirty="0"/>
          </a:p>
        </p:txBody>
      </p:sp>
      <p:sp>
        <p:nvSpPr>
          <p:cNvPr id="16" name="Text 14"/>
          <p:cNvSpPr/>
          <p:nvPr/>
        </p:nvSpPr>
        <p:spPr>
          <a:xfrm>
            <a:off x="7928610" y="3516630"/>
            <a:ext cx="5861090" cy="620554"/>
          </a:xfrm>
          <a:prstGeom prst="rect">
            <a:avLst/>
          </a:prstGeom>
          <a:noFill/>
          <a:ln/>
        </p:spPr>
        <p:txBody>
          <a:bodyPr wrap="squar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RAM:</a:t>
            </a:r>
            <a:r>
              <a:rPr lang="en-US" sz="1527" kern="0" spc="-38" dirty="0">
                <a:solidFill>
                  <a:srgbClr val="272525"/>
                </a:solidFill>
                <a:latin typeface="Inter" pitchFamily="34" charset="0"/>
                <a:ea typeface="Inter" pitchFamily="34" charset="-122"/>
                <a:cs typeface="Inter" pitchFamily="34" charset="-120"/>
              </a:rPr>
              <a:t> Minimum 8 GB (16 GB recommended for smoother performance).</a:t>
            </a:r>
            <a:endParaRPr lang="en-US" sz="1527" dirty="0"/>
          </a:p>
        </p:txBody>
      </p:sp>
      <p:sp>
        <p:nvSpPr>
          <p:cNvPr id="17" name="Text 15"/>
          <p:cNvSpPr/>
          <p:nvPr/>
        </p:nvSpPr>
        <p:spPr>
          <a:xfrm>
            <a:off x="7928610" y="4221956"/>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Storage:</a:t>
            </a:r>
            <a:r>
              <a:rPr lang="en-US" sz="1527" kern="0" spc="-38" dirty="0">
                <a:solidFill>
                  <a:srgbClr val="272525"/>
                </a:solidFill>
                <a:latin typeface="Inter" pitchFamily="34" charset="0"/>
                <a:ea typeface="Inter" pitchFamily="34" charset="-122"/>
                <a:cs typeface="Inter" pitchFamily="34" charset="-120"/>
              </a:rPr>
              <a:t> At least 256 GB SSD for faster build and load times.</a:t>
            </a:r>
            <a:endParaRPr lang="en-US" sz="1527" dirty="0"/>
          </a:p>
        </p:txBody>
      </p:sp>
      <p:sp>
        <p:nvSpPr>
          <p:cNvPr id="18" name="Text 16"/>
          <p:cNvSpPr/>
          <p:nvPr/>
        </p:nvSpPr>
        <p:spPr>
          <a:xfrm>
            <a:off x="7928610" y="4617006"/>
            <a:ext cx="5861090" cy="620554"/>
          </a:xfrm>
          <a:prstGeom prst="rect">
            <a:avLst/>
          </a:prstGeom>
          <a:noFill/>
          <a:ln/>
        </p:spPr>
        <p:txBody>
          <a:bodyPr wrap="squar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Operating System:</a:t>
            </a:r>
            <a:r>
              <a:rPr lang="en-US" sz="1527" kern="0" spc="-38" dirty="0">
                <a:solidFill>
                  <a:srgbClr val="272525"/>
                </a:solidFill>
                <a:latin typeface="Inter" pitchFamily="34" charset="0"/>
                <a:ea typeface="Inter" pitchFamily="34" charset="-122"/>
                <a:cs typeface="Inter" pitchFamily="34" charset="-120"/>
              </a:rPr>
              <a:t> Windows 10/11, macOS, or Linux (latest stable versions).</a:t>
            </a:r>
            <a:endParaRPr lang="en-US" sz="1527" dirty="0"/>
          </a:p>
        </p:txBody>
      </p:sp>
      <p:sp>
        <p:nvSpPr>
          <p:cNvPr id="19" name="Text 17"/>
          <p:cNvSpPr/>
          <p:nvPr/>
        </p:nvSpPr>
        <p:spPr>
          <a:xfrm>
            <a:off x="7928610" y="5322332"/>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Mobile Devices (for Testing):</a:t>
            </a:r>
            <a:endParaRPr lang="en-US" sz="1527" dirty="0"/>
          </a:p>
        </p:txBody>
      </p:sp>
      <p:sp>
        <p:nvSpPr>
          <p:cNvPr id="20" name="Text 18"/>
          <p:cNvSpPr/>
          <p:nvPr/>
        </p:nvSpPr>
        <p:spPr>
          <a:xfrm>
            <a:off x="7928610" y="571738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Android:</a:t>
            </a:r>
            <a:r>
              <a:rPr lang="en-US" sz="1527" kern="0" spc="-38" dirty="0">
                <a:solidFill>
                  <a:srgbClr val="272525"/>
                </a:solidFill>
                <a:latin typeface="Inter" pitchFamily="34" charset="0"/>
                <a:ea typeface="Inter" pitchFamily="34" charset="-122"/>
                <a:cs typeface="Inter" pitchFamily="34" charset="-120"/>
              </a:rPr>
              <a:t> Devices running Android 8.0 (Oreo) or higher.</a:t>
            </a:r>
            <a:endParaRPr lang="en-US" sz="1527" dirty="0"/>
          </a:p>
        </p:txBody>
      </p:sp>
      <p:sp>
        <p:nvSpPr>
          <p:cNvPr id="21" name="Text 19"/>
          <p:cNvSpPr/>
          <p:nvPr/>
        </p:nvSpPr>
        <p:spPr>
          <a:xfrm>
            <a:off x="7928610" y="6112431"/>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iOS:</a:t>
            </a:r>
            <a:r>
              <a:rPr lang="en-US" sz="1527" kern="0" spc="-38" dirty="0">
                <a:solidFill>
                  <a:srgbClr val="272525"/>
                </a:solidFill>
                <a:latin typeface="Inter" pitchFamily="34" charset="0"/>
                <a:ea typeface="Inter" pitchFamily="34" charset="-122"/>
                <a:cs typeface="Inter" pitchFamily="34" charset="-120"/>
              </a:rPr>
              <a:t> Devices running iOS 12 or higher.</a:t>
            </a:r>
            <a:endParaRPr lang="en-US" sz="1527" dirty="0"/>
          </a:p>
        </p:txBody>
      </p:sp>
      <p:sp>
        <p:nvSpPr>
          <p:cNvPr id="22" name="Text 20"/>
          <p:cNvSpPr/>
          <p:nvPr/>
        </p:nvSpPr>
        <p:spPr>
          <a:xfrm>
            <a:off x="7928610" y="6507480"/>
            <a:ext cx="5861090" cy="310277"/>
          </a:xfrm>
          <a:prstGeom prst="rect">
            <a:avLst/>
          </a:prstGeom>
          <a:noFill/>
          <a:ln/>
        </p:spPr>
        <p:txBody>
          <a:bodyPr wrap="none" rtlCol="0" anchor="t"/>
          <a:lstStyle/>
          <a:p>
            <a:pPr marL="342900" indent="-342900" algn="l">
              <a:lnSpc>
                <a:spcPts val="2443"/>
              </a:lnSpc>
              <a:buSzPct val="100000"/>
              <a:buChar char="•"/>
            </a:pPr>
            <a:r>
              <a:rPr lang="en-US" sz="1527" b="1" kern="0" spc="-38" dirty="0">
                <a:solidFill>
                  <a:srgbClr val="272525"/>
                </a:solidFill>
                <a:latin typeface="Inter" pitchFamily="34" charset="0"/>
                <a:ea typeface="Inter" pitchFamily="34" charset="-122"/>
                <a:cs typeface="Inter" pitchFamily="34" charset="-120"/>
              </a:rPr>
              <a:t>Screen Sizes:</a:t>
            </a:r>
            <a:r>
              <a:rPr lang="en-US" sz="1527" kern="0" spc="-38" dirty="0">
                <a:solidFill>
                  <a:srgbClr val="272525"/>
                </a:solidFill>
                <a:latin typeface="Inter" pitchFamily="34" charset="0"/>
                <a:ea typeface="Inter" pitchFamily="34" charset="-122"/>
                <a:cs typeface="Inter" pitchFamily="34" charset="-120"/>
              </a:rPr>
              <a:t> Various screen sizes to ensure responsive design.</a:t>
            </a:r>
            <a:endParaRPr lang="en-US" sz="1527" dirty="0"/>
          </a:p>
        </p:txBody>
      </p:sp>
      <p:sp>
        <p:nvSpPr>
          <p:cNvPr id="23" name="Text 21"/>
          <p:cNvSpPr/>
          <p:nvPr/>
        </p:nvSpPr>
        <p:spPr>
          <a:xfrm>
            <a:off x="848320" y="7175183"/>
            <a:ext cx="12933759" cy="387787"/>
          </a:xfrm>
          <a:prstGeom prst="rect">
            <a:avLst/>
          </a:prstGeom>
          <a:noFill/>
          <a:ln/>
        </p:spPr>
        <p:txBody>
          <a:bodyPr wrap="none" rtlCol="0" anchor="t"/>
          <a:lstStyle/>
          <a:p>
            <a:pPr marL="0" indent="0">
              <a:lnSpc>
                <a:spcPts val="3054"/>
              </a:lnSpc>
              <a:buNone/>
            </a:pPr>
            <a:endParaRPr lang="en-US" sz="1909" dirty="0"/>
          </a:p>
        </p:txBody>
      </p:sp>
      <p:pic>
        <p:nvPicPr>
          <p:cNvPr id="2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0195"/>
          </a:xfrm>
          <a:prstGeom prst="rect">
            <a:avLst/>
          </a:prstGeom>
          <a:solidFill>
            <a:srgbClr val="FFFFFF"/>
          </a:solidFill>
          <a:ln/>
        </p:spPr>
      </p:sp>
      <p:sp>
        <p:nvSpPr>
          <p:cNvPr id="4" name="Text 2"/>
          <p:cNvSpPr/>
          <p:nvPr/>
        </p:nvSpPr>
        <p:spPr>
          <a:xfrm>
            <a:off x="1616750" y="573643"/>
            <a:ext cx="5215890" cy="651986"/>
          </a:xfrm>
          <a:prstGeom prst="rect">
            <a:avLst/>
          </a:prstGeom>
          <a:noFill/>
          <a:ln/>
        </p:spPr>
        <p:txBody>
          <a:bodyPr wrap="none" rtlCol="0" anchor="t"/>
          <a:lstStyle/>
          <a:p>
            <a:pPr marL="0" indent="0">
              <a:lnSpc>
                <a:spcPts val="5134"/>
              </a:lnSpc>
              <a:buNone/>
            </a:pPr>
            <a:r>
              <a:rPr lang="en-US" sz="4107" b="1" kern="0" spc="-123" dirty="0">
                <a:solidFill>
                  <a:srgbClr val="4D4D4D"/>
                </a:solidFill>
                <a:latin typeface="Inter" pitchFamily="34" charset="0"/>
                <a:ea typeface="Inter" pitchFamily="34" charset="-122"/>
                <a:cs typeface="Inter" pitchFamily="34" charset="-120"/>
              </a:rPr>
              <a:t>Project Overview</a:t>
            </a:r>
            <a:endParaRPr lang="en-US" sz="4107" dirty="0"/>
          </a:p>
        </p:txBody>
      </p:sp>
      <p:pic>
        <p:nvPicPr>
          <p:cNvPr id="5" name="Image 0" descr="preencoded.png"/>
          <p:cNvPicPr>
            <a:picLocks noChangeAspect="1"/>
          </p:cNvPicPr>
          <p:nvPr/>
        </p:nvPicPr>
        <p:blipFill>
          <a:blip r:embed="rId3"/>
          <a:stretch>
            <a:fillRect/>
          </a:stretch>
        </p:blipFill>
        <p:spPr>
          <a:xfrm>
            <a:off x="1616750" y="1642824"/>
            <a:ext cx="9680734" cy="5445323"/>
          </a:xfrm>
          <a:prstGeom prst="rect">
            <a:avLst/>
          </a:prstGeom>
        </p:spPr>
      </p:pic>
      <p:sp>
        <p:nvSpPr>
          <p:cNvPr id="6" name="Text 3"/>
          <p:cNvSpPr/>
          <p:nvPr/>
        </p:nvSpPr>
        <p:spPr>
          <a:xfrm>
            <a:off x="1616750" y="7322820"/>
            <a:ext cx="11396782" cy="333732"/>
          </a:xfrm>
          <a:prstGeom prst="rect">
            <a:avLst/>
          </a:prstGeom>
          <a:noFill/>
          <a:ln/>
        </p:spPr>
        <p:txBody>
          <a:bodyPr wrap="none" rtlCol="0" anchor="t"/>
          <a:lstStyle/>
          <a:p>
            <a:pPr marL="0" indent="0">
              <a:lnSpc>
                <a:spcPts val="2629"/>
              </a:lnSpc>
              <a:buNone/>
            </a:pPr>
            <a:endParaRPr lang="en-US" sz="1643"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11151"/>
            <a:ext cx="14630400" cy="8229600"/>
          </a:xfrm>
          <a:prstGeom prst="rect">
            <a:avLst/>
          </a:prstGeom>
          <a:solidFill>
            <a:srgbClr val="FFFFFF"/>
          </a:solidFill>
          <a:ln/>
        </p:spPr>
      </p:sp>
      <p:sp>
        <p:nvSpPr>
          <p:cNvPr id="4" name="Text 2"/>
          <p:cNvSpPr/>
          <p:nvPr/>
        </p:nvSpPr>
        <p:spPr>
          <a:xfrm>
            <a:off x="864037" y="801378"/>
            <a:ext cx="6172200" cy="771525"/>
          </a:xfrm>
          <a:prstGeom prst="rect">
            <a:avLst/>
          </a:prstGeom>
          <a:noFill/>
          <a:ln/>
        </p:spPr>
        <p:txBody>
          <a:bodyPr wrap="none" rtlCol="0" anchor="t"/>
          <a:lstStyle/>
          <a:p>
            <a:pPr marL="0" indent="0">
              <a:lnSpc>
                <a:spcPts val="6075"/>
              </a:lnSpc>
              <a:buNone/>
            </a:pPr>
            <a:r>
              <a:rPr lang="en-US" sz="4860" b="1" kern="0" spc="-146" dirty="0">
                <a:solidFill>
                  <a:srgbClr val="4D4D4D"/>
                </a:solidFill>
                <a:latin typeface="Inter" pitchFamily="34" charset="0"/>
                <a:ea typeface="Inter" pitchFamily="34" charset="-122"/>
                <a:cs typeface="Inter" pitchFamily="34" charset="-120"/>
              </a:rPr>
              <a:t>Data-Flow Diagram</a:t>
            </a:r>
            <a:endParaRPr lang="en-US" sz="4860" dirty="0"/>
          </a:p>
        </p:txBody>
      </p:sp>
      <p:pic>
        <p:nvPicPr>
          <p:cNvPr id="7" name="Image 2"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9" name="Picture 8">
            <a:extLst>
              <a:ext uri="{FF2B5EF4-FFF2-40B4-BE49-F238E27FC236}">
                <a16:creationId xmlns:a16="http://schemas.microsoft.com/office/drawing/2014/main" id="{E9C06D8E-7CF7-0FDB-B998-C45A603DA724}"/>
              </a:ext>
            </a:extLst>
          </p:cNvPr>
          <p:cNvPicPr>
            <a:picLocks noChangeAspect="1"/>
          </p:cNvPicPr>
          <p:nvPr/>
        </p:nvPicPr>
        <p:blipFill>
          <a:blip r:embed="rId5"/>
          <a:stretch>
            <a:fillRect/>
          </a:stretch>
        </p:blipFill>
        <p:spPr>
          <a:xfrm>
            <a:off x="1822152" y="1812327"/>
            <a:ext cx="10696164" cy="48627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D59A29-9F58-9E42-63DD-14B8336F1C7D}"/>
              </a:ext>
            </a:extLst>
          </p:cNvPr>
          <p:cNvPicPr>
            <a:picLocks noChangeAspect="1"/>
          </p:cNvPicPr>
          <p:nvPr/>
        </p:nvPicPr>
        <p:blipFill>
          <a:blip r:embed="rId2"/>
          <a:stretch>
            <a:fillRect/>
          </a:stretch>
        </p:blipFill>
        <p:spPr>
          <a:xfrm>
            <a:off x="1920240" y="19096"/>
            <a:ext cx="10815074" cy="8210503"/>
          </a:xfrm>
          <a:prstGeom prst="rect">
            <a:avLst/>
          </a:prstGeom>
        </p:spPr>
      </p:pic>
    </p:spTree>
    <p:extLst>
      <p:ext uri="{BB962C8B-B14F-4D97-AF65-F5344CB8AC3E}">
        <p14:creationId xmlns:p14="http://schemas.microsoft.com/office/powerpoint/2010/main" val="400417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1386"/>
          </a:xfrm>
          <a:prstGeom prst="rect">
            <a:avLst/>
          </a:prstGeom>
          <a:solidFill>
            <a:srgbClr val="FFFFFF"/>
          </a:solidFill>
          <a:ln/>
        </p:spPr>
      </p:sp>
      <p:sp>
        <p:nvSpPr>
          <p:cNvPr id="4" name="Text 2"/>
          <p:cNvSpPr/>
          <p:nvPr/>
        </p:nvSpPr>
        <p:spPr>
          <a:xfrm>
            <a:off x="1839635" y="326133"/>
            <a:ext cx="5556528" cy="626507"/>
          </a:xfrm>
          <a:prstGeom prst="rect">
            <a:avLst/>
          </a:prstGeom>
          <a:noFill/>
          <a:ln/>
        </p:spPr>
        <p:txBody>
          <a:bodyPr wrap="none" rtlCol="0" anchor="t"/>
          <a:lstStyle/>
          <a:p>
            <a:pPr marL="0" indent="0">
              <a:lnSpc>
                <a:spcPts val="4933"/>
              </a:lnSpc>
              <a:buNone/>
            </a:pPr>
            <a:r>
              <a:rPr lang="en-US" sz="3946" b="1" kern="0" spc="-118" dirty="0">
                <a:solidFill>
                  <a:srgbClr val="4D4D4D"/>
                </a:solidFill>
                <a:latin typeface="Inter" pitchFamily="34" charset="0"/>
                <a:ea typeface="Inter" pitchFamily="34" charset="-122"/>
                <a:cs typeface="Inter" pitchFamily="34" charset="-120"/>
              </a:rPr>
              <a:t>Features Demonstration</a:t>
            </a:r>
            <a:endParaRPr lang="en-US" sz="3946" dirty="0"/>
          </a:p>
        </p:txBody>
      </p:sp>
      <p:pic>
        <p:nvPicPr>
          <p:cNvPr id="5" name="Image 0" descr="preencoded.png"/>
          <p:cNvPicPr>
            <a:picLocks noChangeAspect="1"/>
          </p:cNvPicPr>
          <p:nvPr/>
        </p:nvPicPr>
        <p:blipFill>
          <a:blip r:embed="rId3"/>
          <a:stretch>
            <a:fillRect/>
          </a:stretch>
        </p:blipFill>
        <p:spPr>
          <a:xfrm>
            <a:off x="2719617" y="1278773"/>
            <a:ext cx="7985870" cy="6694420"/>
          </a:xfrm>
          <a:prstGeom prst="rect">
            <a:avLst/>
          </a:prstGeom>
        </p:spPr>
      </p:pic>
      <p:sp>
        <p:nvSpPr>
          <p:cNvPr id="6" name="Text 3"/>
          <p:cNvSpPr/>
          <p:nvPr/>
        </p:nvSpPr>
        <p:spPr>
          <a:xfrm>
            <a:off x="1839635" y="7359372"/>
            <a:ext cx="10951131" cy="320754"/>
          </a:xfrm>
          <a:prstGeom prst="rect">
            <a:avLst/>
          </a:prstGeom>
          <a:noFill/>
          <a:ln/>
        </p:spPr>
        <p:txBody>
          <a:bodyPr wrap="none" rtlCol="0" anchor="t"/>
          <a:lstStyle/>
          <a:p>
            <a:pPr marL="0" indent="0">
              <a:lnSpc>
                <a:spcPts val="2526"/>
              </a:lnSpc>
              <a:buNone/>
            </a:pPr>
            <a:endParaRPr lang="en-US" sz="1579" dirty="0"/>
          </a:p>
        </p:txBody>
      </p:sp>
      <p:pic>
        <p:nvPicPr>
          <p:cNvPr id="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121098"/>
            <a:ext cx="6172200" cy="771525"/>
          </a:xfrm>
          <a:prstGeom prst="rect">
            <a:avLst/>
          </a:prstGeom>
          <a:noFill/>
          <a:ln/>
        </p:spPr>
        <p:txBody>
          <a:bodyPr wrap="none" rtlCol="0" anchor="t"/>
          <a:lstStyle/>
          <a:p>
            <a:pPr marL="0" indent="0">
              <a:lnSpc>
                <a:spcPts val="6075"/>
              </a:lnSpc>
              <a:buNone/>
            </a:pPr>
            <a:r>
              <a:rPr lang="en-US" sz="4860" b="1" kern="0" spc="-146" dirty="0">
                <a:solidFill>
                  <a:srgbClr val="4D4D4D"/>
                </a:solidFill>
                <a:latin typeface="Inter" pitchFamily="34" charset="0"/>
                <a:ea typeface="Inter" pitchFamily="34" charset="-122"/>
                <a:cs typeface="Inter" pitchFamily="34" charset="-120"/>
              </a:rPr>
              <a:t>Conclusion</a:t>
            </a:r>
            <a:endParaRPr lang="en-US" sz="4860" dirty="0"/>
          </a:p>
        </p:txBody>
      </p:sp>
      <p:sp>
        <p:nvSpPr>
          <p:cNvPr id="5" name="Text 3"/>
          <p:cNvSpPr/>
          <p:nvPr/>
        </p:nvSpPr>
        <p:spPr>
          <a:xfrm>
            <a:off x="864037" y="3386376"/>
            <a:ext cx="12902327" cy="1580198"/>
          </a:xfrm>
          <a:prstGeom prst="rect">
            <a:avLst/>
          </a:prstGeom>
          <a:noFill/>
          <a:ln/>
        </p:spPr>
        <p:txBody>
          <a:bodyPr wrap="square" rtlCol="0" anchor="t"/>
          <a:lstStyle/>
          <a:p>
            <a:pPr marL="0" indent="0">
              <a:lnSpc>
                <a:spcPts val="3110"/>
              </a:lnSpc>
              <a:buNone/>
            </a:pPr>
            <a:r>
              <a:rPr lang="en-US" sz="1944" kern="0" spc="-39" dirty="0">
                <a:solidFill>
                  <a:srgbClr val="4D4D4D"/>
                </a:solidFill>
                <a:latin typeface="Inter" pitchFamily="34" charset="0"/>
                <a:ea typeface="Inter" pitchFamily="34" charset="-122"/>
                <a:cs typeface="Inter" pitchFamily="34" charset="-120"/>
              </a:rPr>
              <a:t>The FeastFi Flutter app has been successfully developed and tested, ensuring it meets both technical standards and user needs. White box testing secured code integrity, while black box testing confirmed seamless functionality. System and output testing verified performance and accuracy, and continuous user feedback guided design refinements. The project concludes with a robust and user-friendly food delivery app, ready for deployment.</a:t>
            </a:r>
            <a:endParaRPr lang="en-US" sz="1944" dirty="0"/>
          </a:p>
        </p:txBody>
      </p:sp>
      <p:sp>
        <p:nvSpPr>
          <p:cNvPr id="6" name="Text 4"/>
          <p:cNvSpPr/>
          <p:nvPr/>
        </p:nvSpPr>
        <p:spPr>
          <a:xfrm>
            <a:off x="864037" y="5336858"/>
            <a:ext cx="6172200" cy="771525"/>
          </a:xfrm>
          <a:prstGeom prst="rect">
            <a:avLst/>
          </a:prstGeom>
          <a:noFill/>
          <a:ln/>
        </p:spPr>
        <p:txBody>
          <a:bodyPr wrap="none" rtlCol="0" anchor="t"/>
          <a:lstStyle/>
          <a:p>
            <a:pPr marL="0" indent="0">
              <a:lnSpc>
                <a:spcPts val="6075"/>
              </a:lnSpc>
              <a:buNone/>
            </a:pPr>
            <a:r>
              <a:rPr lang="en-US" sz="4860" b="1" kern="0" spc="-146" dirty="0">
                <a:solidFill>
                  <a:srgbClr val="FFA44F"/>
                </a:solidFill>
                <a:latin typeface="Inter" pitchFamily="34" charset="0"/>
                <a:ea typeface="Inter" pitchFamily="34" charset="-122"/>
                <a:cs typeface="Inter" pitchFamily="34" charset="-120"/>
              </a:rPr>
              <a:t>Thank You…</a:t>
            </a:r>
            <a:endParaRPr lang="en-US" sz="4860" dirty="0"/>
          </a:p>
        </p:txBody>
      </p:sp>
      <p:pic>
        <p:nvPicPr>
          <p:cNvPr id="7"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553</Words>
  <Application>Microsoft Office PowerPoint</Application>
  <PresentationFormat>Custom</PresentationFormat>
  <Paragraphs>45</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Humaira Sadia</cp:lastModifiedBy>
  <cp:revision>3</cp:revision>
  <dcterms:created xsi:type="dcterms:W3CDTF">2024-08-10T10:14:09Z</dcterms:created>
  <dcterms:modified xsi:type="dcterms:W3CDTF">2024-08-13T16:13:22Z</dcterms:modified>
</cp:coreProperties>
</file>