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00A0A8"/>
    <a:srgbClr val="FF5969"/>
    <a:srgbClr val="52CBBE"/>
    <a:srgbClr val="FEC630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4662" autoAdjust="0"/>
  </p:normalViewPr>
  <p:slideViewPr>
    <p:cSldViewPr snapToGrid="0">
      <p:cViewPr>
        <p:scale>
          <a:sx n="50" d="100"/>
          <a:sy n="50" d="100"/>
        </p:scale>
        <p:origin x="-153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9A33-6ABF-47D7-A6C3-E6E51AEF43E5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9E8A-E1FB-469A-A430-4A5C360D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9E8A-E1FB-469A-A430-4A5C360DA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5" y="1090641"/>
            <a:ext cx="727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5969"/>
                </a:solidFill>
              </a:rPr>
              <a:t>Digital System Design Lab</a:t>
            </a:r>
            <a:endParaRPr lang="en-US" sz="5400" b="1" dirty="0">
              <a:solidFill>
                <a:srgbClr val="FF5969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49427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5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</a:rPr>
              <a:t>Project: Design, Simulation &amp; Implementation of Arithmetic &amp; Logic Unit</a:t>
            </a:r>
            <a:endParaRPr lang="en-US" sz="4100" dirty="0">
              <a:solidFill>
                <a:srgbClr val="52CBBE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84662" y="19049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238500" y="473310"/>
            <a:ext cx="7562850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Design a 4 bit ALU using 4 bit full adder and also implement the “Carry”, “Overflow”, “Sign” and “Zero” flags. The ALU has  two control signals (</a:t>
            </a:r>
            <a:r>
              <a:rPr lang="en-US" sz="2400" b="1" i="1" dirty="0" smtClean="0">
                <a:solidFill>
                  <a:schemeClr val="bg1"/>
                </a:solidFill>
              </a:rPr>
              <a:t>S</a:t>
            </a:r>
            <a:r>
              <a:rPr lang="en-US" sz="2400" b="1" i="1" baseline="-25000" dirty="0" smtClean="0">
                <a:solidFill>
                  <a:schemeClr val="bg1"/>
                </a:solidFill>
              </a:rPr>
              <a:t>1  </a:t>
            </a:r>
            <a:r>
              <a:rPr lang="en-US" sz="2400" b="1" i="1" dirty="0" smtClean="0">
                <a:solidFill>
                  <a:schemeClr val="bg1"/>
                </a:solidFill>
              </a:rPr>
              <a:t> &amp; </a:t>
            </a:r>
            <a:r>
              <a:rPr lang="en-US" sz="2400" b="1" i="1" baseline="-25000" dirty="0" smtClean="0">
                <a:solidFill>
                  <a:schemeClr val="bg1"/>
                </a:solidFill>
              </a:rPr>
              <a:t>  </a:t>
            </a:r>
            <a:r>
              <a:rPr lang="en-US" sz="2400" b="1" i="1" dirty="0" smtClean="0">
                <a:solidFill>
                  <a:schemeClr val="bg1"/>
                </a:solidFill>
              </a:rPr>
              <a:t>S</a:t>
            </a:r>
            <a:r>
              <a:rPr lang="en-US" sz="2400" b="1" i="1" baseline="-25000" dirty="0" smtClean="0">
                <a:solidFill>
                  <a:schemeClr val="bg1"/>
                </a:solidFill>
              </a:rPr>
              <a:t>0 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two 4 bit input (</a:t>
            </a:r>
            <a:r>
              <a:rPr lang="en-US" sz="2400" b="1" i="1" dirty="0" smtClean="0">
                <a:solidFill>
                  <a:schemeClr val="bg1"/>
                </a:solidFill>
              </a:rPr>
              <a:t>A &amp; B</a:t>
            </a:r>
            <a:r>
              <a:rPr lang="en-US" sz="2400" b="1" dirty="0" smtClean="0">
                <a:solidFill>
                  <a:schemeClr val="bg1"/>
                </a:solidFill>
              </a:rPr>
              <a:t>), a single bit Carry in (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</a:t>
            </a:r>
            <a:r>
              <a:rPr lang="en-US" sz="2400" b="1" i="1" baseline="-25000" dirty="0" err="1" smtClean="0">
                <a:solidFill>
                  <a:schemeClr val="bg1"/>
                </a:solidFill>
              </a:rPr>
              <a:t>in</a:t>
            </a:r>
            <a:r>
              <a:rPr lang="en-US" sz="2400" b="1" dirty="0" smtClean="0">
                <a:solidFill>
                  <a:schemeClr val="bg1"/>
                </a:solidFill>
              </a:rPr>
              <a:t>) and should output a 4 bit result and 4 flags.  The ALU should perform according to the following: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72816"/>
              </p:ext>
            </p:extLst>
          </p:nvPr>
        </p:nvGraphicFramePr>
        <p:xfrm>
          <a:off x="3162300" y="3106303"/>
          <a:ext cx="7639050" cy="31841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951"/>
                <a:gridCol w="1104900"/>
                <a:gridCol w="1257300"/>
                <a:gridCol w="1733550"/>
                <a:gridCol w="2419349"/>
              </a:tblGrid>
              <a:tr h="680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 </a:t>
                      </a:r>
                      <a:endParaRPr lang="en-US" sz="32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 </a:t>
                      </a:r>
                      <a:endParaRPr lang="en-US" sz="320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err="1" smtClean="0"/>
                        <a:t>C</a:t>
                      </a:r>
                      <a:r>
                        <a:rPr lang="en-US" sz="3200" baseline="-25000" dirty="0" err="1" smtClean="0"/>
                        <a:t>in</a:t>
                      </a:r>
                      <a:endParaRPr lang="en-US" sz="320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Output 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Explanation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sz="1800" kern="1200" dirty="0" smtClean="0">
                          <a:effectLst/>
                        </a:rPr>
                        <a:t>⊕</a:t>
                      </a:r>
                      <a:r>
                        <a:rPr lang="en-US" baseline="0" dirty="0" smtClean="0"/>
                        <a:t>B</a:t>
                      </a:r>
                      <a:endParaRPr lang="en-US" baseline="0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Logical “XOR” of A &amp; B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A’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“NOT” of A &amp; 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</a:tr>
              <a:tr h="360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A+1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Increment A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</a:tr>
              <a:tr h="360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Transfer A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</a:tr>
              <a:tr h="360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A+B+1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Sum A &amp; B with Carry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</a:tr>
              <a:tr h="360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A+B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Sum A &amp; B</a:t>
                      </a:r>
                      <a:endParaRPr lang="en-US" dirty="0">
                        <a:solidFill>
                          <a:srgbClr val="5D737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89009"/>
              </p:ext>
            </p:extLst>
          </p:nvPr>
        </p:nvGraphicFramePr>
        <p:xfrm>
          <a:off x="2552701" y="2076450"/>
          <a:ext cx="7719024" cy="378824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45401"/>
                <a:gridCol w="558233"/>
                <a:gridCol w="712229"/>
                <a:gridCol w="1424459"/>
                <a:gridCol w="2309932"/>
                <a:gridCol w="731478"/>
                <a:gridCol w="750728"/>
                <a:gridCol w="686564"/>
              </a:tblGrid>
              <a:tr h="810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 </a:t>
                      </a:r>
                      <a:endParaRPr lang="en-US" sz="32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 </a:t>
                      </a:r>
                      <a:endParaRPr lang="en-US" sz="320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err="1" smtClean="0"/>
                        <a:t>C</a:t>
                      </a:r>
                      <a:r>
                        <a:rPr lang="en-US" sz="3200" baseline="-25000" dirty="0" err="1" smtClean="0"/>
                        <a:t>in</a:t>
                      </a:r>
                      <a:endParaRPr lang="en-US" sz="320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Output 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/>
                        <a:t>Explanation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5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⊕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en-US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Logical “XOR” of A &amp; 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⊕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en-US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61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Logical “NOT” of A &amp; 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5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A+1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Increment 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5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Transfer 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5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A+B+1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Sum A &amp; B with Carry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5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A+B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Sum A &amp; 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24200" y="857250"/>
            <a:ext cx="674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A0A8"/>
                </a:solidFill>
              </a:rPr>
              <a:t>Solution Table</a:t>
            </a:r>
            <a:endParaRPr lang="en-US" sz="4800" b="1" dirty="0">
              <a:solidFill>
                <a:srgbClr val="00A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0318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283413" y="1131735"/>
            <a:ext cx="7334250" cy="13849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following equations are derived from the table which will help us design &amp; implement the ALU.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59590" y="4140024"/>
            <a:ext cx="7581900" cy="19389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X=</a:t>
            </a:r>
            <a:r>
              <a:rPr lang="en-US" sz="4000" dirty="0">
                <a:solidFill>
                  <a:schemeClr val="bg1"/>
                </a:solidFill>
              </a:rPr>
              <a:t> S</a:t>
            </a:r>
            <a:r>
              <a:rPr lang="en-US" sz="4000" baseline="-25000" dirty="0">
                <a:solidFill>
                  <a:schemeClr val="bg1"/>
                </a:solidFill>
              </a:rPr>
              <a:t>1 </a:t>
            </a:r>
            <a:r>
              <a:rPr lang="en-US" sz="4000" dirty="0" smtClean="0">
                <a:solidFill>
                  <a:schemeClr val="bg1"/>
                </a:solidFill>
              </a:rPr>
              <a:t> A + S</a:t>
            </a:r>
            <a:r>
              <a:rPr lang="en-US" sz="4000" baseline="-25000" dirty="0" smtClean="0">
                <a:solidFill>
                  <a:schemeClr val="bg1"/>
                </a:solidFill>
              </a:rPr>
              <a:t>1 </a:t>
            </a:r>
            <a:r>
              <a:rPr lang="en-US" sz="4000" dirty="0" smtClean="0">
                <a:solidFill>
                  <a:schemeClr val="bg1"/>
                </a:solidFill>
              </a:rPr>
              <a:t>‘</a:t>
            </a:r>
            <a:r>
              <a:rPr lang="en-US" sz="4000" baseline="-25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(</a:t>
            </a:r>
            <a:r>
              <a:rPr lang="en-US" sz="4000" baseline="-25000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S</a:t>
            </a:r>
            <a:r>
              <a:rPr lang="en-US" sz="4000" baseline="-25000" dirty="0" smtClean="0">
                <a:solidFill>
                  <a:schemeClr val="bg1"/>
                </a:solidFill>
              </a:rPr>
              <a:t>0 </a:t>
            </a:r>
            <a:r>
              <a:rPr lang="en-US" sz="4000" dirty="0" smtClean="0">
                <a:solidFill>
                  <a:schemeClr val="bg1"/>
                </a:solidFill>
              </a:rPr>
              <a:t>‘ (</a:t>
            </a:r>
            <a:r>
              <a:rPr lang="en-US" sz="4000" dirty="0">
                <a:solidFill>
                  <a:schemeClr val="bg1"/>
                </a:solidFill>
              </a:rPr>
              <a:t>A⊕</a:t>
            </a:r>
            <a:r>
              <a:rPr lang="en-US" sz="4000" dirty="0" smtClean="0">
                <a:solidFill>
                  <a:schemeClr val="bg1"/>
                </a:solidFill>
              </a:rPr>
              <a:t>B)+ </a:t>
            </a:r>
            <a:r>
              <a:rPr lang="en-US" sz="4000" baseline="-25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baseline="-25000" dirty="0">
                <a:solidFill>
                  <a:schemeClr val="bg1"/>
                </a:solidFill>
              </a:rPr>
              <a:t>0 </a:t>
            </a:r>
            <a:r>
              <a:rPr lang="en-US" sz="4000" baseline="-25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A’)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Y= 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baseline="-25000" dirty="0">
                <a:solidFill>
                  <a:schemeClr val="bg1"/>
                </a:solidFill>
              </a:rPr>
              <a:t>1  </a:t>
            </a:r>
            <a:r>
              <a:rPr lang="en-US" sz="4000" baseline="-25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baseline="-25000" dirty="0">
                <a:solidFill>
                  <a:schemeClr val="bg1"/>
                </a:solidFill>
              </a:rPr>
              <a:t>0 </a:t>
            </a:r>
            <a:r>
              <a:rPr lang="en-US" sz="4000" baseline="-25000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Z= 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baseline="-25000" dirty="0">
                <a:solidFill>
                  <a:schemeClr val="bg1"/>
                </a:solidFill>
              </a:rPr>
              <a:t>1 </a:t>
            </a:r>
            <a:r>
              <a:rPr lang="en-US" sz="4000" dirty="0" err="1" smtClean="0">
                <a:solidFill>
                  <a:schemeClr val="bg1"/>
                </a:solidFill>
              </a:rPr>
              <a:t>C</a:t>
            </a:r>
            <a:r>
              <a:rPr lang="en-US" sz="4000" baseline="-25000" dirty="0" err="1" smtClean="0">
                <a:solidFill>
                  <a:schemeClr val="bg1"/>
                </a:solidFill>
              </a:rPr>
              <a:t>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</a:t>
            </a:r>
            <a:r>
              <a:rPr lang="en-US" sz="4000" baseline="-25000" dirty="0" err="1">
                <a:solidFill>
                  <a:schemeClr val="bg1"/>
                </a:solidFill>
              </a:rPr>
              <a:t>in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135641" y="2394588"/>
            <a:ext cx="1428750" cy="1884370"/>
          </a:xfrm>
          <a:prstGeom prst="curvedRightArrow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37" y="1659515"/>
            <a:ext cx="7937407" cy="4784063"/>
          </a:xfrm>
          <a:prstGeom prst="rect">
            <a:avLst/>
          </a:prstGeom>
        </p:spPr>
      </p:pic>
      <p:sp>
        <p:nvSpPr>
          <p:cNvPr id="4" name="Curved Down Arrow 3"/>
          <p:cNvSpPr/>
          <p:nvPr/>
        </p:nvSpPr>
        <p:spPr>
          <a:xfrm rot="3091827">
            <a:off x="7688476" y="419805"/>
            <a:ext cx="1213877" cy="1004141"/>
          </a:xfrm>
          <a:prstGeom prst="curvedDownArrow">
            <a:avLst/>
          </a:prstGeom>
          <a:solidFill>
            <a:srgbClr val="5D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0" y="514350"/>
            <a:ext cx="5803945" cy="523220"/>
          </a:xfrm>
          <a:prstGeom prst="rect">
            <a:avLst/>
          </a:prstGeom>
          <a:solidFill>
            <a:srgbClr val="5D737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Design and Simulation on Proteus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1839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925393"/>
            <a:ext cx="6416404" cy="4563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3100" y="578137"/>
            <a:ext cx="645795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The implemented circuit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804226" y="1162912"/>
            <a:ext cx="541112" cy="7624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75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Equation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Circuit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392862" y="1797445"/>
            <a:ext cx="2150310" cy="2221517"/>
            <a:chOff x="1466851" y="1748794"/>
            <a:chExt cx="2362200" cy="2403723"/>
          </a:xfrm>
        </p:grpSpPr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218" y="1748794"/>
              <a:ext cx="1917280" cy="2403723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3246216" y="1797445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330" y="1754971"/>
              <a:ext cx="2069851" cy="2362199"/>
            </a:xfrm>
            <a:prstGeom prst="ellipse">
              <a:avLst/>
            </a:prstGeom>
            <a:grpFill/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6039804" y="1689653"/>
            <a:ext cx="2085652" cy="2106124"/>
            <a:chOff x="7245656" y="1754971"/>
            <a:chExt cx="2362200" cy="2385387"/>
          </a:xfrm>
          <a:solidFill>
            <a:srgbClr val="EE9524"/>
          </a:solidFill>
        </p:grpSpPr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=""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63" y="1754971"/>
              <a:ext cx="1984987" cy="2385387"/>
            </a:xfrm>
            <a:prstGeom prst="ellipse">
              <a:avLst/>
            </a:prstGeom>
            <a:grpFill/>
          </p:spPr>
        </p:pic>
      </p:grpSp>
      <p:sp>
        <p:nvSpPr>
          <p:cNvPr id="5" name="TextBox 4"/>
          <p:cNvSpPr txBox="1"/>
          <p:nvPr/>
        </p:nvSpPr>
        <p:spPr>
          <a:xfrm>
            <a:off x="282114" y="4622159"/>
            <a:ext cx="237709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Raihan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Tanvir</a:t>
            </a:r>
            <a:endParaRPr lang="en-US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95342" y="4425040"/>
            <a:ext cx="2377098" cy="830997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Humaira</a:t>
            </a:r>
            <a:r>
              <a:rPr lang="en-US" sz="2400" b="1" dirty="0" smtClean="0"/>
              <a:t> Ferdous </a:t>
            </a:r>
            <a:r>
              <a:rPr lang="en-US" sz="2400" b="1" dirty="0" err="1" smtClean="0"/>
              <a:t>Shifa</a:t>
            </a:r>
            <a:endParaRPr 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894081" y="4425041"/>
            <a:ext cx="2377098" cy="830997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Ridwan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Masud</a:t>
            </a:r>
            <a:r>
              <a:rPr lang="en-US" sz="2400" b="1" dirty="0" smtClean="0"/>
              <a:t> Khan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348</Words>
  <Application>Microsoft Office PowerPoint</Application>
  <PresentationFormat>Custom</PresentationFormat>
  <Paragraphs>147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user</cp:lastModifiedBy>
  <cp:revision>36</cp:revision>
  <dcterms:created xsi:type="dcterms:W3CDTF">2017-01-05T13:17:27Z</dcterms:created>
  <dcterms:modified xsi:type="dcterms:W3CDTF">2018-06-02T16:03:36Z</dcterms:modified>
</cp:coreProperties>
</file>