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Lst>
  <p:sldSz cx="32918400" cy="43891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2958" y="-15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g"/><Relationship Id="rId11" Type="http://schemas.openxmlformats.org/officeDocument/2006/relationships/image" Target="../media/image10.png"/><Relationship Id="rId5" Type="http://schemas.openxmlformats.org/officeDocument/2006/relationships/image" Target="../media/image4.jp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42396489"/>
            <a:ext cx="32918400" cy="0"/>
          </a:xfrm>
          <a:prstGeom prst="line">
            <a:avLst/>
          </a:prstGeom>
          <a:ln w="28575" cap="rnd">
            <a:solidFill>
              <a:srgbClr val="000000"/>
            </a:solidFill>
            <a:prstDash val="solid"/>
            <a:headEnd type="none" w="sm" len="sm"/>
            <a:tailEnd type="none" w="sm" len="sm"/>
          </a:ln>
        </p:spPr>
        <p:txBody>
          <a:bodyPr/>
          <a:lstStyle/>
          <a:p>
            <a:endParaRPr lang="en-US"/>
          </a:p>
        </p:txBody>
      </p:sp>
      <p:sp>
        <p:nvSpPr>
          <p:cNvPr id="3" name="AutoShape 3"/>
          <p:cNvSpPr/>
          <p:nvPr/>
        </p:nvSpPr>
        <p:spPr>
          <a:xfrm flipH="1">
            <a:off x="10881947" y="6325699"/>
            <a:ext cx="0" cy="33119171"/>
          </a:xfrm>
          <a:prstGeom prst="line">
            <a:avLst/>
          </a:prstGeom>
          <a:ln w="28575" cap="rnd">
            <a:solidFill>
              <a:srgbClr val="000000"/>
            </a:solidFill>
            <a:prstDash val="solid"/>
            <a:headEnd type="none" w="sm" len="sm"/>
            <a:tailEnd type="none" w="sm" len="sm"/>
          </a:ln>
        </p:spPr>
        <p:txBody>
          <a:bodyPr/>
          <a:lstStyle/>
          <a:p>
            <a:endParaRPr lang="en-US"/>
          </a:p>
        </p:txBody>
      </p:sp>
      <p:sp>
        <p:nvSpPr>
          <p:cNvPr id="4" name="AutoShape 4"/>
          <p:cNvSpPr/>
          <p:nvPr/>
        </p:nvSpPr>
        <p:spPr>
          <a:xfrm>
            <a:off x="10669969" y="39332636"/>
            <a:ext cx="21817853" cy="0"/>
          </a:xfrm>
          <a:prstGeom prst="line">
            <a:avLst/>
          </a:prstGeom>
          <a:ln w="28575" cap="rnd">
            <a:solidFill>
              <a:srgbClr val="000000"/>
            </a:solidFill>
            <a:prstDash val="solid"/>
            <a:headEnd type="none" w="sm" len="sm"/>
            <a:tailEnd type="none" w="sm" len="sm"/>
          </a:ln>
        </p:spPr>
        <p:txBody>
          <a:bodyPr/>
          <a:lstStyle/>
          <a:p>
            <a:endParaRPr lang="en-US"/>
          </a:p>
        </p:txBody>
      </p:sp>
      <p:sp>
        <p:nvSpPr>
          <p:cNvPr id="5" name="AutoShape 5"/>
          <p:cNvSpPr/>
          <p:nvPr/>
        </p:nvSpPr>
        <p:spPr>
          <a:xfrm flipV="1">
            <a:off x="21871183" y="29627177"/>
            <a:ext cx="11047199" cy="14288"/>
          </a:xfrm>
          <a:prstGeom prst="line">
            <a:avLst/>
          </a:prstGeom>
          <a:ln w="28575" cap="rnd">
            <a:solidFill>
              <a:srgbClr val="000000"/>
            </a:solidFill>
            <a:prstDash val="solid"/>
            <a:headEnd type="none" w="sm" len="sm"/>
            <a:tailEnd type="none" w="sm" len="sm"/>
          </a:ln>
        </p:spPr>
        <p:txBody>
          <a:bodyPr/>
          <a:lstStyle/>
          <a:p>
            <a:endParaRPr lang="en-US"/>
          </a:p>
        </p:txBody>
      </p:sp>
      <p:sp>
        <p:nvSpPr>
          <p:cNvPr id="6" name="AutoShape 6"/>
          <p:cNvSpPr/>
          <p:nvPr/>
        </p:nvSpPr>
        <p:spPr>
          <a:xfrm>
            <a:off x="21842590" y="6325699"/>
            <a:ext cx="14287" cy="33006930"/>
          </a:xfrm>
          <a:prstGeom prst="line">
            <a:avLst/>
          </a:prstGeom>
          <a:ln w="28575" cap="rnd">
            <a:solidFill>
              <a:srgbClr val="000000"/>
            </a:solidFill>
            <a:prstDash val="solid"/>
            <a:headEnd type="none" w="sm" len="sm"/>
            <a:tailEnd type="none" w="sm" len="sm"/>
          </a:ln>
        </p:spPr>
        <p:txBody>
          <a:bodyPr/>
          <a:lstStyle/>
          <a:p>
            <a:endParaRPr lang="en-US"/>
          </a:p>
        </p:txBody>
      </p:sp>
      <p:sp>
        <p:nvSpPr>
          <p:cNvPr id="7" name="AutoShape 7"/>
          <p:cNvSpPr/>
          <p:nvPr/>
        </p:nvSpPr>
        <p:spPr>
          <a:xfrm>
            <a:off x="10836987" y="10535354"/>
            <a:ext cx="11034177" cy="0"/>
          </a:xfrm>
          <a:prstGeom prst="line">
            <a:avLst/>
          </a:prstGeom>
          <a:ln w="28575" cap="rnd">
            <a:solidFill>
              <a:srgbClr val="000000"/>
            </a:solidFill>
            <a:prstDash val="solid"/>
            <a:headEnd type="none" w="sm" len="sm"/>
            <a:tailEnd type="none" w="sm" len="sm"/>
          </a:ln>
        </p:spPr>
        <p:txBody>
          <a:bodyPr/>
          <a:lstStyle/>
          <a:p>
            <a:endParaRPr lang="en-US"/>
          </a:p>
        </p:txBody>
      </p:sp>
      <p:sp>
        <p:nvSpPr>
          <p:cNvPr id="8" name="AutoShape 8"/>
          <p:cNvSpPr/>
          <p:nvPr/>
        </p:nvSpPr>
        <p:spPr>
          <a:xfrm>
            <a:off x="10867660" y="24345710"/>
            <a:ext cx="11034177" cy="0"/>
          </a:xfrm>
          <a:prstGeom prst="line">
            <a:avLst/>
          </a:prstGeom>
          <a:ln w="28575" cap="rnd">
            <a:solidFill>
              <a:srgbClr val="000000"/>
            </a:solidFill>
            <a:prstDash val="solid"/>
            <a:headEnd type="none" w="sm" len="sm"/>
            <a:tailEnd type="none" w="sm" len="sm"/>
          </a:ln>
        </p:spPr>
        <p:txBody>
          <a:bodyPr/>
          <a:lstStyle/>
          <a:p>
            <a:endParaRPr lang="en-US"/>
          </a:p>
        </p:txBody>
      </p:sp>
      <p:sp>
        <p:nvSpPr>
          <p:cNvPr id="15" name="Freeform 15"/>
          <p:cNvSpPr/>
          <p:nvPr/>
        </p:nvSpPr>
        <p:spPr>
          <a:xfrm>
            <a:off x="11145664" y="25274498"/>
            <a:ext cx="10210631" cy="5176908"/>
          </a:xfrm>
          <a:custGeom>
            <a:avLst/>
            <a:gdLst/>
            <a:ahLst/>
            <a:cxnLst/>
            <a:rect l="l" t="t" r="r" b="b"/>
            <a:pathLst>
              <a:path w="10488635" h="5185389">
                <a:moveTo>
                  <a:pt x="0" y="0"/>
                </a:moveTo>
                <a:lnTo>
                  <a:pt x="10488635" y="0"/>
                </a:lnTo>
                <a:lnTo>
                  <a:pt x="10488635" y="5185389"/>
                </a:lnTo>
                <a:lnTo>
                  <a:pt x="0" y="5185389"/>
                </a:lnTo>
                <a:lnTo>
                  <a:pt x="0" y="0"/>
                </a:lnTo>
                <a:close/>
              </a:path>
            </a:pathLst>
          </a:custGeom>
          <a:blipFill>
            <a:blip r:embed="rId2"/>
            <a:stretch>
              <a:fillRect t="-21532" b="-21532"/>
            </a:stretch>
          </a:blipFill>
        </p:spPr>
        <p:txBody>
          <a:bodyPr/>
          <a:lstStyle/>
          <a:p>
            <a:endParaRPr lang="en-US"/>
          </a:p>
        </p:txBody>
      </p:sp>
      <p:sp>
        <p:nvSpPr>
          <p:cNvPr id="16" name="Freeform 16"/>
          <p:cNvSpPr/>
          <p:nvPr/>
        </p:nvSpPr>
        <p:spPr>
          <a:xfrm>
            <a:off x="-188575" y="39052398"/>
            <a:ext cx="33598389" cy="5308007"/>
          </a:xfrm>
          <a:custGeom>
            <a:avLst/>
            <a:gdLst/>
            <a:ahLst/>
            <a:cxnLst/>
            <a:rect l="l" t="t" r="r" b="b"/>
            <a:pathLst>
              <a:path w="33598389" h="5308007">
                <a:moveTo>
                  <a:pt x="0" y="0"/>
                </a:moveTo>
                <a:lnTo>
                  <a:pt x="33598389" y="0"/>
                </a:lnTo>
                <a:lnTo>
                  <a:pt x="33598389" y="5308007"/>
                </a:lnTo>
                <a:lnTo>
                  <a:pt x="0" y="5308007"/>
                </a:lnTo>
                <a:lnTo>
                  <a:pt x="0" y="0"/>
                </a:lnTo>
                <a:close/>
              </a:path>
            </a:pathLst>
          </a:custGeom>
          <a:blipFill>
            <a:blip r:embed="rId3"/>
            <a:stretch>
              <a:fillRect l="-15388" t="-33584" r="-15388" b="-24729"/>
            </a:stretch>
          </a:blipFill>
        </p:spPr>
        <p:txBody>
          <a:bodyPr/>
          <a:lstStyle/>
          <a:p>
            <a:endParaRPr lang="en-US"/>
          </a:p>
        </p:txBody>
      </p:sp>
      <p:sp>
        <p:nvSpPr>
          <p:cNvPr id="17" name="Freeform 17"/>
          <p:cNvSpPr/>
          <p:nvPr/>
        </p:nvSpPr>
        <p:spPr>
          <a:xfrm>
            <a:off x="-1716390" y="0"/>
            <a:ext cx="34342742" cy="6929149"/>
          </a:xfrm>
          <a:custGeom>
            <a:avLst/>
            <a:gdLst/>
            <a:ahLst/>
            <a:cxnLst/>
            <a:rect l="l" t="t" r="r" b="b"/>
            <a:pathLst>
              <a:path w="34342742" h="6929149">
                <a:moveTo>
                  <a:pt x="0" y="0"/>
                </a:moveTo>
                <a:lnTo>
                  <a:pt x="34342742" y="0"/>
                </a:lnTo>
                <a:lnTo>
                  <a:pt x="34342742" y="6929149"/>
                </a:lnTo>
                <a:lnTo>
                  <a:pt x="0" y="6929149"/>
                </a:lnTo>
                <a:lnTo>
                  <a:pt x="0" y="0"/>
                </a:lnTo>
                <a:close/>
              </a:path>
            </a:pathLst>
          </a:custGeom>
          <a:blipFill>
            <a:blip r:embed="rId4"/>
            <a:stretch>
              <a:fillRect l="-1675" t="-1380" r="-1675"/>
            </a:stretch>
          </a:blipFill>
        </p:spPr>
        <p:txBody>
          <a:bodyPr/>
          <a:lstStyle/>
          <a:p>
            <a:endParaRPr lang="en-US" dirty="0"/>
          </a:p>
        </p:txBody>
      </p:sp>
      <p:sp>
        <p:nvSpPr>
          <p:cNvPr id="18" name="TextBox 18"/>
          <p:cNvSpPr txBox="1"/>
          <p:nvPr/>
        </p:nvSpPr>
        <p:spPr>
          <a:xfrm>
            <a:off x="11585706" y="11626276"/>
            <a:ext cx="9909155" cy="3529108"/>
          </a:xfrm>
          <a:prstGeom prst="rect">
            <a:avLst/>
          </a:prstGeom>
        </p:spPr>
        <p:txBody>
          <a:bodyPr lIns="0" tIns="0" rIns="0" bIns="0" rtlCol="0" anchor="t">
            <a:spAutoFit/>
          </a:bodyPr>
          <a:lstStyle/>
          <a:p>
            <a:pPr algn="just">
              <a:lnSpc>
                <a:spcPct val="150000"/>
              </a:lnSpc>
            </a:pPr>
            <a:r>
              <a:rPr lang="en-US" sz="2600" dirty="0">
                <a:solidFill>
                  <a:srgbClr val="000000"/>
                </a:solidFill>
                <a:latin typeface="Times New Roman" panose="02020603050405020304" pitchFamily="18" charset="0"/>
                <a:cs typeface="Times New Roman" panose="02020603050405020304" pitchFamily="18" charset="0"/>
              </a:rPr>
              <a:t>The proposed system has various operations like skin tone detection using K-means algorithm and recommendation of clothes using decision tree. </a:t>
            </a:r>
          </a:p>
          <a:p>
            <a:pPr algn="just">
              <a:lnSpc>
                <a:spcPct val="150000"/>
              </a:lnSpc>
            </a:pPr>
            <a:r>
              <a:rPr lang="en-US" sz="2600" dirty="0">
                <a:solidFill>
                  <a:srgbClr val="000000"/>
                </a:solidFill>
                <a:latin typeface="Times New Roman" panose="02020603050405020304" pitchFamily="18" charset="0"/>
                <a:cs typeface="Times New Roman" panose="02020603050405020304" pitchFamily="18" charset="0"/>
              </a:rPr>
              <a:t>Through augmented reality and machine learning, the skin tonner system analyses skin tone and body shape to generate abstract digital overlays of clothing for users to interact with in real-time.</a:t>
            </a:r>
          </a:p>
          <a:p>
            <a:pPr algn="just">
              <a:lnSpc>
                <a:spcPct val="150000"/>
              </a:lnSpc>
            </a:pPr>
            <a:endParaRPr lang="en-US" sz="2600" dirty="0">
              <a:solidFill>
                <a:srgbClr val="000000"/>
              </a:solidFill>
              <a:latin typeface="Times New Roman" panose="02020603050405020304" pitchFamily="18" charset="0"/>
              <a:cs typeface="Times New Roman" panose="02020603050405020304" pitchFamily="18" charset="0"/>
            </a:endParaRPr>
          </a:p>
        </p:txBody>
      </p:sp>
      <p:sp>
        <p:nvSpPr>
          <p:cNvPr id="19" name="TextBox 19"/>
          <p:cNvSpPr txBox="1"/>
          <p:nvPr/>
        </p:nvSpPr>
        <p:spPr>
          <a:xfrm>
            <a:off x="11537004" y="10971764"/>
            <a:ext cx="4261476" cy="492379"/>
          </a:xfrm>
          <a:prstGeom prst="rect">
            <a:avLst/>
          </a:prstGeom>
        </p:spPr>
        <p:txBody>
          <a:bodyPr lIns="0" tIns="0" rIns="0" bIns="0" rtlCol="0" anchor="t">
            <a:spAutoFit/>
          </a:bodyPr>
          <a:lstStyle/>
          <a:p>
            <a:pPr>
              <a:lnSpc>
                <a:spcPts val="4200"/>
              </a:lnSpc>
            </a:pPr>
            <a:r>
              <a:rPr lang="en-US" sz="30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METHODOLOGY</a:t>
            </a:r>
          </a:p>
        </p:txBody>
      </p:sp>
      <p:sp>
        <p:nvSpPr>
          <p:cNvPr id="20" name="TextBox 20"/>
          <p:cNvSpPr txBox="1"/>
          <p:nvPr/>
        </p:nvSpPr>
        <p:spPr>
          <a:xfrm>
            <a:off x="896936" y="30059938"/>
            <a:ext cx="8522953" cy="6529929"/>
          </a:xfrm>
          <a:prstGeom prst="rect">
            <a:avLst/>
          </a:prstGeom>
        </p:spPr>
        <p:txBody>
          <a:bodyPr lIns="0" tIns="0" rIns="0" bIns="0" rtlCol="0" anchor="t">
            <a:spAutoFit/>
          </a:bodyPr>
          <a:lstStyle/>
          <a:p>
            <a:pPr marL="514350" indent="-514350" algn="just">
              <a:lnSpc>
                <a:spcPct val="150000"/>
              </a:lnSpc>
              <a:buFont typeface="+mj-lt"/>
              <a:buAutoNum type="arabicPeriod"/>
            </a:pPr>
            <a:r>
              <a:rPr lang="en-US" sz="2600" dirty="0">
                <a:solidFill>
                  <a:srgbClr val="000000"/>
                </a:solidFill>
                <a:latin typeface="Times New Roman" panose="02020603050405020304" pitchFamily="18" charset="0"/>
                <a:cs typeface="Times New Roman" panose="02020603050405020304" pitchFamily="18" charset="0"/>
              </a:rPr>
              <a:t>Sign-up got easier, more people joined because forms were   simpler and prompts encouraged sticking around.</a:t>
            </a:r>
          </a:p>
          <a:p>
            <a:pPr marL="514350" indent="-514350" algn="just">
              <a:lnSpc>
                <a:spcPct val="150000"/>
              </a:lnSpc>
              <a:buFont typeface="+mj-lt"/>
              <a:buAutoNum type="arabicPeriod"/>
            </a:pPr>
            <a:r>
              <a:rPr lang="en-US" sz="2600" dirty="0">
                <a:solidFill>
                  <a:srgbClr val="000000"/>
                </a:solidFill>
                <a:latin typeface="Times New Roman" panose="02020603050405020304" pitchFamily="18" charset="0"/>
                <a:cs typeface="Times New Roman" panose="02020603050405020304" pitchFamily="18" charset="0"/>
              </a:rPr>
              <a:t>Home screen is where users check clothes using skin tone system due to clear displays and easy browsing.</a:t>
            </a:r>
          </a:p>
          <a:p>
            <a:pPr marL="514350" indent="-514350" algn="just">
              <a:lnSpc>
                <a:spcPct val="150000"/>
              </a:lnSpc>
              <a:buFont typeface="+mj-lt"/>
              <a:buAutoNum type="arabicPeriod"/>
            </a:pPr>
            <a:r>
              <a:rPr lang="en-US" sz="2600" dirty="0">
                <a:solidFill>
                  <a:srgbClr val="000000"/>
                </a:solidFill>
                <a:latin typeface="Times New Roman" panose="02020603050405020304" pitchFamily="18" charset="0"/>
                <a:cs typeface="Times New Roman" panose="02020603050405020304" pitchFamily="18" charset="0"/>
              </a:rPr>
              <a:t>Result page impressed users with accurate fit and colors, boosting trust and reducing returns.</a:t>
            </a:r>
          </a:p>
          <a:p>
            <a:pPr marL="514350" indent="-514350" algn="just">
              <a:lnSpc>
                <a:spcPct val="150000"/>
              </a:lnSpc>
              <a:buFont typeface="+mj-lt"/>
              <a:buAutoNum type="arabicPeriod"/>
            </a:pPr>
            <a:r>
              <a:rPr lang="en-US" sz="2600" dirty="0">
                <a:solidFill>
                  <a:srgbClr val="000000"/>
                </a:solidFill>
                <a:latin typeface="Times New Roman" panose="02020603050405020304" pitchFamily="18" charset="0"/>
                <a:cs typeface="Times New Roman" panose="02020603050405020304" pitchFamily="18" charset="0"/>
              </a:rPr>
              <a:t>Profile page's customization options made users happy, encouraging them to return and try new products. Feedback on AI fashion recommendations is positive, with suggestions for improvement including adding real-time trends and more diverse outfit suggestions</a:t>
            </a:r>
          </a:p>
        </p:txBody>
      </p:sp>
      <p:sp>
        <p:nvSpPr>
          <p:cNvPr id="21" name="TextBox 21"/>
          <p:cNvSpPr txBox="1"/>
          <p:nvPr/>
        </p:nvSpPr>
        <p:spPr>
          <a:xfrm>
            <a:off x="964067" y="29131877"/>
            <a:ext cx="5290364" cy="492379"/>
          </a:xfrm>
          <a:prstGeom prst="rect">
            <a:avLst/>
          </a:prstGeom>
        </p:spPr>
        <p:txBody>
          <a:bodyPr lIns="0" tIns="0" rIns="0" bIns="0" rtlCol="0" anchor="t">
            <a:spAutoFit/>
          </a:bodyPr>
          <a:lstStyle/>
          <a:p>
            <a:pPr>
              <a:lnSpc>
                <a:spcPts val="4200"/>
              </a:lnSpc>
            </a:pPr>
            <a:r>
              <a:rPr lang="en-US" sz="30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RESULTS/FINDINGS</a:t>
            </a:r>
          </a:p>
        </p:txBody>
      </p:sp>
      <p:sp>
        <p:nvSpPr>
          <p:cNvPr id="22" name="TextBox 22"/>
          <p:cNvSpPr txBox="1"/>
          <p:nvPr/>
        </p:nvSpPr>
        <p:spPr>
          <a:xfrm>
            <a:off x="11612013" y="8299658"/>
            <a:ext cx="9997214" cy="1747081"/>
          </a:xfrm>
          <a:prstGeom prst="rect">
            <a:avLst/>
          </a:prstGeom>
        </p:spPr>
        <p:txBody>
          <a:bodyPr lIns="0" tIns="0" rIns="0" bIns="0" rtlCol="0" anchor="t">
            <a:spAutoFit/>
          </a:bodyPr>
          <a:lstStyle/>
          <a:p>
            <a:pPr algn="just">
              <a:lnSpc>
                <a:spcPct val="150000"/>
              </a:lnSpc>
            </a:pPr>
            <a:r>
              <a:rPr lang="en-US" sz="2630" dirty="0">
                <a:solidFill>
                  <a:srgbClr val="000000"/>
                </a:solidFill>
                <a:latin typeface="Times New Roman" panose="02020603050405020304" pitchFamily="18" charset="0"/>
                <a:cs typeface="Times New Roman" panose="02020603050405020304" pitchFamily="18" charset="0"/>
              </a:rPr>
              <a:t>Its goal is to assist users in selecting outfits that complement their complexion, ultimately saving time and enhancing confidence in fashion choices</a:t>
            </a:r>
          </a:p>
        </p:txBody>
      </p:sp>
      <p:sp>
        <p:nvSpPr>
          <p:cNvPr id="23" name="TextBox 23"/>
          <p:cNvSpPr txBox="1"/>
          <p:nvPr/>
        </p:nvSpPr>
        <p:spPr>
          <a:xfrm>
            <a:off x="11538313" y="7611746"/>
            <a:ext cx="9882511" cy="492379"/>
          </a:xfrm>
          <a:prstGeom prst="rect">
            <a:avLst/>
          </a:prstGeom>
        </p:spPr>
        <p:txBody>
          <a:bodyPr lIns="0" tIns="0" rIns="0" bIns="0" rtlCol="0" anchor="t">
            <a:spAutoFit/>
          </a:bodyPr>
          <a:lstStyle/>
          <a:p>
            <a:pPr>
              <a:lnSpc>
                <a:spcPts val="4200"/>
              </a:lnSpc>
            </a:pPr>
            <a:r>
              <a:rPr lang="en-US" sz="30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a:t>
            </a:r>
          </a:p>
        </p:txBody>
      </p:sp>
      <p:sp>
        <p:nvSpPr>
          <p:cNvPr id="24" name="TextBox 24"/>
          <p:cNvSpPr txBox="1"/>
          <p:nvPr/>
        </p:nvSpPr>
        <p:spPr>
          <a:xfrm>
            <a:off x="929593" y="12610250"/>
            <a:ext cx="9125478" cy="3529108"/>
          </a:xfrm>
          <a:prstGeom prst="rect">
            <a:avLst/>
          </a:prstGeom>
        </p:spPr>
        <p:txBody>
          <a:bodyPr wrap="square" lIns="0" tIns="0" rIns="0" bIns="0" rtlCol="0" anchor="t">
            <a:spAutoFit/>
          </a:bodyPr>
          <a:lstStyle/>
          <a:p>
            <a:pPr algn="just">
              <a:lnSpc>
                <a:spcPct val="150000"/>
              </a:lnSpc>
            </a:pPr>
            <a:r>
              <a:rPr lang="en-US" sz="2600" spc="101" dirty="0">
                <a:solidFill>
                  <a:srgbClr val="000000"/>
                </a:solidFill>
                <a:latin typeface="Times New Roman" panose="02020603050405020304" pitchFamily="18" charset="0"/>
                <a:cs typeface="Times New Roman" panose="02020603050405020304" pitchFamily="18" charset="0"/>
              </a:rPr>
              <a:t>The system aims to improve fashion choices for people with different skin tones by providing personalized fashion recommendations based on skin tone analysis, color palettes, fabric textures, and clothing styles. the development of a personalized fashion design recommender system leveraging artificial intelligence (ai) and machine learning techniques</a:t>
            </a:r>
          </a:p>
        </p:txBody>
      </p:sp>
      <p:sp>
        <p:nvSpPr>
          <p:cNvPr id="25" name="TextBox 25"/>
          <p:cNvSpPr txBox="1"/>
          <p:nvPr/>
        </p:nvSpPr>
        <p:spPr>
          <a:xfrm>
            <a:off x="896936" y="11824996"/>
            <a:ext cx="6976535" cy="492379"/>
          </a:xfrm>
          <a:prstGeom prst="rect">
            <a:avLst/>
          </a:prstGeom>
        </p:spPr>
        <p:txBody>
          <a:bodyPr lIns="0" tIns="0" rIns="0" bIns="0" rtlCol="0" anchor="t">
            <a:spAutoFit/>
          </a:bodyPr>
          <a:lstStyle/>
          <a:p>
            <a:pPr>
              <a:lnSpc>
                <a:spcPts val="4200"/>
              </a:lnSpc>
            </a:pPr>
            <a:r>
              <a:rPr lang="en-US" sz="30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p:txBody>
      </p:sp>
      <p:sp>
        <p:nvSpPr>
          <p:cNvPr id="26" name="TextBox 26"/>
          <p:cNvSpPr txBox="1"/>
          <p:nvPr/>
        </p:nvSpPr>
        <p:spPr>
          <a:xfrm>
            <a:off x="11408082" y="32224021"/>
            <a:ext cx="9640219" cy="3616183"/>
          </a:xfrm>
          <a:prstGeom prst="rect">
            <a:avLst/>
          </a:prstGeom>
        </p:spPr>
        <p:txBody>
          <a:bodyPr lIns="0" tIns="0" rIns="0" bIns="0" rtlCol="0" anchor="t">
            <a:spAutoFit/>
          </a:bodyPr>
          <a:lstStyle/>
          <a:p>
            <a:pPr marL="457200" indent="-457200" algn="just">
              <a:lnSpc>
                <a:spcPct val="150000"/>
              </a:lnSpc>
              <a:buFont typeface="Wingdings" panose="05000000000000000000" pitchFamily="2" charset="2"/>
              <a:buChar char="Ø"/>
            </a:pPr>
            <a:r>
              <a:rPr lang="en-US" sz="2664" dirty="0">
                <a:solidFill>
                  <a:srgbClr val="000000"/>
                </a:solidFill>
                <a:latin typeface="Times New Roman" panose="02020603050405020304" pitchFamily="18" charset="0"/>
                <a:cs typeface="Times New Roman" panose="02020603050405020304" pitchFamily="18" charset="0"/>
              </a:rPr>
              <a:t>The proposed AI-assisted personalized fashion design recommender system aims to address the challenges of inclusivity and diversity in the fashion industry.</a:t>
            </a:r>
          </a:p>
          <a:p>
            <a:pPr marL="457200" indent="-457200" algn="just">
              <a:lnSpc>
                <a:spcPct val="150000"/>
              </a:lnSpc>
              <a:buFont typeface="Wingdings" panose="05000000000000000000" pitchFamily="2" charset="2"/>
              <a:buChar char="Ø"/>
            </a:pPr>
            <a:r>
              <a:rPr lang="en-US" sz="2664" dirty="0">
                <a:solidFill>
                  <a:srgbClr val="000000"/>
                </a:solidFill>
                <a:latin typeface="Times New Roman" panose="02020603050405020304" pitchFamily="18" charset="0"/>
                <a:cs typeface="Times New Roman" panose="02020603050405020304" pitchFamily="18" charset="0"/>
              </a:rPr>
              <a:t> The system utilizes cutting-edge AI algorithms to provide personalized fashion recommendations based on skin tone, color palettes, fabric textures, and clothing styles.</a:t>
            </a:r>
          </a:p>
        </p:txBody>
      </p:sp>
      <p:sp>
        <p:nvSpPr>
          <p:cNvPr id="27" name="TextBox 27"/>
          <p:cNvSpPr txBox="1"/>
          <p:nvPr/>
        </p:nvSpPr>
        <p:spPr>
          <a:xfrm>
            <a:off x="11368243" y="31451404"/>
            <a:ext cx="4811445" cy="492379"/>
          </a:xfrm>
          <a:prstGeom prst="rect">
            <a:avLst/>
          </a:prstGeom>
        </p:spPr>
        <p:txBody>
          <a:bodyPr lIns="0" tIns="0" rIns="0" bIns="0" rtlCol="0" anchor="t">
            <a:spAutoFit/>
          </a:bodyPr>
          <a:lstStyle/>
          <a:p>
            <a:pPr>
              <a:lnSpc>
                <a:spcPts val="4200"/>
              </a:lnSpc>
            </a:pPr>
            <a:r>
              <a:rPr lang="en-US" sz="30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28" name="TextBox 28"/>
          <p:cNvSpPr txBox="1"/>
          <p:nvPr/>
        </p:nvSpPr>
        <p:spPr>
          <a:xfrm>
            <a:off x="22449743" y="24903931"/>
            <a:ext cx="9671480" cy="4129272"/>
          </a:xfrm>
          <a:prstGeom prst="rect">
            <a:avLst/>
          </a:prstGeom>
        </p:spPr>
        <p:txBody>
          <a:bodyPr lIns="0" tIns="0" rIns="0" bIns="0" rtlCol="0" anchor="t">
            <a:spAutoFit/>
          </a:bodyPr>
          <a:lstStyle/>
          <a:p>
            <a:pPr marL="457200" indent="-457200" algn="just">
              <a:lnSpc>
                <a:spcPct val="150000"/>
              </a:lnSpc>
              <a:buFont typeface="Wingdings" panose="05000000000000000000" pitchFamily="2" charset="2"/>
              <a:buChar char="Ø"/>
            </a:pPr>
            <a:r>
              <a:rPr lang="en-US" sz="2600" dirty="0">
                <a:solidFill>
                  <a:srgbClr val="000000"/>
                </a:solidFill>
                <a:latin typeface="Times New Roman" panose="02020603050405020304" pitchFamily="18" charset="0"/>
                <a:cs typeface="Times New Roman" panose="02020603050405020304" pitchFamily="18" charset="0"/>
              </a:rPr>
              <a:t>Future work includes expanding the system to recommend complete outfits based on color correlation and other factors.</a:t>
            </a:r>
          </a:p>
          <a:p>
            <a:pPr marL="457200" indent="-457200" algn="just">
              <a:lnSpc>
                <a:spcPct val="150000"/>
              </a:lnSpc>
              <a:buFont typeface="Wingdings" panose="05000000000000000000" pitchFamily="2" charset="2"/>
              <a:buChar char="Ø"/>
            </a:pPr>
            <a:r>
              <a:rPr lang="en-US" sz="2600" dirty="0">
                <a:solidFill>
                  <a:srgbClr val="000000"/>
                </a:solidFill>
                <a:latin typeface="Times New Roman" panose="02020603050405020304" pitchFamily="18" charset="0"/>
                <a:cs typeface="Times New Roman" panose="02020603050405020304" pitchFamily="18" charset="0"/>
              </a:rPr>
              <a:t>It uses advanced AI algorithms to help people make informed fashion decisions, boosting their self-expression and confidence.</a:t>
            </a:r>
          </a:p>
          <a:p>
            <a:pPr marL="457200" indent="-457200" algn="just">
              <a:lnSpc>
                <a:spcPct val="150000"/>
              </a:lnSpc>
              <a:buFont typeface="Wingdings" panose="05000000000000000000" pitchFamily="2" charset="2"/>
              <a:buChar char="Ø"/>
            </a:pPr>
            <a:r>
              <a:rPr lang="en-US" sz="2600" dirty="0">
                <a:solidFill>
                  <a:srgbClr val="000000"/>
                </a:solidFill>
                <a:latin typeface="Times New Roman" panose="02020603050405020304" pitchFamily="18" charset="0"/>
                <a:cs typeface="Times New Roman" panose="02020603050405020304" pitchFamily="18" charset="0"/>
              </a:rPr>
              <a:t>Exploring skin toner-based systems for virtual try-on of clothes offers exciting avenues for future research in fashion tech, enhancing user experience and revolutionizing online shopping.</a:t>
            </a:r>
          </a:p>
        </p:txBody>
      </p:sp>
      <p:sp>
        <p:nvSpPr>
          <p:cNvPr id="29" name="TextBox 29"/>
          <p:cNvSpPr txBox="1"/>
          <p:nvPr/>
        </p:nvSpPr>
        <p:spPr>
          <a:xfrm>
            <a:off x="22449743" y="24092491"/>
            <a:ext cx="5849840" cy="492379"/>
          </a:xfrm>
          <a:prstGeom prst="rect">
            <a:avLst/>
          </a:prstGeom>
        </p:spPr>
        <p:txBody>
          <a:bodyPr lIns="0" tIns="0" rIns="0" bIns="0" rtlCol="0" anchor="t">
            <a:spAutoFit/>
          </a:bodyPr>
          <a:lstStyle/>
          <a:p>
            <a:pPr>
              <a:lnSpc>
                <a:spcPts val="4200"/>
              </a:lnSpc>
            </a:pPr>
            <a:r>
              <a:rPr lang="en-US" sz="30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FUTURE</a:t>
            </a:r>
            <a:r>
              <a:rPr lang="en-US" sz="3000" b="1" dirty="0">
                <a:solidFill>
                  <a:srgbClr val="000000"/>
                </a:solidFill>
                <a:latin typeface="Times New Roman" panose="02020603050405020304" pitchFamily="18" charset="0"/>
                <a:cs typeface="Times New Roman" panose="02020603050405020304" pitchFamily="18" charset="0"/>
              </a:rPr>
              <a:t> WORK</a:t>
            </a:r>
          </a:p>
        </p:txBody>
      </p:sp>
      <p:sp>
        <p:nvSpPr>
          <p:cNvPr id="30" name="TextBox 30"/>
          <p:cNvSpPr txBox="1"/>
          <p:nvPr/>
        </p:nvSpPr>
        <p:spPr>
          <a:xfrm>
            <a:off x="22306164" y="31044235"/>
            <a:ext cx="9716658" cy="7035259"/>
          </a:xfrm>
          <a:prstGeom prst="rect">
            <a:avLst/>
          </a:prstGeom>
        </p:spPr>
        <p:txBody>
          <a:bodyPr lIns="0" tIns="0" rIns="0" bIns="0" rtlCol="0" anchor="t">
            <a:spAutoFit/>
          </a:bodyPr>
          <a:lstStyle/>
          <a:p>
            <a:pPr marL="457200" indent="-457200" algn="just">
              <a:lnSpc>
                <a:spcPts val="2896"/>
              </a:lnSpc>
              <a:buFont typeface="+mj-lt"/>
              <a:buAutoNum type="arabicPeriod"/>
            </a:pPr>
            <a:r>
              <a:rPr lang="en-US" sz="2068" dirty="0">
                <a:solidFill>
                  <a:srgbClr val="000000"/>
                </a:solidFill>
                <a:latin typeface="Times New Roman" panose="02020603050405020304" pitchFamily="18" charset="0"/>
                <a:cs typeface="Times New Roman" panose="02020603050405020304" pitchFamily="18" charset="0"/>
              </a:rPr>
              <a:t> P., Prof &amp; S., </a:t>
            </a:r>
            <a:r>
              <a:rPr lang="en-US" sz="2068" dirty="0" err="1">
                <a:solidFill>
                  <a:srgbClr val="000000"/>
                </a:solidFill>
                <a:latin typeface="Times New Roman" panose="02020603050405020304" pitchFamily="18" charset="0"/>
                <a:cs typeface="Times New Roman" panose="02020603050405020304" pitchFamily="18" charset="0"/>
              </a:rPr>
              <a:t>Bagul</a:t>
            </a:r>
            <a:r>
              <a:rPr lang="en-US" sz="2068" dirty="0">
                <a:solidFill>
                  <a:srgbClr val="000000"/>
                </a:solidFill>
                <a:latin typeface="Times New Roman" panose="02020603050405020304" pitchFamily="18" charset="0"/>
                <a:cs typeface="Times New Roman" panose="02020603050405020304" pitchFamily="18" charset="0"/>
              </a:rPr>
              <a:t> &amp; K., </a:t>
            </a:r>
            <a:r>
              <a:rPr lang="en-US" sz="2068" dirty="0" err="1">
                <a:solidFill>
                  <a:srgbClr val="000000"/>
                </a:solidFill>
                <a:latin typeface="Times New Roman" panose="02020603050405020304" pitchFamily="18" charset="0"/>
                <a:cs typeface="Times New Roman" panose="02020603050405020304" pitchFamily="18" charset="0"/>
              </a:rPr>
              <a:t>Pardeshi</a:t>
            </a:r>
            <a:r>
              <a:rPr lang="en-US" sz="2068" dirty="0">
                <a:solidFill>
                  <a:srgbClr val="000000"/>
                </a:solidFill>
                <a:latin typeface="Times New Roman" panose="02020603050405020304" pitchFamily="18" charset="0"/>
                <a:cs typeface="Times New Roman" panose="02020603050405020304" pitchFamily="18" charset="0"/>
              </a:rPr>
              <a:t> &amp; V., Paymode &amp; P, </a:t>
            </a:r>
            <a:r>
              <a:rPr lang="en-US" sz="2068" dirty="0" err="1">
                <a:solidFill>
                  <a:srgbClr val="000000"/>
                </a:solidFill>
                <a:latin typeface="Times New Roman" panose="02020603050405020304" pitchFamily="18" charset="0"/>
                <a:cs typeface="Times New Roman" panose="02020603050405020304" pitchFamily="18" charset="0"/>
              </a:rPr>
              <a:t>Madhawai</a:t>
            </a:r>
            <a:r>
              <a:rPr lang="en-US" sz="2068" dirty="0">
                <a:solidFill>
                  <a:srgbClr val="000000"/>
                </a:solidFill>
                <a:latin typeface="Times New Roman" panose="02020603050405020304" pitchFamily="18" charset="0"/>
                <a:cs typeface="Times New Roman" panose="02020603050405020304" pitchFamily="18" charset="0"/>
              </a:rPr>
              <a:t>.: Improving Foundation Shade Recommendations using Skin Tone Recognition. International Journal of Advanced Research in Science, Communication and Technology. 668-676. 10.48175/IJARSCT-14290 (2023). </a:t>
            </a:r>
          </a:p>
          <a:p>
            <a:pPr marL="457200" indent="-457200" algn="just">
              <a:lnSpc>
                <a:spcPts val="2896"/>
              </a:lnSpc>
              <a:buFont typeface="+mj-lt"/>
              <a:buAutoNum type="arabicPeriod"/>
            </a:pPr>
            <a:r>
              <a:rPr lang="en-US" sz="2068" dirty="0" err="1">
                <a:solidFill>
                  <a:srgbClr val="000000"/>
                </a:solidFill>
                <a:latin typeface="Times New Roman" panose="02020603050405020304" pitchFamily="18" charset="0"/>
                <a:cs typeface="Times New Roman" panose="02020603050405020304" pitchFamily="18" charset="0"/>
              </a:rPr>
              <a:t>Ziccardi</a:t>
            </a:r>
            <a:r>
              <a:rPr lang="en-US" sz="2068" dirty="0">
                <a:solidFill>
                  <a:srgbClr val="000000"/>
                </a:solidFill>
                <a:latin typeface="Times New Roman" panose="02020603050405020304" pitchFamily="18" charset="0"/>
                <a:cs typeface="Times New Roman" panose="02020603050405020304" pitchFamily="18" charset="0"/>
              </a:rPr>
              <a:t>, Giovanni.: Wearable Technologies and Smart Clothes in the Fashion Business: Some Issues Concerning Cybersecurity and Data Protection. Laws. 9. 12.10.3390/laws9020012 (2020). </a:t>
            </a:r>
          </a:p>
          <a:p>
            <a:pPr marL="457200" indent="-457200" algn="just">
              <a:lnSpc>
                <a:spcPts val="2896"/>
              </a:lnSpc>
              <a:buFont typeface="+mj-lt"/>
              <a:buAutoNum type="arabicPeriod"/>
            </a:pPr>
            <a:r>
              <a:rPr lang="en-US" sz="2068" dirty="0">
                <a:solidFill>
                  <a:srgbClr val="000000"/>
                </a:solidFill>
                <a:latin typeface="Times New Roman" panose="02020603050405020304" pitchFamily="18" charset="0"/>
                <a:cs typeface="Times New Roman" panose="02020603050405020304" pitchFamily="18" charset="0"/>
              </a:rPr>
              <a:t>P. S. C. B. S. </a:t>
            </a:r>
            <a:r>
              <a:rPr lang="en-US" sz="2068" dirty="0" err="1">
                <a:solidFill>
                  <a:srgbClr val="000000"/>
                </a:solidFill>
                <a:latin typeface="Times New Roman" panose="02020603050405020304" pitchFamily="18" charset="0"/>
                <a:cs typeface="Times New Roman" panose="02020603050405020304" pitchFamily="18" charset="0"/>
              </a:rPr>
              <a:t>Kolkur</a:t>
            </a:r>
            <a:r>
              <a:rPr lang="en-US" sz="2068" dirty="0">
                <a:solidFill>
                  <a:srgbClr val="000000"/>
                </a:solidFill>
                <a:latin typeface="Times New Roman" panose="02020603050405020304" pitchFamily="18" charset="0"/>
                <a:cs typeface="Times New Roman" panose="02020603050405020304" pitchFamily="18" charset="0"/>
              </a:rPr>
              <a:t>, D. </a:t>
            </a:r>
            <a:r>
              <a:rPr lang="en-US" sz="2068" dirty="0" err="1">
                <a:solidFill>
                  <a:srgbClr val="000000"/>
                </a:solidFill>
                <a:latin typeface="Times New Roman" panose="02020603050405020304" pitchFamily="18" charset="0"/>
                <a:cs typeface="Times New Roman" panose="02020603050405020304" pitchFamily="18" charset="0"/>
              </a:rPr>
              <a:t>Kalbande</a:t>
            </a:r>
            <a:r>
              <a:rPr lang="en-US" sz="2068" dirty="0">
                <a:solidFill>
                  <a:srgbClr val="000000"/>
                </a:solidFill>
                <a:latin typeface="Times New Roman" panose="02020603050405020304" pitchFamily="18" charset="0"/>
                <a:cs typeface="Times New Roman" panose="02020603050405020304" pitchFamily="18" charset="0"/>
              </a:rPr>
              <a:t>, and J. </a:t>
            </a:r>
            <a:r>
              <a:rPr lang="en-US" sz="2068" dirty="0" err="1">
                <a:solidFill>
                  <a:srgbClr val="000000"/>
                </a:solidFill>
                <a:latin typeface="Times New Roman" panose="02020603050405020304" pitchFamily="18" charset="0"/>
                <a:cs typeface="Times New Roman" panose="02020603050405020304" pitchFamily="18" charset="0"/>
              </a:rPr>
              <a:t>Jatakia</a:t>
            </a:r>
            <a:r>
              <a:rPr lang="en-US" sz="2068" dirty="0">
                <a:solidFill>
                  <a:srgbClr val="000000"/>
                </a:solidFill>
                <a:latin typeface="Times New Roman" panose="02020603050405020304" pitchFamily="18" charset="0"/>
                <a:cs typeface="Times New Roman" panose="02020603050405020304" pitchFamily="18" charset="0"/>
              </a:rPr>
              <a:t>.: Human skin detection using </a:t>
            </a:r>
            <a:r>
              <a:rPr lang="en-US" sz="2068" dirty="0" err="1">
                <a:solidFill>
                  <a:srgbClr val="000000"/>
                </a:solidFill>
                <a:latin typeface="Times New Roman" panose="02020603050405020304" pitchFamily="18" charset="0"/>
                <a:cs typeface="Times New Roman" panose="02020603050405020304" pitchFamily="18" charset="0"/>
              </a:rPr>
              <a:t>rgb</a:t>
            </a:r>
            <a:r>
              <a:rPr lang="en-US" sz="2068" dirty="0">
                <a:solidFill>
                  <a:srgbClr val="000000"/>
                </a:solidFill>
                <a:latin typeface="Times New Roman" panose="02020603050405020304" pitchFamily="18" charset="0"/>
                <a:cs typeface="Times New Roman" panose="02020603050405020304" pitchFamily="18" charset="0"/>
              </a:rPr>
              <a:t>, </a:t>
            </a:r>
            <a:r>
              <a:rPr lang="en-US" sz="2068" dirty="0" err="1">
                <a:solidFill>
                  <a:srgbClr val="000000"/>
                </a:solidFill>
                <a:latin typeface="Times New Roman" panose="02020603050405020304" pitchFamily="18" charset="0"/>
                <a:cs typeface="Times New Roman" panose="02020603050405020304" pitchFamily="18" charset="0"/>
              </a:rPr>
              <a:t>hsv</a:t>
            </a:r>
            <a:r>
              <a:rPr lang="en-US" sz="2068" dirty="0">
                <a:solidFill>
                  <a:srgbClr val="000000"/>
                </a:solidFill>
                <a:latin typeface="Times New Roman" panose="02020603050405020304" pitchFamily="18" charset="0"/>
                <a:cs typeface="Times New Roman" panose="02020603050405020304" pitchFamily="18" charset="0"/>
              </a:rPr>
              <a:t> and </a:t>
            </a:r>
            <a:r>
              <a:rPr lang="en-US" sz="2068" dirty="0" err="1">
                <a:solidFill>
                  <a:srgbClr val="000000"/>
                </a:solidFill>
                <a:latin typeface="Times New Roman" panose="02020603050405020304" pitchFamily="18" charset="0"/>
                <a:cs typeface="Times New Roman" panose="02020603050405020304" pitchFamily="18" charset="0"/>
              </a:rPr>
              <a:t>ycbcr</a:t>
            </a:r>
            <a:r>
              <a:rPr lang="en-US" sz="2068" dirty="0">
                <a:solidFill>
                  <a:srgbClr val="000000"/>
                </a:solidFill>
                <a:latin typeface="Times New Roman" panose="02020603050405020304" pitchFamily="18" charset="0"/>
                <a:cs typeface="Times New Roman" panose="02020603050405020304" pitchFamily="18" charset="0"/>
              </a:rPr>
              <a:t> color models. February (2016). </a:t>
            </a:r>
          </a:p>
          <a:p>
            <a:pPr marL="457200" indent="-457200" algn="just">
              <a:lnSpc>
                <a:spcPts val="2896"/>
              </a:lnSpc>
              <a:buFont typeface="+mj-lt"/>
              <a:buAutoNum type="arabicPeriod"/>
            </a:pPr>
            <a:r>
              <a:rPr lang="en-US" sz="2068" dirty="0" err="1">
                <a:solidFill>
                  <a:srgbClr val="000000"/>
                </a:solidFill>
                <a:latin typeface="Times New Roman" panose="02020603050405020304" pitchFamily="18" charset="0"/>
                <a:cs typeface="Times New Roman" panose="02020603050405020304" pitchFamily="18" charset="0"/>
              </a:rPr>
              <a:t>Garude</a:t>
            </a:r>
            <a:r>
              <a:rPr lang="en-US" sz="2068" dirty="0">
                <a:solidFill>
                  <a:srgbClr val="000000"/>
                </a:solidFill>
                <a:latin typeface="Times New Roman" panose="02020603050405020304" pitchFamily="18" charset="0"/>
                <a:cs typeface="Times New Roman" panose="02020603050405020304" pitchFamily="18" charset="0"/>
              </a:rPr>
              <a:t>, </a:t>
            </a:r>
            <a:r>
              <a:rPr lang="en-US" sz="2068" dirty="0" err="1">
                <a:solidFill>
                  <a:srgbClr val="000000"/>
                </a:solidFill>
                <a:latin typeface="Times New Roman" panose="02020603050405020304" pitchFamily="18" charset="0"/>
                <a:cs typeface="Times New Roman" panose="02020603050405020304" pitchFamily="18" charset="0"/>
              </a:rPr>
              <a:t>Digant</a:t>
            </a:r>
            <a:r>
              <a:rPr lang="en-US" sz="2068" dirty="0">
                <a:solidFill>
                  <a:srgbClr val="000000"/>
                </a:solidFill>
                <a:latin typeface="Times New Roman" panose="02020603050405020304" pitchFamily="18" charset="0"/>
                <a:cs typeface="Times New Roman" panose="02020603050405020304" pitchFamily="18" charset="0"/>
              </a:rPr>
              <a:t> &amp; </a:t>
            </a:r>
            <a:r>
              <a:rPr lang="en-US" sz="2068" dirty="0" err="1">
                <a:solidFill>
                  <a:srgbClr val="000000"/>
                </a:solidFill>
                <a:latin typeface="Times New Roman" panose="02020603050405020304" pitchFamily="18" charset="0"/>
                <a:cs typeface="Times New Roman" panose="02020603050405020304" pitchFamily="18" charset="0"/>
              </a:rPr>
              <a:t>Khopkar</a:t>
            </a:r>
            <a:r>
              <a:rPr lang="en-US" sz="2068" dirty="0">
                <a:solidFill>
                  <a:srgbClr val="000000"/>
                </a:solidFill>
                <a:latin typeface="Times New Roman" panose="02020603050405020304" pitchFamily="18" charset="0"/>
                <a:cs typeface="Times New Roman" panose="02020603050405020304" pitchFamily="18" charset="0"/>
              </a:rPr>
              <a:t>, </a:t>
            </a:r>
            <a:r>
              <a:rPr lang="en-US" sz="2068" dirty="0" err="1">
                <a:solidFill>
                  <a:srgbClr val="000000"/>
                </a:solidFill>
                <a:latin typeface="Times New Roman" panose="02020603050405020304" pitchFamily="18" charset="0"/>
                <a:cs typeface="Times New Roman" panose="02020603050405020304" pitchFamily="18" charset="0"/>
              </a:rPr>
              <a:t>Anushree</a:t>
            </a:r>
            <a:r>
              <a:rPr lang="en-US" sz="2068" dirty="0">
                <a:solidFill>
                  <a:srgbClr val="000000"/>
                </a:solidFill>
                <a:latin typeface="Times New Roman" panose="02020603050405020304" pitchFamily="18" charset="0"/>
                <a:cs typeface="Times New Roman" panose="02020603050405020304" pitchFamily="18" charset="0"/>
              </a:rPr>
              <a:t> &amp; </a:t>
            </a:r>
            <a:r>
              <a:rPr lang="en-US" sz="2068" dirty="0" err="1">
                <a:solidFill>
                  <a:srgbClr val="000000"/>
                </a:solidFill>
                <a:latin typeface="Times New Roman" panose="02020603050405020304" pitchFamily="18" charset="0"/>
                <a:cs typeface="Times New Roman" panose="02020603050405020304" pitchFamily="18" charset="0"/>
              </a:rPr>
              <a:t>Dhake</a:t>
            </a:r>
            <a:r>
              <a:rPr lang="en-US" sz="2068" dirty="0">
                <a:solidFill>
                  <a:srgbClr val="000000"/>
                </a:solidFill>
                <a:latin typeface="Times New Roman" panose="02020603050405020304" pitchFamily="18" charset="0"/>
                <a:cs typeface="Times New Roman" panose="02020603050405020304" pitchFamily="18" charset="0"/>
              </a:rPr>
              <a:t>, </a:t>
            </a:r>
            <a:r>
              <a:rPr lang="en-US" sz="2068" dirty="0" err="1">
                <a:solidFill>
                  <a:srgbClr val="000000"/>
                </a:solidFill>
                <a:latin typeface="Times New Roman" panose="02020603050405020304" pitchFamily="18" charset="0"/>
                <a:cs typeface="Times New Roman" panose="02020603050405020304" pitchFamily="18" charset="0"/>
              </a:rPr>
              <a:t>Monali</a:t>
            </a:r>
            <a:r>
              <a:rPr lang="en-US" sz="2068" dirty="0">
                <a:solidFill>
                  <a:srgbClr val="000000"/>
                </a:solidFill>
                <a:latin typeface="Times New Roman" panose="02020603050405020304" pitchFamily="18" charset="0"/>
                <a:cs typeface="Times New Roman" panose="02020603050405020304" pitchFamily="18" charset="0"/>
              </a:rPr>
              <a:t> &amp; </a:t>
            </a:r>
            <a:r>
              <a:rPr lang="en-US" sz="2068" dirty="0" err="1">
                <a:solidFill>
                  <a:srgbClr val="000000"/>
                </a:solidFill>
                <a:latin typeface="Times New Roman" panose="02020603050405020304" pitchFamily="18" charset="0"/>
                <a:cs typeface="Times New Roman" panose="02020603050405020304" pitchFamily="18" charset="0"/>
              </a:rPr>
              <a:t>Laghane</a:t>
            </a:r>
            <a:r>
              <a:rPr lang="en-US" sz="2068" dirty="0">
                <a:solidFill>
                  <a:srgbClr val="000000"/>
                </a:solidFill>
                <a:latin typeface="Times New Roman" panose="02020603050405020304" pitchFamily="18" charset="0"/>
                <a:cs typeface="Times New Roman" panose="02020603050405020304" pitchFamily="18" charset="0"/>
              </a:rPr>
              <a:t>, Shivani &amp; </a:t>
            </a:r>
            <a:r>
              <a:rPr lang="en-US" sz="2068" dirty="0" err="1">
                <a:solidFill>
                  <a:srgbClr val="000000"/>
                </a:solidFill>
                <a:latin typeface="Times New Roman" panose="02020603050405020304" pitchFamily="18" charset="0"/>
                <a:cs typeface="Times New Roman" panose="02020603050405020304" pitchFamily="18" charset="0"/>
              </a:rPr>
              <a:t>Maktum</a:t>
            </a:r>
            <a:r>
              <a:rPr lang="en-US" sz="2068" dirty="0">
                <a:solidFill>
                  <a:srgbClr val="000000"/>
                </a:solidFill>
                <a:latin typeface="Times New Roman" panose="02020603050405020304" pitchFamily="18" charset="0"/>
                <a:cs typeface="Times New Roman" panose="02020603050405020304" pitchFamily="18" charset="0"/>
              </a:rPr>
              <a:t>, Tabassum.: Skin-Tone and Occasion Oriented Outfit Recommendation System. SSRN Electronic Journal. 10.2139/ssrn.3368058 (2019). </a:t>
            </a:r>
          </a:p>
          <a:p>
            <a:pPr marL="457200" indent="-457200" algn="just">
              <a:lnSpc>
                <a:spcPts val="2896"/>
              </a:lnSpc>
              <a:buFont typeface="+mj-lt"/>
              <a:buAutoNum type="arabicPeriod"/>
            </a:pPr>
            <a:r>
              <a:rPr lang="en-US" sz="2068" dirty="0" err="1">
                <a:solidFill>
                  <a:srgbClr val="000000"/>
                </a:solidFill>
                <a:latin typeface="Times New Roman" panose="02020603050405020304" pitchFamily="18" charset="0"/>
                <a:cs typeface="Times New Roman" panose="02020603050405020304" pitchFamily="18" charset="0"/>
              </a:rPr>
              <a:t>Kolkur</a:t>
            </a:r>
            <a:r>
              <a:rPr lang="en-US" sz="2068" dirty="0">
                <a:solidFill>
                  <a:srgbClr val="000000"/>
                </a:solidFill>
                <a:latin typeface="Times New Roman" panose="02020603050405020304" pitchFamily="18" charset="0"/>
                <a:cs typeface="Times New Roman" panose="02020603050405020304" pitchFamily="18" charset="0"/>
              </a:rPr>
              <a:t>, S. &amp; </a:t>
            </a:r>
            <a:r>
              <a:rPr lang="en-US" sz="2068" dirty="0" err="1">
                <a:solidFill>
                  <a:srgbClr val="000000"/>
                </a:solidFill>
                <a:latin typeface="Times New Roman" panose="02020603050405020304" pitchFamily="18" charset="0"/>
                <a:cs typeface="Times New Roman" panose="02020603050405020304" pitchFamily="18" charset="0"/>
              </a:rPr>
              <a:t>Kalbande</a:t>
            </a:r>
            <a:r>
              <a:rPr lang="en-US" sz="2068" dirty="0">
                <a:solidFill>
                  <a:srgbClr val="000000"/>
                </a:solidFill>
                <a:latin typeface="Times New Roman" panose="02020603050405020304" pitchFamily="18" charset="0"/>
                <a:cs typeface="Times New Roman" panose="02020603050405020304" pitchFamily="18" charset="0"/>
              </a:rPr>
              <a:t>, Dhananjay &amp; Shimpi, P. &amp; Bapat, C. &amp; </a:t>
            </a:r>
            <a:r>
              <a:rPr lang="en-US" sz="2068" dirty="0" err="1">
                <a:solidFill>
                  <a:srgbClr val="000000"/>
                </a:solidFill>
                <a:latin typeface="Times New Roman" panose="02020603050405020304" pitchFamily="18" charset="0"/>
                <a:cs typeface="Times New Roman" panose="02020603050405020304" pitchFamily="18" charset="0"/>
              </a:rPr>
              <a:t>Jatakia</a:t>
            </a:r>
            <a:r>
              <a:rPr lang="en-US" sz="2068" dirty="0">
                <a:solidFill>
                  <a:srgbClr val="000000"/>
                </a:solidFill>
                <a:latin typeface="Times New Roman" panose="02020603050405020304" pitchFamily="18" charset="0"/>
                <a:cs typeface="Times New Roman" panose="02020603050405020304" pitchFamily="18" charset="0"/>
              </a:rPr>
              <a:t>, Janvi.: Human Skin Detection Using RGB, HSV and </a:t>
            </a:r>
            <a:r>
              <a:rPr lang="en-US" sz="2068" dirty="0" err="1">
                <a:solidFill>
                  <a:srgbClr val="000000"/>
                </a:solidFill>
                <a:latin typeface="Times New Roman" panose="02020603050405020304" pitchFamily="18" charset="0"/>
                <a:cs typeface="Times New Roman" panose="02020603050405020304" pitchFamily="18" charset="0"/>
              </a:rPr>
              <a:t>YCbCr</a:t>
            </a:r>
            <a:r>
              <a:rPr lang="en-US" sz="2068" dirty="0">
                <a:solidFill>
                  <a:srgbClr val="000000"/>
                </a:solidFill>
                <a:latin typeface="Times New Roman" panose="02020603050405020304" pitchFamily="18" charset="0"/>
                <a:cs typeface="Times New Roman" panose="02020603050405020304" pitchFamily="18" charset="0"/>
              </a:rPr>
              <a:t> Color Models. 10.2991/iccasp-16.2017.51 (2017). </a:t>
            </a:r>
          </a:p>
          <a:p>
            <a:pPr marL="457200" indent="-457200" algn="just">
              <a:lnSpc>
                <a:spcPts val="2896"/>
              </a:lnSpc>
              <a:buFont typeface="+mj-lt"/>
              <a:buAutoNum type="arabicPeriod"/>
            </a:pPr>
            <a:r>
              <a:rPr lang="en-US" sz="2068" dirty="0">
                <a:solidFill>
                  <a:srgbClr val="000000"/>
                </a:solidFill>
                <a:latin typeface="Times New Roman" panose="02020603050405020304" pitchFamily="18" charset="0"/>
                <a:cs typeface="Times New Roman" panose="02020603050405020304" pitchFamily="18" charset="0"/>
              </a:rPr>
              <a:t>Patil, Shankar &amp; </a:t>
            </a:r>
            <a:r>
              <a:rPr lang="en-US" sz="2068" dirty="0" err="1">
                <a:solidFill>
                  <a:srgbClr val="000000"/>
                </a:solidFill>
                <a:latin typeface="Times New Roman" panose="02020603050405020304" pitchFamily="18" charset="0"/>
                <a:cs typeface="Times New Roman" panose="02020603050405020304" pitchFamily="18" charset="0"/>
              </a:rPr>
              <a:t>Bhanage</a:t>
            </a:r>
            <a:r>
              <a:rPr lang="en-US" sz="2068" dirty="0">
                <a:solidFill>
                  <a:srgbClr val="000000"/>
                </a:solidFill>
                <a:latin typeface="Times New Roman" panose="02020603050405020304" pitchFamily="18" charset="0"/>
                <a:cs typeface="Times New Roman" panose="02020603050405020304" pitchFamily="18" charset="0"/>
              </a:rPr>
              <a:t>, Simran &amp; Shali, </a:t>
            </a:r>
            <a:r>
              <a:rPr lang="en-US" sz="2068" dirty="0" err="1">
                <a:solidFill>
                  <a:srgbClr val="000000"/>
                </a:solidFill>
                <a:latin typeface="Times New Roman" panose="02020603050405020304" pitchFamily="18" charset="0"/>
                <a:cs typeface="Times New Roman" panose="02020603050405020304" pitchFamily="18" charset="0"/>
              </a:rPr>
              <a:t>Zitin</a:t>
            </a:r>
            <a:r>
              <a:rPr lang="en-US" sz="2068" dirty="0">
                <a:solidFill>
                  <a:srgbClr val="000000"/>
                </a:solidFill>
                <a:latin typeface="Times New Roman" panose="02020603050405020304" pitchFamily="18" charset="0"/>
                <a:cs typeface="Times New Roman" panose="02020603050405020304" pitchFamily="18" charset="0"/>
              </a:rPr>
              <a:t>.: Automatic Suggestion of Outfits using Image Processing. 6 (2019). </a:t>
            </a:r>
          </a:p>
          <a:p>
            <a:pPr marL="457200" indent="-457200" algn="just">
              <a:lnSpc>
                <a:spcPts val="2896"/>
              </a:lnSpc>
              <a:buFont typeface="+mj-lt"/>
              <a:buAutoNum type="arabicPeriod"/>
            </a:pPr>
            <a:endParaRPr lang="en-US" sz="2068" dirty="0">
              <a:solidFill>
                <a:srgbClr val="000000"/>
              </a:solidFill>
              <a:latin typeface="Times New Roman" panose="02020603050405020304" pitchFamily="18" charset="0"/>
              <a:cs typeface="Times New Roman" panose="02020603050405020304" pitchFamily="18" charset="0"/>
            </a:endParaRPr>
          </a:p>
          <a:p>
            <a:pPr marL="457200" indent="-457200" algn="ctr">
              <a:lnSpc>
                <a:spcPts val="2896"/>
              </a:lnSpc>
              <a:buFont typeface="+mj-lt"/>
              <a:buAutoNum type="arabicPeriod"/>
            </a:pPr>
            <a:endParaRPr lang="en-US" sz="2068" dirty="0">
              <a:solidFill>
                <a:srgbClr val="000000"/>
              </a:solidFill>
              <a:latin typeface="Times New Roman" panose="02020603050405020304" pitchFamily="18" charset="0"/>
              <a:cs typeface="Times New Roman" panose="02020603050405020304" pitchFamily="18" charset="0"/>
            </a:endParaRPr>
          </a:p>
        </p:txBody>
      </p:sp>
      <p:sp>
        <p:nvSpPr>
          <p:cNvPr id="31" name="TextBox 31"/>
          <p:cNvSpPr txBox="1"/>
          <p:nvPr/>
        </p:nvSpPr>
        <p:spPr>
          <a:xfrm>
            <a:off x="22321318" y="30140443"/>
            <a:ext cx="4811445" cy="492379"/>
          </a:xfrm>
          <a:prstGeom prst="rect">
            <a:avLst/>
          </a:prstGeom>
        </p:spPr>
        <p:txBody>
          <a:bodyPr lIns="0" tIns="0" rIns="0" bIns="0" rtlCol="0" anchor="t">
            <a:spAutoFit/>
          </a:bodyPr>
          <a:lstStyle/>
          <a:p>
            <a:pPr>
              <a:lnSpc>
                <a:spcPts val="4200"/>
              </a:lnSpc>
            </a:pPr>
            <a:r>
              <a:rPr lang="en-US" sz="30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p>
        </p:txBody>
      </p:sp>
      <p:sp>
        <p:nvSpPr>
          <p:cNvPr id="32" name="TextBox 32"/>
          <p:cNvSpPr txBox="1"/>
          <p:nvPr/>
        </p:nvSpPr>
        <p:spPr>
          <a:xfrm>
            <a:off x="1026404" y="7580445"/>
            <a:ext cx="8014342" cy="492379"/>
          </a:xfrm>
          <a:prstGeom prst="rect">
            <a:avLst/>
          </a:prstGeom>
        </p:spPr>
        <p:txBody>
          <a:bodyPr wrap="square" lIns="0" tIns="0" rIns="0" bIns="0" rtlCol="0" anchor="t">
            <a:spAutoFit/>
          </a:bodyPr>
          <a:lstStyle/>
          <a:p>
            <a:pPr>
              <a:lnSpc>
                <a:spcPts val="4200"/>
              </a:lnSpc>
            </a:pPr>
            <a:r>
              <a:rPr lang="en-US" sz="30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
        <p:nvSpPr>
          <p:cNvPr id="33" name="TextBox 33"/>
          <p:cNvSpPr txBox="1"/>
          <p:nvPr/>
        </p:nvSpPr>
        <p:spPr>
          <a:xfrm>
            <a:off x="964067" y="8426360"/>
            <a:ext cx="9091004" cy="2927404"/>
          </a:xfrm>
          <a:prstGeom prst="rect">
            <a:avLst/>
          </a:prstGeom>
        </p:spPr>
        <p:txBody>
          <a:bodyPr wrap="square" lIns="0" tIns="0" rIns="0" bIns="0" rtlCol="0" anchor="t">
            <a:spAutoFit/>
          </a:bodyPr>
          <a:lstStyle/>
          <a:p>
            <a:pPr algn="just">
              <a:lnSpc>
                <a:spcPct val="150000"/>
              </a:lnSpc>
            </a:pPr>
            <a:r>
              <a:rPr lang="en-US" sz="2600" spc="101" dirty="0">
                <a:solidFill>
                  <a:srgbClr val="000000"/>
                </a:solidFill>
                <a:latin typeface="Times New Roman" panose="02020603050405020304" pitchFamily="18" charset="0"/>
                <a:cs typeface="Times New Roman" panose="02020603050405020304" pitchFamily="18" charset="0"/>
              </a:rPr>
              <a:t>This research work presents a personalized fashion design recommender system with artificial intelligence support to improve the fashion choices of people with different skin tones.</a:t>
            </a:r>
          </a:p>
          <a:p>
            <a:pPr algn="just">
              <a:lnSpc>
                <a:spcPct val="150000"/>
              </a:lnSpc>
            </a:pPr>
            <a:endParaRPr lang="en-US" sz="2600" spc="101" dirty="0">
              <a:solidFill>
                <a:srgbClr val="000000"/>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C1CF5331-0784-7760-EE68-10AB9859241E}"/>
              </a:ext>
            </a:extLst>
          </p:cNvPr>
          <p:cNvSpPr/>
          <p:nvPr/>
        </p:nvSpPr>
        <p:spPr>
          <a:xfrm>
            <a:off x="22124151" y="6929148"/>
            <a:ext cx="10331015" cy="16586491"/>
          </a:xfrm>
          <a:prstGeom prst="rect">
            <a:avLst/>
          </a:prstGeom>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 name="Picture 33">
            <a:extLst>
              <a:ext uri="{FF2B5EF4-FFF2-40B4-BE49-F238E27FC236}">
                <a16:creationId xmlns:a16="http://schemas.microsoft.com/office/drawing/2014/main" id="{694FBD36-572F-FDE0-3BCD-1AD3C104BCEF}"/>
              </a:ext>
            </a:extLst>
          </p:cNvPr>
          <p:cNvPicPr/>
          <p:nvPr/>
        </p:nvPicPr>
        <p:blipFill>
          <a:blip r:embed="rId5"/>
          <a:stretch>
            <a:fillRect/>
          </a:stretch>
        </p:blipFill>
        <p:spPr>
          <a:xfrm>
            <a:off x="22339292" y="7078985"/>
            <a:ext cx="4836176" cy="6712754"/>
          </a:xfrm>
          <a:prstGeom prst="rect">
            <a:avLst/>
          </a:prstGeom>
        </p:spPr>
      </p:pic>
      <p:pic>
        <p:nvPicPr>
          <p:cNvPr id="36" name="Picture 35">
            <a:extLst>
              <a:ext uri="{FF2B5EF4-FFF2-40B4-BE49-F238E27FC236}">
                <a16:creationId xmlns:a16="http://schemas.microsoft.com/office/drawing/2014/main" id="{932A4AF5-BED0-AF06-0A97-B4AC182D45BD}"/>
              </a:ext>
            </a:extLst>
          </p:cNvPr>
          <p:cNvPicPr/>
          <p:nvPr/>
        </p:nvPicPr>
        <p:blipFill>
          <a:blip r:embed="rId6"/>
          <a:stretch>
            <a:fillRect/>
          </a:stretch>
        </p:blipFill>
        <p:spPr>
          <a:xfrm>
            <a:off x="27479474" y="14028884"/>
            <a:ext cx="4836175" cy="8931318"/>
          </a:xfrm>
          <a:prstGeom prst="rect">
            <a:avLst/>
          </a:prstGeom>
        </p:spPr>
      </p:pic>
      <p:pic>
        <p:nvPicPr>
          <p:cNvPr id="43" name="Picture 42" descr="A screenshot of a social media account&#10;&#10;Description automatically generated">
            <a:extLst>
              <a:ext uri="{FF2B5EF4-FFF2-40B4-BE49-F238E27FC236}">
                <a16:creationId xmlns:a16="http://schemas.microsoft.com/office/drawing/2014/main" id="{0FDC166D-EC9D-F7DC-8123-5272AF9EF8B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328317" y="13941574"/>
            <a:ext cx="4836176" cy="8943709"/>
          </a:xfrm>
          <a:prstGeom prst="rect">
            <a:avLst/>
          </a:prstGeom>
        </p:spPr>
      </p:pic>
      <p:pic>
        <p:nvPicPr>
          <p:cNvPr id="51" name="Picture 50" descr="A diagram of a system architecture&#10;&#10;Description automatically generated">
            <a:extLst>
              <a:ext uri="{FF2B5EF4-FFF2-40B4-BE49-F238E27FC236}">
                <a16:creationId xmlns:a16="http://schemas.microsoft.com/office/drawing/2014/main" id="{396CA8C0-318D-CCED-10FE-BA9519BFFC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983759" y="15852320"/>
            <a:ext cx="8230843" cy="7924800"/>
          </a:xfrm>
          <a:prstGeom prst="rect">
            <a:avLst/>
          </a:prstGeom>
          <a:solidFill>
            <a:schemeClr val="accent5">
              <a:lumMod val="60000"/>
              <a:lumOff val="40000"/>
            </a:schemeClr>
          </a:solidFill>
          <a:ln>
            <a:solidFill>
              <a:schemeClr val="tx1">
                <a:lumMod val="95000"/>
                <a:lumOff val="5000"/>
              </a:schemeClr>
            </a:solidFill>
          </a:ln>
        </p:spPr>
      </p:pic>
      <p:pic>
        <p:nvPicPr>
          <p:cNvPr id="52" name="Picture 51" descr="A person with different faces&#10;&#10;Description automatically generated">
            <a:extLst>
              <a:ext uri="{FF2B5EF4-FFF2-40B4-BE49-F238E27FC236}">
                <a16:creationId xmlns:a16="http://schemas.microsoft.com/office/drawing/2014/main" id="{4A131939-EB5C-6DC9-4BF9-F75283A3769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6937" y="17262642"/>
            <a:ext cx="8143810" cy="5020137"/>
          </a:xfrm>
          <a:prstGeom prst="rect">
            <a:avLst/>
          </a:prstGeom>
        </p:spPr>
      </p:pic>
      <p:pic>
        <p:nvPicPr>
          <p:cNvPr id="53" name="Picture 52" descr="A group of women with different skin colors&#10;&#10;Description automatically generated">
            <a:extLst>
              <a:ext uri="{FF2B5EF4-FFF2-40B4-BE49-F238E27FC236}">
                <a16:creationId xmlns:a16="http://schemas.microsoft.com/office/drawing/2014/main" id="{7E717C51-6ADC-65A3-D2FA-55A1E3905E7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6936" y="23188506"/>
            <a:ext cx="8259236" cy="4738001"/>
          </a:xfrm>
          <a:prstGeom prst="rect">
            <a:avLst/>
          </a:prstGeom>
        </p:spPr>
      </p:pic>
      <p:pic>
        <p:nvPicPr>
          <p:cNvPr id="54" name="Picture 53">
            <a:extLst>
              <a:ext uri="{FF2B5EF4-FFF2-40B4-BE49-F238E27FC236}">
                <a16:creationId xmlns:a16="http://schemas.microsoft.com/office/drawing/2014/main" id="{AD274DFB-BB7C-3D41-4984-76BC4BE4539B}"/>
              </a:ext>
            </a:extLst>
          </p:cNvPr>
          <p:cNvPicPr>
            <a:picLocks noChangeAspect="1"/>
          </p:cNvPicPr>
          <p:nvPr/>
        </p:nvPicPr>
        <p:blipFill>
          <a:blip r:embed="rId11"/>
          <a:stretch>
            <a:fillRect/>
          </a:stretch>
        </p:blipFill>
        <p:spPr>
          <a:xfrm>
            <a:off x="27479474" y="7078985"/>
            <a:ext cx="4474859" cy="666069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593</Words>
  <Application>Microsoft Office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Times New Roman</vt:lpstr>
      <vt:lpstr>Arial</vt:lpstr>
      <vt:lpstr>Calibri</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and Olive Green Plants Contemporary Editorial Portrait University Research Poster</dc:title>
  <dc:creator>AMARA FIRDOUS</dc:creator>
  <cp:lastModifiedBy>GUDDU  KUMAR</cp:lastModifiedBy>
  <cp:revision>13</cp:revision>
  <dcterms:created xsi:type="dcterms:W3CDTF">2006-08-16T00:00:00Z</dcterms:created>
  <dcterms:modified xsi:type="dcterms:W3CDTF">2024-04-19T10:52:36Z</dcterms:modified>
  <dc:identifier>DAGCyOrdF_E</dc:identifier>
</cp:coreProperties>
</file>