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341" r:id="rId6"/>
    <p:sldId id="329" r:id="rId7"/>
    <p:sldId id="336" r:id="rId8"/>
    <p:sldId id="339" r:id="rId9"/>
    <p:sldId id="343" r:id="rId10"/>
    <p:sldId id="259" r:id="rId11"/>
    <p:sldId id="262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79" d="100"/>
          <a:sy n="79" d="100"/>
        </p:scale>
        <p:origin x="1238" y="7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3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17B4-397A-A1AC-B7DC-583087073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>
            <a:extLst>
              <a:ext uri="{FF2B5EF4-FFF2-40B4-BE49-F238E27FC236}">
                <a16:creationId xmlns:a16="http://schemas.microsoft.com/office/drawing/2014/main" id="{F87D7535-8687-96E0-C44A-94F962DC9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>
            <a:extLst>
              <a:ext uri="{FF2B5EF4-FFF2-40B4-BE49-F238E27FC236}">
                <a16:creationId xmlns:a16="http://schemas.microsoft.com/office/drawing/2014/main" id="{6D7DFA7E-7C22-14B3-86EE-F0C8F2FC615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>
            <a:extLst>
              <a:ext uri="{FF2B5EF4-FFF2-40B4-BE49-F238E27FC236}">
                <a16:creationId xmlns:a16="http://schemas.microsoft.com/office/drawing/2014/main" id="{02C77632-742E-A704-A3F6-9862AA73A4FD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490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A175                                                          Name of Student Presenting: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819069"/>
            <a:ext cx="10990005" cy="736245"/>
          </a:xfrm>
        </p:spPr>
        <p:txBody>
          <a:bodyPr/>
          <a:lstStyle/>
          <a:p>
            <a:r>
              <a:rPr lang="en-GB" dirty="0"/>
              <a:t>7COM1079-2024  Student Group No: A175              Names of Student Attendees: Nouman Shafiq, </a:t>
            </a:r>
            <a:r>
              <a:rPr lang="en-GB" dirty="0" err="1"/>
              <a:t>Umaid</a:t>
            </a:r>
            <a:r>
              <a:rPr lang="en-GB" dirty="0"/>
              <a:t> Mumtaz , Humaira, 								          Tanvir Islam, </a:t>
            </a:r>
            <a:r>
              <a:rPr lang="en-GB" dirty="0" err="1"/>
              <a:t>Sahithi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Visualization and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6D5F45-2D36-D7F6-ECD7-83678629A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PART 1: VISUALISATION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22268"/>
            <a:ext cx="10110240" cy="1127497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using the dataset DS007 (2016.csv)  to answer our Research Question “Is there a correlation between Happiness Score and GDP per Capita?”</a:t>
            </a: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800" y="450552"/>
            <a:ext cx="10122728" cy="630085"/>
          </a:xfrm>
        </p:spPr>
        <p:txBody>
          <a:bodyPr/>
          <a:lstStyle/>
          <a:p>
            <a:r>
              <a:rPr lang="en-GB" dirty="0"/>
              <a:t>7COM1079-2024  Student Group No:A175                    Names of Student Group Attendees: Nouman Shafiq, </a:t>
            </a:r>
            <a:r>
              <a:rPr lang="en-GB" dirty="0" err="1"/>
              <a:t>Umaid</a:t>
            </a:r>
            <a:r>
              <a:rPr lang="en-GB" dirty="0"/>
              <a:t> 						  Mumtaz ,Humaira, Tanvir Islam, </a:t>
            </a:r>
            <a:r>
              <a:rPr lang="en-GB" dirty="0" err="1"/>
              <a:t>Sahithi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605" y="450557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BE99184-AB5D-2D54-EC03-7C01B9FD22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06" r="6020" b="20521"/>
          <a:stretch/>
        </p:blipFill>
        <p:spPr>
          <a:xfrm>
            <a:off x="419861" y="2125264"/>
            <a:ext cx="11495442" cy="2134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ECFB91-36B8-CB5A-9D3E-C4769A98FFA5}"/>
              </a:ext>
            </a:extLst>
          </p:cNvPr>
          <p:cNvSpPr txBox="1"/>
          <p:nvPr/>
        </p:nvSpPr>
        <p:spPr>
          <a:xfrm>
            <a:off x="952800" y="4543222"/>
            <a:ext cx="11146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The dataset has 157 rows and the variables we use are </a:t>
            </a:r>
            <a:r>
              <a:rPr lang="en-GB" sz="1800" b="1" dirty="0" err="1"/>
              <a:t>happiness_score</a:t>
            </a:r>
            <a:r>
              <a:rPr lang="en-GB" sz="1800" b="1" dirty="0"/>
              <a:t> </a:t>
            </a:r>
            <a:r>
              <a:rPr lang="en-GB" sz="1800" dirty="0"/>
              <a:t>(dependent variable) and </a:t>
            </a:r>
            <a:r>
              <a:rPr lang="en-GB" sz="1800" b="1" dirty="0" err="1"/>
              <a:t>gdp</a:t>
            </a:r>
            <a:r>
              <a:rPr lang="en-GB" b="1" dirty="0" err="1"/>
              <a:t>_per_capita</a:t>
            </a:r>
            <a:r>
              <a:rPr lang="en-GB" sz="1800" dirty="0"/>
              <a:t> (independent variable).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4000" dirty="0"/>
              <a:t>Histogram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6B314-0E7A-D970-AA2C-56DE5A20C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1360174"/>
            <a:ext cx="6573167" cy="398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02D56E7-6E24-5758-0D9B-D9D8FFB7C919}"/>
              </a:ext>
            </a:extLst>
          </p:cNvPr>
          <p:cNvSpPr txBox="1">
            <a:spLocks/>
          </p:cNvSpPr>
          <p:nvPr/>
        </p:nvSpPr>
        <p:spPr>
          <a:xfrm>
            <a:off x="11180605" y="450557"/>
            <a:ext cx="622800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500" b="1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Scatter Plot</a:t>
            </a:r>
          </a:p>
        </p:txBody>
      </p:sp>
      <p:pic>
        <p:nvPicPr>
          <p:cNvPr id="9" name="Picture 8" descr="A red line with blue dots&#10;&#10;Description automatically generated">
            <a:extLst>
              <a:ext uri="{FF2B5EF4-FFF2-40B4-BE49-F238E27FC236}">
                <a16:creationId xmlns:a16="http://schemas.microsoft.com/office/drawing/2014/main" id="{C422EB8B-0AD2-7E32-6A82-1E7BCF408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1330990"/>
            <a:ext cx="6573167" cy="398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9A1699-034F-EAB0-387F-27DC4BBD7BC2}"/>
              </a:ext>
            </a:extLst>
          </p:cNvPr>
          <p:cNvSpPr txBox="1">
            <a:spLocks/>
          </p:cNvSpPr>
          <p:nvPr/>
        </p:nvSpPr>
        <p:spPr>
          <a:xfrm>
            <a:off x="11180605" y="450557"/>
            <a:ext cx="622800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500" b="1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14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69D6-95D4-C645-E785-9ACBF157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36131-A75D-7697-C877-863C4DDF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Visualization and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870B-AF08-73CF-FAAB-F105C99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144" y="470008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AB8784-41CA-FDEF-E394-A0671399C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2: ANALYSIS </a:t>
            </a:r>
          </a:p>
        </p:txBody>
      </p:sp>
    </p:spTree>
    <p:extLst>
      <p:ext uri="{BB962C8B-B14F-4D97-AF65-F5344CB8AC3E}">
        <p14:creationId xmlns:p14="http://schemas.microsoft.com/office/powerpoint/2010/main" val="18609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3000" b="1" strike="noStrike" spc="-100" dirty="0">
                <a:solidFill>
                  <a:srgbClr val="FFFFFF"/>
                </a:solidFill>
                <a:latin typeface="Arial"/>
              </a:rPr>
              <a:t>Our RQ asks about Correlation</a:t>
            </a: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7104074" y="3434878"/>
            <a:ext cx="44757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red normal curve overlay follows the contours of the underlying data, so for our analysis we will use a parametric test for correlation: 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Pearson’s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13213-5C87-7759-7930-3D7AB8EA1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0" y="2024797"/>
            <a:ext cx="6573167" cy="398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TextShape 3"/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4000" b="1" strike="noStrike" kern="1200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Script</a:t>
            </a:r>
            <a:endParaRPr lang="en-US" sz="4000" b="1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992"/>
              </a:spcAft>
              <a:tabLst>
                <a:tab pos="0" algn="l"/>
              </a:tabLst>
            </a:pP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BCFF2-6804-223A-2449-7EE84A2E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502572"/>
            <a:ext cx="7225748" cy="5852856"/>
          </a:xfrm>
          <a:prstGeom prst="rect">
            <a:avLst/>
          </a:prstGeom>
        </p:spPr>
      </p:pic>
      <p:sp>
        <p:nvSpPr>
          <p:cNvPr id="136" name="TextShape 2"/>
          <p:cNvSpPr txBox="1"/>
          <p:nvPr/>
        </p:nvSpPr>
        <p:spPr>
          <a:xfrm>
            <a:off x="11063873" y="255897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spcAft>
                <a:spcPts val="600"/>
              </a:spcAft>
            </a:pPr>
            <a:fld id="{ADC5D68A-648F-4923-B6A1-749DE04AEFFA}" type="slidenum">
              <a:rPr lang="en-GB" sz="1500" b="1" strike="noStrike" spc="-1" smtClean="0">
                <a:solidFill>
                  <a:srgbClr val="B3B9B9"/>
                </a:solidFill>
                <a:latin typeface="Arial"/>
              </a:rPr>
              <a:pPr algn="r">
                <a:spcAft>
                  <a:spcPts val="600"/>
                </a:spcAft>
              </a:pPr>
              <a:t>8</a:t>
            </a:fld>
            <a:endParaRPr lang="en-US" sz="15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D1C49-B746-7D72-AE5A-C60368AA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>
            <a:extLst>
              <a:ext uri="{FF2B5EF4-FFF2-40B4-BE49-F238E27FC236}">
                <a16:creationId xmlns:a16="http://schemas.microsoft.com/office/drawing/2014/main" id="{2DC3E8CF-2F53-C90D-84EB-46F12B570C62}"/>
              </a:ext>
            </a:extLst>
          </p:cNvPr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>
            <a:extLst>
              <a:ext uri="{FF2B5EF4-FFF2-40B4-BE49-F238E27FC236}">
                <a16:creationId xmlns:a16="http://schemas.microsoft.com/office/drawing/2014/main" id="{C8BE4CC9-5128-F251-3B0B-74D72BE929EA}"/>
              </a:ext>
            </a:extLst>
          </p:cNvPr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>
            <a:extLst>
              <a:ext uri="{FF2B5EF4-FFF2-40B4-BE49-F238E27FC236}">
                <a16:creationId xmlns:a16="http://schemas.microsoft.com/office/drawing/2014/main" id="{61EB43FC-9BC1-EF31-158A-5ABE94A0E815}"/>
              </a:ext>
            </a:extLst>
          </p:cNvPr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Results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B0D057-C4F0-31AF-7D0C-4459E1C7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30829"/>
              </p:ext>
            </p:extLst>
          </p:nvPr>
        </p:nvGraphicFramePr>
        <p:xfrm>
          <a:off x="965160" y="1716969"/>
          <a:ext cx="100757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206">
                  <a:extLst>
                    <a:ext uri="{9D8B030D-6E8A-4147-A177-3AD203B41FA5}">
                      <a16:colId xmlns:a16="http://schemas.microsoft.com/office/drawing/2014/main" val="1226320830"/>
                    </a:ext>
                  </a:extLst>
                </a:gridCol>
                <a:gridCol w="6410528">
                  <a:extLst>
                    <a:ext uri="{9D8B030D-6E8A-4147-A177-3AD203B41FA5}">
                      <a16:colId xmlns:a16="http://schemas.microsoft.com/office/drawing/2014/main" val="3057114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Interpretation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39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Test Statistic (t)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t=16.059t = 16.059t=16.059: Strong evidence for correlation.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75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P-value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p&lt;2.2×10−16p &lt; 2.2 \times 10^{-16}p&lt;2.2×10−16: Statistically significant.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50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Correlation Coefficient (r)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r=0.790322r = 0.790322r=0.790322: Strong positive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70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Confidence Interval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0.7230.7230.723 to 0.8430.8430.843: Likely range of the true correlation.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521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Null Hypothesis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33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Alternative Hypothesis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69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Conclusion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GDP per capita is strongly associated with higher happiness.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96409"/>
                  </a:ext>
                </a:extLst>
              </a:tr>
            </a:tbl>
          </a:graphicData>
        </a:graphic>
      </p:graphicFrame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A5BCC35-2837-FA54-8398-FF931A92556C}"/>
              </a:ext>
            </a:extLst>
          </p:cNvPr>
          <p:cNvSpPr txBox="1">
            <a:spLocks/>
          </p:cNvSpPr>
          <p:nvPr/>
        </p:nvSpPr>
        <p:spPr>
          <a:xfrm>
            <a:off x="11540530" y="285186"/>
            <a:ext cx="6228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0383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342</Words>
  <Application>Microsoft Office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Herts Theme</vt:lpstr>
      <vt:lpstr>Visualization and Analysis –   Date:  </vt:lpstr>
      <vt:lpstr>PART 1: VISUALISATION </vt:lpstr>
      <vt:lpstr>PowerPoint Presentation</vt:lpstr>
      <vt:lpstr>PowerPoint Presentation</vt:lpstr>
      <vt:lpstr>PowerPoint Presentation</vt:lpstr>
      <vt:lpstr>PART 2: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Muhammad Nouman Shafiq [Student-PECS]</cp:lastModifiedBy>
  <cp:revision>153</cp:revision>
  <dcterms:created xsi:type="dcterms:W3CDTF">2019-10-01T08:37:56Z</dcterms:created>
  <dcterms:modified xsi:type="dcterms:W3CDTF">2024-11-17T17:18:03Z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