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B3B9B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B3B9B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B3B9B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1759" y="140039"/>
                </a:moveTo>
                <a:lnTo>
                  <a:pt x="0" y="140039"/>
                </a:lnTo>
                <a:lnTo>
                  <a:pt x="0" y="0"/>
                </a:lnTo>
                <a:lnTo>
                  <a:pt x="12191759" y="0"/>
                </a:lnTo>
                <a:lnTo>
                  <a:pt x="12191759" y="140039"/>
                </a:lnTo>
                <a:close/>
              </a:path>
            </a:pathLst>
          </a:custGeom>
          <a:solidFill>
            <a:srgbClr val="9B5FB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4000" y="5517360"/>
            <a:ext cx="2244599" cy="3967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2459" y="770599"/>
            <a:ext cx="1028708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B3B9B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0524" y="1278080"/>
            <a:ext cx="10270950" cy="2754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4000" y="5511600"/>
              <a:ext cx="2242439" cy="39743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41300" y="1867139"/>
            <a:ext cx="22993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Group</a:t>
            </a:r>
            <a:r>
              <a:rPr dirty="0" sz="2000" spc="-5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Name:</a:t>
            </a:r>
            <a:r>
              <a:rPr dirty="0" sz="2000" spc="-114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A175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81662" y="1867139"/>
            <a:ext cx="69132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Name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dirty="0" sz="20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r>
              <a:rPr dirty="0" sz="200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Presenting: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FFFFFF"/>
                </a:solidFill>
                <a:latin typeface="Arial"/>
                <a:cs typeface="Arial"/>
              </a:rPr>
              <a:t>Muhammad</a:t>
            </a:r>
            <a:r>
              <a:rPr dirty="0" sz="20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Nouman</a:t>
            </a:r>
            <a:r>
              <a:rPr dirty="0" sz="20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Arial"/>
                <a:cs typeface="Arial"/>
              </a:rPr>
              <a:t>Shafiq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459" y="254000"/>
            <a:ext cx="366141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Arial MT"/>
                <a:cs typeface="Arial MT"/>
              </a:rPr>
              <a:t>7COM1079-2024</a:t>
            </a:r>
            <a:r>
              <a:rPr dirty="0" sz="1500" spc="3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Arial MT"/>
                <a:cs typeface="Arial MT"/>
              </a:rPr>
              <a:t>Student</a:t>
            </a:r>
            <a:r>
              <a:rPr dirty="0" sz="15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dirty="0" sz="15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Arial MT"/>
                <a:cs typeface="Arial MT"/>
              </a:rPr>
              <a:t>No:</a:t>
            </a:r>
            <a:r>
              <a:rPr dirty="0" sz="15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Arial MT"/>
                <a:cs typeface="Arial MT"/>
              </a:rPr>
              <a:t>A175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6803" y="254000"/>
            <a:ext cx="607060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Arial MT"/>
                <a:cs typeface="Arial MT"/>
              </a:rPr>
              <a:t>Names</a:t>
            </a:r>
            <a:r>
              <a:rPr dirty="0" sz="15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5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Arial MT"/>
                <a:cs typeface="Arial MT"/>
              </a:rPr>
              <a:t>Student</a:t>
            </a:r>
            <a:r>
              <a:rPr dirty="0" sz="15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Arial MT"/>
                <a:cs typeface="Arial MT"/>
              </a:rPr>
              <a:t>Attendees:</a:t>
            </a:r>
            <a:r>
              <a:rPr dirty="0" sz="15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Arial MT"/>
                <a:cs typeface="Arial MT"/>
              </a:rPr>
              <a:t>Nouman</a:t>
            </a:r>
            <a:r>
              <a:rPr dirty="0" sz="15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Arial MT"/>
                <a:cs typeface="Arial MT"/>
              </a:rPr>
              <a:t>Shafiq,</a:t>
            </a:r>
            <a:r>
              <a:rPr dirty="0" sz="15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Arial MT"/>
                <a:cs typeface="Arial MT"/>
              </a:rPr>
              <a:t>Umaid</a:t>
            </a:r>
            <a:r>
              <a:rPr dirty="0" sz="15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15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FFFFFF"/>
                </a:solidFill>
                <a:latin typeface="Arial MT"/>
                <a:cs typeface="Arial MT"/>
              </a:rPr>
              <a:t>Humaira,</a:t>
            </a:r>
            <a:r>
              <a:rPr dirty="0" sz="1500" spc="1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FFFFFF"/>
                </a:solidFill>
                <a:latin typeface="Arial MT"/>
                <a:cs typeface="Arial MT"/>
              </a:rPr>
              <a:t>Tanvir,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80545" y="482600"/>
            <a:ext cx="6070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FFFFFF"/>
                </a:solidFill>
                <a:latin typeface="Arial MT"/>
                <a:cs typeface="Arial MT"/>
              </a:rPr>
              <a:t>Sahithi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1298" y="3079406"/>
            <a:ext cx="835025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5" b="1">
                <a:solidFill>
                  <a:srgbClr val="FFFFFF"/>
                </a:solidFill>
                <a:latin typeface="Arial"/>
                <a:cs typeface="Arial"/>
              </a:rPr>
              <a:t>Research</a:t>
            </a:r>
            <a:r>
              <a:rPr dirty="0" sz="7200" spc="-10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7200" spc="-10" b="1">
                <a:solidFill>
                  <a:srgbClr val="FFFFFF"/>
                </a:solidFill>
                <a:latin typeface="Arial"/>
                <a:cs typeface="Arial"/>
              </a:rPr>
              <a:t>Question</a:t>
            </a:r>
            <a:endParaRPr sz="7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459" y="1279723"/>
            <a:ext cx="10889615" cy="3097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5390" algn="l"/>
              </a:tabLst>
            </a:pPr>
            <a:r>
              <a:rPr dirty="0" sz="3600" spc="-5" b="1">
                <a:solidFill>
                  <a:srgbClr val="203131"/>
                </a:solidFill>
                <a:latin typeface="Arial"/>
                <a:cs typeface="Arial"/>
              </a:rPr>
              <a:t>Datase</a:t>
            </a:r>
            <a:r>
              <a:rPr dirty="0" sz="3600" b="1">
                <a:solidFill>
                  <a:srgbClr val="203131"/>
                </a:solidFill>
                <a:latin typeface="Arial"/>
                <a:cs typeface="Arial"/>
              </a:rPr>
              <a:t>t</a:t>
            </a:r>
            <a:r>
              <a:rPr dirty="0" sz="3600" spc="-5" b="1">
                <a:solidFill>
                  <a:srgbClr val="203131"/>
                </a:solidFill>
                <a:latin typeface="Arial"/>
                <a:cs typeface="Arial"/>
              </a:rPr>
              <a:t> I</a:t>
            </a:r>
            <a:r>
              <a:rPr dirty="0" sz="3600" spc="10" b="1">
                <a:solidFill>
                  <a:srgbClr val="203131"/>
                </a:solidFill>
                <a:latin typeface="Arial"/>
                <a:cs typeface="Arial"/>
              </a:rPr>
              <a:t>D</a:t>
            </a:r>
            <a:r>
              <a:rPr dirty="0" sz="1600" b="1">
                <a:solidFill>
                  <a:srgbClr val="FF0000"/>
                </a:solidFill>
                <a:latin typeface="Arial"/>
                <a:cs typeface="Arial"/>
              </a:rPr>
              <a:t>:	</a:t>
            </a:r>
            <a:r>
              <a:rPr dirty="0" sz="3600" spc="-5" b="1">
                <a:latin typeface="Arial"/>
                <a:cs typeface="Arial"/>
              </a:rPr>
              <a:t>DS00</a:t>
            </a:r>
            <a:r>
              <a:rPr dirty="0" sz="3600" b="1">
                <a:latin typeface="Arial"/>
                <a:cs typeface="Arial"/>
              </a:rPr>
              <a:t>7</a:t>
            </a:r>
            <a:r>
              <a:rPr dirty="0" sz="3600" spc="-5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(2016.csv)</a:t>
            </a:r>
            <a:endParaRPr sz="3600">
              <a:latin typeface="Arial"/>
              <a:cs typeface="Arial"/>
            </a:endParaRPr>
          </a:p>
          <a:p>
            <a:pPr marL="12700" marR="5080">
              <a:lnSpc>
                <a:spcPct val="150000"/>
              </a:lnSpc>
              <a:spcBef>
                <a:spcPts val="555"/>
              </a:spcBef>
            </a:pPr>
            <a:r>
              <a:rPr dirty="0" sz="2600" spc="-5">
                <a:solidFill>
                  <a:srgbClr val="203131"/>
                </a:solidFill>
                <a:latin typeface="Calibri"/>
                <a:cs typeface="Calibri"/>
              </a:rPr>
              <a:t>This </a:t>
            </a:r>
            <a:r>
              <a:rPr dirty="0" sz="2600" spc="-15">
                <a:solidFill>
                  <a:srgbClr val="203131"/>
                </a:solidFill>
                <a:latin typeface="Calibri"/>
                <a:cs typeface="Calibri"/>
              </a:rPr>
              <a:t>dataset</a:t>
            </a:r>
            <a:r>
              <a:rPr dirty="0" sz="2600" spc="-10">
                <a:solidFill>
                  <a:srgbClr val="203131"/>
                </a:solidFill>
                <a:latin typeface="Calibri"/>
                <a:cs typeface="Calibri"/>
              </a:rPr>
              <a:t> </a:t>
            </a:r>
            <a:r>
              <a:rPr dirty="0" sz="2600" spc="-5">
                <a:solidFill>
                  <a:srgbClr val="203131"/>
                </a:solidFill>
                <a:latin typeface="Calibri"/>
                <a:cs typeface="Calibri"/>
              </a:rPr>
              <a:t>is </a:t>
            </a:r>
            <a:r>
              <a:rPr dirty="0" sz="2600" spc="-15">
                <a:solidFill>
                  <a:srgbClr val="203131"/>
                </a:solidFill>
                <a:latin typeface="Calibri"/>
                <a:cs typeface="Calibri"/>
              </a:rPr>
              <a:t>interesting</a:t>
            </a:r>
            <a:r>
              <a:rPr dirty="0" sz="2600" spc="-10">
                <a:solidFill>
                  <a:srgbClr val="203131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203131"/>
                </a:solidFill>
                <a:latin typeface="Calibri"/>
                <a:cs typeface="Calibri"/>
              </a:rPr>
              <a:t>to</a:t>
            </a:r>
            <a:r>
              <a:rPr dirty="0" sz="2600" spc="-5">
                <a:solidFill>
                  <a:srgbClr val="203131"/>
                </a:solidFill>
                <a:latin typeface="Calibri"/>
                <a:cs typeface="Calibri"/>
              </a:rPr>
              <a:t> us because it allow us </a:t>
            </a:r>
            <a:r>
              <a:rPr dirty="0" sz="2600" spc="-15">
                <a:solidFill>
                  <a:srgbClr val="203131"/>
                </a:solidFill>
                <a:latin typeface="Calibri"/>
                <a:cs typeface="Calibri"/>
              </a:rPr>
              <a:t>to</a:t>
            </a:r>
            <a:r>
              <a:rPr dirty="0" sz="2600" spc="-5">
                <a:solidFill>
                  <a:srgbClr val="203131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203131"/>
                </a:solidFill>
                <a:latin typeface="Calibri"/>
                <a:cs typeface="Calibri"/>
              </a:rPr>
              <a:t>understand</a:t>
            </a:r>
            <a:r>
              <a:rPr dirty="0" sz="2600" spc="-5">
                <a:solidFill>
                  <a:srgbClr val="203131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203131"/>
                </a:solidFill>
                <a:latin typeface="Calibri"/>
                <a:cs typeface="Calibri"/>
              </a:rPr>
              <a:t>and</a:t>
            </a:r>
            <a:r>
              <a:rPr dirty="0" sz="2600" spc="-5">
                <a:solidFill>
                  <a:srgbClr val="203131"/>
                </a:solidFill>
                <a:latin typeface="Calibri"/>
                <a:cs typeface="Calibri"/>
              </a:rPr>
              <a:t> </a:t>
            </a:r>
            <a:r>
              <a:rPr dirty="0" sz="2600" spc="-15">
                <a:solidFill>
                  <a:srgbClr val="203131"/>
                </a:solidFill>
                <a:latin typeface="Calibri"/>
                <a:cs typeface="Calibri"/>
              </a:rPr>
              <a:t>analyze</a:t>
            </a:r>
            <a:r>
              <a:rPr dirty="0" sz="2600" spc="-5">
                <a:solidFill>
                  <a:srgbClr val="203131"/>
                </a:solidFill>
                <a:latin typeface="Calibri"/>
                <a:cs typeface="Calibri"/>
              </a:rPr>
              <a:t> the </a:t>
            </a:r>
            <a:r>
              <a:rPr dirty="0" sz="2600" spc="-570">
                <a:solidFill>
                  <a:srgbClr val="203131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03131"/>
                </a:solidFill>
                <a:latin typeface="Calibri"/>
                <a:cs typeface="Calibri"/>
              </a:rPr>
              <a:t>factors</a:t>
            </a:r>
            <a:r>
              <a:rPr dirty="0" sz="2600" spc="-10">
                <a:solidFill>
                  <a:srgbClr val="203131"/>
                </a:solidFill>
                <a:latin typeface="Calibri"/>
                <a:cs typeface="Calibri"/>
              </a:rPr>
              <a:t> that influence</a:t>
            </a:r>
            <a:r>
              <a:rPr dirty="0" sz="2600" spc="-5">
                <a:solidFill>
                  <a:srgbClr val="203131"/>
                </a:solidFill>
                <a:latin typeface="Calibri"/>
                <a:cs typeface="Calibri"/>
              </a:rPr>
              <a:t> global happiness </a:t>
            </a:r>
            <a:r>
              <a:rPr dirty="0" sz="2600" spc="-10">
                <a:solidFill>
                  <a:srgbClr val="203131"/>
                </a:solidFill>
                <a:latin typeface="Calibri"/>
                <a:cs typeface="Calibri"/>
              </a:rPr>
              <a:t>across</a:t>
            </a:r>
            <a:r>
              <a:rPr dirty="0" sz="2600" spc="-5">
                <a:solidFill>
                  <a:srgbClr val="203131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203131"/>
                </a:solidFill>
                <a:latin typeface="Calibri"/>
                <a:cs typeface="Calibri"/>
              </a:rPr>
              <a:t>different</a:t>
            </a:r>
            <a:r>
              <a:rPr dirty="0" sz="2600" spc="-10">
                <a:solidFill>
                  <a:srgbClr val="203131"/>
                </a:solidFill>
                <a:latin typeface="Calibri"/>
                <a:cs typeface="Calibri"/>
              </a:rPr>
              <a:t> countries.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  <a:tabLst>
                <a:tab pos="839469" algn="l"/>
              </a:tabLst>
            </a:pPr>
            <a:r>
              <a:rPr dirty="0" sz="2800" spc="-5" b="1">
                <a:solidFill>
                  <a:srgbClr val="203131"/>
                </a:solidFill>
                <a:latin typeface="Arial"/>
                <a:cs typeface="Arial"/>
              </a:rPr>
              <a:t>Our	Independent</a:t>
            </a:r>
            <a:r>
              <a:rPr dirty="0" sz="2800" spc="-20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203131"/>
                </a:solidFill>
                <a:latin typeface="Arial"/>
                <a:cs typeface="Arial"/>
              </a:rPr>
              <a:t>variable</a:t>
            </a:r>
            <a:r>
              <a:rPr dirty="0" sz="2800" spc="-10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203131"/>
                </a:solidFill>
                <a:latin typeface="Arial"/>
                <a:cs typeface="Arial"/>
              </a:rPr>
              <a:t>is:</a:t>
            </a:r>
            <a:r>
              <a:rPr dirty="0" sz="2800" spc="80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2800" spc="-5">
                <a:latin typeface="Arial MT"/>
                <a:cs typeface="Arial MT"/>
              </a:rPr>
              <a:t>GDP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per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Capita</a:t>
            </a:r>
            <a:r>
              <a:rPr dirty="0" sz="2800" spc="5">
                <a:latin typeface="Arial MT"/>
                <a:cs typeface="Arial MT"/>
              </a:rPr>
              <a:t> </a:t>
            </a:r>
            <a:r>
              <a:rPr dirty="0" sz="2800" spc="-5">
                <a:latin typeface="Arial MT"/>
                <a:cs typeface="Arial MT"/>
              </a:rPr>
              <a:t>(</a:t>
            </a:r>
            <a:r>
              <a:rPr dirty="0" sz="2800" spc="-5">
                <a:solidFill>
                  <a:srgbClr val="0000FF"/>
                </a:solidFill>
                <a:latin typeface="Arial MT"/>
                <a:cs typeface="Arial MT"/>
              </a:rPr>
              <a:t>Interval</a:t>
            </a:r>
            <a:r>
              <a:rPr dirty="0" sz="2800" spc="-5"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800" spc="-5" b="1">
                <a:solidFill>
                  <a:srgbClr val="203131"/>
                </a:solidFill>
                <a:latin typeface="Arial"/>
                <a:cs typeface="Arial"/>
              </a:rPr>
              <a:t>Our</a:t>
            </a:r>
            <a:r>
              <a:rPr dirty="0" sz="2800" spc="-20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203131"/>
                </a:solidFill>
                <a:latin typeface="Arial"/>
                <a:cs typeface="Arial"/>
              </a:rPr>
              <a:t>Dependent</a:t>
            </a:r>
            <a:r>
              <a:rPr dirty="0" sz="2800" spc="-10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203131"/>
                </a:solidFill>
                <a:latin typeface="Arial"/>
                <a:cs typeface="Arial"/>
              </a:rPr>
              <a:t>variable</a:t>
            </a:r>
            <a:r>
              <a:rPr dirty="0" sz="2800" spc="-15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2800" spc="-5" b="1">
                <a:solidFill>
                  <a:srgbClr val="203131"/>
                </a:solidFill>
                <a:latin typeface="Arial"/>
                <a:cs typeface="Arial"/>
              </a:rPr>
              <a:t>is:</a:t>
            </a:r>
            <a:r>
              <a:rPr dirty="0" sz="2800" spc="35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203131"/>
                </a:solidFill>
                <a:latin typeface="Arial MT"/>
                <a:cs typeface="Arial MT"/>
              </a:rPr>
              <a:t>Happiness</a:t>
            </a:r>
            <a:r>
              <a:rPr dirty="0" sz="2800" spc="-10">
                <a:solidFill>
                  <a:srgbClr val="203131"/>
                </a:solidFill>
                <a:latin typeface="Arial MT"/>
                <a:cs typeface="Arial MT"/>
              </a:rPr>
              <a:t> Score</a:t>
            </a:r>
            <a:r>
              <a:rPr dirty="0" sz="2800" spc="-20">
                <a:solidFill>
                  <a:srgbClr val="203131"/>
                </a:solidFill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203131"/>
                </a:solidFill>
                <a:latin typeface="Arial MT"/>
                <a:cs typeface="Arial MT"/>
              </a:rPr>
              <a:t>(</a:t>
            </a:r>
            <a:r>
              <a:rPr dirty="0" sz="2800">
                <a:solidFill>
                  <a:srgbClr val="0000FF"/>
                </a:solidFill>
                <a:latin typeface="Arial MT"/>
                <a:cs typeface="Arial MT"/>
              </a:rPr>
              <a:t>Interval</a:t>
            </a:r>
            <a:r>
              <a:rPr dirty="0" sz="2800">
                <a:solidFill>
                  <a:srgbClr val="203131"/>
                </a:solidFill>
                <a:latin typeface="Arial MT"/>
                <a:cs typeface="Arial MT"/>
              </a:rPr>
              <a:t>)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2459" y="643068"/>
            <a:ext cx="36614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7COM1079-2024</a:t>
            </a:r>
            <a:r>
              <a:rPr dirty="0" sz="1500" spc="380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Student</a:t>
            </a:r>
            <a:r>
              <a:rPr dirty="0" sz="1500" spc="-25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Group</a:t>
            </a:r>
            <a:r>
              <a:rPr dirty="0" sz="1500" spc="-20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No:</a:t>
            </a:r>
            <a:r>
              <a:rPr dirty="0" sz="1500" spc="-95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A175 </a:t>
            </a:r>
            <a:r>
              <a:rPr dirty="0" sz="1500" spc="-405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B3B9B9"/>
                </a:solidFill>
                <a:latin typeface="Arial MT"/>
                <a:cs typeface="Arial MT"/>
              </a:rPr>
              <a:t>Tanvir,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7744" y="643068"/>
            <a:ext cx="56870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413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Names of Student Attendees: Nouman Shafiq, Umaid </a:t>
            </a:r>
            <a:r>
              <a:rPr dirty="0" sz="1500">
                <a:solidFill>
                  <a:srgbClr val="B3B9B9"/>
                </a:solidFill>
                <a:latin typeface="Arial MT"/>
                <a:cs typeface="Arial MT"/>
              </a:rPr>
              <a:t>,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Humaira, </a:t>
            </a:r>
            <a:r>
              <a:rPr dirty="0" sz="1500" spc="-405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Sahithi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20987" y="248289"/>
            <a:ext cx="1314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B3B9B9"/>
                </a:solidFill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86360" y="250645"/>
            <a:ext cx="1314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B3B9B9"/>
                </a:solidFill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459" y="770599"/>
            <a:ext cx="4104640" cy="254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PRE</a:t>
            </a:r>
            <a:r>
              <a:rPr dirty="0" spc="-20"/>
              <a:t> </a:t>
            </a:r>
            <a:r>
              <a:rPr dirty="0" spc="-5"/>
              <a:t>7COM1079-2024</a:t>
            </a:r>
            <a:r>
              <a:rPr dirty="0" spc="390"/>
              <a:t> </a:t>
            </a:r>
            <a:r>
              <a:rPr dirty="0" spc="-5"/>
              <a:t>Student</a:t>
            </a:r>
            <a:r>
              <a:rPr dirty="0" spc="-20"/>
              <a:t> </a:t>
            </a:r>
            <a:r>
              <a:rPr dirty="0" spc="-5"/>
              <a:t>Group</a:t>
            </a:r>
            <a:r>
              <a:rPr dirty="0" spc="-15"/>
              <a:t> </a:t>
            </a:r>
            <a:r>
              <a:rPr dirty="0" spc="-5"/>
              <a:t>No:</a:t>
            </a:r>
            <a:r>
              <a:rPr dirty="0" spc="-95"/>
              <a:t> </a:t>
            </a:r>
            <a:r>
              <a:rPr dirty="0" spc="-5"/>
              <a:t>A175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60524" y="1278080"/>
            <a:ext cx="9347200" cy="2754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23945" algn="l"/>
              </a:tabLst>
            </a:pPr>
            <a:r>
              <a:rPr dirty="0" sz="4000" spc="-5" b="1">
                <a:solidFill>
                  <a:srgbClr val="203131"/>
                </a:solidFill>
                <a:latin typeface="Arial"/>
                <a:cs typeface="Arial"/>
              </a:rPr>
              <a:t>Our</a:t>
            </a:r>
            <a:r>
              <a:rPr dirty="0" sz="4000" spc="5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203131"/>
                </a:solidFill>
                <a:latin typeface="Arial"/>
                <a:cs typeface="Arial"/>
              </a:rPr>
              <a:t>Research	</a:t>
            </a:r>
            <a:r>
              <a:rPr dirty="0" sz="4000" spc="-10" b="1">
                <a:solidFill>
                  <a:srgbClr val="203131"/>
                </a:solidFill>
                <a:latin typeface="Arial"/>
                <a:cs typeface="Arial"/>
              </a:rPr>
              <a:t>Question:</a:t>
            </a:r>
            <a:endParaRPr sz="4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15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4000" spc="-5" b="1">
                <a:solidFill>
                  <a:srgbClr val="203131"/>
                </a:solidFill>
                <a:latin typeface="Arial"/>
                <a:cs typeface="Arial"/>
              </a:rPr>
              <a:t>Is there </a:t>
            </a:r>
            <a:r>
              <a:rPr dirty="0" sz="4000" b="1">
                <a:solidFill>
                  <a:srgbClr val="203131"/>
                </a:solidFill>
                <a:latin typeface="Arial"/>
                <a:cs typeface="Arial"/>
              </a:rPr>
              <a:t>a </a:t>
            </a:r>
            <a:r>
              <a:rPr dirty="0" sz="4000" spc="-5" b="1">
                <a:solidFill>
                  <a:srgbClr val="203131"/>
                </a:solidFill>
                <a:latin typeface="Arial"/>
                <a:cs typeface="Arial"/>
              </a:rPr>
              <a:t>correlation </a:t>
            </a:r>
            <a:r>
              <a:rPr dirty="0" sz="4000" spc="-10" b="1">
                <a:solidFill>
                  <a:srgbClr val="203131"/>
                </a:solidFill>
                <a:latin typeface="Arial"/>
                <a:cs typeface="Arial"/>
              </a:rPr>
              <a:t>between </a:t>
            </a:r>
            <a:r>
              <a:rPr dirty="0" sz="4000" spc="-5" b="1">
                <a:solidFill>
                  <a:srgbClr val="203131"/>
                </a:solidFill>
                <a:latin typeface="Arial"/>
                <a:cs typeface="Arial"/>
              </a:rPr>
              <a:t> Happiness</a:t>
            </a:r>
            <a:r>
              <a:rPr dirty="0" sz="4000" spc="-20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203131"/>
                </a:solidFill>
                <a:latin typeface="Arial"/>
                <a:cs typeface="Arial"/>
              </a:rPr>
              <a:t>Score</a:t>
            </a:r>
            <a:r>
              <a:rPr dirty="0" sz="4000" spc="-30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203131"/>
                </a:solidFill>
                <a:latin typeface="Arial"/>
                <a:cs typeface="Arial"/>
              </a:rPr>
              <a:t>and</a:t>
            </a:r>
            <a:r>
              <a:rPr dirty="0" sz="4000" spc="-15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203131"/>
                </a:solidFill>
                <a:latin typeface="Arial"/>
                <a:cs typeface="Arial"/>
              </a:rPr>
              <a:t>GDP</a:t>
            </a:r>
            <a:r>
              <a:rPr dirty="0" sz="4000" spc="-95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203131"/>
                </a:solidFill>
                <a:latin typeface="Arial"/>
                <a:cs typeface="Arial"/>
              </a:rPr>
              <a:t>per</a:t>
            </a:r>
            <a:r>
              <a:rPr dirty="0" sz="4000" spc="-20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203131"/>
                </a:solidFill>
                <a:latin typeface="Arial"/>
                <a:cs typeface="Arial"/>
              </a:rPr>
              <a:t>Capita?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5949" y="264080"/>
            <a:ext cx="10996930" cy="3891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1778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B3B9B9"/>
                </a:solidFill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  <a:p>
            <a:pPr marL="85090">
              <a:lnSpc>
                <a:spcPct val="100000"/>
              </a:lnSpc>
              <a:spcBef>
                <a:spcPts val="1185"/>
              </a:spcBef>
              <a:tabLst>
                <a:tab pos="4248150" algn="l"/>
              </a:tabLst>
            </a:pP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7COM1079-2024</a:t>
            </a:r>
            <a:r>
              <a:rPr dirty="0" sz="1500" spc="415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Student</a:t>
            </a:r>
            <a:r>
              <a:rPr dirty="0" sz="1500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Group</a:t>
            </a:r>
            <a:r>
              <a:rPr dirty="0" sz="1500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No:</a:t>
            </a:r>
            <a:r>
              <a:rPr dirty="0" sz="1500" spc="-85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A175	Names</a:t>
            </a:r>
            <a:r>
              <a:rPr dirty="0" sz="1500" spc="-10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of</a:t>
            </a:r>
            <a:r>
              <a:rPr dirty="0" sz="1500" spc="-10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Student</a:t>
            </a:r>
            <a:r>
              <a:rPr dirty="0" sz="1500" spc="-95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Attendees:</a:t>
            </a:r>
            <a:r>
              <a:rPr dirty="0" sz="1500" spc="-10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Nouman</a:t>
            </a:r>
            <a:r>
              <a:rPr dirty="0" sz="1500" spc="-10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Shafiq,</a:t>
            </a:r>
            <a:r>
              <a:rPr dirty="0" sz="1500" spc="-10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Umaid</a:t>
            </a:r>
            <a:r>
              <a:rPr dirty="0" sz="1500" spc="-10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>
                <a:solidFill>
                  <a:srgbClr val="B3B9B9"/>
                </a:solidFill>
                <a:latin typeface="Arial MT"/>
                <a:cs typeface="Arial MT"/>
              </a:rPr>
              <a:t>,</a:t>
            </a:r>
            <a:r>
              <a:rPr dirty="0" sz="1500" spc="-10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Humaira,</a:t>
            </a:r>
            <a:r>
              <a:rPr dirty="0" sz="1500" spc="-35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B3B9B9"/>
                </a:solidFill>
                <a:latin typeface="Arial MT"/>
                <a:cs typeface="Arial MT"/>
              </a:rPr>
              <a:t>Tanvir,</a:t>
            </a:r>
            <a:endParaRPr sz="1500">
              <a:latin typeface="Arial MT"/>
              <a:cs typeface="Arial MT"/>
            </a:endParaRPr>
          </a:p>
          <a:p>
            <a:pPr marL="3408679">
              <a:lnSpc>
                <a:spcPct val="100000"/>
              </a:lnSpc>
            </a:pP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Sahithi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Arial MT"/>
              <a:cs typeface="Arial MT"/>
            </a:endParaRPr>
          </a:p>
          <a:p>
            <a:pPr marL="63500">
              <a:lnSpc>
                <a:spcPct val="100000"/>
              </a:lnSpc>
            </a:pPr>
            <a:r>
              <a:rPr dirty="0" sz="3600" spc="-5" b="1">
                <a:solidFill>
                  <a:srgbClr val="203131"/>
                </a:solidFill>
                <a:latin typeface="Arial"/>
                <a:cs typeface="Arial"/>
              </a:rPr>
              <a:t>Hypotheses</a:t>
            </a:r>
            <a:r>
              <a:rPr dirty="0" sz="3600" spc="-45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3600" spc="-40" b="1">
                <a:solidFill>
                  <a:srgbClr val="203131"/>
                </a:solidFill>
                <a:latin typeface="Arial"/>
                <a:cs typeface="Arial"/>
              </a:rPr>
              <a:t>Testing:</a:t>
            </a:r>
            <a:endParaRPr sz="3600">
              <a:latin typeface="Arial"/>
              <a:cs typeface="Arial"/>
            </a:endParaRPr>
          </a:p>
          <a:p>
            <a:pPr marL="85090" marR="556895">
              <a:lnSpc>
                <a:spcPts val="4320"/>
              </a:lnSpc>
              <a:spcBef>
                <a:spcPts val="350"/>
              </a:spcBef>
            </a:pPr>
            <a:r>
              <a:rPr dirty="0" sz="2400" spc="-5" b="1">
                <a:solidFill>
                  <a:srgbClr val="203131"/>
                </a:solidFill>
                <a:latin typeface="Arial"/>
                <a:cs typeface="Arial"/>
              </a:rPr>
              <a:t>Null hypothesis </a:t>
            </a:r>
            <a:r>
              <a:rPr dirty="0" sz="2400" spc="5" b="1">
                <a:solidFill>
                  <a:srgbClr val="203131"/>
                </a:solidFill>
                <a:latin typeface="Arial"/>
                <a:cs typeface="Arial"/>
              </a:rPr>
              <a:t>(H</a:t>
            </a:r>
            <a:r>
              <a:rPr dirty="0" baseline="-31250" sz="2400" spc="7" b="1" i="1">
                <a:solidFill>
                  <a:srgbClr val="203131"/>
                </a:solidFill>
                <a:latin typeface="Arial"/>
                <a:cs typeface="Arial"/>
              </a:rPr>
              <a:t>o</a:t>
            </a:r>
            <a:r>
              <a:rPr dirty="0" sz="2400" spc="5" b="1">
                <a:solidFill>
                  <a:srgbClr val="203131"/>
                </a:solidFill>
                <a:latin typeface="Arial"/>
                <a:cs typeface="Arial"/>
              </a:rPr>
              <a:t>): </a:t>
            </a:r>
            <a:r>
              <a:rPr dirty="0" sz="2400" spc="-5">
                <a:solidFill>
                  <a:srgbClr val="203131"/>
                </a:solidFill>
                <a:latin typeface="Arial MT"/>
                <a:cs typeface="Arial MT"/>
              </a:rPr>
              <a:t>There is no </a:t>
            </a:r>
            <a:r>
              <a:rPr dirty="0" sz="2400">
                <a:solidFill>
                  <a:srgbClr val="203131"/>
                </a:solidFill>
                <a:latin typeface="Arial MT"/>
                <a:cs typeface="Arial MT"/>
              </a:rPr>
              <a:t>correlation </a:t>
            </a:r>
            <a:r>
              <a:rPr dirty="0" sz="2400" spc="-5">
                <a:solidFill>
                  <a:srgbClr val="203131"/>
                </a:solidFill>
                <a:latin typeface="Arial MT"/>
                <a:cs typeface="Arial MT"/>
              </a:rPr>
              <a:t>between Happiness Score and </a:t>
            </a:r>
            <a:r>
              <a:rPr dirty="0" sz="2400" spc="-655">
                <a:solidFill>
                  <a:srgbClr val="203131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03131"/>
                </a:solidFill>
                <a:latin typeface="Arial MT"/>
                <a:cs typeface="Arial MT"/>
              </a:rPr>
              <a:t>GDP</a:t>
            </a:r>
            <a:r>
              <a:rPr dirty="0" sz="2400" spc="-55">
                <a:solidFill>
                  <a:srgbClr val="203131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03131"/>
                </a:solidFill>
                <a:latin typeface="Arial MT"/>
                <a:cs typeface="Arial MT"/>
              </a:rPr>
              <a:t>per Capita.</a:t>
            </a:r>
            <a:endParaRPr sz="2400">
              <a:latin typeface="Arial MT"/>
              <a:cs typeface="Arial MT"/>
            </a:endParaRPr>
          </a:p>
          <a:p>
            <a:pPr marL="85090" marR="330835">
              <a:lnSpc>
                <a:spcPts val="4320"/>
              </a:lnSpc>
            </a:pPr>
            <a:r>
              <a:rPr dirty="0" sz="2400" spc="-5" b="1">
                <a:solidFill>
                  <a:srgbClr val="203131"/>
                </a:solidFill>
                <a:latin typeface="Arial"/>
                <a:cs typeface="Arial"/>
              </a:rPr>
              <a:t>Alternative hypothesis </a:t>
            </a:r>
            <a:r>
              <a:rPr dirty="0" sz="2400" spc="5" b="1">
                <a:solidFill>
                  <a:srgbClr val="203131"/>
                </a:solidFill>
                <a:latin typeface="Arial"/>
                <a:cs typeface="Arial"/>
              </a:rPr>
              <a:t>(H</a:t>
            </a:r>
            <a:r>
              <a:rPr dirty="0" baseline="-31250" sz="2400" spc="7" b="1">
                <a:solidFill>
                  <a:srgbClr val="203131"/>
                </a:solidFill>
                <a:latin typeface="Arial"/>
                <a:cs typeface="Arial"/>
              </a:rPr>
              <a:t>1</a:t>
            </a:r>
            <a:r>
              <a:rPr dirty="0" sz="2400" spc="5" b="1">
                <a:solidFill>
                  <a:srgbClr val="203131"/>
                </a:solidFill>
                <a:latin typeface="Arial"/>
                <a:cs typeface="Arial"/>
              </a:rPr>
              <a:t>): </a:t>
            </a:r>
            <a:r>
              <a:rPr dirty="0" sz="2400" spc="-5">
                <a:solidFill>
                  <a:srgbClr val="203131"/>
                </a:solidFill>
                <a:latin typeface="Arial MT"/>
                <a:cs typeface="Arial MT"/>
              </a:rPr>
              <a:t>There is </a:t>
            </a:r>
            <a:r>
              <a:rPr dirty="0" sz="2400">
                <a:solidFill>
                  <a:srgbClr val="203131"/>
                </a:solidFill>
                <a:latin typeface="Arial MT"/>
                <a:cs typeface="Arial MT"/>
              </a:rPr>
              <a:t>a correlation </a:t>
            </a:r>
            <a:r>
              <a:rPr dirty="0" sz="2400" spc="-5">
                <a:solidFill>
                  <a:srgbClr val="203131"/>
                </a:solidFill>
                <a:latin typeface="Arial MT"/>
                <a:cs typeface="Arial MT"/>
              </a:rPr>
              <a:t>between Happiness Score </a:t>
            </a:r>
            <a:r>
              <a:rPr dirty="0" sz="2400" spc="-655">
                <a:solidFill>
                  <a:srgbClr val="203131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03131"/>
                </a:solidFill>
                <a:latin typeface="Arial MT"/>
                <a:cs typeface="Arial MT"/>
              </a:rPr>
              <a:t>and</a:t>
            </a:r>
            <a:r>
              <a:rPr dirty="0" sz="2400" spc="-10">
                <a:solidFill>
                  <a:srgbClr val="203131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03131"/>
                </a:solidFill>
                <a:latin typeface="Arial MT"/>
                <a:cs typeface="Arial MT"/>
              </a:rPr>
              <a:t>GDP</a:t>
            </a:r>
            <a:r>
              <a:rPr dirty="0" sz="2400" spc="-50">
                <a:solidFill>
                  <a:srgbClr val="203131"/>
                </a:solidFill>
                <a:latin typeface="Arial MT"/>
                <a:cs typeface="Arial MT"/>
              </a:rPr>
              <a:t> </a:t>
            </a:r>
            <a:r>
              <a:rPr dirty="0" sz="2400" spc="-5">
                <a:solidFill>
                  <a:srgbClr val="203131"/>
                </a:solidFill>
                <a:latin typeface="Arial MT"/>
                <a:cs typeface="Arial MT"/>
              </a:rPr>
              <a:t>per Capita.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293" y="2487996"/>
            <a:ext cx="11035552" cy="142957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535471" y="427914"/>
            <a:ext cx="13144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B3B9B9"/>
                </a:solidFill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3087" y="741683"/>
            <a:ext cx="36614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7COM1079-2024</a:t>
            </a:r>
            <a:r>
              <a:rPr dirty="0" sz="1500" spc="380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Student</a:t>
            </a:r>
            <a:r>
              <a:rPr dirty="0" sz="1500" spc="-25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Group</a:t>
            </a:r>
            <a:r>
              <a:rPr dirty="0" sz="1500" spc="-20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No:</a:t>
            </a:r>
            <a:r>
              <a:rPr dirty="0" sz="1500" spc="-95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A175 </a:t>
            </a:r>
            <a:r>
              <a:rPr dirty="0" sz="1500" spc="-405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40">
                <a:solidFill>
                  <a:srgbClr val="B3B9B9"/>
                </a:solidFill>
                <a:latin typeface="Arial MT"/>
                <a:cs typeface="Arial MT"/>
              </a:rPr>
              <a:t>Tanvir,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93909" y="741683"/>
            <a:ext cx="568706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41300">
              <a:lnSpc>
                <a:spcPct val="100000"/>
              </a:lnSpc>
              <a:spcBef>
                <a:spcPts val="100"/>
              </a:spcBef>
            </a:pP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Names of Student Attendees: Nouman Shafiq, Umaid </a:t>
            </a:r>
            <a:r>
              <a:rPr dirty="0" sz="1500">
                <a:solidFill>
                  <a:srgbClr val="B3B9B9"/>
                </a:solidFill>
                <a:latin typeface="Arial MT"/>
                <a:cs typeface="Arial MT"/>
              </a:rPr>
              <a:t>,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Humaira, </a:t>
            </a:r>
            <a:r>
              <a:rPr dirty="0" sz="1500" spc="-405">
                <a:solidFill>
                  <a:srgbClr val="B3B9B9"/>
                </a:solidFill>
                <a:latin typeface="Arial MT"/>
                <a:cs typeface="Arial MT"/>
              </a:rPr>
              <a:t> </a:t>
            </a:r>
            <a:r>
              <a:rPr dirty="0" sz="1500" spc="-5">
                <a:solidFill>
                  <a:srgbClr val="B3B9B9"/>
                </a:solidFill>
                <a:latin typeface="Arial MT"/>
                <a:cs typeface="Arial MT"/>
              </a:rPr>
              <a:t>Sahithi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829" y="1278080"/>
            <a:ext cx="560006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10" b="1">
                <a:solidFill>
                  <a:srgbClr val="203131"/>
                </a:solidFill>
                <a:latin typeface="Arial"/>
                <a:cs typeface="Arial"/>
              </a:rPr>
              <a:t>Snippet</a:t>
            </a:r>
            <a:r>
              <a:rPr dirty="0" sz="4000" spc="-45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203131"/>
                </a:solidFill>
                <a:latin typeface="Arial"/>
                <a:cs typeface="Arial"/>
              </a:rPr>
              <a:t>of</a:t>
            </a:r>
            <a:r>
              <a:rPr dirty="0" sz="4000" spc="-35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4000" spc="-10" b="1">
                <a:solidFill>
                  <a:srgbClr val="203131"/>
                </a:solidFill>
                <a:latin typeface="Arial"/>
                <a:cs typeface="Arial"/>
              </a:rPr>
              <a:t>our</a:t>
            </a:r>
            <a:r>
              <a:rPr dirty="0" sz="4000" spc="-35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4000" spc="-5" b="1">
                <a:solidFill>
                  <a:srgbClr val="203131"/>
                </a:solidFill>
                <a:latin typeface="Arial"/>
                <a:cs typeface="Arial"/>
              </a:rPr>
              <a:t>Dataset: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3786" y="4355507"/>
            <a:ext cx="41738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203131"/>
                </a:solidFill>
                <a:latin typeface="Arial"/>
                <a:cs typeface="Arial"/>
              </a:rPr>
              <a:t>There</a:t>
            </a:r>
            <a:r>
              <a:rPr dirty="0" sz="1800" spc="-15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03131"/>
                </a:solidFill>
                <a:latin typeface="Arial"/>
                <a:cs typeface="Arial"/>
              </a:rPr>
              <a:t>are</a:t>
            </a:r>
            <a:r>
              <a:rPr dirty="0" sz="1800" spc="-15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03131"/>
                </a:solidFill>
                <a:latin typeface="Arial"/>
                <a:cs typeface="Arial"/>
              </a:rPr>
              <a:t>total</a:t>
            </a:r>
            <a:r>
              <a:rPr dirty="0" sz="1800" spc="-15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03131"/>
                </a:solidFill>
                <a:latin typeface="Arial"/>
                <a:cs typeface="Arial"/>
              </a:rPr>
              <a:t>157</a:t>
            </a:r>
            <a:r>
              <a:rPr dirty="0" sz="1800" spc="-15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03131"/>
                </a:solidFill>
                <a:latin typeface="Arial"/>
                <a:cs typeface="Arial"/>
              </a:rPr>
              <a:t>Row</a:t>
            </a:r>
            <a:r>
              <a:rPr dirty="0" sz="1800" spc="-15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03131"/>
                </a:solidFill>
                <a:latin typeface="Arial"/>
                <a:cs typeface="Arial"/>
              </a:rPr>
              <a:t>in</a:t>
            </a:r>
            <a:r>
              <a:rPr dirty="0" sz="1800" spc="-15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03131"/>
                </a:solidFill>
                <a:latin typeface="Arial"/>
                <a:cs typeface="Arial"/>
              </a:rPr>
              <a:t>our</a:t>
            </a:r>
            <a:r>
              <a:rPr dirty="0" sz="1800" spc="-15" b="1">
                <a:solidFill>
                  <a:srgbClr val="203131"/>
                </a:solidFill>
                <a:latin typeface="Arial"/>
                <a:cs typeface="Arial"/>
              </a:rPr>
              <a:t> </a:t>
            </a:r>
            <a:r>
              <a:rPr dirty="0" sz="1800" spc="-5" b="1">
                <a:solidFill>
                  <a:srgbClr val="203131"/>
                </a:solidFill>
                <a:latin typeface="Arial"/>
                <a:cs typeface="Arial"/>
              </a:rPr>
              <a:t>Dataset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Prsentation (1)</dc:title>
  <dcterms:created xsi:type="dcterms:W3CDTF">2024-11-22T14:13:29Z</dcterms:created>
  <dcterms:modified xsi:type="dcterms:W3CDTF">2024-11-22T14:13:29Z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