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2"/>
  </p:notesMasterIdLst>
  <p:handoutMasterIdLst>
    <p:handoutMasterId r:id="rId103"/>
  </p:handoutMasterIdLst>
  <p:sldIdLst>
    <p:sldId id="256" r:id="rId2"/>
    <p:sldId id="670" r:id="rId3"/>
    <p:sldId id="267" r:id="rId4"/>
    <p:sldId id="600" r:id="rId5"/>
    <p:sldId id="679" r:id="rId6"/>
    <p:sldId id="602" r:id="rId7"/>
    <p:sldId id="681" r:id="rId8"/>
    <p:sldId id="680" r:id="rId9"/>
    <p:sldId id="598" r:id="rId10"/>
    <p:sldId id="601" r:id="rId11"/>
    <p:sldId id="599" r:id="rId12"/>
    <p:sldId id="603" r:id="rId13"/>
    <p:sldId id="630" r:id="rId14"/>
    <p:sldId id="647" r:id="rId15"/>
    <p:sldId id="655" r:id="rId16"/>
    <p:sldId id="627" r:id="rId17"/>
    <p:sldId id="684" r:id="rId18"/>
    <p:sldId id="685" r:id="rId19"/>
    <p:sldId id="687" r:id="rId20"/>
    <p:sldId id="686" r:id="rId21"/>
    <p:sldId id="688" r:id="rId22"/>
    <p:sldId id="689" r:id="rId23"/>
    <p:sldId id="661" r:id="rId24"/>
    <p:sldId id="646" r:id="rId25"/>
    <p:sldId id="620" r:id="rId26"/>
    <p:sldId id="657" r:id="rId27"/>
    <p:sldId id="656" r:id="rId28"/>
    <p:sldId id="672" r:id="rId29"/>
    <p:sldId id="662" r:id="rId30"/>
    <p:sldId id="617" r:id="rId31"/>
    <p:sldId id="618" r:id="rId32"/>
    <p:sldId id="300" r:id="rId33"/>
    <p:sldId id="286" r:id="rId34"/>
    <p:sldId id="368" r:id="rId35"/>
    <p:sldId id="306" r:id="rId36"/>
    <p:sldId id="615" r:id="rId37"/>
    <p:sldId id="288" r:id="rId38"/>
    <p:sldId id="285" r:id="rId39"/>
    <p:sldId id="294" r:id="rId40"/>
    <p:sldId id="298" r:id="rId41"/>
    <p:sldId id="284" r:id="rId42"/>
    <p:sldId id="296" r:id="rId43"/>
    <p:sldId id="297" r:id="rId44"/>
    <p:sldId id="658" r:id="rId45"/>
    <p:sldId id="625" r:id="rId46"/>
    <p:sldId id="629" r:id="rId47"/>
    <p:sldId id="628" r:id="rId48"/>
    <p:sldId id="665" r:id="rId49"/>
    <p:sldId id="311" r:id="rId50"/>
    <p:sldId id="666" r:id="rId51"/>
    <p:sldId id="653" r:id="rId52"/>
    <p:sldId id="674" r:id="rId53"/>
    <p:sldId id="312" r:id="rId54"/>
    <p:sldId id="676" r:id="rId55"/>
    <p:sldId id="652" r:id="rId56"/>
    <p:sldId id="677" r:id="rId57"/>
    <p:sldId id="678" r:id="rId58"/>
    <p:sldId id="664" r:id="rId59"/>
    <p:sldId id="683" r:id="rId60"/>
    <p:sldId id="259" r:id="rId61"/>
    <p:sldId id="682" r:id="rId62"/>
    <p:sldId id="421" r:id="rId63"/>
    <p:sldId id="614" r:id="rId64"/>
    <p:sldId id="583" r:id="rId65"/>
    <p:sldId id="622" r:id="rId66"/>
    <p:sldId id="605" r:id="rId67"/>
    <p:sldId id="604" r:id="rId68"/>
    <p:sldId id="606" r:id="rId69"/>
    <p:sldId id="607" r:id="rId70"/>
    <p:sldId id="649" r:id="rId71"/>
    <p:sldId id="637" r:id="rId72"/>
    <p:sldId id="640" r:id="rId73"/>
    <p:sldId id="660" r:id="rId74"/>
    <p:sldId id="279" r:id="rId75"/>
    <p:sldId id="271" r:id="rId76"/>
    <p:sldId id="633" r:id="rId77"/>
    <p:sldId id="641" r:id="rId78"/>
    <p:sldId id="596" r:id="rId79"/>
    <p:sldId id="609" r:id="rId80"/>
    <p:sldId id="611" r:id="rId81"/>
    <p:sldId id="616" r:id="rId82"/>
    <p:sldId id="624" r:id="rId83"/>
    <p:sldId id="621" r:id="rId84"/>
    <p:sldId id="313" r:id="rId85"/>
    <p:sldId id="671" r:id="rId86"/>
    <p:sldId id="305" r:id="rId87"/>
    <p:sldId id="623" r:id="rId88"/>
    <p:sldId id="631" r:id="rId89"/>
    <p:sldId id="634" r:id="rId90"/>
    <p:sldId id="663" r:id="rId91"/>
    <p:sldId id="302" r:id="rId92"/>
    <p:sldId id="303" r:id="rId93"/>
    <p:sldId id="613" r:id="rId94"/>
    <p:sldId id="659" r:id="rId95"/>
    <p:sldId id="643" r:id="rId96"/>
    <p:sldId id="644" r:id="rId97"/>
    <p:sldId id="645" r:id="rId98"/>
    <p:sldId id="668" r:id="rId99"/>
    <p:sldId id="669" r:id="rId100"/>
    <p:sldId id="673" r:id="rId101"/>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6BADB3B-9B03-4CDB-9022-7C147E17B948}">
          <p14:sldIdLst>
            <p14:sldId id="256"/>
            <p14:sldId id="670"/>
          </p14:sldIdLst>
        </p14:section>
        <p14:section name="企業経営リスク分析＆対策" id="{FDECF7C8-8A6D-4388-8E92-2B9C07BB47EC}">
          <p14:sldIdLst>
            <p14:sldId id="267"/>
            <p14:sldId id="600"/>
            <p14:sldId id="679"/>
            <p14:sldId id="602"/>
            <p14:sldId id="681"/>
            <p14:sldId id="680"/>
            <p14:sldId id="598"/>
            <p14:sldId id="601"/>
            <p14:sldId id="599"/>
            <p14:sldId id="603"/>
            <p14:sldId id="630"/>
            <p14:sldId id="647"/>
          </p14:sldIdLst>
        </p14:section>
        <p14:section name="産業パーク目標" id="{9B01B4AA-8769-42F5-B05B-46DBA93D4093}">
          <p14:sldIdLst>
            <p14:sldId id="655"/>
            <p14:sldId id="627"/>
            <p14:sldId id="684"/>
            <p14:sldId id="685"/>
            <p14:sldId id="687"/>
            <p14:sldId id="686"/>
            <p14:sldId id="688"/>
            <p14:sldId id="689"/>
          </p14:sldIdLst>
        </p14:section>
        <p14:section name="セキュリティ対策" id="{FD44000E-2378-4FC8-91E1-5C238003C214}">
          <p14:sldIdLst>
            <p14:sldId id="661"/>
            <p14:sldId id="646"/>
            <p14:sldId id="620"/>
          </p14:sldIdLst>
        </p14:section>
        <p14:section name="マーキング戦略" id="{2CF1C55D-A128-4B50-8507-78419BA7FBDF}">
          <p14:sldIdLst>
            <p14:sldId id="657"/>
            <p14:sldId id="656"/>
            <p14:sldId id="672"/>
          </p14:sldIdLst>
        </p14:section>
        <p14:section name="産業パークイベント" id="{49218D8C-2C59-40CF-A6E4-D7E0090D2AAB}">
          <p14:sldIdLst>
            <p14:sldId id="662"/>
            <p14:sldId id="617"/>
            <p14:sldId id="618"/>
            <p14:sldId id="300"/>
            <p14:sldId id="286"/>
            <p14:sldId id="368"/>
            <p14:sldId id="306"/>
            <p14:sldId id="615"/>
            <p14:sldId id="288"/>
            <p14:sldId id="285"/>
            <p14:sldId id="294"/>
            <p14:sldId id="298"/>
            <p14:sldId id="284"/>
            <p14:sldId id="296"/>
            <p14:sldId id="297"/>
          </p14:sldIdLst>
        </p14:section>
        <p14:section name="企業（例）" id="{B9200AD9-732E-4CB9-92FF-418C8A8B324D}">
          <p14:sldIdLst>
            <p14:sldId id="658"/>
            <p14:sldId id="625"/>
            <p14:sldId id="629"/>
            <p14:sldId id="628"/>
            <p14:sldId id="665"/>
            <p14:sldId id="311"/>
            <p14:sldId id="666"/>
            <p14:sldId id="653"/>
            <p14:sldId id="674"/>
            <p14:sldId id="312"/>
            <p14:sldId id="676"/>
            <p14:sldId id="652"/>
            <p14:sldId id="677"/>
            <p14:sldId id="678"/>
            <p14:sldId id="664"/>
          </p14:sldIdLst>
        </p14:section>
        <p14:section name="組織改革" id="{D13A7451-7AE4-484A-8C69-3C5657EE0585}">
          <p14:sldIdLst>
            <p14:sldId id="683"/>
            <p14:sldId id="259"/>
            <p14:sldId id="682"/>
            <p14:sldId id="421"/>
            <p14:sldId id="614"/>
            <p14:sldId id="583"/>
            <p14:sldId id="622"/>
            <p14:sldId id="605"/>
            <p14:sldId id="604"/>
            <p14:sldId id="606"/>
            <p14:sldId id="607"/>
            <p14:sldId id="649"/>
            <p14:sldId id="637"/>
            <p14:sldId id="640"/>
          </p14:sldIdLst>
        </p14:section>
        <p14:section name="人事管理" id="{B484A0D6-6FE3-41FE-8622-A604DDF0D43B}">
          <p14:sldIdLst>
            <p14:sldId id="660"/>
            <p14:sldId id="279"/>
            <p14:sldId id="271"/>
            <p14:sldId id="633"/>
            <p14:sldId id="641"/>
            <p14:sldId id="596"/>
            <p14:sldId id="609"/>
            <p14:sldId id="611"/>
            <p14:sldId id="616"/>
            <p14:sldId id="624"/>
            <p14:sldId id="621"/>
            <p14:sldId id="313"/>
            <p14:sldId id="671"/>
            <p14:sldId id="305"/>
            <p14:sldId id="623"/>
            <p14:sldId id="631"/>
            <p14:sldId id="634"/>
          </p14:sldIdLst>
        </p14:section>
        <p14:section name="会社プレゼン" id="{407E76A8-E167-49CE-94C1-8F7334C3359A}">
          <p14:sldIdLst>
            <p14:sldId id="663"/>
            <p14:sldId id="302"/>
            <p14:sldId id="303"/>
            <p14:sldId id="613"/>
          </p14:sldIdLst>
        </p14:section>
        <p14:section name="社内チームワークとコスト精算" id="{0303DD33-FC07-4C67-8FBD-C55B17EBF7FE}">
          <p14:sldIdLst>
            <p14:sldId id="659"/>
            <p14:sldId id="643"/>
            <p14:sldId id="644"/>
            <p14:sldId id="645"/>
          </p14:sldIdLst>
        </p14:section>
        <p14:section name="付録" id="{AA2E9FAD-3D51-4F5C-B3E7-CA264B4AF19C}">
          <p14:sldIdLst>
            <p14:sldId id="668"/>
            <p14:sldId id="669"/>
            <p14:sldId id="673"/>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59" autoAdjust="0"/>
    <p:restoredTop sz="84894" autoAdjust="0"/>
  </p:normalViewPr>
  <p:slideViewPr>
    <p:cSldViewPr snapToGrid="0">
      <p:cViewPr varScale="1">
        <p:scale>
          <a:sx n="71" d="100"/>
          <a:sy n="71" d="100"/>
        </p:scale>
        <p:origin x="858" y="90"/>
      </p:cViewPr>
      <p:guideLst>
        <p:guide orient="horz" pos="2160"/>
        <p:guide pos="3817"/>
      </p:guideLst>
    </p:cSldViewPr>
  </p:slideViewPr>
  <p:outlineViewPr>
    <p:cViewPr>
      <p:scale>
        <a:sx n="33" d="100"/>
        <a:sy n="33" d="100"/>
      </p:scale>
      <p:origin x="0" y="-24402"/>
    </p:cViewPr>
  </p:outlineViewPr>
  <p:notesTextViewPr>
    <p:cViewPr>
      <p:scale>
        <a:sx n="1" d="1"/>
        <a:sy n="1" d="1"/>
      </p:scale>
      <p:origin x="0" y="-1572"/>
    </p:cViewPr>
  </p:notesTextViewPr>
  <p:notesViewPr>
    <p:cSldViewPr snapToGrid="0">
      <p:cViewPr varScale="1">
        <p:scale>
          <a:sx n="67" d="100"/>
          <a:sy n="67" d="100"/>
        </p:scale>
        <p:origin x="33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BC386946-3C39-40C7-ADB1-E3334505140E}"/>
    <pc:docChg chg="modSld">
      <pc:chgData name="Publish Sun Shubin" userId="80244614d81fa6b2" providerId="LiveId" clId="{BC386946-3C39-40C7-ADB1-E3334505140E}" dt="2022-07-01T05:11:16.585" v="181" actId="20577"/>
      <pc:docMkLst>
        <pc:docMk/>
      </pc:docMkLst>
      <pc:sldChg chg="modNotesTx">
        <pc:chgData name="Publish Sun Shubin" userId="80244614d81fa6b2" providerId="LiveId" clId="{BC386946-3C39-40C7-ADB1-E3334505140E}" dt="2022-07-01T04:55:25.721" v="40" actId="20577"/>
        <pc:sldMkLst>
          <pc:docMk/>
          <pc:sldMk cId="2717961942" sldId="259"/>
        </pc:sldMkLst>
      </pc:sldChg>
      <pc:sldChg chg="modNotesTx">
        <pc:chgData name="Publish Sun Shubin" userId="80244614d81fa6b2" providerId="LiveId" clId="{BC386946-3C39-40C7-ADB1-E3334505140E}" dt="2022-07-01T04:54:06.226" v="26" actId="6549"/>
        <pc:sldMkLst>
          <pc:docMk/>
          <pc:sldMk cId="1867550254" sldId="311"/>
        </pc:sldMkLst>
      </pc:sldChg>
      <pc:sldChg chg="modNotesTx">
        <pc:chgData name="Publish Sun Shubin" userId="80244614d81fa6b2" providerId="LiveId" clId="{BC386946-3C39-40C7-ADB1-E3334505140E}" dt="2022-07-01T04:54:45.834" v="33" actId="20577"/>
        <pc:sldMkLst>
          <pc:docMk/>
          <pc:sldMk cId="2547252311" sldId="312"/>
        </pc:sldMkLst>
      </pc:sldChg>
      <pc:sldChg chg="modNotesTx">
        <pc:chgData name="Publish Sun Shubin" userId="80244614d81fa6b2" providerId="LiveId" clId="{BC386946-3C39-40C7-ADB1-E3334505140E}" dt="2022-07-01T05:04:49.306" v="105" actId="20577"/>
        <pc:sldMkLst>
          <pc:docMk/>
          <pc:sldMk cId="972395782" sldId="313"/>
        </pc:sldMkLst>
      </pc:sldChg>
      <pc:sldChg chg="modNotesTx">
        <pc:chgData name="Publish Sun Shubin" userId="80244614d81fa6b2" providerId="LiveId" clId="{BC386946-3C39-40C7-ADB1-E3334505140E}" dt="2022-07-01T04:53:34.351" v="24" actId="6549"/>
        <pc:sldMkLst>
          <pc:docMk/>
          <pc:sldMk cId="2136806889" sldId="368"/>
        </pc:sldMkLst>
      </pc:sldChg>
      <pc:sldChg chg="modNotesTx">
        <pc:chgData name="Publish Sun Shubin" userId="80244614d81fa6b2" providerId="LiveId" clId="{BC386946-3C39-40C7-ADB1-E3334505140E}" dt="2022-07-01T04:55:50.005" v="54" actId="20577"/>
        <pc:sldMkLst>
          <pc:docMk/>
          <pc:sldMk cId="2255982994" sldId="421"/>
        </pc:sldMkLst>
      </pc:sldChg>
      <pc:sldChg chg="modNotesTx">
        <pc:chgData name="Publish Sun Shubin" userId="80244614d81fa6b2" providerId="LiveId" clId="{BC386946-3C39-40C7-ADB1-E3334505140E}" dt="2022-07-01T05:04:03.415" v="92" actId="20577"/>
        <pc:sldMkLst>
          <pc:docMk/>
          <pc:sldMk cId="214145481" sldId="596"/>
        </pc:sldMkLst>
      </pc:sldChg>
      <pc:sldChg chg="modNotesTx">
        <pc:chgData name="Publish Sun Shubin" userId="80244614d81fa6b2" providerId="LiveId" clId="{BC386946-3C39-40C7-ADB1-E3334505140E}" dt="2022-07-01T05:06:20.241" v="132" actId="6549"/>
        <pc:sldMkLst>
          <pc:docMk/>
          <pc:sldMk cId="2382831103" sldId="598"/>
        </pc:sldMkLst>
      </pc:sldChg>
      <pc:sldChg chg="modNotesTx">
        <pc:chgData name="Publish Sun Shubin" userId="80244614d81fa6b2" providerId="LiveId" clId="{BC386946-3C39-40C7-ADB1-E3334505140E}" dt="2022-07-01T05:08:09.963" v="174" actId="20577"/>
        <pc:sldMkLst>
          <pc:docMk/>
          <pc:sldMk cId="3884999509" sldId="601"/>
        </pc:sldMkLst>
      </pc:sldChg>
      <pc:sldChg chg="modNotesTx">
        <pc:chgData name="Publish Sun Shubin" userId="80244614d81fa6b2" providerId="LiveId" clId="{BC386946-3C39-40C7-ADB1-E3334505140E}" dt="2022-07-01T05:06:06.009" v="130" actId="6549"/>
        <pc:sldMkLst>
          <pc:docMk/>
          <pc:sldMk cId="1048579449" sldId="602"/>
        </pc:sldMkLst>
      </pc:sldChg>
      <pc:sldChg chg="modNotesTx">
        <pc:chgData name="Publish Sun Shubin" userId="80244614d81fa6b2" providerId="LiveId" clId="{BC386946-3C39-40C7-ADB1-E3334505140E}" dt="2022-07-01T04:56:12.206" v="67" actId="20577"/>
        <pc:sldMkLst>
          <pc:docMk/>
          <pc:sldMk cId="260266343" sldId="604"/>
        </pc:sldMkLst>
      </pc:sldChg>
      <pc:sldChg chg="modNotesTx">
        <pc:chgData name="Publish Sun Shubin" userId="80244614d81fa6b2" providerId="LiveId" clId="{BC386946-3C39-40C7-ADB1-E3334505140E}" dt="2022-07-01T04:56:17.957" v="68" actId="20577"/>
        <pc:sldMkLst>
          <pc:docMk/>
          <pc:sldMk cId="1594105144" sldId="606"/>
        </pc:sldMkLst>
      </pc:sldChg>
      <pc:sldChg chg="modNotesTx">
        <pc:chgData name="Publish Sun Shubin" userId="80244614d81fa6b2" providerId="LiveId" clId="{BC386946-3C39-40C7-ADB1-E3334505140E}" dt="2022-07-01T05:04:25.748" v="101" actId="20577"/>
        <pc:sldMkLst>
          <pc:docMk/>
          <pc:sldMk cId="787263499" sldId="611"/>
        </pc:sldMkLst>
      </pc:sldChg>
      <pc:sldChg chg="modNotesTx">
        <pc:chgData name="Publish Sun Shubin" userId="80244614d81fa6b2" providerId="LiveId" clId="{BC386946-3C39-40C7-ADB1-E3334505140E}" dt="2022-07-01T04:53:28.811" v="23" actId="6549"/>
        <pc:sldMkLst>
          <pc:docMk/>
          <pc:sldMk cId="2130319410" sldId="617"/>
        </pc:sldMkLst>
      </pc:sldChg>
      <pc:sldChg chg="modNotesTx">
        <pc:chgData name="Publish Sun Shubin" userId="80244614d81fa6b2" providerId="LiveId" clId="{BC386946-3C39-40C7-ADB1-E3334505140E}" dt="2022-07-01T05:04:38.974" v="103" actId="6549"/>
        <pc:sldMkLst>
          <pc:docMk/>
          <pc:sldMk cId="1079042692" sldId="621"/>
        </pc:sldMkLst>
      </pc:sldChg>
      <pc:sldChg chg="modNotesTx">
        <pc:chgData name="Publish Sun Shubin" userId="80244614d81fa6b2" providerId="LiveId" clId="{BC386946-3C39-40C7-ADB1-E3334505140E}" dt="2022-07-01T05:04:32.478" v="102" actId="20577"/>
        <pc:sldMkLst>
          <pc:docMk/>
          <pc:sldMk cId="2256499863" sldId="624"/>
        </pc:sldMkLst>
      </pc:sldChg>
      <pc:sldChg chg="modNotesTx">
        <pc:chgData name="Publish Sun Shubin" userId="80244614d81fa6b2" providerId="LiveId" clId="{BC386946-3C39-40C7-ADB1-E3334505140E}" dt="2022-07-01T04:53:53.285" v="25" actId="6549"/>
        <pc:sldMkLst>
          <pc:docMk/>
          <pc:sldMk cId="78769918" sldId="629"/>
        </pc:sldMkLst>
      </pc:sldChg>
      <pc:sldChg chg="modNotesTx">
        <pc:chgData name="Publish Sun Shubin" userId="80244614d81fa6b2" providerId="LiveId" clId="{BC386946-3C39-40C7-ADB1-E3334505140E}" dt="2022-07-01T05:11:16.585" v="181" actId="20577"/>
        <pc:sldMkLst>
          <pc:docMk/>
          <pc:sldMk cId="571570477" sldId="630"/>
        </pc:sldMkLst>
      </pc:sldChg>
      <pc:sldChg chg="modNotesTx">
        <pc:chgData name="Publish Sun Shubin" userId="80244614d81fa6b2" providerId="LiveId" clId="{BC386946-3C39-40C7-ADB1-E3334505140E}" dt="2022-07-01T05:05:20.220" v="122" actId="20577"/>
        <pc:sldMkLst>
          <pc:docMk/>
          <pc:sldMk cId="3977463338" sldId="634"/>
        </pc:sldMkLst>
      </pc:sldChg>
      <pc:sldChg chg="modNotesTx">
        <pc:chgData name="Publish Sun Shubin" userId="80244614d81fa6b2" providerId="LiveId" clId="{BC386946-3C39-40C7-ADB1-E3334505140E}" dt="2022-07-01T05:03:25.088" v="88" actId="20577"/>
        <pc:sldMkLst>
          <pc:docMk/>
          <pc:sldMk cId="2682381207" sldId="641"/>
        </pc:sldMkLst>
      </pc:sldChg>
      <pc:sldChg chg="modNotesTx">
        <pc:chgData name="Publish Sun Shubin" userId="80244614d81fa6b2" providerId="LiveId" clId="{BC386946-3C39-40C7-ADB1-E3334505140E}" dt="2022-07-01T05:05:37.014" v="125" actId="6549"/>
        <pc:sldMkLst>
          <pc:docMk/>
          <pc:sldMk cId="4219837539" sldId="643"/>
        </pc:sldMkLst>
      </pc:sldChg>
      <pc:sldChg chg="modNotesTx">
        <pc:chgData name="Publish Sun Shubin" userId="80244614d81fa6b2" providerId="LiveId" clId="{BC386946-3C39-40C7-ADB1-E3334505140E}" dt="2022-07-01T05:05:42.615" v="126" actId="6549"/>
        <pc:sldMkLst>
          <pc:docMk/>
          <pc:sldMk cId="2775539062" sldId="644"/>
        </pc:sldMkLst>
      </pc:sldChg>
      <pc:sldChg chg="modNotesTx">
        <pc:chgData name="Publish Sun Shubin" userId="80244614d81fa6b2" providerId="LiveId" clId="{BC386946-3C39-40C7-ADB1-E3334505140E}" dt="2022-07-01T05:05:47.836" v="127" actId="6549"/>
        <pc:sldMkLst>
          <pc:docMk/>
          <pc:sldMk cId="3306782735" sldId="645"/>
        </pc:sldMkLst>
      </pc:sldChg>
      <pc:sldChg chg="modNotesTx">
        <pc:chgData name="Publish Sun Shubin" userId="80244614d81fa6b2" providerId="LiveId" clId="{BC386946-3C39-40C7-ADB1-E3334505140E}" dt="2022-07-01T04:45:53.402" v="12" actId="20577"/>
        <pc:sldMkLst>
          <pc:docMk/>
          <pc:sldMk cId="753325564" sldId="646"/>
        </pc:sldMkLst>
      </pc:sldChg>
      <pc:sldChg chg="modNotesTx">
        <pc:chgData name="Publish Sun Shubin" userId="80244614d81fa6b2" providerId="LiveId" clId="{BC386946-3C39-40C7-ADB1-E3334505140E}" dt="2022-07-01T04:44:02.156" v="0" actId="6549"/>
        <pc:sldMkLst>
          <pc:docMk/>
          <pc:sldMk cId="1681258471" sldId="647"/>
        </pc:sldMkLst>
      </pc:sldChg>
      <pc:sldChg chg="modNotesTx">
        <pc:chgData name="Publish Sun Shubin" userId="80244614d81fa6b2" providerId="LiveId" clId="{BC386946-3C39-40C7-ADB1-E3334505140E}" dt="2022-07-01T04:56:26.158" v="70" actId="6549"/>
        <pc:sldMkLst>
          <pc:docMk/>
          <pc:sldMk cId="414167528" sldId="649"/>
        </pc:sldMkLst>
      </pc:sldChg>
      <pc:sldChg chg="modNotesTx">
        <pc:chgData name="Publish Sun Shubin" userId="80244614d81fa6b2" providerId="LiveId" clId="{BC386946-3C39-40C7-ADB1-E3334505140E}" dt="2022-07-01T04:55:02.386" v="36" actId="6549"/>
        <pc:sldMkLst>
          <pc:docMk/>
          <pc:sldMk cId="479601526" sldId="652"/>
        </pc:sldMkLst>
      </pc:sldChg>
      <pc:sldChg chg="modNotesTx">
        <pc:chgData name="Publish Sun Shubin" userId="80244614d81fa6b2" providerId="LiveId" clId="{BC386946-3C39-40C7-ADB1-E3334505140E}" dt="2022-07-01T04:54:30.282" v="29" actId="20577"/>
        <pc:sldMkLst>
          <pc:docMk/>
          <pc:sldMk cId="1310369839" sldId="653"/>
        </pc:sldMkLst>
      </pc:sldChg>
      <pc:sldChg chg="modNotesTx">
        <pc:chgData name="Publish Sun Shubin" userId="80244614d81fa6b2" providerId="LiveId" clId="{BC386946-3C39-40C7-ADB1-E3334505140E}" dt="2022-07-01T05:05:31.823" v="124" actId="6549"/>
        <pc:sldMkLst>
          <pc:docMk/>
          <pc:sldMk cId="2894007782" sldId="659"/>
        </pc:sldMkLst>
      </pc:sldChg>
      <pc:sldChg chg="modNotesTx">
        <pc:chgData name="Publish Sun Shubin" userId="80244614d81fa6b2" providerId="LiveId" clId="{BC386946-3C39-40C7-ADB1-E3334505140E}" dt="2022-07-01T04:56:32.089" v="71" actId="6549"/>
        <pc:sldMkLst>
          <pc:docMk/>
          <pc:sldMk cId="2636009174" sldId="660"/>
        </pc:sldMkLst>
      </pc:sldChg>
      <pc:sldChg chg="modNotesTx">
        <pc:chgData name="Publish Sun Shubin" userId="80244614d81fa6b2" providerId="LiveId" clId="{BC386946-3C39-40C7-ADB1-E3334505140E}" dt="2022-07-01T04:45:47.651" v="11" actId="20577"/>
        <pc:sldMkLst>
          <pc:docMk/>
          <pc:sldMk cId="706275605" sldId="661"/>
        </pc:sldMkLst>
      </pc:sldChg>
      <pc:sldChg chg="modNotesTx">
        <pc:chgData name="Publish Sun Shubin" userId="80244614d81fa6b2" providerId="LiveId" clId="{BC386946-3C39-40C7-ADB1-E3334505140E}" dt="2022-07-01T04:51:18.927" v="22" actId="20577"/>
        <pc:sldMkLst>
          <pc:docMk/>
          <pc:sldMk cId="36624384" sldId="662"/>
        </pc:sldMkLst>
      </pc:sldChg>
      <pc:sldChg chg="modNotesTx">
        <pc:chgData name="Publish Sun Shubin" userId="80244614d81fa6b2" providerId="LiveId" clId="{BC386946-3C39-40C7-ADB1-E3334505140E}" dt="2022-07-01T05:05:26.233" v="123" actId="6549"/>
        <pc:sldMkLst>
          <pc:docMk/>
          <pc:sldMk cId="2358103875" sldId="663"/>
        </pc:sldMkLst>
      </pc:sldChg>
      <pc:sldChg chg="modNotesTx">
        <pc:chgData name="Publish Sun Shubin" userId="80244614d81fa6b2" providerId="LiveId" clId="{BC386946-3C39-40C7-ADB1-E3334505140E}" dt="2022-07-01T04:54:17.028" v="27" actId="6549"/>
        <pc:sldMkLst>
          <pc:docMk/>
          <pc:sldMk cId="326300273" sldId="666"/>
        </pc:sldMkLst>
      </pc:sldChg>
      <pc:sldChg chg="modNotesTx">
        <pc:chgData name="Publish Sun Shubin" userId="80244614d81fa6b2" providerId="LiveId" clId="{BC386946-3C39-40C7-ADB1-E3334505140E}" dt="2022-07-01T05:05:53.586" v="128" actId="6549"/>
        <pc:sldMkLst>
          <pc:docMk/>
          <pc:sldMk cId="2406448743" sldId="668"/>
        </pc:sldMkLst>
      </pc:sldChg>
      <pc:sldChg chg="modNotesTx">
        <pc:chgData name="Publish Sun Shubin" userId="80244614d81fa6b2" providerId="LiveId" clId="{BC386946-3C39-40C7-ADB1-E3334505140E}" dt="2022-07-01T05:05:02.435" v="107" actId="20577"/>
        <pc:sldMkLst>
          <pc:docMk/>
          <pc:sldMk cId="1876796418" sldId="671"/>
        </pc:sldMkLst>
      </pc:sldChg>
      <pc:sldChg chg="modNotesTx">
        <pc:chgData name="Publish Sun Shubin" userId="80244614d81fa6b2" providerId="LiveId" clId="{BC386946-3C39-40C7-ADB1-E3334505140E}" dt="2022-07-01T04:54:38.573" v="31" actId="20577"/>
        <pc:sldMkLst>
          <pc:docMk/>
          <pc:sldMk cId="1759334227" sldId="674"/>
        </pc:sldMkLst>
      </pc:sldChg>
      <pc:sldChg chg="modNotesTx">
        <pc:chgData name="Publish Sun Shubin" userId="80244614d81fa6b2" providerId="LiveId" clId="{BC386946-3C39-40C7-ADB1-E3334505140E}" dt="2022-07-01T04:54:55.046" v="35" actId="20577"/>
        <pc:sldMkLst>
          <pc:docMk/>
          <pc:sldMk cId="4061924414" sldId="676"/>
        </pc:sldMkLst>
      </pc:sldChg>
      <pc:sldChg chg="modNotesTx">
        <pc:chgData name="Publish Sun Shubin" userId="80244614d81fa6b2" providerId="LiveId" clId="{BC386946-3C39-40C7-ADB1-E3334505140E}" dt="2022-07-01T04:55:09.357" v="37" actId="6549"/>
        <pc:sldMkLst>
          <pc:docMk/>
          <pc:sldMk cId="2636736084" sldId="677"/>
        </pc:sldMkLst>
      </pc:sldChg>
      <pc:sldChg chg="modNotesTx">
        <pc:chgData name="Publish Sun Shubin" userId="80244614d81fa6b2" providerId="LiveId" clId="{BC386946-3C39-40C7-ADB1-E3334505140E}" dt="2022-07-01T04:55:15.698" v="38" actId="6549"/>
        <pc:sldMkLst>
          <pc:docMk/>
          <pc:sldMk cId="3256974153" sldId="678"/>
        </pc:sldMkLst>
      </pc:sldChg>
      <pc:sldChg chg="modNotesTx">
        <pc:chgData name="Publish Sun Shubin" userId="80244614d81fa6b2" providerId="LiveId" clId="{BC386946-3C39-40C7-ADB1-E3334505140E}" dt="2022-07-01T05:05:58.937" v="129" actId="6549"/>
        <pc:sldMkLst>
          <pc:docMk/>
          <pc:sldMk cId="308975253" sldId="679"/>
        </pc:sldMkLst>
      </pc:sldChg>
      <pc:sldChg chg="modNotesTx">
        <pc:chgData name="Publish Sun Shubin" userId="80244614d81fa6b2" providerId="LiveId" clId="{BC386946-3C39-40C7-ADB1-E3334505140E}" dt="2022-07-01T05:06:14.911" v="131" actId="20577"/>
        <pc:sldMkLst>
          <pc:docMk/>
          <pc:sldMk cId="3699622938" sldId="681"/>
        </pc:sldMkLst>
      </pc:sldChg>
      <pc:sldChg chg="modNotesTx">
        <pc:chgData name="Publish Sun Shubin" userId="80244614d81fa6b2" providerId="LiveId" clId="{BC386946-3C39-40C7-ADB1-E3334505140E}" dt="2022-07-01T04:55:35.163" v="41" actId="20577"/>
        <pc:sldMkLst>
          <pc:docMk/>
          <pc:sldMk cId="2549996661" sldId="6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2022/7/1</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2022/7/1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r>
              <a:rPr lang="ja-JP" altLang="en-US" dirty="0"/>
              <a:t>この文書は　会社ビジネス経営の提案文書ではない、経営意思決定の練習文書です。</a:t>
            </a:r>
            <a:endParaRPr lang="en-US" altLang="ja-JP" dirty="0"/>
          </a:p>
          <a:p>
            <a:r>
              <a:rPr lang="ja-JP" altLang="en-US" dirty="0"/>
              <a:t>今世界</a:t>
            </a:r>
            <a:r>
              <a:rPr lang="en-US" altLang="ja-JP" dirty="0"/>
              <a:t>IT</a:t>
            </a:r>
            <a:r>
              <a:rPr lang="ja-JP" altLang="en-US" dirty="0"/>
              <a:t>業界の最新組織管理理論を元に日本の</a:t>
            </a:r>
            <a:r>
              <a:rPr lang="en-US" altLang="ja-JP" dirty="0"/>
              <a:t>DX</a:t>
            </a:r>
            <a:r>
              <a:rPr lang="ja-JP" altLang="en-US" dirty="0"/>
              <a:t>ニーズにより　ビジネスモデルをデザインします。本資料を用いた運用は必ず自身の責任と判断によって行ってください。これらの情報の運用の結果について 著者はいかなる責任も負けいません。</a:t>
            </a:r>
            <a:endParaRPr lang="en-US" altLang="ja-JP" dirty="0"/>
          </a:p>
          <a:p>
            <a:endParaRPr lang="en-US" altLang="zh-CN" dirty="0"/>
          </a:p>
          <a:p>
            <a:pPr marL="0" algn="l" fontAlgn="t">
              <a:spcBef>
                <a:spcPts val="0"/>
              </a:spcBef>
              <a:spcAft>
                <a:spcPts val="0"/>
              </a:spcAft>
            </a:pPr>
            <a:r>
              <a:rPr lang="ja-JP" altLang="ja-JP" sz="1800" b="1" i="0" u="none" strike="noStrike" dirty="0">
                <a:solidFill>
                  <a:srgbClr val="FFFFFF"/>
                </a:solidFill>
                <a:effectLst/>
                <a:latin typeface="SimSun" panose="02010600030101010101" pitchFamily="2" charset="-122"/>
                <a:ea typeface="SimSun" panose="02010600030101010101" pitchFamily="2" charset="-122"/>
              </a:rPr>
              <a:t>バージョン</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更新要件</a:t>
            </a:r>
            <a:r>
              <a:rPr lang="ja-JP" altLang="en-US" sz="1800" b="1" i="0" u="none" strike="noStrike" dirty="0">
                <a:solidFill>
                  <a:srgbClr val="FFFFFF"/>
                </a:solidFill>
                <a:effectLst/>
                <a:latin typeface="SimSun" panose="02010600030101010101" pitchFamily="2" charset="-122"/>
                <a:ea typeface="SimSun" panose="02010600030101010101" pitchFamily="2" charset="-122"/>
              </a:rPr>
              <a:t>　　　　　　　　　　　　　　　　　　　　　　　　　　　　　　　　　　　　　　　　　</a:t>
            </a:r>
            <a:r>
              <a:rPr lang="ja-JP" altLang="ja-JP" sz="1800" b="1" i="0" u="none" strike="noStrike" dirty="0">
                <a:solidFill>
                  <a:srgbClr val="FFFFFF"/>
                </a:solidFill>
                <a:effectLst/>
                <a:latin typeface="SimSun" panose="02010600030101010101" pitchFamily="2" charset="-122"/>
                <a:ea typeface="SimSun" panose="02010600030101010101" pitchFamily="2" charset="-122"/>
              </a:rPr>
              <a:t>日付</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０．９</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グロバール組織・運営管理</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2021/02/18</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０．８</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年プラン：未来</a:t>
            </a:r>
            <a:r>
              <a:rPr lang="en-US" altLang="ja-JP" sz="1800" b="0" i="0" u="none" strike="noStrike" dirty="0">
                <a:solidFill>
                  <a:srgbClr val="000000"/>
                </a:solidFill>
                <a:effectLst/>
                <a:latin typeface="SimSun" panose="02010600030101010101" pitchFamily="2" charset="-122"/>
                <a:ea typeface="SimSun" panose="02010600030101010101" pitchFamily="2" charset="-122"/>
              </a:rPr>
              <a:t>10</a:t>
            </a:r>
            <a:r>
              <a:rPr lang="ja-JP" altLang="ja-JP" sz="1800" b="0" i="0" u="none" strike="noStrike" dirty="0">
                <a:solidFill>
                  <a:srgbClr val="000000"/>
                </a:solidFill>
                <a:effectLst/>
                <a:latin typeface="SimSun" panose="02010600030101010101" pitchFamily="2" charset="-122"/>
                <a:ea typeface="SimSun" panose="02010600030101010101" pitchFamily="2" charset="-122"/>
              </a:rPr>
              <a:t>年成功可能のビジネスマップ、人事の三つ柱</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2021/02/01</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０．７</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グローバル教育</a:t>
            </a:r>
            <a:r>
              <a:rPr lang="en-US" altLang="ja-JP" sz="1800" b="0" i="0" u="none" strike="noStrike" dirty="0">
                <a:solidFill>
                  <a:srgbClr val="000000"/>
                </a:solidFill>
                <a:effectLst/>
                <a:latin typeface="SimSun" panose="02010600030101010101" pitchFamily="2" charset="-122"/>
                <a:ea typeface="SimSun" panose="02010600030101010101" pitchFamily="2" charset="-122"/>
              </a:rPr>
              <a:t>DX</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支援事業、マーケティング＆セールス、参考文献</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2021/12/12</a:t>
            </a:r>
            <a:endParaRPr lang="ja-JP" altLang="ja-JP" sz="1800" b="0" i="0" u="none" strike="noStrike" dirty="0">
              <a:effectLst/>
              <a:latin typeface="Arial" panose="020B0604020202020204" pitchFamily="34" charset="0"/>
            </a:endParaRPr>
          </a:p>
          <a:p>
            <a:pPr marL="0" marR="0" indent="0" algn="l" eaLnBrk="1" fontAlgn="auto" latinLnBrk="0" hangingPunct="1">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ビジネスモデル</a:t>
            </a:r>
            <a:r>
              <a:rPr lang="zh-CN" altLang="ja-JP" sz="1800" b="0" i="0" u="none" strike="noStrike" dirty="0">
                <a:solidFill>
                  <a:srgbClr val="000000"/>
                </a:solidFill>
                <a:effectLst/>
                <a:latin typeface="SimSun" panose="02010600030101010101" pitchFamily="2" charset="-122"/>
                <a:ea typeface="SimSun" panose="02010600030101010101" pitchFamily="2" charset="-122"/>
              </a:rPr>
              <a:t>、</a:t>
            </a:r>
            <a:r>
              <a:rPr lang="en-US" altLang="ja-JP" sz="1800" b="0" i="0" u="none" strike="noStrike" dirty="0">
                <a:solidFill>
                  <a:srgbClr val="000000"/>
                </a:solidFill>
                <a:effectLst/>
                <a:latin typeface="SimSun" panose="02010600030101010101" pitchFamily="2" charset="-122"/>
                <a:ea typeface="SimSun" panose="02010600030101010101" pitchFamily="2" charset="-122"/>
              </a:rPr>
              <a:t>OKR</a:t>
            </a:r>
            <a:r>
              <a:rPr lang="ja-JP" altLang="ja-JP" sz="1800" b="0" i="0" u="none" strike="noStrike" dirty="0">
                <a:solidFill>
                  <a:srgbClr val="000000"/>
                </a:solidFill>
                <a:effectLst/>
                <a:latin typeface="SimSun" panose="02010600030101010101" pitchFamily="2" charset="-122"/>
                <a:ea typeface="SimSun" panose="02010600030101010101" pitchFamily="2" charset="-122"/>
              </a:rPr>
              <a:t>評価、社員紹介制度、</a:t>
            </a:r>
            <a:r>
              <a:rPr lang="en-US" altLang="ja-JP" sz="1800" b="0" i="0" u="none" strike="noStrike" dirty="0">
                <a:solidFill>
                  <a:srgbClr val="000000"/>
                </a:solidFill>
                <a:effectLst/>
                <a:latin typeface="SimSun" panose="02010600030101010101" pitchFamily="2" charset="-122"/>
                <a:ea typeface="SimSun" panose="02010600030101010101" pitchFamily="2" charset="-122"/>
              </a:rPr>
              <a:t>GIGA</a:t>
            </a:r>
            <a:r>
              <a:rPr lang="ja-JP" altLang="ja-JP" sz="1800" b="0" i="0" u="none" strike="noStrike" dirty="0">
                <a:solidFill>
                  <a:srgbClr val="000000"/>
                </a:solidFill>
                <a:effectLst/>
                <a:latin typeface="SimSun" panose="02010600030101010101" pitchFamily="2" charset="-122"/>
                <a:ea typeface="SimSun" panose="02010600030101010101" pitchFamily="2" charset="-122"/>
              </a:rPr>
              <a:t>スクールの</a:t>
            </a:r>
            <a:r>
              <a:rPr lang="en-US" altLang="ja-JP" sz="1800" b="0" i="0" u="none" strike="noStrike" dirty="0">
                <a:solidFill>
                  <a:srgbClr val="000000"/>
                </a:solidFill>
                <a:effectLst/>
                <a:latin typeface="SimSun" panose="02010600030101010101" pitchFamily="2" charset="-122"/>
                <a:ea typeface="SimSun" panose="02010600030101010101" pitchFamily="2" charset="-122"/>
              </a:rPr>
              <a:t>ICT</a:t>
            </a:r>
            <a:r>
              <a:rPr lang="ja-JP" altLang="ja-JP" sz="1800" b="0" i="0" u="none" strike="noStrike" dirty="0">
                <a:solidFill>
                  <a:srgbClr val="000000"/>
                </a:solidFill>
                <a:effectLst/>
                <a:latin typeface="SimSun" panose="02010600030101010101" pitchFamily="2" charset="-122"/>
                <a:ea typeface="SimSun" panose="02010600030101010101" pitchFamily="2" charset="-122"/>
              </a:rPr>
              <a:t>支援</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2021/11/26</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０．５</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組織体制、人事管理、社内副職、ビジネスマナー、セキュリティ対策</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2021/11/18</a:t>
            </a:r>
            <a:endParaRPr lang="ja-JP" altLang="ja-JP" sz="1800" b="0" i="0" u="none" strike="noStrike" dirty="0">
              <a:effectLst/>
              <a:latin typeface="Arial" panose="020B0604020202020204" pitchFamily="34" charset="0"/>
            </a:endParaRPr>
          </a:p>
          <a:p>
            <a:pPr marL="0" algn="l" fontAlgn="t">
              <a:spcBef>
                <a:spcPts val="0"/>
              </a:spcBef>
              <a:spcAft>
                <a:spcPts val="0"/>
              </a:spcAft>
            </a:pPr>
            <a:r>
              <a:rPr lang="ja-JP" altLang="ja-JP" sz="1800" b="0" i="0" u="none" strike="noStrike" dirty="0">
                <a:solidFill>
                  <a:srgbClr val="000000"/>
                </a:solidFill>
                <a:effectLst/>
                <a:latin typeface="SimSun" panose="02010600030101010101" pitchFamily="2" charset="-122"/>
                <a:ea typeface="SimSun" panose="02010600030101010101" pitchFamily="2" charset="-122"/>
              </a:rPr>
              <a:t>０．３</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ja-JP" altLang="ja-JP" sz="1800" b="0" i="0" u="none" strike="noStrike" dirty="0">
                <a:solidFill>
                  <a:srgbClr val="000000"/>
                </a:solidFill>
                <a:effectLst/>
                <a:latin typeface="SimSun" panose="02010600030101010101" pitchFamily="2" charset="-122"/>
                <a:ea typeface="SimSun" panose="02010600030101010101" pitchFamily="2" charset="-122"/>
              </a:rPr>
              <a:t>業務改善ポイント</a:t>
            </a:r>
            <a:r>
              <a:rPr lang="ja-JP" altLang="en-US" sz="1800" b="0" i="0" u="none" strike="noStrike" dirty="0">
                <a:solidFill>
                  <a:srgbClr val="000000"/>
                </a:solidFill>
                <a:effectLst/>
                <a:latin typeface="SimSun" panose="02010600030101010101" pitchFamily="2" charset="-122"/>
                <a:ea typeface="SimSun" panose="02010600030101010101" pitchFamily="2" charset="-122"/>
              </a:rPr>
              <a:t>　　　　　　　　　　　　　　　　　　　　　　　　　　　　　　　　　　</a:t>
            </a:r>
            <a:r>
              <a:rPr lang="en-US" altLang="ja-JP" sz="1800" b="0" i="0" u="none" strike="noStrike" dirty="0">
                <a:solidFill>
                  <a:srgbClr val="000000"/>
                </a:solidFill>
                <a:effectLst/>
                <a:latin typeface="SimSun" panose="02010600030101010101" pitchFamily="2" charset="-122"/>
                <a:ea typeface="SimSun" panose="02010600030101010101" pitchFamily="2" charset="-122"/>
              </a:rPr>
              <a:t>2021/10/28</a:t>
            </a:r>
            <a:endParaRPr lang="ja-JP" altLang="ja-JP" sz="1800" b="0" i="0" u="none" strike="noStrike" dirty="0">
              <a:effectLst/>
              <a:latin typeface="Arial" panose="020B0604020202020204" pitchFamily="34" charset="0"/>
            </a:endParaRPr>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 </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・求職者様、弊社社員共にマスク着用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社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社員インタビュー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■社内外のステークホルダーと円滑に調整を進めてきた経験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正社員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名（契約社員含む）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12</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以下の内容を追加</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社内开发优先，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社内开发优先选择，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2022/1/10</a:t>
            </a:r>
            <a:r>
              <a:rPr lang="ja-JP" altLang="en-US" sz="1200" i="0" dirty="0">
                <a:solidFill>
                  <a:srgbClr val="2B2B2B"/>
                </a:solidFill>
                <a:effectLst/>
                <a:latin typeface="SimSun" panose="02010600030101010101" pitchFamily="2" charset="-122"/>
                <a:ea typeface="SimSun" panose="02010600030101010101" pitchFamily="2" charset="-122"/>
              </a:rPr>
              <a:t>）</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13</a:t>
            </a:fld>
            <a:endParaRPr lang="zh-CN" altLang="en-US"/>
          </a:p>
        </p:txBody>
      </p:sp>
    </p:spTree>
    <p:extLst>
      <p:ext uri="{BB962C8B-B14F-4D97-AF65-F5344CB8AC3E}">
        <p14:creationId xmlns:p14="http://schemas.microsoft.com/office/powerpoint/2010/main" val="90977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267109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0" dirty="0">
                <a:solidFill>
                  <a:srgbClr val="D4D4D4"/>
                </a:solidFill>
                <a:effectLst/>
                <a:latin typeface="Consolas" panose="020B0609020204030204" pitchFamily="49" charset="0"/>
              </a:rPr>
              <a:t>ある地方政府と　協力して　大学生実践センターを構築してください。</a:t>
            </a:r>
          </a:p>
          <a:p>
            <a:r>
              <a:rPr lang="ja-JP" altLang="en-US" b="0" dirty="0">
                <a:solidFill>
                  <a:srgbClr val="D4D4D4"/>
                </a:solidFill>
                <a:effectLst/>
                <a:latin typeface="Consolas" panose="020B0609020204030204" pitchFamily="49" charset="0"/>
              </a:rPr>
              <a:t>想定　毎年</a:t>
            </a:r>
            <a:r>
              <a:rPr lang="en-US" altLang="ja-JP" b="0" dirty="0">
                <a:solidFill>
                  <a:srgbClr val="D4D4D4"/>
                </a:solidFill>
                <a:effectLst/>
                <a:latin typeface="Consolas" panose="020B0609020204030204" pitchFamily="49" charset="0"/>
              </a:rPr>
              <a:t>500</a:t>
            </a:r>
            <a:r>
              <a:rPr lang="ja-JP" altLang="en-US" b="0" dirty="0">
                <a:solidFill>
                  <a:srgbClr val="D4D4D4"/>
                </a:solidFill>
                <a:effectLst/>
                <a:latin typeface="Consolas" panose="020B0609020204030204" pitchFamily="49" charset="0"/>
              </a:rPr>
              <a:t>名以上新卒を育成することです。</a:t>
            </a:r>
          </a:p>
          <a:p>
            <a:r>
              <a:rPr lang="ja-JP" altLang="en-US" b="0" dirty="0">
                <a:solidFill>
                  <a:srgbClr val="D4D4D4"/>
                </a:solidFill>
                <a:effectLst/>
                <a:latin typeface="Consolas" panose="020B0609020204030204" pitchFamily="49" charset="0"/>
              </a:rPr>
              <a:t>地方政府の公文書により　条件満足になれば　支援金を支給することがあります。</a:t>
            </a:r>
          </a:p>
          <a:p>
            <a:r>
              <a:rPr lang="ja-JP" altLang="en-US" b="0" dirty="0">
                <a:solidFill>
                  <a:srgbClr val="D4D4D4"/>
                </a:solidFill>
                <a:effectLst/>
                <a:latin typeface="Consolas" panose="020B0609020204030204" pitchFamily="49" charset="0"/>
              </a:rPr>
              <a:t>まだ　地方政府は　まだ　投資ファンドがあります。</a:t>
            </a:r>
          </a:p>
          <a:p>
            <a:r>
              <a:rPr lang="ja-JP" altLang="en-US" b="0" dirty="0">
                <a:solidFill>
                  <a:srgbClr val="D4D4D4"/>
                </a:solidFill>
                <a:effectLst/>
                <a:latin typeface="Consolas" panose="020B0609020204030204" pitchFamily="49" charset="0"/>
              </a:rPr>
              <a:t>まだ　税金返還も　できます。</a:t>
            </a:r>
          </a:p>
          <a:p>
            <a:r>
              <a:rPr lang="ja-JP" altLang="en-US" b="0" dirty="0">
                <a:solidFill>
                  <a:srgbClr val="D4D4D4"/>
                </a:solidFill>
                <a:effectLst/>
                <a:latin typeface="Consolas" panose="020B0609020204030204" pitchFamily="49" charset="0"/>
              </a:rPr>
              <a:t>ですから　地方政府と協力して　北京証券取引所のルールにより　人材サービスの株式会社を　設立してください。</a:t>
            </a:r>
            <a:endParaRPr lang="en-US" altLang="ja-JP" b="0" dirty="0">
              <a:solidFill>
                <a:srgbClr val="D4D4D4"/>
              </a:solidFill>
              <a:effectLst/>
              <a:latin typeface="Consolas" panose="020B0609020204030204" pitchFamily="49" charset="0"/>
            </a:endParaRPr>
          </a:p>
          <a:p>
            <a:endParaRPr lang="en-US" altLang="ja-JP" b="0" dirty="0">
              <a:solidFill>
                <a:srgbClr val="D4D4D4"/>
              </a:solidFill>
              <a:effectLst/>
              <a:latin typeface="Consolas" panose="020B0609020204030204" pitchFamily="49" charset="0"/>
            </a:endParaRPr>
          </a:p>
          <a:p>
            <a:r>
              <a:rPr lang="ja-JP" altLang="en-US" b="0" dirty="0">
                <a:solidFill>
                  <a:srgbClr val="D4D4D4"/>
                </a:solidFill>
                <a:effectLst/>
                <a:latin typeface="Consolas" panose="020B0609020204030204" pitchFamily="49" charset="0"/>
              </a:rPr>
              <a:t>ある</a:t>
            </a:r>
            <a:r>
              <a:rPr lang="en-US" altLang="ja-JP" b="0" dirty="0">
                <a:solidFill>
                  <a:srgbClr val="D4D4D4"/>
                </a:solidFill>
                <a:effectLst/>
                <a:latin typeface="Consolas" panose="020B0609020204030204" pitchFamily="49" charset="0"/>
              </a:rPr>
              <a:t>20</a:t>
            </a:r>
            <a:r>
              <a:rPr lang="ja-JP" altLang="en-US" b="0" dirty="0">
                <a:solidFill>
                  <a:srgbClr val="D4D4D4"/>
                </a:solidFill>
                <a:effectLst/>
                <a:latin typeface="Consolas" panose="020B0609020204030204" pitchFamily="49" charset="0"/>
              </a:rPr>
              <a:t>年以上のオフショア開発歴史の都市に　ある大学の旧化工学院の日本式建築を活用して　中日先端技術産業パックを構築してください。</a:t>
            </a:r>
          </a:p>
          <a:p>
            <a:r>
              <a:rPr lang="ja-JP" altLang="en-US" b="0" dirty="0">
                <a:solidFill>
                  <a:srgbClr val="D4D4D4"/>
                </a:solidFill>
                <a:effectLst/>
                <a:latin typeface="Consolas" panose="020B0609020204030204" pitchFamily="49" charset="0"/>
              </a:rPr>
              <a:t>まだ　ハイテックパックと技術開発区の大学と協力して　各開発センターの設立も　プランしてください。</a:t>
            </a:r>
          </a:p>
          <a:p>
            <a:r>
              <a:rPr lang="ja-JP" altLang="en-US" b="0" dirty="0">
                <a:solidFill>
                  <a:srgbClr val="D4D4D4"/>
                </a:solidFill>
                <a:effectLst/>
                <a:latin typeface="Consolas" panose="020B0609020204030204" pitchFamily="49" charset="0"/>
              </a:rPr>
              <a:t>地方政府は　サポート可能です。</a:t>
            </a:r>
          </a:p>
          <a:p>
            <a:endParaRPr lang="ja-JP" altLang="en-US"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17</a:t>
            </a:fld>
            <a:endParaRPr lang="zh-CN" altLang="en-US"/>
          </a:p>
        </p:txBody>
      </p:sp>
    </p:spTree>
    <p:extLst>
      <p:ext uri="{BB962C8B-B14F-4D97-AF65-F5344CB8AC3E}">
        <p14:creationId xmlns:p14="http://schemas.microsoft.com/office/powerpoint/2010/main" val="6268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4141570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24</a:t>
            </a:fld>
            <a:endParaRPr lang="zh-CN" altLang="en-US"/>
          </a:p>
        </p:txBody>
      </p:sp>
    </p:spTree>
    <p:extLst>
      <p:ext uri="{BB962C8B-B14F-4D97-AF65-F5344CB8AC3E}">
        <p14:creationId xmlns:p14="http://schemas.microsoft.com/office/powerpoint/2010/main" val="406714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25</a:t>
            </a:fld>
            <a:endParaRPr lang="zh-CN" altLang="en-US"/>
          </a:p>
        </p:txBody>
      </p:sp>
    </p:spTree>
    <p:extLst>
      <p:ext uri="{BB962C8B-B14F-4D97-AF65-F5344CB8AC3E}">
        <p14:creationId xmlns:p14="http://schemas.microsoft.com/office/powerpoint/2010/main" val="1005938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399919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27</a:t>
            </a:fld>
            <a:endParaRPr lang="zh-CN" altLang="en-US"/>
          </a:p>
        </p:txBody>
      </p:sp>
    </p:spTree>
    <p:extLst>
      <p:ext uri="{BB962C8B-B14F-4D97-AF65-F5344CB8AC3E}">
        <p14:creationId xmlns:p14="http://schemas.microsoft.com/office/powerpoint/2010/main" val="2156979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28</a:t>
            </a:fld>
            <a:endParaRPr lang="zh-CN" altLang="en-US"/>
          </a:p>
        </p:txBody>
      </p:sp>
    </p:spTree>
    <p:extLst>
      <p:ext uri="{BB962C8B-B14F-4D97-AF65-F5344CB8AC3E}">
        <p14:creationId xmlns:p14="http://schemas.microsoft.com/office/powerpoint/2010/main" val="1854666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29</a:t>
            </a:fld>
            <a:endParaRPr lang="zh-CN" altLang="en-US"/>
          </a:p>
        </p:txBody>
      </p:sp>
    </p:spTree>
    <p:extLst>
      <p:ext uri="{BB962C8B-B14F-4D97-AF65-F5344CB8AC3E}">
        <p14:creationId xmlns:p14="http://schemas.microsoft.com/office/powerpoint/2010/main" val="2894944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3885651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禁止：録音、録画</a:t>
            </a:r>
            <a:r>
              <a:rPr lang="zh-CN" altLang="en-US" dirty="0"/>
              <a:t>、</a:t>
            </a:r>
            <a:r>
              <a:rPr lang="ja-JP" altLang="en-US" dirty="0"/>
              <a:t>オンライ視聴</a:t>
            </a:r>
            <a:endParaRPr lang="zh-CN" altLang="en-US" dirty="0"/>
          </a:p>
          <a:p>
            <a:endParaRPr lang="en-US" altLang="ja-JP" dirty="0"/>
          </a:p>
          <a:p>
            <a:r>
              <a:rPr lang="ja-JP" altLang="en-US" dirty="0"/>
              <a:t>部署、</a:t>
            </a:r>
            <a:r>
              <a:rPr lang="en-US" altLang="ja-JP" dirty="0"/>
              <a:t>PM</a:t>
            </a:r>
            <a:r>
              <a:rPr lang="ja-JP" altLang="en-US" dirty="0"/>
              <a:t>は　管理の業務を紹介して　人材を募集します。</a:t>
            </a:r>
            <a:endParaRPr lang="en-US" altLang="ja-JP" dirty="0"/>
          </a:p>
          <a:p>
            <a:pPr defTabSz="990752">
              <a:defRPr/>
            </a:pPr>
            <a:r>
              <a:rPr lang="ja-JP" altLang="en-US" dirty="0"/>
              <a:t>部署、</a:t>
            </a:r>
            <a:r>
              <a:rPr lang="en-US" altLang="ja-JP" dirty="0"/>
              <a:t>PM</a:t>
            </a:r>
            <a:r>
              <a:rPr lang="ja-JP" altLang="en-US" dirty="0"/>
              <a:t>は　提供可能の副業を紹介して　一部業務を　社員に外注します。</a:t>
            </a:r>
            <a:endParaRPr lang="en-US" altLang="ja-JP" dirty="0"/>
          </a:p>
          <a:p>
            <a:pPr defTabSz="990752">
              <a:defRPr/>
            </a:pPr>
            <a:r>
              <a:rPr lang="ja-JP" altLang="en-US" dirty="0"/>
              <a:t>経験シーア</a:t>
            </a:r>
            <a:endParaRPr lang="en-US" altLang="ja-JP" dirty="0"/>
          </a:p>
          <a:p>
            <a:pPr defTabSz="990752">
              <a:defRPr/>
            </a:pPr>
            <a:r>
              <a:rPr lang="ja-JP" altLang="en-US" dirty="0"/>
              <a:t>社内イベントアピール</a:t>
            </a:r>
            <a:endParaRPr lang="en-US" altLang="ja-JP"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2777802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禁止：録音、録画</a:t>
            </a:r>
            <a:r>
              <a:rPr lang="zh-CN" altLang="en-US" dirty="0"/>
              <a:t>、</a:t>
            </a:r>
            <a:r>
              <a:rPr lang="ja-JP" altLang="en-US" dirty="0"/>
              <a:t>オンライ視聴</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32</a:t>
            </a:fld>
            <a:endParaRPr lang="zh-CN" altLang="en-US"/>
          </a:p>
        </p:txBody>
      </p:sp>
    </p:spTree>
    <p:extLst>
      <p:ext uri="{BB962C8B-B14F-4D97-AF65-F5344CB8AC3E}">
        <p14:creationId xmlns:p14="http://schemas.microsoft.com/office/powerpoint/2010/main" val="812822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オンライ視聴　</a:t>
            </a:r>
            <a:r>
              <a:rPr lang="en-US" altLang="ja-JP" dirty="0"/>
              <a:t>OK</a:t>
            </a:r>
          </a:p>
          <a:p>
            <a:r>
              <a:rPr lang="ja-JP" altLang="en-US" dirty="0"/>
              <a:t>外部公開　</a:t>
            </a:r>
            <a:r>
              <a:rPr lang="en-US" altLang="ja-JP" dirty="0"/>
              <a:t>OK</a:t>
            </a:r>
          </a:p>
          <a:p>
            <a:pPr defTabSz="990752">
              <a:defRPr/>
            </a:pPr>
            <a:r>
              <a:rPr lang="ja-JP" altLang="en-US" dirty="0"/>
              <a:t>録画あり　再視聴可能</a:t>
            </a:r>
            <a:endParaRPr lang="en-US" altLang="ja-JP" dirty="0"/>
          </a:p>
          <a:p>
            <a:r>
              <a:rPr lang="ja-JP" altLang="en-US" dirty="0"/>
              <a:t>内部</a:t>
            </a:r>
            <a:r>
              <a:rPr lang="en-US" altLang="ja-JP" dirty="0"/>
              <a:t>Q</a:t>
            </a:r>
            <a:r>
              <a:rPr lang="ja-JP" altLang="en-US" dirty="0"/>
              <a:t>＆</a:t>
            </a:r>
            <a:r>
              <a:rPr lang="en-US" altLang="ja-JP" dirty="0"/>
              <a:t>A</a:t>
            </a:r>
            <a:r>
              <a:rPr lang="ja-JP" altLang="en-US" dirty="0"/>
              <a:t>　可能</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2444427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5521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sz="1500" b="1" dirty="0"/>
              <a:t>IT</a:t>
            </a:r>
            <a:r>
              <a:rPr lang="ja-JP" altLang="en-US" sz="1500" b="1" dirty="0"/>
              <a:t>業界関連法律・社員評価（</a:t>
            </a:r>
            <a:r>
              <a:rPr lang="en-US" altLang="ja-JP" sz="1500" b="1" dirty="0"/>
              <a:t>OKR</a:t>
            </a:r>
            <a:r>
              <a:rPr lang="ja-JP" altLang="en-US" sz="1500" b="1" dirty="0"/>
              <a:t>）</a:t>
            </a:r>
            <a:endParaRPr lang="en-US" altLang="ja-JP" sz="1500" b="1" dirty="0"/>
          </a:p>
          <a:p>
            <a:pPr fontAlgn="t"/>
            <a:r>
              <a:rPr lang="ja-JP" altLang="zh-CN" sz="1300" dirty="0">
                <a:solidFill>
                  <a:srgbClr val="FFFFFF"/>
                </a:solidFill>
                <a:latin typeface="Calibri" panose="020F0502020204030204" pitchFamily="34" charset="0"/>
              </a:rPr>
              <a:t>法律</a:t>
            </a:r>
            <a:r>
              <a:rPr lang="ja-JP" altLang="en-US" sz="1300" dirty="0">
                <a:solidFill>
                  <a:srgbClr val="FFFFFF"/>
                </a:solidFill>
                <a:latin typeface="Calibri" panose="020F0502020204030204" pitchFamily="34" charset="0"/>
              </a:rPr>
              <a:t>：</a:t>
            </a:r>
            <a:r>
              <a:rPr lang="ja-JP" altLang="zh-CN" sz="1300" dirty="0">
                <a:solidFill>
                  <a:srgbClr val="FFFFFF"/>
                </a:solidFill>
                <a:latin typeface="Calibri" panose="020F0502020204030204" pitchFamily="34" charset="0"/>
              </a:rPr>
              <a:t>著作権法</a:t>
            </a:r>
            <a:r>
              <a:rPr lang="ja-JP" altLang="en-US" sz="1300" dirty="0">
                <a:solidFill>
                  <a:srgbClr val="FFFFFF"/>
                </a:solidFill>
                <a:latin typeface="Calibri" panose="020F0502020204030204" pitchFamily="34" charset="0"/>
              </a:rPr>
              <a:t>、</a:t>
            </a:r>
            <a:r>
              <a:rPr lang="ja-JP" altLang="zh-CN" sz="1300" dirty="0">
                <a:solidFill>
                  <a:srgbClr val="000000"/>
                </a:solidFill>
                <a:latin typeface="Calibri" panose="020F0502020204030204" pitchFamily="34" charset="0"/>
              </a:rPr>
              <a:t>労働法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民法</a:t>
            </a:r>
            <a:r>
              <a:rPr lang="ja-JP" altLang="en-US" sz="1300" dirty="0">
                <a:solidFill>
                  <a:srgbClr val="000000"/>
                </a:solidFill>
                <a:latin typeface="Calibri" panose="020F0502020204030204" pitchFamily="34" charset="0"/>
              </a:rPr>
              <a:t>、</a:t>
            </a:r>
            <a:r>
              <a:rPr lang="ja-JP" altLang="zh-CN" sz="1300" dirty="0">
                <a:solidFill>
                  <a:srgbClr val="000000"/>
                </a:solidFill>
                <a:latin typeface="Calibri" panose="020F0502020204030204" pitchFamily="34" charset="0"/>
              </a:rPr>
              <a:t>個人</a:t>
            </a:r>
            <a:r>
              <a:rPr lang="ja-JP" altLang="zh-CN" sz="1300">
                <a:solidFill>
                  <a:srgbClr val="000000"/>
                </a:solidFill>
                <a:latin typeface="Calibri" panose="020F0502020204030204" pitchFamily="34" charset="0"/>
              </a:rPr>
              <a:t>情報保護法</a:t>
            </a:r>
            <a:r>
              <a:rPr lang="ja-JP" altLang="en-US" sz="1300">
                <a:solidFill>
                  <a:srgbClr val="000000"/>
                </a:solidFill>
                <a:latin typeface="Calibri" panose="020F0502020204030204" pitchFamily="34" charset="0"/>
              </a:rPr>
              <a:t>、入国管理法</a:t>
            </a:r>
            <a:endParaRPr lang="zh-CN" altLang="zh-CN" sz="1300" dirty="0">
              <a:latin typeface="Arial" panose="020B0604020202020204" pitchFamily="34" charset="0"/>
            </a:endParaRPr>
          </a:p>
          <a:p>
            <a:pPr fontAlgn="t"/>
            <a:r>
              <a:rPr lang="ja-JP" altLang="zh-CN" sz="1300" dirty="0">
                <a:solidFill>
                  <a:srgbClr val="000000"/>
                </a:solidFill>
                <a:latin typeface="Calibri" panose="020F0502020204030204" pitchFamily="34" charset="0"/>
              </a:rPr>
              <a:t>社内管理ルール</a:t>
            </a:r>
            <a:r>
              <a:rPr lang="ja-JP" altLang="en-US" sz="1300" dirty="0">
                <a:solidFill>
                  <a:srgbClr val="000000"/>
                </a:solidFill>
                <a:latin typeface="Calibri" panose="020F0502020204030204" pitchFamily="34" charset="0"/>
              </a:rPr>
              <a:t>：</a:t>
            </a:r>
            <a:endParaRPr lang="en-US" altLang="ja-JP" sz="1300" dirty="0">
              <a:solidFill>
                <a:srgbClr val="000000"/>
              </a:solidFill>
              <a:latin typeface="Calibri" panose="020F0502020204030204" pitchFamily="34" charset="0"/>
            </a:endParaRPr>
          </a:p>
          <a:p>
            <a:pPr fontAlgn="t"/>
            <a:r>
              <a:rPr lang="ja-JP" altLang="zh-CN" sz="1300" dirty="0">
                <a:solidFill>
                  <a:srgbClr val="000000"/>
                </a:solidFill>
                <a:latin typeface="Calibri" panose="020F0502020204030204" pitchFamily="34" charset="0"/>
              </a:rPr>
              <a:t>業績評価</a:t>
            </a:r>
            <a:r>
              <a:rPr lang="ja-JP" altLang="en-US" sz="1300" dirty="0">
                <a:solidFill>
                  <a:srgbClr val="000000"/>
                </a:solidFill>
                <a:latin typeface="Calibri" panose="020F0502020204030204" pitchFamily="34" charset="0"/>
              </a:rPr>
              <a:t>、</a:t>
            </a:r>
            <a:r>
              <a:rPr lang="en-US" altLang="zh-CN" sz="1300" dirty="0">
                <a:solidFill>
                  <a:srgbClr val="000000"/>
                </a:solidFill>
                <a:latin typeface="Calibri" panose="020F0502020204030204" pitchFamily="34" charset="0"/>
              </a:rPr>
              <a:t>OKR</a:t>
            </a:r>
            <a:r>
              <a:rPr lang="ja-JP" altLang="zh-CN" sz="1300" dirty="0">
                <a:solidFill>
                  <a:srgbClr val="000000"/>
                </a:solidFill>
                <a:latin typeface="Calibri" panose="020F0502020204030204" pitchFamily="34" charset="0"/>
              </a:rPr>
              <a:t>とは</a:t>
            </a:r>
            <a:endParaRPr lang="en-US" altLang="ja-JP" sz="1300" dirty="0">
              <a:solidFill>
                <a:srgbClr val="000000"/>
              </a:solidFill>
              <a:latin typeface="Calibri" panose="020F0502020204030204" pitchFamily="34" charset="0"/>
            </a:endParaRPr>
          </a:p>
          <a:p>
            <a:pPr fontAlgn="t"/>
            <a:endParaRPr lang="en-US" altLang="zh-CN" sz="2000" dirty="0">
              <a:solidFill>
                <a:srgbClr val="000000"/>
              </a:solidFill>
              <a:latin typeface="Calibri" panose="020F0502020204030204" pitchFamily="34" charset="0"/>
            </a:endParaRPr>
          </a:p>
          <a:p>
            <a:pPr fontAlgn="t"/>
            <a:endParaRPr lang="en-US" altLang="zh-CN" sz="2000" dirty="0">
              <a:latin typeface="Arial" panose="020B0604020202020204" pitchFamily="34" charset="0"/>
            </a:endParaRPr>
          </a:p>
          <a:p>
            <a:pPr fontAlgn="t"/>
            <a:endParaRPr lang="en-US" altLang="zh-CN" sz="2000" dirty="0">
              <a:latin typeface="Arial" panose="020B0604020202020204" pitchFamily="34" charset="0"/>
            </a:endParaRPr>
          </a:p>
          <a:p>
            <a:pPr defTabSz="990752" fontAlgn="t">
              <a:defRPr/>
            </a:pPr>
            <a:r>
              <a:rPr lang="ja-JP" altLang="en-US" sz="2000" dirty="0">
                <a:latin typeface="Arial" panose="020B0604020202020204" pitchFamily="34" charset="0"/>
              </a:rPr>
              <a:t>参照資料：</a:t>
            </a:r>
            <a:r>
              <a:rPr lang="en-US" altLang="ja-JP" sz="2000" dirty="0">
                <a:latin typeface="Arial" panose="020B0604020202020204" pitchFamily="34" charset="0"/>
              </a:rPr>
              <a:t>https://sunshubin.github.io/</a:t>
            </a:r>
            <a:endParaRPr lang="zh-CN" altLang="en-US" sz="2000" dirty="0"/>
          </a:p>
          <a:p>
            <a:pPr fontAlgn="t"/>
            <a:endParaRPr lang="zh-CN" altLang="zh-CN" sz="2000" dirty="0">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2085578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300" b="1" dirty="0">
                <a:latin typeface="simsun" panose="02010600030101010101" pitchFamily="2" charset="-122"/>
                <a:ea typeface="simsun" panose="02010600030101010101" pitchFamily="2" charset="-122"/>
              </a:rPr>
              <a:t>人材ビジネスの基礎知識</a:t>
            </a:r>
            <a:endParaRPr lang="en-US" altLang="ja-JP" sz="1300" b="1" dirty="0">
              <a:latin typeface="simsun" panose="02010600030101010101" pitchFamily="2" charset="-122"/>
              <a:ea typeface="simsun" panose="02010600030101010101" pitchFamily="2" charset="-122"/>
            </a:endParaRPr>
          </a:p>
          <a:p>
            <a:pPr fontAlgn="t"/>
            <a:r>
              <a:rPr lang="ja-JP" altLang="zh-CN" sz="1300" dirty="0">
                <a:solidFill>
                  <a:srgbClr val="FFFFFF"/>
                </a:solidFill>
                <a:latin typeface="simsun" panose="02010600030101010101" pitchFamily="2" charset="-122"/>
                <a:ea typeface="simsun" panose="02010600030101010101" pitchFamily="2" charset="-122"/>
              </a:rPr>
              <a:t>働い方改革と労働力市場</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人材ビジネス概要</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労働力確保サービス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人事労務サービス</a:t>
            </a:r>
            <a:endParaRPr lang="zh-CN" altLang="zh-CN" sz="1300" dirty="0">
              <a:latin typeface="simsun" panose="02010600030101010101" pitchFamily="2" charset="-122"/>
              <a:ea typeface="simsun" panose="02010600030101010101" pitchFamily="2" charset="-122"/>
            </a:endParaRPr>
          </a:p>
          <a:p>
            <a:pPr fontAlgn="t"/>
            <a:r>
              <a:rPr lang="ja-JP" altLang="zh-CN" sz="1300" dirty="0">
                <a:solidFill>
                  <a:srgbClr val="000000"/>
                </a:solidFill>
                <a:latin typeface="simsun" panose="02010600030101010101" pitchFamily="2" charset="-122"/>
                <a:ea typeface="simsun" panose="02010600030101010101" pitchFamily="2" charset="-122"/>
              </a:rPr>
              <a:t>人材ビジネスの課題</a:t>
            </a:r>
            <a:endParaRPr lang="zh-CN" altLang="zh-CN" sz="1300" dirty="0">
              <a:latin typeface="simsun" panose="02010600030101010101" pitchFamily="2" charset="-122"/>
              <a:ea typeface="simsun" panose="02010600030101010101" pitchFamily="2" charset="-122"/>
            </a:endParaRPr>
          </a:p>
          <a:p>
            <a:endParaRPr lang="en-US" altLang="zh-CN" sz="1300" dirty="0">
              <a:latin typeface="simsun" panose="02010600030101010101" pitchFamily="2" charset="-122"/>
              <a:ea typeface="simsun" panose="02010600030101010101" pitchFamily="2" charset="-122"/>
            </a:endParaRPr>
          </a:p>
          <a:p>
            <a:r>
              <a:rPr lang="ja-JP" altLang="en-US" sz="1300" b="1" dirty="0">
                <a:latin typeface="simsun" panose="02010600030101010101" pitchFamily="2" charset="-122"/>
                <a:ea typeface="simsun" panose="02010600030101010101" pitchFamily="2" charset="-122"/>
              </a:rPr>
              <a:t>小売業界の</a:t>
            </a:r>
            <a:r>
              <a:rPr lang="ja-JP" altLang="zh-CN" sz="1300" b="1" dirty="0">
                <a:solidFill>
                  <a:srgbClr val="FFFFFF"/>
                </a:solidFill>
                <a:latin typeface="simsun" panose="02010600030101010101" pitchFamily="2" charset="-122"/>
                <a:ea typeface="simsun" panose="02010600030101010101" pitchFamily="2" charset="-122"/>
              </a:rPr>
              <a:t>基本</a:t>
            </a:r>
            <a:endParaRPr lang="en-US" altLang="ja-JP" sz="1300" b="1" dirty="0">
              <a:latin typeface="simsun" panose="02010600030101010101" pitchFamily="2" charset="-122"/>
              <a:ea typeface="simsun" panose="02010600030101010101" pitchFamily="2" charset="-122"/>
            </a:endParaRPr>
          </a:p>
          <a:p>
            <a:r>
              <a:rPr lang="en-US" altLang="ja-JP" sz="1300" dirty="0">
                <a:latin typeface="simsun" panose="02010600030101010101" pitchFamily="2" charset="-122"/>
                <a:ea typeface="simsun" panose="02010600030101010101" pitchFamily="2" charset="-122"/>
              </a:rPr>
              <a:t>      </a:t>
            </a:r>
            <a:r>
              <a:rPr lang="ja-JP" altLang="zh-CN" sz="1300" dirty="0">
                <a:solidFill>
                  <a:srgbClr val="FFFFFF"/>
                </a:solidFill>
                <a:latin typeface="simsun" panose="02010600030101010101" pitchFamily="2" charset="-122"/>
                <a:ea typeface="simsun" panose="02010600030101010101" pitchFamily="2" charset="-122"/>
              </a:rPr>
              <a:t>物流</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物流の基礎知識</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業界別の物流の仕組み</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物流を支える最新技術</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物流に関連する法律</a:t>
            </a:r>
            <a:endParaRPr lang="zh-CN" altLang="zh-CN" sz="1300" dirty="0">
              <a:latin typeface="simsun" panose="02010600030101010101" pitchFamily="2" charset="-122"/>
              <a:ea typeface="simsun" panose="02010600030101010101" pitchFamily="2" charset="-122"/>
            </a:endParaRPr>
          </a:p>
          <a:p>
            <a:pPr marL="495376" lvl="1" fontAlgn="t"/>
            <a:r>
              <a:rPr lang="ja-JP" altLang="zh-CN" sz="1300" dirty="0">
                <a:solidFill>
                  <a:srgbClr val="000000"/>
                </a:solidFill>
                <a:latin typeface="simsun" panose="02010600030101010101" pitchFamily="2" charset="-122"/>
                <a:ea typeface="simsun" panose="02010600030101010101" pitchFamily="2" charset="-122"/>
              </a:rPr>
              <a:t>物流の現状課題と将来の展望</a:t>
            </a:r>
            <a:endParaRPr lang="en-US" altLang="ja-JP" sz="1300" dirty="0">
              <a:solidFill>
                <a:srgbClr val="000000"/>
              </a:solidFill>
              <a:latin typeface="simsun" panose="02010600030101010101" pitchFamily="2" charset="-122"/>
              <a:ea typeface="simsun" panose="02010600030101010101" pitchFamily="2" charset="-122"/>
            </a:endParaRPr>
          </a:p>
          <a:p>
            <a:pPr fontAlgn="t"/>
            <a:endParaRPr lang="en-US" altLang="zh-CN" sz="1300" dirty="0">
              <a:solidFill>
                <a:srgbClr val="000000"/>
              </a:solidFill>
              <a:latin typeface="simsun" panose="02010600030101010101" pitchFamily="2" charset="-122"/>
              <a:ea typeface="simsun" panose="02010600030101010101" pitchFamily="2" charset="-122"/>
            </a:endParaRPr>
          </a:p>
          <a:p>
            <a:pPr defTabSz="990752" fontAlgn="t">
              <a:defRPr/>
            </a:pPr>
            <a:r>
              <a:rPr lang="ja-JP" altLang="en-US" sz="1300" b="1" dirty="0">
                <a:latin typeface="simsun" panose="02010600030101010101" pitchFamily="2" charset="-122"/>
                <a:ea typeface="simsun" panose="02010600030101010101" pitchFamily="2" charset="-122"/>
              </a:rPr>
              <a:t>プロダクトマネージャー</a:t>
            </a:r>
            <a:endParaRPr lang="zh-CN" altLang="en-US" sz="1300" b="1"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     ソーシャルネットワークの基礎知識</a:t>
            </a:r>
            <a:endParaRPr lang="en-US" altLang="ja-JP" sz="1300" dirty="0">
              <a:latin typeface="simsun" panose="02010600030101010101" pitchFamily="2" charset="-122"/>
              <a:ea typeface="simsun" panose="02010600030101010101" pitchFamily="2" charset="-122"/>
            </a:endParaRPr>
          </a:p>
          <a:p>
            <a:pPr fontAlgn="t"/>
            <a:endParaRPr lang="en-US" altLang="zh-CN" sz="1300" dirty="0">
              <a:latin typeface="simsun" panose="02010600030101010101" pitchFamily="2" charset="-122"/>
              <a:ea typeface="simsun" panose="02010600030101010101" pitchFamily="2" charset="-122"/>
            </a:endParaRPr>
          </a:p>
          <a:p>
            <a:pPr defTabSz="990752" fontAlgn="t">
              <a:defRPr/>
            </a:pPr>
            <a:r>
              <a:rPr lang="ja-JP" altLang="en-US" sz="1300" dirty="0">
                <a:latin typeface="simsun" panose="02010600030101010101" pitchFamily="2" charset="-122"/>
                <a:ea typeface="simsun" panose="02010600030101010101" pitchFamily="2" charset="-122"/>
              </a:rPr>
              <a:t>参照資料：</a:t>
            </a:r>
            <a:r>
              <a:rPr lang="en-US" altLang="ja-JP" sz="1300" dirty="0">
                <a:latin typeface="simsun" panose="02010600030101010101" pitchFamily="2" charset="-122"/>
                <a:ea typeface="simsun" panose="02010600030101010101" pitchFamily="2" charset="-122"/>
              </a:rPr>
              <a:t>https://sunshubin.github.io/</a:t>
            </a:r>
            <a:endParaRPr lang="zh-CN" altLang="en-US" sz="1300" dirty="0">
              <a:latin typeface="simsun" panose="02010600030101010101" pitchFamily="2" charset="-122"/>
              <a:ea typeface="simsun" panose="02010600030101010101" pitchFamily="2" charset="-122"/>
            </a:endParaRPr>
          </a:p>
          <a:p>
            <a:pPr fontAlgn="t"/>
            <a:endParaRPr lang="zh-CN" altLang="zh-CN" sz="1300" dirty="0">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36</a:t>
            </a:fld>
            <a:endParaRPr lang="zh-CN" altLang="en-US"/>
          </a:p>
        </p:txBody>
      </p:sp>
    </p:spTree>
    <p:extLst>
      <p:ext uri="{BB962C8B-B14F-4D97-AF65-F5344CB8AC3E}">
        <p14:creationId xmlns:p14="http://schemas.microsoft.com/office/powerpoint/2010/main" val="430872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41719983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4024252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20478277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858258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36659677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51950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66145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88801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3922115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2059314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682659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1572429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736071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2118302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1387907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endParaRPr lang="en-US" altLang="ja-JP" sz="1200" b="0" dirty="0">
              <a:latin typeface="SimSun" panose="02010600030101010101" pitchFamily="2" charset="-122"/>
              <a:ea typeface="SimSun" panose="02010600030101010101" pitchFamily="2" charset="-122"/>
            </a:endParaRPr>
          </a:p>
          <a:p>
            <a:pPr defTabSz="990752">
              <a:defRPr/>
            </a:pPr>
            <a:r>
              <a:rPr lang="ja-JP" altLang="en-US" sz="1200" b="0" dirty="0">
                <a:latin typeface="SimSun" panose="02010600030101010101" pitchFamily="2" charset="-122"/>
                <a:ea typeface="SimSun" panose="02010600030101010101" pitchFamily="2" charset="-122"/>
              </a:rPr>
              <a:t>高齢化社会のコミュニティーサービス</a:t>
            </a:r>
            <a:endParaRPr lang="en-US" altLang="ja-JP" sz="1200" b="0" dirty="0">
              <a:latin typeface="SimSun" panose="02010600030101010101" pitchFamily="2" charset="-122"/>
              <a:ea typeface="SimSun" panose="02010600030101010101" pitchFamily="2" charset="-122"/>
            </a:endParaRPr>
          </a:p>
          <a:p>
            <a:pPr defTabSz="990752">
              <a:defRPr/>
            </a:pPr>
            <a:r>
              <a:rPr lang="en-US" altLang="ja-JP" sz="1200" b="0" dirty="0">
                <a:latin typeface="SimSun" panose="02010600030101010101" pitchFamily="2" charset="-122"/>
                <a:ea typeface="SimSun" panose="02010600030101010101" pitchFamily="2" charset="-122"/>
              </a:rPr>
              <a:t>DX</a:t>
            </a:r>
            <a:r>
              <a:rPr lang="ja-JP" altLang="en-US" sz="1200" b="0" dirty="0">
                <a:latin typeface="SimSun" panose="02010600030101010101" pitchFamily="2" charset="-122"/>
                <a:ea typeface="SimSun" panose="02010600030101010101" pitchFamily="2" charset="-122"/>
              </a:rPr>
              <a:t>時代の人事（仮定名）←　市場の競争は　人材の競争です。</a:t>
            </a: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3213920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894512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542730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2824519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4218622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1035322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329044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28238971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r>
              <a:rPr lang="ja-JP" altLang="en-US" sz="1200" b="0" dirty="0">
                <a:latin typeface="SimSun" panose="02010600030101010101" pitchFamily="2" charset="-122"/>
                <a:ea typeface="SimSun" panose="02010600030101010101" pitchFamily="2" charset="-122"/>
              </a:rPr>
              <a:t>： </a:t>
            </a:r>
            <a:r>
              <a:rPr lang="ja-JP" altLang="en-US" dirty="0"/>
              <a:t>組織管理と経営戦略</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4336600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ベトナム市場運営センター</a:t>
            </a:r>
            <a:endParaRPr lang="en-US" altLang="ja-JP" dirty="0"/>
          </a:p>
          <a:p>
            <a:r>
              <a:rPr lang="ja-JP" altLang="en-US" dirty="0"/>
              <a:t>理由：</a:t>
            </a:r>
            <a:endParaRPr lang="en-US" altLang="ja-JP" dirty="0"/>
          </a:p>
          <a:p>
            <a:r>
              <a:rPr lang="ja-JP" altLang="en-US" dirty="0"/>
              <a:t>ベトナムの日本語教育能力は弱いです。</a:t>
            </a:r>
            <a:r>
              <a:rPr lang="en-US" altLang="ja-JP" dirty="0"/>
              <a:t>2022</a:t>
            </a:r>
            <a:r>
              <a:rPr lang="ja-JP" altLang="en-US" dirty="0"/>
              <a:t>年の現在、日本語できる人材はまだ　不足だと思います。</a:t>
            </a:r>
            <a:endParaRPr lang="en-US" altLang="ja-JP" dirty="0"/>
          </a:p>
          <a:p>
            <a:r>
              <a:rPr lang="ja-JP" altLang="en-US" dirty="0"/>
              <a:t>マーケティングと人材確保のため　ビジネス先行として　下流工程と業務代行の運営センターのチームを構築します。　</a:t>
            </a:r>
            <a:endParaRPr lang="en-US" altLang="ja-JP" dirty="0"/>
          </a:p>
          <a:p>
            <a:endParaRPr lang="en-US" altLang="ja-JP"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2136793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983275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2688854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300"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2931636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32346617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35183911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4362587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90752">
              <a:defRPr/>
            </a:pP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dirty="0"/>
          </a:p>
          <a:p>
            <a:pPr defTabSz="990752">
              <a:defRPr/>
            </a:pPr>
            <a:endParaRPr lang="en-US" altLang="zh-CN" dirty="0"/>
          </a:p>
          <a:p>
            <a:pPr defTabSz="990752">
              <a:defRPr/>
            </a:pPr>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72</a:t>
            </a:fld>
            <a:endParaRPr lang="zh-CN" altLang="en-US"/>
          </a:p>
        </p:txBody>
      </p:sp>
    </p:spTree>
    <p:extLst>
      <p:ext uri="{BB962C8B-B14F-4D97-AF65-F5344CB8AC3E}">
        <p14:creationId xmlns:p14="http://schemas.microsoft.com/office/powerpoint/2010/main" val="7090262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18217310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74</a:t>
            </a:fld>
            <a:endParaRPr lang="zh-CN" altLang="en-US"/>
          </a:p>
        </p:txBody>
      </p:sp>
    </p:spTree>
    <p:extLst>
      <p:ext uri="{BB962C8B-B14F-4D97-AF65-F5344CB8AC3E}">
        <p14:creationId xmlns:p14="http://schemas.microsoft.com/office/powerpoint/2010/main" val="101903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14830891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76</a:t>
            </a:fld>
            <a:endParaRPr lang="zh-CN" altLang="en-US"/>
          </a:p>
        </p:txBody>
      </p:sp>
    </p:spTree>
    <p:extLst>
      <p:ext uri="{BB962C8B-B14F-4D97-AF65-F5344CB8AC3E}">
        <p14:creationId xmlns:p14="http://schemas.microsoft.com/office/powerpoint/2010/main" val="40055576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6237157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  （</a:t>
            </a:r>
            <a:r>
              <a:rPr lang="en-US" altLang="zh-CN" dirty="0"/>
              <a:t>20211213</a:t>
            </a:r>
            <a:r>
              <a:rPr lang="zh-CN" altLang="en-US" dirty="0"/>
              <a:t>追加）</a:t>
            </a:r>
            <a:endParaRPr lang="en-US" altLang="ja-JP" dirty="0"/>
          </a:p>
          <a:p>
            <a:endParaRPr lang="en-US" altLang="zh-CN" dirty="0"/>
          </a:p>
          <a:p>
            <a:r>
              <a:rPr lang="ja-JP" altLang="en-US" dirty="0"/>
              <a:t>給料の旧新転換</a:t>
            </a:r>
            <a:endParaRPr lang="en-US" altLang="ja-JP" dirty="0"/>
          </a:p>
          <a:p>
            <a:r>
              <a:rPr lang="ja-JP" altLang="en-US" dirty="0"/>
              <a:t>６０％以上の社員は　新制度になったの場合　全社員は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今まで在籍の社員は自己選択します。但し　一回選択だけだ</a:t>
            </a:r>
            <a:endParaRPr lang="en-US" altLang="ja-JP" dirty="0"/>
          </a:p>
          <a:p>
            <a:endParaRPr lang="en-US" altLang="zh-CN" dirty="0"/>
          </a:p>
          <a:p>
            <a:r>
              <a:rPr lang="ja-JP" altLang="en-US" dirty="0"/>
              <a:t>例外：待機社員は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34772231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34976520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22936832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13833724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29207996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2839123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77136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12874106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a:p>
            <a:r>
              <a:rPr lang="ja-JP" altLang="en-US" dirty="0"/>
              <a:t>採用流れ</a:t>
            </a:r>
            <a:r>
              <a:rPr lang="ja-JP" altLang="en-US" dirty="0">
                <a:sym typeface="Wingdings" panose="05000000000000000000" pitchFamily="2" charset="2"/>
              </a:rPr>
              <a:t>（２０２１</a:t>
            </a:r>
            <a:r>
              <a:rPr lang="en-US" altLang="ja-JP" dirty="0">
                <a:sym typeface="Wingdings" panose="05000000000000000000" pitchFamily="2" charset="2"/>
              </a:rPr>
              <a:t>/</a:t>
            </a:r>
            <a:r>
              <a:rPr lang="ja-JP" altLang="en-US" dirty="0">
                <a:sym typeface="Wingdings" panose="05000000000000000000" pitchFamily="2" charset="2"/>
              </a:rPr>
              <a:t>１２</a:t>
            </a:r>
            <a:r>
              <a:rPr lang="en-US" altLang="ja-JP" dirty="0">
                <a:sym typeface="Wingdings" panose="05000000000000000000" pitchFamily="2" charset="2"/>
              </a:rPr>
              <a:t>/</a:t>
            </a:r>
            <a:r>
              <a:rPr lang="ja-JP" altLang="en-US" dirty="0">
                <a:sym typeface="Wingdings" panose="05000000000000000000" pitchFamily="2" charset="2"/>
              </a:rPr>
              <a:t>１２追加</a:t>
            </a:r>
            <a:r>
              <a:rPr lang="ja-JP" altLang="en-US" dirty="0"/>
              <a:t>）</a:t>
            </a:r>
            <a:endParaRPr lang="en-US" altLang="ja-JP" dirty="0"/>
          </a:p>
          <a:p>
            <a:r>
              <a:rPr lang="ja-JP" altLang="en-US" dirty="0"/>
              <a:t>①紹介人　社内募集情報により　応募者の長所、短所、条件などを確認し、情報資料を人事に送る</a:t>
            </a:r>
            <a:endParaRPr lang="en-US" altLang="ja-JP" dirty="0"/>
          </a:p>
          <a:p>
            <a:r>
              <a:rPr lang="ja-JP" altLang="en-US" dirty="0"/>
              <a:t>②対面面談　経営本部マネージャー２名及びサポート１名、人事部リクルート１名、面談時間１時間以上</a:t>
            </a:r>
            <a:endParaRPr lang="en-US" altLang="ja-JP" dirty="0"/>
          </a:p>
          <a:p>
            <a:r>
              <a:rPr lang="ja-JP" altLang="en-US" dirty="0"/>
              <a:t>業務知識、技術、コミュニケーション力、業績、キャリア、入社条件など</a:t>
            </a:r>
            <a:endParaRPr lang="en-US" altLang="ja-JP" dirty="0"/>
          </a:p>
          <a:p>
            <a:r>
              <a:rPr lang="ja-JP" altLang="en-US" dirty="0"/>
              <a:t>③内定条件面談　人事から　入社条件を確認し　入社手続きを紹介（リモート　或いは電話）</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574872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14252997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83069219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紹介人の責任　</a:t>
            </a:r>
            <a:endParaRPr lang="en-US" altLang="ja-JP" dirty="0"/>
          </a:p>
          <a:p>
            <a:r>
              <a:rPr lang="ja-JP" altLang="en-US" dirty="0"/>
              <a:t>　　会社の紹介</a:t>
            </a:r>
            <a:endParaRPr lang="en-US" altLang="ja-JP" dirty="0"/>
          </a:p>
          <a:p>
            <a:r>
              <a:rPr lang="ja-JP" altLang="en-US" dirty="0"/>
              <a:t>　　被紹介人の人柄、能力、ソーシャルネットワークなどの確認</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32186943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90808150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毎２年増補改訂、ソース・ケーススタディなど　無料ダウンロード</a:t>
            </a:r>
            <a:endParaRPr lang="en-US" altLang="ja-JP" dirty="0"/>
          </a:p>
          <a:p>
            <a:r>
              <a:rPr lang="ja-JP" altLang="en-US" dirty="0"/>
              <a:t>サイト：</a:t>
            </a:r>
            <a:r>
              <a:rPr lang="en-US" altLang="ja-JP" dirty="0"/>
              <a:t>****.github.io</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91</a:t>
            </a:fld>
            <a:endParaRPr lang="zh-CN" altLang="en-US"/>
          </a:p>
        </p:txBody>
      </p:sp>
    </p:spTree>
    <p:extLst>
      <p:ext uri="{BB962C8B-B14F-4D97-AF65-F5344CB8AC3E}">
        <p14:creationId xmlns:p14="http://schemas.microsoft.com/office/powerpoint/2010/main" val="11826316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395196485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0959134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738001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37242105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3035677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4963938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301483679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94475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2022/7/1</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2022/7/1</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2022/7/1</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2022/7/1</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2022/7/1</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2022/7/1</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524000" y="2586633"/>
            <a:ext cx="9144000" cy="923330"/>
          </a:xfrm>
        </p:spPr>
        <p:txBody>
          <a:bodyPr/>
          <a:lstStyle/>
          <a:p>
            <a:r>
              <a:rPr lang="ja-JP" altLang="en-US" dirty="0"/>
              <a:t>中日先端技術産業パーク</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7"/>
            <a:ext cx="9144000" cy="1846659"/>
          </a:xfrm>
        </p:spPr>
        <p:txBody>
          <a:bodyPr/>
          <a:lstStyle/>
          <a:p>
            <a:r>
              <a:rPr lang="en-US" altLang="zh-CN" dirty="0"/>
              <a:t>Sun Shubin</a:t>
            </a:r>
          </a:p>
          <a:p>
            <a:endParaRPr lang="en-US" altLang="zh-CN" dirty="0"/>
          </a:p>
          <a:p>
            <a:endParaRPr lang="en-US" altLang="zh-CN" dirty="0"/>
          </a:p>
          <a:p>
            <a:r>
              <a:rPr lang="ja-JP" altLang="en-US"/>
              <a:t>この文書は　作成している、まだ　中国語と日本語は　混在になる。</a:t>
            </a:r>
            <a:endParaRPr lang="en-US" altLang="zh-CN" dirty="0"/>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②</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社内</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社員紹介制度を強化して　社内イベントを展開します。</a:t>
            </a:r>
            <a:endParaRPr lang="en-US" altLang="ja-JP" dirty="0"/>
          </a:p>
          <a:p>
            <a:pPr marL="342900" indent="-342900">
              <a:buFont typeface="Wingdings" panose="05000000000000000000" pitchFamily="2" charset="2"/>
              <a:buChar char="ü"/>
            </a:pPr>
            <a:r>
              <a:rPr lang="ja-JP" altLang="en-US" dirty="0"/>
              <a:t>人材の社内育成を強化します。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2022/7/1</a:t>
            </a:fld>
            <a:endParaRPr lang="en-US"/>
          </a:p>
        </p:txBody>
      </p:sp>
    </p:spTree>
    <p:extLst>
      <p:ext uri="{BB962C8B-B14F-4D97-AF65-F5344CB8AC3E}">
        <p14:creationId xmlns:p14="http://schemas.microsoft.com/office/powerpoint/2010/main" val="38849995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2954655"/>
          </a:xfrm>
        </p:spPr>
        <p:txBody>
          <a:bodyPr/>
          <a:lstStyle/>
          <a:p>
            <a:r>
              <a:rPr lang="ja-JP" altLang="en-US" dirty="0"/>
              <a:t>会計学</a:t>
            </a:r>
            <a:endParaRPr lang="en-US" altLang="ja-JP" dirty="0"/>
          </a:p>
          <a:p>
            <a:r>
              <a:rPr lang="ja-JP" altLang="en-US" dirty="0"/>
              <a:t>金融学</a:t>
            </a:r>
            <a:endParaRPr lang="en-US" altLang="ja-JP" dirty="0"/>
          </a:p>
          <a:p>
            <a:pPr defTabSz="990752">
              <a:defRPr/>
            </a:pPr>
            <a:r>
              <a:rPr lang="ja-JP" altLang="en-US" dirty="0"/>
              <a:t>稲盛和夫の実践　アメーバ経営</a:t>
            </a:r>
            <a:endParaRPr lang="en-US" altLang="ja-JP" dirty="0"/>
          </a:p>
          <a:p>
            <a:pPr defTabSz="990752">
              <a:defRPr/>
            </a:pPr>
            <a:r>
              <a:rPr lang="ja-JP" altLang="en-US" dirty="0"/>
              <a:t>管理会計</a:t>
            </a:r>
            <a:endParaRPr lang="en-US" altLang="ja-JP" dirty="0"/>
          </a:p>
          <a:p>
            <a:r>
              <a:rPr lang="zh-CN" altLang="en-US" sz="2400" dirty="0"/>
              <a:t>绩效使能：超越</a:t>
            </a:r>
            <a:r>
              <a:rPr lang="en-US" altLang="zh-CN" sz="2400" dirty="0"/>
              <a:t>OKR</a:t>
            </a:r>
          </a:p>
          <a:p>
            <a:r>
              <a:rPr lang="zh-CN" altLang="en-US" sz="2400" dirty="0"/>
              <a:t>敏捷团队绩效考核</a:t>
            </a:r>
            <a:endParaRPr lang="zh-CN" altLang="en-US" dirty="0"/>
          </a:p>
          <a:p>
            <a:endParaRPr lang="zh-CN" altLang="en-US" dirty="0">
              <a:latin typeface="SimSun" panose="02010600030101010101" pitchFamily="2" charset="-122"/>
              <a:ea typeface="SimSun" panose="02010600030101010101" pitchFamily="2" charset="-122"/>
            </a:endParaRPr>
          </a:p>
          <a:p>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342425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③</a:t>
            </a:r>
            <a:r>
              <a:rPr lang="en-US" altLang="ja-JP"/>
              <a:t>COE</a:t>
            </a:r>
            <a:r>
              <a:rPr lang="en-US" altLang="ja-JP" dirty="0"/>
              <a:t>:</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2022/7/1</a:t>
            </a:fld>
            <a:endParaRPr lang="en-US"/>
          </a:p>
        </p:txBody>
      </p:sp>
    </p:spTree>
    <p:extLst>
      <p:ext uri="{BB962C8B-B14F-4D97-AF65-F5344CB8AC3E}">
        <p14:creationId xmlns:p14="http://schemas.microsoft.com/office/powerpoint/2010/main" val="115186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477328"/>
          </a:xfrm>
        </p:spPr>
        <p:txBody>
          <a:bodyPr/>
          <a:lstStyle/>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2022/7/1</a:t>
            </a:fld>
            <a:endParaRPr lang="en-US"/>
          </a:p>
        </p:txBody>
      </p:sp>
    </p:spTree>
    <p:extLst>
      <p:ext uri="{BB962C8B-B14F-4D97-AF65-F5344CB8AC3E}">
        <p14:creationId xmlns:p14="http://schemas.microsoft.com/office/powerpoint/2010/main" val="18283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運営コスト①：</a:t>
            </a:r>
            <a:r>
              <a:rPr lang="en-US" altLang="ja-JP" dirty="0"/>
              <a:t>IT</a:t>
            </a:r>
            <a:r>
              <a:rPr lang="ja-JP" altLang="en-US" dirty="0"/>
              <a:t>設備のリース</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539978"/>
          </a:xfrm>
        </p:spPr>
        <p:txBody>
          <a:bodyPr/>
          <a:lstStyle/>
          <a:p>
            <a:r>
              <a:rPr lang="ja-JP" altLang="en-US" dirty="0"/>
              <a:t>現状：リースしたのノートパソコンの仕様と</a:t>
            </a:r>
            <a:r>
              <a:rPr lang="ja-JP" altLang="en-US"/>
              <a:t>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、社員育成環境など；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社員教育、講義製本の量は多いなので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社内に作成できる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2022/7/1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57157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運営コスト②：座席指定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a:t>個人用</a:t>
            </a:r>
            <a:r>
              <a:rPr lang="ja-JP" altLang="en-US" dirty="0"/>
              <a:t>ボックスを導入する、座席がフリーになる。</a:t>
            </a:r>
            <a:endParaRPr lang="en-US" altLang="ja-JP" dirty="0"/>
          </a:p>
          <a:p>
            <a:r>
              <a:rPr lang="ja-JP" altLang="en-US" dirty="0"/>
              <a:t>除外：週間</a:t>
            </a:r>
            <a:r>
              <a:rPr lang="en-US" altLang="ja-JP" dirty="0"/>
              <a:t>4</a:t>
            </a:r>
            <a:r>
              <a:rPr lang="ja-JP" altLang="en-US" dirty="0"/>
              <a:t>回以上出勤する社員は座席を指定すること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2022/7/1</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Tree>
    <p:extLst>
      <p:ext uri="{BB962C8B-B14F-4D97-AF65-F5344CB8AC3E}">
        <p14:creationId xmlns:p14="http://schemas.microsoft.com/office/powerpoint/2010/main" val="1681258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431983"/>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産業パーク目標</a:t>
            </a:r>
            <a:endParaRPr lang="en-US" altLang="ja-JP" sz="2400" dirty="0">
              <a:highlight>
                <a:srgbClr val="00FF00"/>
              </a:highlight>
            </a:endParaRPr>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77860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産業パークの所在地：中国・大連</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lang="ja-JP" altLang="en-US" dirty="0"/>
              <a:t>施設サポート：大連地方政府</a:t>
            </a:r>
            <a:endParaRPr lang="en-US" altLang="ja-JP" dirty="0"/>
          </a:p>
          <a:p>
            <a:pPr lvl="1"/>
            <a:r>
              <a:rPr lang="zh-CN" altLang="en-US" dirty="0"/>
              <a:t>位置：大连西岗区一二九街</a:t>
            </a:r>
          </a:p>
          <a:p>
            <a:pPr lvl="1"/>
            <a:r>
              <a:rPr lang="zh-CN" altLang="en-US" dirty="0"/>
              <a:t>建筑：正在闲置的日式建筑，包括</a:t>
            </a:r>
          </a:p>
          <a:p>
            <a:pPr lvl="1"/>
            <a:r>
              <a:rPr lang="zh-CN" altLang="en-US" dirty="0"/>
              <a:t>     </a:t>
            </a:r>
            <a:r>
              <a:rPr lang="en-US" altLang="zh-CN" dirty="0"/>
              <a:t>- </a:t>
            </a:r>
            <a:r>
              <a:rPr lang="zh-CN" altLang="en-US" dirty="0"/>
              <a:t>大连理工大学旧化工学院南院，北院，东院</a:t>
            </a:r>
          </a:p>
          <a:p>
            <a:pPr lvl="1"/>
            <a:r>
              <a:rPr lang="zh-CN" altLang="en-US" dirty="0"/>
              <a:t>     </a:t>
            </a:r>
            <a:r>
              <a:rPr lang="en-US" altLang="zh-CN" dirty="0"/>
              <a:t>- </a:t>
            </a:r>
            <a:r>
              <a:rPr lang="zh-CN" altLang="en-US" dirty="0"/>
              <a:t>大连化物所</a:t>
            </a:r>
          </a:p>
          <a:p>
            <a:pPr lvl="1"/>
            <a:endParaRPr lang="zh-CN" altLang="en-US" dirty="0"/>
          </a:p>
          <a:p>
            <a:pPr lvl="1"/>
            <a:r>
              <a:rPr lang="zh-CN" altLang="en-US" dirty="0"/>
              <a:t>场地规划：</a:t>
            </a:r>
          </a:p>
          <a:p>
            <a:pPr lvl="1"/>
            <a:r>
              <a:rPr lang="zh-CN" altLang="en-US" dirty="0"/>
              <a:t>先端技术研究与开发：大连理工大学旧化工学院南院，北院，大连化物所</a:t>
            </a:r>
          </a:p>
          <a:p>
            <a:pPr lvl="1"/>
            <a:r>
              <a:rPr lang="zh-CN" altLang="en-US" dirty="0"/>
              <a:t>先端技术技能实践中心：大连理工大学旧化工学院东院</a:t>
            </a:r>
            <a:endParaRPr lang="en-US" altLang="ja-JP" dirty="0"/>
          </a:p>
          <a:p>
            <a:pPr marL="342900" indent="-342900">
              <a:buFont typeface="Wingdings" panose="05000000000000000000" pitchFamily="2" charset="2"/>
              <a:buChar char="l"/>
            </a:pPr>
            <a:r>
              <a:rPr lang="ja-JP" altLang="en-US" dirty="0"/>
              <a:t>運営：</a:t>
            </a:r>
            <a:endParaRPr lang="en-US" altLang="zh-CN"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2022/7/1</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79351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a:xfrm>
            <a:off x="316983" y="-16805"/>
            <a:ext cx="11540249" cy="492443"/>
          </a:xfrm>
        </p:spPr>
        <p:txBody>
          <a:bodyPr/>
          <a:lstStyle/>
          <a:p>
            <a:r>
              <a:rPr lang="ja-JP" altLang="en-US" dirty="0"/>
              <a:t>産業パークの所在地：日本・東京（関東）</a:t>
            </a:r>
            <a:endParaRPr lang="zh-CN" altLang="en-US" dirty="0"/>
          </a:p>
        </p:txBody>
      </p:sp>
      <p:sp>
        <p:nvSpPr>
          <p:cNvPr id="5" name="文本占位符 4">
            <a:extLst>
              <a:ext uri="{FF2B5EF4-FFF2-40B4-BE49-F238E27FC236}">
                <a16:creationId xmlns:a16="http://schemas.microsoft.com/office/drawing/2014/main" id="{D4F50A4B-8340-47A1-8F22-5C71CCCD154D}"/>
              </a:ext>
            </a:extLst>
          </p:cNvPr>
          <p:cNvSpPr>
            <a:spLocks noGrp="1"/>
          </p:cNvSpPr>
          <p:nvPr>
            <p:ph type="body" idx="1"/>
          </p:nvPr>
        </p:nvSpPr>
        <p:spPr>
          <a:xfrm>
            <a:off x="316983" y="557909"/>
            <a:ext cx="11540249" cy="738664"/>
          </a:xfrm>
        </p:spPr>
        <p:txBody>
          <a:bodyPr/>
          <a:lstStyle/>
          <a:p>
            <a:pPr marL="342900" indent="-342900">
              <a:buFont typeface="Wingdings" panose="05000000000000000000" pitchFamily="2" charset="2"/>
              <a:buChar char="l"/>
            </a:pPr>
            <a:r>
              <a:rPr lang="ja-JP" altLang="en-US" dirty="0"/>
              <a:t>施設サポート：日本政府（或は東京都）</a:t>
            </a:r>
            <a:endParaRPr lang="en-US" altLang="ja-JP" dirty="0"/>
          </a:p>
          <a:p>
            <a:pPr marL="342900" indent="-342900">
              <a:buFont typeface="Wingdings" panose="05000000000000000000" pitchFamily="2" charset="2"/>
              <a:buChar char="l"/>
            </a:pPr>
            <a:r>
              <a:rPr lang="ja-JP" altLang="en-US" dirty="0"/>
              <a:t>運営：</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2022/7/1</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335671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産業パークの文化</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p:txBody>
          <a:bodyPr/>
          <a:lstStyle/>
          <a:p>
            <a:r>
              <a:rPr lang="en-US" altLang="ja-JP" dirty="0"/>
              <a:t>"</a:t>
            </a:r>
            <a:r>
              <a:rPr lang="ja-JP" altLang="en-US" dirty="0"/>
              <a:t>ワンチーム”の文化</a:t>
            </a:r>
          </a:p>
          <a:p>
            <a:endParaRPr lang="ja-JP" altLang="en-US" dirty="0"/>
          </a:p>
          <a:p>
            <a:r>
              <a:rPr lang="en-US" altLang="ja-JP" dirty="0">
                <a:latin typeface="MS Mincho" panose="02020609040205080304" pitchFamily="49" charset="-128"/>
                <a:ea typeface="MS Mincho" panose="02020609040205080304" pitchFamily="49" charset="-128"/>
              </a:rPr>
              <a:t>One</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Team</a:t>
            </a:r>
            <a:r>
              <a:rPr lang="ja-JP" altLang="en-US" dirty="0">
                <a:latin typeface="MS Mincho" panose="02020609040205080304" pitchFamily="49" charset="-128"/>
                <a:ea typeface="MS Mincho" panose="02020609040205080304" pitchFamily="49" charset="-128"/>
              </a:rPr>
              <a:t>というは　平等な地位、同じ目標に　いっしょに　頑張って　協力して　業務を推進することである。</a:t>
            </a:r>
          </a:p>
          <a:p>
            <a:r>
              <a:rPr lang="ja-JP" altLang="en-US" dirty="0">
                <a:latin typeface="MS Mincho" panose="02020609040205080304" pitchFamily="49" charset="-128"/>
                <a:ea typeface="MS Mincho" panose="02020609040205080304" pitchFamily="49" charset="-128"/>
              </a:rPr>
              <a:t>受発注、請負ではなくて　”</a:t>
            </a:r>
            <a:r>
              <a:rPr lang="en-US" altLang="ja-JP" dirty="0">
                <a:latin typeface="MS Mincho" panose="02020609040205080304" pitchFamily="49" charset="-128"/>
                <a:ea typeface="MS Mincho" panose="02020609040205080304" pitchFamily="49" charset="-128"/>
              </a:rPr>
              <a:t>Lab”</a:t>
            </a:r>
            <a:r>
              <a:rPr lang="ja-JP" altLang="en-US" dirty="0">
                <a:latin typeface="MS Mincho" panose="02020609040205080304" pitchFamily="49" charset="-128"/>
                <a:ea typeface="MS Mincho" panose="02020609040205080304" pitchFamily="49" charset="-128"/>
              </a:rPr>
              <a:t>式の専用リモート開発部隊である。</a:t>
            </a:r>
          </a:p>
          <a:p>
            <a:r>
              <a:rPr lang="ja-JP" altLang="en-US" dirty="0">
                <a:latin typeface="MS Mincho" panose="02020609040205080304" pitchFamily="49" charset="-128"/>
                <a:ea typeface="MS Mincho" panose="02020609040205080304" pitchFamily="49" charset="-128"/>
              </a:rPr>
              <a:t>審議・仲裁チームを設定し、だれでも　提案できる、仲裁結果により　きちんと対応することである。</a:t>
            </a:r>
          </a:p>
          <a:p>
            <a:endParaRPr lang="ja-JP" altLang="en-US"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コスト最低、コミュニケーション・生産性最高、イノベーションできる。</a:t>
            </a:r>
            <a:endParaRPr lang="zh-CN" altLang="en-US" dirty="0">
              <a:latin typeface="MS Mincho" panose="02020609040205080304" pitchFamily="49" charset="-128"/>
              <a:ea typeface="MS Mincho" panose="02020609040205080304" pitchFamily="49" charset="-128"/>
            </a:endParaRP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269797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コアビジネス：先端技術産学研連携</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49536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キーワード</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FFA94002-CA87-457A-83F3-90EE39E7707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a:t>
            </a:fld>
            <a:r>
              <a:rPr spc="-45"/>
              <a:t> </a:t>
            </a:r>
            <a:r>
              <a:rPr spc="-5"/>
              <a:t>-</a:t>
            </a:r>
            <a:endParaRPr spc="-5" dirty="0"/>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494205663"/>
              </p:ext>
            </p:extLst>
          </p:nvPr>
        </p:nvGraphicFramePr>
        <p:xfrm>
          <a:off x="336546" y="557213"/>
          <a:ext cx="11518908" cy="482092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3372371599"/>
                  </a:ext>
                </a:extLst>
              </a:tr>
              <a:tr h="370840">
                <a:tc>
                  <a:txBody>
                    <a:bodyPr/>
                    <a:lstStyle/>
                    <a:p>
                      <a:r>
                        <a:rPr lang="ja-JP" altLang="en-US" dirty="0"/>
                        <a:t>人事の三つ柱</a:t>
                      </a:r>
                      <a:endParaRPr lang="zh-CN" altLang="en-US" dirty="0"/>
                    </a:p>
                  </a:txBody>
                  <a:tcPr/>
                </a:tc>
                <a:tc>
                  <a:txBody>
                    <a:bodyPr/>
                    <a:lstStyle/>
                    <a:p>
                      <a:r>
                        <a:rPr lang="ja-JP" altLang="en-US" dirty="0"/>
                        <a:t>サービスシェアセンター（</a:t>
                      </a:r>
                      <a:r>
                        <a:rPr lang="en-US" altLang="ja-JP" dirty="0"/>
                        <a:t>SSC</a:t>
                      </a:r>
                      <a:r>
                        <a:rPr lang="ja-JP" altLang="en-US" dirty="0"/>
                        <a:t>）、ビジネスパートナー（</a:t>
                      </a:r>
                      <a:r>
                        <a:rPr lang="en-US" altLang="ja-JP" dirty="0"/>
                        <a:t>HRBP</a:t>
                      </a:r>
                      <a:r>
                        <a:rPr lang="ja-JP" altLang="en-US" dirty="0"/>
                        <a:t>）、意思決定支援センター（</a:t>
                      </a:r>
                      <a:r>
                        <a:rPr lang="en-US" altLang="ja-JP" dirty="0"/>
                        <a:t>COE</a:t>
                      </a:r>
                      <a:r>
                        <a:rPr lang="ja-JP" altLang="en-US" dirty="0"/>
                        <a:t>）</a:t>
                      </a:r>
                      <a:endParaRPr lang="zh-CN" altLang="en-US" dirty="0"/>
                    </a:p>
                  </a:txBody>
                  <a:tcPr/>
                </a:tc>
                <a:extLst>
                  <a:ext uri="{0D108BD9-81ED-4DB2-BD59-A6C34878D82A}">
                    <a16:rowId xmlns:a16="http://schemas.microsoft.com/office/drawing/2014/main" val="2772995975"/>
                  </a:ext>
                </a:extLst>
              </a:tr>
              <a:tr h="370840">
                <a:tc>
                  <a:txBody>
                    <a:bodyPr/>
                    <a:lstStyle/>
                    <a:p>
                      <a:r>
                        <a:rPr lang="en-US" altLang="ja-JP" dirty="0"/>
                        <a:t>SSC</a:t>
                      </a:r>
                      <a:endParaRPr lang="zh-CN" altLang="en-US" dirty="0"/>
                    </a:p>
                  </a:txBody>
                  <a:tcPr/>
                </a:tc>
                <a:tc>
                  <a:txBody>
                    <a:bodyPr/>
                    <a:lstStyle/>
                    <a:p>
                      <a:r>
                        <a:rPr lang="en-US" altLang="ja-JP" dirty="0"/>
                        <a:t>Shared Service Center</a:t>
                      </a:r>
                      <a:endParaRPr lang="zh-CN" altLang="en-US" dirty="0"/>
                    </a:p>
                  </a:txBody>
                  <a:tcPr/>
                </a:tc>
                <a:extLst>
                  <a:ext uri="{0D108BD9-81ED-4DB2-BD59-A6C34878D82A}">
                    <a16:rowId xmlns:a16="http://schemas.microsoft.com/office/drawing/2014/main" val="532916652"/>
                  </a:ext>
                </a:extLst>
              </a:tr>
              <a:tr h="370840">
                <a:tc>
                  <a:txBody>
                    <a:bodyPr/>
                    <a:lstStyle/>
                    <a:p>
                      <a:r>
                        <a:rPr lang="en-US" altLang="ja-JP" dirty="0"/>
                        <a:t>HRBP</a:t>
                      </a:r>
                      <a:endParaRPr lang="zh-CN" altLang="en-US" dirty="0"/>
                    </a:p>
                  </a:txBody>
                  <a:tcPr/>
                </a:tc>
                <a:tc>
                  <a:txBody>
                    <a:bodyPr/>
                    <a:lstStyle/>
                    <a:p>
                      <a:r>
                        <a:rPr lang="en-US" altLang="ja-JP" dirty="0"/>
                        <a:t>Human</a:t>
                      </a:r>
                      <a:r>
                        <a:rPr lang="ja-JP" altLang="en-US" dirty="0"/>
                        <a:t> </a:t>
                      </a:r>
                      <a:r>
                        <a:rPr lang="en-US" altLang="ja-JP" dirty="0"/>
                        <a:t>Resource Business Partner</a:t>
                      </a:r>
                      <a:endParaRPr lang="zh-CN" altLang="en-US" dirty="0"/>
                    </a:p>
                  </a:txBody>
                  <a:tcPr/>
                </a:tc>
                <a:extLst>
                  <a:ext uri="{0D108BD9-81ED-4DB2-BD59-A6C34878D82A}">
                    <a16:rowId xmlns:a16="http://schemas.microsoft.com/office/drawing/2014/main" val="1584870634"/>
                  </a:ext>
                </a:extLst>
              </a:tr>
              <a:tr h="370840">
                <a:tc>
                  <a:txBody>
                    <a:bodyPr/>
                    <a:lstStyle/>
                    <a:p>
                      <a:r>
                        <a:rPr lang="en-US" altLang="zh-CN" dirty="0"/>
                        <a:t>COE</a:t>
                      </a:r>
                      <a:endParaRPr lang="zh-CN" altLang="en-US" dirty="0"/>
                    </a:p>
                  </a:txBody>
                  <a:tcPr/>
                </a:tc>
                <a:tc>
                  <a:txBody>
                    <a:bodyPr/>
                    <a:lstStyle/>
                    <a:p>
                      <a:r>
                        <a:rPr lang="en-US" altLang="zh-CN" dirty="0"/>
                        <a:t>Center of Expertise</a:t>
                      </a:r>
                      <a:endParaRPr lang="zh-CN" altLang="en-US" dirty="0"/>
                    </a:p>
                  </a:txBody>
                  <a:tcPr/>
                </a:tc>
                <a:extLst>
                  <a:ext uri="{0D108BD9-81ED-4DB2-BD59-A6C34878D82A}">
                    <a16:rowId xmlns:a16="http://schemas.microsoft.com/office/drawing/2014/main" val="1332583459"/>
                  </a:ext>
                </a:extLst>
              </a:tr>
              <a:tr h="370840">
                <a:tc>
                  <a:txBody>
                    <a:bodyPr/>
                    <a:lstStyle/>
                    <a:p>
                      <a:r>
                        <a:rPr lang="en-US" altLang="ja-JP" dirty="0"/>
                        <a:t>OS</a:t>
                      </a:r>
                      <a:endParaRPr lang="zh-CN" altLang="en-US" dirty="0"/>
                    </a:p>
                  </a:txBody>
                  <a:tcPr/>
                </a:tc>
                <a:tc>
                  <a:txBody>
                    <a:bodyPr/>
                    <a:lstStyle/>
                    <a:p>
                      <a:r>
                        <a:rPr lang="en-US" altLang="ja-JP" dirty="0"/>
                        <a:t>Out-Sourcing</a:t>
                      </a:r>
                      <a:r>
                        <a:rPr lang="ja-JP" altLang="en-US" dirty="0"/>
                        <a:t>　アウトソーシング</a:t>
                      </a:r>
                      <a:endParaRPr lang="zh-CN" altLang="en-US" dirty="0"/>
                    </a:p>
                  </a:txBody>
                  <a:tcPr/>
                </a:tc>
                <a:extLst>
                  <a:ext uri="{0D108BD9-81ED-4DB2-BD59-A6C34878D82A}">
                    <a16:rowId xmlns:a16="http://schemas.microsoft.com/office/drawing/2014/main" val="2975502518"/>
                  </a:ext>
                </a:extLst>
              </a:tr>
              <a:tr h="370840">
                <a:tc>
                  <a:txBody>
                    <a:bodyPr/>
                    <a:lstStyle/>
                    <a:p>
                      <a:r>
                        <a:rPr lang="en-US" altLang="ja-JP" dirty="0"/>
                        <a:t>SS</a:t>
                      </a:r>
                      <a:endParaRPr lang="zh-CN" altLang="en-US" dirty="0"/>
                    </a:p>
                  </a:txBody>
                  <a:tcPr/>
                </a:tc>
                <a:tc>
                  <a:txBody>
                    <a:bodyPr/>
                    <a:lstStyle/>
                    <a:p>
                      <a:r>
                        <a:rPr lang="ja-JP" altLang="en-US" dirty="0"/>
                        <a:t>ソリューションサービス　</a:t>
                      </a:r>
                      <a:endParaRPr lang="zh-CN" altLang="en-US" dirty="0"/>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t>iLab</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自社研究・新規</a:t>
                      </a:r>
                      <a:r>
                        <a:rPr lang="ja-JP" altLang="en-US"/>
                        <a:t>事業創出チーム</a:t>
                      </a:r>
                      <a:endParaRPr lang="ja-JP" altLang="en-US" dirty="0"/>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Client Manager</a:t>
                      </a:r>
                      <a:endParaRPr lang="ja-JP" altLang="en-US" dirty="0"/>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MA</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SI</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Roboto" panose="02000000000000000000" pitchFamily="2" charset="0"/>
                        </a:rPr>
                        <a:t>S</a:t>
                      </a:r>
                      <a:r>
                        <a:rPr lang="en-US" altLang="ja-JP" b="0" i="0" dirty="0">
                          <a:solidFill>
                            <a:srgbClr val="000000"/>
                          </a:solidFill>
                          <a:effectLst/>
                          <a:latin typeface="Roboto" panose="02000000000000000000" pitchFamily="2" charset="0"/>
                        </a:rPr>
                        <a:t>ystem Integration</a:t>
                      </a:r>
                      <a:r>
                        <a:rPr lang="ja-JP" altLang="en-US" b="0" i="0" dirty="0">
                          <a:solidFill>
                            <a:srgbClr val="000000"/>
                          </a:solidFill>
                          <a:effectLst/>
                          <a:latin typeface="Roboto" panose="02000000000000000000" pitchFamily="2" charset="0"/>
                        </a:rPr>
                        <a:t>　</a:t>
                      </a:r>
                      <a:endParaRPr lang="ja-JP" altLang="en-US" dirty="0"/>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Roboto" panose="02000000000000000000" pitchFamily="2" charset="0"/>
                        </a:rPr>
                        <a:t>PdM</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effectLst/>
                          <a:latin typeface="Tahoma" panose="020B0604030504040204" pitchFamily="34" charset="0"/>
                        </a:rPr>
                        <a:t>product manager</a:t>
                      </a:r>
                      <a:r>
                        <a:rPr lang="ja-JP" altLang="en-US" sz="1800" dirty="0">
                          <a:effectLst/>
                          <a:latin typeface="Tahoma" panose="020B0604030504040204" pitchFamily="34" charset="0"/>
                        </a:rPr>
                        <a:t>　</a:t>
                      </a:r>
                      <a:endParaRPr lang="ja-JP" altLang="en-US" dirty="0"/>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p>
                  </a:txBody>
                  <a:tcPr/>
                </a:tc>
                <a:extLst>
                  <a:ext uri="{0D108BD9-81ED-4DB2-BD59-A6C34878D82A}">
                    <a16:rowId xmlns:a16="http://schemas.microsoft.com/office/drawing/2014/main" val="1559080645"/>
                  </a:ext>
                </a:extLst>
              </a:tr>
            </a:tbl>
          </a:graphicData>
        </a:graphic>
      </p:graphicFrame>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コアビジネス：先端技術技能実践センター</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1292662"/>
          </a:xfrm>
        </p:spPr>
        <p:txBody>
          <a:bodyPr/>
          <a:lstStyle/>
          <a:p>
            <a:pPr marL="342900" indent="-342900">
              <a:buFont typeface="Wingdings" panose="05000000000000000000" pitchFamily="2" charset="2"/>
              <a:buChar char="l"/>
            </a:pPr>
            <a:r>
              <a:rPr lang="ja-JP" altLang="en-US" dirty="0"/>
              <a:t>大学卒業生の就職支援</a:t>
            </a:r>
            <a:endParaRPr lang="en-US" altLang="zh-CN" dirty="0"/>
          </a:p>
          <a:p>
            <a:pPr marL="800100" lvl="1" indent="-342900">
              <a:buFont typeface="Wingdings" panose="05000000000000000000" pitchFamily="2" charset="2"/>
              <a:buChar char="l"/>
            </a:pPr>
            <a:r>
              <a:rPr lang="zh-CN" altLang="en-US" dirty="0"/>
              <a:t>提供不超过</a:t>
            </a:r>
            <a:r>
              <a:rPr lang="en-US" altLang="zh-CN" dirty="0"/>
              <a:t>2</a:t>
            </a:r>
            <a:r>
              <a:rPr lang="zh-CN" altLang="en-US" dirty="0"/>
              <a:t>年的带薪技能实践（</a:t>
            </a:r>
            <a:r>
              <a:rPr lang="en-US" altLang="zh-CN" dirty="0"/>
              <a:t>1</a:t>
            </a:r>
            <a:r>
              <a:rPr lang="zh-CN" altLang="en-US" dirty="0"/>
              <a:t>年期劳动合同，最多可续签</a:t>
            </a:r>
            <a:r>
              <a:rPr lang="en-US" altLang="zh-CN" dirty="0"/>
              <a:t>1</a:t>
            </a:r>
            <a:r>
              <a:rPr lang="zh-CN" altLang="en-US" dirty="0"/>
              <a:t>年）</a:t>
            </a:r>
          </a:p>
          <a:p>
            <a:pPr marL="342900" indent="-342900">
              <a:buFont typeface="Wingdings" panose="05000000000000000000" pitchFamily="2" charset="2"/>
              <a:buChar char="l"/>
            </a:pPr>
            <a:r>
              <a:rPr lang="ja-JP" altLang="en-US" dirty="0"/>
              <a:t>大学三年生、四年生のインターンシップ</a:t>
            </a:r>
            <a:endParaRPr lang="en-US" altLang="zh-CN" dirty="0"/>
          </a:p>
          <a:p>
            <a:pPr marL="800100" lvl="1" indent="-342900">
              <a:buFont typeface="Wingdings" panose="05000000000000000000" pitchFamily="2" charset="2"/>
              <a:buChar char="l"/>
            </a:pPr>
            <a:r>
              <a:rPr lang="zh-CN" altLang="en-US" dirty="0"/>
              <a:t>带薪技能实习（根据绩效评价支付时薪）</a:t>
            </a: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spTree>
    <p:extLst>
      <p:ext uri="{BB962C8B-B14F-4D97-AF65-F5344CB8AC3E}">
        <p14:creationId xmlns:p14="http://schemas.microsoft.com/office/powerpoint/2010/main" val="140749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コアビジネス：データセンター関連の研究・運営</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ハードウエア　</a:t>
            </a:r>
            <a:endParaRPr lang="en-US" altLang="ja-JP"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ja-JP" altLang="en-US" dirty="0"/>
              <a:t>ソフトウエア</a:t>
            </a:r>
            <a:endParaRPr lang="en-US" altLang="ja-JP" dirty="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ja-JP" altLang="en-US" dirty="0"/>
              <a:t>プライベートネットワーク</a:t>
            </a:r>
            <a:endParaRPr lang="en-US" altLang="ja-JP" dirty="0"/>
          </a:p>
          <a:p>
            <a:pPr marL="342900" indent="-342900">
              <a:buFont typeface="Wingdings" panose="05000000000000000000" pitchFamily="2" charset="2"/>
              <a:buChar char="l"/>
            </a:pPr>
            <a:r>
              <a:rPr lang="ja-JP" altLang="en-US" dirty="0"/>
              <a:t>開発環境：</a:t>
            </a:r>
            <a:r>
              <a:rPr lang="en-US" altLang="ja-JP" dirty="0"/>
              <a:t>VDI</a:t>
            </a:r>
            <a:r>
              <a:rPr lang="ja-JP" altLang="en-US" dirty="0"/>
              <a:t>を利用して　データセンターをリモートアクセスできます。</a:t>
            </a:r>
          </a:p>
          <a:p>
            <a:r>
              <a:rPr lang="ja-JP" altLang="en-US" dirty="0"/>
              <a:t>　　　　　すべてデータは　法律により　各国側に　保存しています。</a:t>
            </a:r>
            <a:endParaRPr lang="en-US" altLang="ja-JP" dirty="0"/>
          </a:p>
          <a:p>
            <a:pPr marL="342900" indent="-342900">
              <a:buFont typeface="Wingdings" panose="05000000000000000000" pitchFamily="2" charset="2"/>
              <a:buChar char="l"/>
            </a:pPr>
            <a:endParaRPr lang="en-US" altLang="ja-JP" dirty="0"/>
          </a:p>
          <a:p>
            <a:pPr marL="342900" indent="-342900">
              <a:buFont typeface="Wingdings" panose="05000000000000000000" pitchFamily="2" charset="2"/>
              <a:buChar char="l"/>
            </a:pPr>
            <a:r>
              <a:rPr lang="ja-JP" altLang="en-US" dirty="0"/>
              <a:t>　</a:t>
            </a:r>
            <a:endParaRPr lang="zh-CN" altLang="en-US" dirty="0"/>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2839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C409D-594E-E963-CCDA-DB2716AA4788}"/>
              </a:ext>
            </a:extLst>
          </p:cNvPr>
          <p:cNvSpPr>
            <a:spLocks noGrp="1"/>
          </p:cNvSpPr>
          <p:nvPr>
            <p:ph type="title"/>
          </p:nvPr>
        </p:nvSpPr>
        <p:spPr>
          <a:xfrm>
            <a:off x="316983" y="-16805"/>
            <a:ext cx="11540249" cy="492443"/>
          </a:xfrm>
        </p:spPr>
        <p:txBody>
          <a:bodyPr/>
          <a:lstStyle/>
          <a:p>
            <a:r>
              <a:rPr lang="ja-JP" altLang="en-US" dirty="0"/>
              <a:t>運営コスト</a:t>
            </a:r>
            <a:endParaRPr lang="zh-CN" altLang="en-US" dirty="0"/>
          </a:p>
        </p:txBody>
      </p:sp>
      <p:sp>
        <p:nvSpPr>
          <p:cNvPr id="3" name="文本占位符 2">
            <a:extLst>
              <a:ext uri="{FF2B5EF4-FFF2-40B4-BE49-F238E27FC236}">
                <a16:creationId xmlns:a16="http://schemas.microsoft.com/office/drawing/2014/main" id="{61395C72-A316-A5A9-CD46-EA0A2A0BA2B1}"/>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企業利益（上場の親会社なので）：最高</a:t>
            </a:r>
            <a:r>
              <a:rPr lang="en-US" altLang="ja-JP" dirty="0">
                <a:latin typeface="MS Mincho" panose="02020609040205080304" pitchFamily="49" charset="-128"/>
                <a:ea typeface="MS Mincho" panose="02020609040205080304" pitchFamily="49" charset="-128"/>
              </a:rPr>
              <a:t>15%</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20%</a:t>
            </a: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人材育成、先端技術研究など投資、メンバー異動などリスク予防：約</a:t>
            </a:r>
            <a:r>
              <a:rPr lang="en-US" altLang="ja-JP" dirty="0">
                <a:latin typeface="MS Mincho" panose="02020609040205080304" pitchFamily="49" charset="-128"/>
                <a:ea typeface="MS Mincho" panose="02020609040205080304" pitchFamily="49" charset="-128"/>
              </a:rPr>
              <a:t>10%</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15%</a:t>
            </a: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人件費（管理費用も含めた）：最低</a:t>
            </a:r>
            <a:r>
              <a:rPr lang="en-US" altLang="ja-JP" dirty="0">
                <a:latin typeface="MS Mincho" panose="02020609040205080304" pitchFamily="49" charset="-128"/>
                <a:ea typeface="MS Mincho" panose="02020609040205080304" pitchFamily="49" charset="-128"/>
              </a:rPr>
              <a:t>70%</a:t>
            </a:r>
            <a:r>
              <a:rPr lang="ja-JP" altLang="en-US" dirty="0">
                <a:latin typeface="MS Mincho" panose="02020609040205080304" pitchFamily="49" charset="-128"/>
                <a:ea typeface="MS Mincho" panose="02020609040205080304" pitchFamily="49" charset="-128"/>
              </a:rPr>
              <a:t>～</a:t>
            </a:r>
            <a:r>
              <a:rPr lang="en-US" altLang="ja-JP" dirty="0">
                <a:latin typeface="MS Mincho" panose="02020609040205080304" pitchFamily="49" charset="-128"/>
                <a:ea typeface="MS Mincho" panose="02020609040205080304" pitchFamily="49" charset="-128"/>
              </a:rPr>
              <a:t>75%</a:t>
            </a:r>
          </a:p>
          <a:p>
            <a:pPr marL="342900" indent="-342900">
              <a:buFont typeface="Wingdings" panose="05000000000000000000" pitchFamily="2" charset="2"/>
              <a:buChar char="l"/>
            </a:pP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日本の通常</a:t>
            </a:r>
            <a:r>
              <a:rPr lang="en-US" altLang="ja-JP" dirty="0">
                <a:latin typeface="MS Mincho" panose="02020609040205080304" pitchFamily="49" charset="-128"/>
                <a:ea typeface="MS Mincho" panose="02020609040205080304" pitchFamily="49" charset="-128"/>
              </a:rPr>
              <a:t>3</a:t>
            </a:r>
            <a:r>
              <a:rPr lang="ja-JP" altLang="en-US" dirty="0">
                <a:latin typeface="MS Mincho" panose="02020609040205080304" pitchFamily="49" charset="-128"/>
                <a:ea typeface="MS Mincho" panose="02020609040205080304" pitchFamily="49" charset="-128"/>
              </a:rPr>
              <a:t>重下請けの場合　実働開発費用は　客先発注額の５０％不足（</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の</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の</a:t>
            </a:r>
            <a:r>
              <a:rPr lang="en-US" altLang="ja-JP" dirty="0">
                <a:latin typeface="MS Mincho" panose="02020609040205080304" pitchFamily="49" charset="-128"/>
                <a:ea typeface="MS Mincho" panose="02020609040205080304" pitchFamily="49" charset="-128"/>
              </a:rPr>
              <a:t>0.8</a:t>
            </a:r>
            <a:r>
              <a:rPr lang="ja-JP" altLang="en-US" dirty="0">
                <a:latin typeface="MS Mincho" panose="02020609040205080304" pitchFamily="49" charset="-128"/>
                <a:ea typeface="MS Mincho" panose="02020609040205080304" pitchFamily="49" charset="-128"/>
              </a:rPr>
              <a:t>後、最高投入約０．５１です）</a:t>
            </a:r>
            <a:endParaRPr lang="zh-CN" altLang="en-US" dirty="0">
              <a:latin typeface="MS Mincho" panose="02020609040205080304" pitchFamily="49" charset="-128"/>
              <a:ea typeface="MS Mincho" panose="02020609040205080304" pitchFamily="49" charset="-128"/>
            </a:endParaRPr>
          </a:p>
        </p:txBody>
      </p:sp>
      <p:sp>
        <p:nvSpPr>
          <p:cNvPr id="4" name="日期占位符 3">
            <a:extLst>
              <a:ext uri="{FF2B5EF4-FFF2-40B4-BE49-F238E27FC236}">
                <a16:creationId xmlns:a16="http://schemas.microsoft.com/office/drawing/2014/main" id="{7F8E920C-9FA6-8225-C1D2-E9EBFD16E5D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A336E91A-11C3-0F8E-C261-6A324F7E07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21161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highlight>
                  <a:srgbClr val="00FF00"/>
                </a:highlight>
              </a:rPr>
              <a:t>セキュリティ対策</a:t>
            </a:r>
            <a:endParaRPr lang="en-US" altLang="ja-JP" sz="2400" dirty="0">
              <a:highlight>
                <a:srgbClr val="00FF00"/>
              </a:highlight>
            </a:endParaRPr>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706275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753325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738664"/>
          </a:xfrm>
        </p:spPr>
        <p:txBody>
          <a:bodyPr/>
          <a:lstStyle/>
          <a:p>
            <a:r>
              <a:rPr lang="ja-JP" altLang="en-US" dirty="0"/>
              <a:t>開発ネットワークから　外に　資料をコピーすることは　事前申請すること　プロセスにより　手続きます。</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2022/7/1</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2431544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highlight>
                  <a:srgbClr val="00FF00"/>
                </a:highlight>
              </a:rPr>
              <a:t>マーキング戦略</a:t>
            </a:r>
            <a:endParaRPr lang="en-US" altLang="ja-JP" sz="2400" dirty="0">
              <a:highlight>
                <a:srgbClr val="00FF00"/>
              </a:highlight>
            </a:endParaRPr>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288670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A5DB15F-692C-4CDE-A576-BD9F14B94F2A}"/>
              </a:ext>
            </a:extLst>
          </p:cNvPr>
          <p:cNvSpPr>
            <a:spLocks noGrp="1"/>
          </p:cNvSpPr>
          <p:nvPr>
            <p:ph type="title"/>
          </p:nvPr>
        </p:nvSpPr>
        <p:spPr>
          <a:xfrm>
            <a:off x="316983" y="-16805"/>
            <a:ext cx="11540249" cy="492443"/>
          </a:xfrm>
        </p:spPr>
        <p:txBody>
          <a:bodyPr/>
          <a:lstStyle/>
          <a:p>
            <a:r>
              <a:rPr lang="ja-JP" altLang="en-US" dirty="0"/>
              <a:t>中小企業向けの人事・労務サービス</a:t>
            </a:r>
            <a:endParaRPr lang="zh-CN" altLang="en-US" dirty="0"/>
          </a:p>
        </p:txBody>
      </p:sp>
      <p:sp>
        <p:nvSpPr>
          <p:cNvPr id="7" name="テキスト プレースホルダー 6">
            <a:extLst>
              <a:ext uri="{FF2B5EF4-FFF2-40B4-BE49-F238E27FC236}">
                <a16:creationId xmlns:a16="http://schemas.microsoft.com/office/drawing/2014/main" id="{CBA10022-1D6B-4DB0-9C7C-1FA5ACF064AB}"/>
              </a:ext>
            </a:extLst>
          </p:cNvPr>
          <p:cNvSpPr>
            <a:spLocks noGrp="1"/>
          </p:cNvSpPr>
          <p:nvPr>
            <p:ph type="body" idx="1"/>
          </p:nvPr>
        </p:nvSpPr>
        <p:spPr>
          <a:xfrm>
            <a:off x="316983" y="557909"/>
            <a:ext cx="11540249" cy="738664"/>
          </a:xfrm>
        </p:spPr>
        <p:txBody>
          <a:bodyPr/>
          <a:lstStyle/>
          <a:p>
            <a:r>
              <a:rPr lang="en-US" altLang="ja-JP" dirty="0"/>
              <a:t>XX</a:t>
            </a:r>
            <a:endParaRPr lang="en-US" altLang="zh-CN" dirty="0"/>
          </a:p>
          <a:p>
            <a:endParaRPr lang="en-US" altLang="zh-CN" dirty="0"/>
          </a:p>
        </p:txBody>
      </p:sp>
      <p:sp>
        <p:nvSpPr>
          <p:cNvPr id="4" name="日付プレースホルダー 3">
            <a:extLst>
              <a:ext uri="{FF2B5EF4-FFF2-40B4-BE49-F238E27FC236}">
                <a16:creationId xmlns:a16="http://schemas.microsoft.com/office/drawing/2014/main" id="{1AFFD2B9-E493-49DF-BFD9-4997B22E751D}"/>
              </a:ext>
            </a:extLst>
          </p:cNvPr>
          <p:cNvSpPr>
            <a:spLocks noGrp="1"/>
          </p:cNvSpPr>
          <p:nvPr>
            <p:ph type="dt" sz="half" idx="6"/>
          </p:nvPr>
        </p:nvSpPr>
        <p:spPr/>
        <p:txBody>
          <a:bodyPr/>
          <a:lstStyle/>
          <a:p>
            <a:fld id="{7741A87D-8854-4856-A598-5B71DC96129A}" type="datetime1">
              <a:rPr kumimoji="1" lang="zh-CN" altLang="en-US" smtClean="0"/>
              <a:t>2022/7/1</a:t>
            </a:fld>
            <a:endParaRPr kumimoji="1" lang="ja-JP" altLang="en-US"/>
          </a:p>
        </p:txBody>
      </p:sp>
      <p:sp>
        <p:nvSpPr>
          <p:cNvPr id="5" name="スライド番号プレースホルダー 4">
            <a:extLst>
              <a:ext uri="{FF2B5EF4-FFF2-40B4-BE49-F238E27FC236}">
                <a16:creationId xmlns:a16="http://schemas.microsoft.com/office/drawing/2014/main" id="{E329216E-BD56-4BBF-9B47-65097E8959E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graphicFrame>
        <p:nvGraphicFramePr>
          <p:cNvPr id="2" name="表 2">
            <a:extLst>
              <a:ext uri="{FF2B5EF4-FFF2-40B4-BE49-F238E27FC236}">
                <a16:creationId xmlns:a16="http://schemas.microsoft.com/office/drawing/2014/main" id="{2D505178-736B-42CA-9065-8CDAA2F056E4}"/>
              </a:ext>
            </a:extLst>
          </p:cNvPr>
          <p:cNvGraphicFramePr>
            <a:graphicFrameLocks noGrp="1"/>
          </p:cNvGraphicFramePr>
          <p:nvPr>
            <p:extLst>
              <p:ext uri="{D42A27DB-BD31-4B8C-83A1-F6EECF244321}">
                <p14:modId xmlns:p14="http://schemas.microsoft.com/office/powerpoint/2010/main" val="3812430085"/>
              </p:ext>
            </p:extLst>
          </p:nvPr>
        </p:nvGraphicFramePr>
        <p:xfrm>
          <a:off x="316983" y="2819416"/>
          <a:ext cx="11518910" cy="2661920"/>
        </p:xfrm>
        <a:graphic>
          <a:graphicData uri="http://schemas.openxmlformats.org/drawingml/2006/table">
            <a:tbl>
              <a:tblPr firstRow="1" bandRow="1">
                <a:tableStyleId>{5C22544A-7EE6-4342-B048-85BDC9FD1C3A}</a:tableStyleId>
              </a:tblPr>
              <a:tblGrid>
                <a:gridCol w="1903703">
                  <a:extLst>
                    <a:ext uri="{9D8B030D-6E8A-4147-A177-3AD203B41FA5}">
                      <a16:colId xmlns:a16="http://schemas.microsoft.com/office/drawing/2014/main" val="2037695324"/>
                    </a:ext>
                  </a:extLst>
                </a:gridCol>
                <a:gridCol w="1998617">
                  <a:extLst>
                    <a:ext uri="{9D8B030D-6E8A-4147-A177-3AD203B41FA5}">
                      <a16:colId xmlns:a16="http://schemas.microsoft.com/office/drawing/2014/main" val="3334547513"/>
                    </a:ext>
                  </a:extLst>
                </a:gridCol>
                <a:gridCol w="1946366">
                  <a:extLst>
                    <a:ext uri="{9D8B030D-6E8A-4147-A177-3AD203B41FA5}">
                      <a16:colId xmlns:a16="http://schemas.microsoft.com/office/drawing/2014/main" val="133329368"/>
                    </a:ext>
                  </a:extLst>
                </a:gridCol>
                <a:gridCol w="2194560">
                  <a:extLst>
                    <a:ext uri="{9D8B030D-6E8A-4147-A177-3AD203B41FA5}">
                      <a16:colId xmlns:a16="http://schemas.microsoft.com/office/drawing/2014/main" val="571017580"/>
                    </a:ext>
                  </a:extLst>
                </a:gridCol>
                <a:gridCol w="3475664">
                  <a:extLst>
                    <a:ext uri="{9D8B030D-6E8A-4147-A177-3AD203B41FA5}">
                      <a16:colId xmlns:a16="http://schemas.microsoft.com/office/drawing/2014/main" val="3657628625"/>
                    </a:ext>
                  </a:extLst>
                </a:gridCol>
              </a:tblGrid>
              <a:tr h="370840">
                <a:tc>
                  <a:txBody>
                    <a:bodyPr/>
                    <a:lstStyle/>
                    <a:p>
                      <a:endParaRPr lang="zh-CN" altLang="en-US"/>
                    </a:p>
                  </a:txBody>
                  <a:tcPr/>
                </a:tc>
                <a:tc>
                  <a:txBody>
                    <a:bodyPr/>
                    <a:lstStyle/>
                    <a:p>
                      <a:pPr algn="ctr"/>
                      <a:r>
                        <a:rPr lang="en-US" altLang="ja-JP" dirty="0"/>
                        <a:t>HRBP</a:t>
                      </a:r>
                      <a:endParaRPr lang="zh-CN" altLang="en-US" dirty="0"/>
                    </a:p>
                  </a:txBody>
                  <a:tcPr/>
                </a:tc>
                <a:tc>
                  <a:txBody>
                    <a:bodyPr/>
                    <a:lstStyle/>
                    <a:p>
                      <a:pPr algn="ctr"/>
                      <a:r>
                        <a:rPr lang="en-US" altLang="ja-JP" dirty="0"/>
                        <a:t>SSC</a:t>
                      </a:r>
                      <a:endParaRPr lang="zh-CN" altLang="en-US" dirty="0"/>
                    </a:p>
                  </a:txBody>
                  <a:tcPr/>
                </a:tc>
                <a:tc>
                  <a:txBody>
                    <a:bodyPr/>
                    <a:lstStyle/>
                    <a:p>
                      <a:pPr algn="ctr"/>
                      <a:r>
                        <a:rPr lang="zh-CN" altLang="en-US" dirty="0"/>
                        <a:t>人事・労務</a:t>
                      </a:r>
                      <a:r>
                        <a:rPr lang="en-US" altLang="ja-JP" dirty="0"/>
                        <a:t>SaaS</a:t>
                      </a:r>
                      <a:endParaRPr lang="zh-CN" altLang="en-US" dirty="0"/>
                    </a:p>
                  </a:txBody>
                  <a:tcPr/>
                </a:tc>
                <a:tc>
                  <a:txBody>
                    <a:bodyPr/>
                    <a:lstStyle/>
                    <a:p>
                      <a:r>
                        <a:rPr lang="ja-JP" altLang="en-US" dirty="0"/>
                        <a:t>料金</a:t>
                      </a:r>
                      <a:endParaRPr lang="zh-CN" altLang="en-US" dirty="0"/>
                    </a:p>
                  </a:txBody>
                  <a:tcPr/>
                </a:tc>
                <a:extLst>
                  <a:ext uri="{0D108BD9-81ED-4DB2-BD59-A6C34878D82A}">
                    <a16:rowId xmlns:a16="http://schemas.microsoft.com/office/drawing/2014/main" val="1099873262"/>
                  </a:ext>
                </a:extLst>
              </a:tr>
              <a:tr h="370840">
                <a:tc>
                  <a:txBody>
                    <a:bodyPr/>
                    <a:lstStyle/>
                    <a:p>
                      <a:r>
                        <a:rPr lang="ja-JP" altLang="en-US" dirty="0"/>
                        <a:t>プラン１</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pPr algn="ctr"/>
                      <a:r>
                        <a:rPr lang="ja-JP" altLang="en-US" dirty="0"/>
                        <a:t>●</a:t>
                      </a:r>
                      <a:endParaRPr lang="zh-CN" altLang="en-US" dirty="0"/>
                    </a:p>
                  </a:txBody>
                  <a:tcPr/>
                </a:tc>
                <a:tc>
                  <a:txBody>
                    <a:bodyPr/>
                    <a:lstStyle/>
                    <a:p>
                      <a:r>
                        <a:rPr lang="en-US" altLang="ja-JP" dirty="0"/>
                        <a:t>HRBP</a:t>
                      </a:r>
                      <a:r>
                        <a:rPr lang="ja-JP" altLang="en-US" dirty="0"/>
                        <a:t>と</a:t>
                      </a:r>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212676071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SSC</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354855809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p>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en-US" altLang="ja-JP" dirty="0"/>
                        <a:t>HRBP</a:t>
                      </a:r>
                      <a:r>
                        <a:rPr lang="ja-JP" altLang="en-US" dirty="0"/>
                        <a:t>の料金＞</a:t>
                      </a:r>
                      <a:r>
                        <a:rPr lang="en-US" altLang="ja-JP" dirty="0"/>
                        <a:t>100</a:t>
                      </a:r>
                      <a:r>
                        <a:rPr lang="ja-JP" altLang="en-US" dirty="0"/>
                        <a:t>万円の場合　</a:t>
                      </a:r>
                      <a:r>
                        <a:rPr lang="en-US" altLang="ja-JP" dirty="0"/>
                        <a:t>SaaS</a:t>
                      </a:r>
                      <a:r>
                        <a:rPr lang="ja-JP" altLang="en-US" dirty="0"/>
                        <a:t>無料</a:t>
                      </a:r>
                      <a:endParaRPr lang="zh-CN" altLang="en-US" dirty="0"/>
                    </a:p>
                  </a:txBody>
                  <a:tcPr/>
                </a:tc>
                <a:extLst>
                  <a:ext uri="{0D108BD9-81ED-4DB2-BD59-A6C34878D82A}">
                    <a16:rowId xmlns:a16="http://schemas.microsoft.com/office/drawing/2014/main" val="14000863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プラン４</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a:t>
                      </a:r>
                      <a:endParaRPr lang="zh-CN" altLang="en-US" dirty="0"/>
                    </a:p>
                  </a:txBody>
                  <a:tcPr/>
                </a:tc>
                <a:tc>
                  <a:txBody>
                    <a:bodyPr/>
                    <a:lstStyle/>
                    <a:p>
                      <a:r>
                        <a:rPr lang="ja-JP" altLang="en-US" dirty="0"/>
                        <a:t>精算</a:t>
                      </a:r>
                      <a:endParaRPr lang="zh-CN" altLang="en-US" dirty="0"/>
                    </a:p>
                  </a:txBody>
                  <a:tcPr/>
                </a:tc>
                <a:extLst>
                  <a:ext uri="{0D108BD9-81ED-4DB2-BD59-A6C34878D82A}">
                    <a16:rowId xmlns:a16="http://schemas.microsoft.com/office/drawing/2014/main" val="1284373863"/>
                  </a:ext>
                </a:extLst>
              </a:tr>
            </a:tbl>
          </a:graphicData>
        </a:graphic>
      </p:graphicFrame>
    </p:spTree>
    <p:extLst>
      <p:ext uri="{BB962C8B-B14F-4D97-AF65-F5344CB8AC3E}">
        <p14:creationId xmlns:p14="http://schemas.microsoft.com/office/powerpoint/2010/main" val="424178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E8AAC-BE47-4769-8481-5EA7F6332EFB}"/>
              </a:ext>
            </a:extLst>
          </p:cNvPr>
          <p:cNvSpPr>
            <a:spLocks noGrp="1"/>
          </p:cNvSpPr>
          <p:nvPr>
            <p:ph type="title"/>
          </p:nvPr>
        </p:nvSpPr>
        <p:spPr>
          <a:xfrm>
            <a:off x="316983" y="-16805"/>
            <a:ext cx="11540249" cy="492443"/>
          </a:xfrm>
        </p:spPr>
        <p:txBody>
          <a:bodyPr/>
          <a:lstStyle/>
          <a:p>
            <a:r>
              <a:rPr lang="ja-JP" altLang="en-US" dirty="0"/>
              <a:t>バーチャルスクール</a:t>
            </a:r>
            <a:endParaRPr lang="zh-CN" altLang="en-US" dirty="0"/>
          </a:p>
        </p:txBody>
      </p:sp>
      <p:sp>
        <p:nvSpPr>
          <p:cNvPr id="3" name="テキスト プレースホルダー 2">
            <a:extLst>
              <a:ext uri="{FF2B5EF4-FFF2-40B4-BE49-F238E27FC236}">
                <a16:creationId xmlns:a16="http://schemas.microsoft.com/office/drawing/2014/main" id="{62D08387-3A09-43BB-9D7F-357E31D54F36}"/>
              </a:ext>
            </a:extLst>
          </p:cNvPr>
          <p:cNvSpPr>
            <a:spLocks noGrp="1"/>
          </p:cNvSpPr>
          <p:nvPr>
            <p:ph type="body" idx="1"/>
          </p:nvPr>
        </p:nvSpPr>
        <p:spPr>
          <a:xfrm>
            <a:off x="316983" y="557909"/>
            <a:ext cx="11540249" cy="1741538"/>
          </a:xfrm>
        </p:spPr>
        <p:txBody>
          <a:bodyPr/>
          <a:lstStyle/>
          <a:p>
            <a:endParaRPr lang="zh-CN" altLang="en-US" dirty="0"/>
          </a:p>
        </p:txBody>
      </p:sp>
      <p:sp>
        <p:nvSpPr>
          <p:cNvPr id="4" name="日付プレースホルダー 3">
            <a:extLst>
              <a:ext uri="{FF2B5EF4-FFF2-40B4-BE49-F238E27FC236}">
                <a16:creationId xmlns:a16="http://schemas.microsoft.com/office/drawing/2014/main" id="{6B1B419D-4E53-4B26-8ADE-ED804B44AABA}"/>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9B9C9847-326E-4397-AAA7-FEF59479A9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graphicFrame>
        <p:nvGraphicFramePr>
          <p:cNvPr id="6" name="表 6">
            <a:extLst>
              <a:ext uri="{FF2B5EF4-FFF2-40B4-BE49-F238E27FC236}">
                <a16:creationId xmlns:a16="http://schemas.microsoft.com/office/drawing/2014/main" id="{0D144BC3-CE3A-4D2E-B5B5-5DD6E8AABF48}"/>
              </a:ext>
            </a:extLst>
          </p:cNvPr>
          <p:cNvGraphicFramePr>
            <a:graphicFrameLocks noGrp="1"/>
          </p:cNvGraphicFramePr>
          <p:nvPr>
            <p:extLst>
              <p:ext uri="{D42A27DB-BD31-4B8C-83A1-F6EECF244321}">
                <p14:modId xmlns:p14="http://schemas.microsoft.com/office/powerpoint/2010/main" val="1077342977"/>
              </p:ext>
            </p:extLst>
          </p:nvPr>
        </p:nvGraphicFramePr>
        <p:xfrm>
          <a:off x="338324" y="2704354"/>
          <a:ext cx="11518905" cy="1854200"/>
        </p:xfrm>
        <a:graphic>
          <a:graphicData uri="http://schemas.openxmlformats.org/drawingml/2006/table">
            <a:tbl>
              <a:tblPr firstRow="1" bandRow="1">
                <a:tableStyleId>{5C22544A-7EE6-4342-B048-85BDC9FD1C3A}</a:tableStyleId>
              </a:tblPr>
              <a:tblGrid>
                <a:gridCol w="2303781">
                  <a:extLst>
                    <a:ext uri="{9D8B030D-6E8A-4147-A177-3AD203B41FA5}">
                      <a16:colId xmlns:a16="http://schemas.microsoft.com/office/drawing/2014/main" val="2318358560"/>
                    </a:ext>
                  </a:extLst>
                </a:gridCol>
                <a:gridCol w="2303781">
                  <a:extLst>
                    <a:ext uri="{9D8B030D-6E8A-4147-A177-3AD203B41FA5}">
                      <a16:colId xmlns:a16="http://schemas.microsoft.com/office/drawing/2014/main" val="3330595114"/>
                    </a:ext>
                  </a:extLst>
                </a:gridCol>
                <a:gridCol w="3028220">
                  <a:extLst>
                    <a:ext uri="{9D8B030D-6E8A-4147-A177-3AD203B41FA5}">
                      <a16:colId xmlns:a16="http://schemas.microsoft.com/office/drawing/2014/main" val="636416403"/>
                    </a:ext>
                  </a:extLst>
                </a:gridCol>
                <a:gridCol w="1579342">
                  <a:extLst>
                    <a:ext uri="{9D8B030D-6E8A-4147-A177-3AD203B41FA5}">
                      <a16:colId xmlns:a16="http://schemas.microsoft.com/office/drawing/2014/main" val="625799516"/>
                    </a:ext>
                  </a:extLst>
                </a:gridCol>
                <a:gridCol w="2303781">
                  <a:extLst>
                    <a:ext uri="{9D8B030D-6E8A-4147-A177-3AD203B41FA5}">
                      <a16:colId xmlns:a16="http://schemas.microsoft.com/office/drawing/2014/main" val="705804663"/>
                    </a:ext>
                  </a:extLst>
                </a:gridCol>
              </a:tblGrid>
              <a:tr h="370840">
                <a:tc>
                  <a:txBody>
                    <a:bodyPr/>
                    <a:lstStyle/>
                    <a:p>
                      <a:endParaRPr lang="zh-CN" altLang="en-US"/>
                    </a:p>
                  </a:txBody>
                  <a:tcPr/>
                </a:tc>
                <a:tc>
                  <a:txBody>
                    <a:bodyPr/>
                    <a:lstStyle/>
                    <a:p>
                      <a:r>
                        <a:rPr lang="ja-JP" altLang="en-US" dirty="0"/>
                        <a:t>パソコンリース</a:t>
                      </a:r>
                      <a:endParaRPr lang="zh-CN" altLang="en-US" dirty="0"/>
                    </a:p>
                  </a:txBody>
                  <a:tcPr/>
                </a:tc>
                <a:tc>
                  <a:txBody>
                    <a:bodyPr/>
                    <a:lstStyle/>
                    <a:p>
                      <a:r>
                        <a:rPr lang="ja-JP" altLang="en-US" dirty="0"/>
                        <a:t>バーチャルスクール</a:t>
                      </a:r>
                      <a:r>
                        <a:rPr lang="en-US" altLang="ja-JP" dirty="0"/>
                        <a:t>SaaS</a:t>
                      </a:r>
                      <a:endParaRPr lang="zh-CN" altLang="en-US" dirty="0"/>
                    </a:p>
                  </a:txBody>
                  <a:tcPr/>
                </a:tc>
                <a:tc>
                  <a:txBody>
                    <a:bodyPr/>
                    <a:lstStyle/>
                    <a:p>
                      <a:r>
                        <a:rPr lang="ja-JP" altLang="en-US" dirty="0"/>
                        <a:t>教員出向</a:t>
                      </a:r>
                      <a:endParaRPr lang="zh-CN" altLang="en-US" dirty="0"/>
                    </a:p>
                  </a:txBody>
                  <a:tcPr/>
                </a:tc>
                <a:tc>
                  <a:txBody>
                    <a:bodyPr/>
                    <a:lstStyle/>
                    <a:p>
                      <a:endParaRPr lang="zh-CN" altLang="en-US"/>
                    </a:p>
                  </a:txBody>
                  <a:tcPr/>
                </a:tc>
                <a:extLst>
                  <a:ext uri="{0D108BD9-81ED-4DB2-BD59-A6C34878D82A}">
                    <a16:rowId xmlns:a16="http://schemas.microsoft.com/office/drawing/2014/main" val="3417945703"/>
                  </a:ext>
                </a:extLst>
              </a:tr>
              <a:tr h="370840">
                <a:tc>
                  <a:txBody>
                    <a:bodyPr/>
                    <a:lstStyle/>
                    <a:p>
                      <a:r>
                        <a:rPr lang="ja-JP" altLang="en-US" dirty="0"/>
                        <a:t>プラン１</a:t>
                      </a:r>
                      <a:endParaRPr lang="zh-CN" altLang="en-US" dirty="0"/>
                    </a:p>
                  </a:txBody>
                  <a:tcPr/>
                </a:tc>
                <a:tc>
                  <a:txBody>
                    <a:bodyPr/>
                    <a:lstStyle/>
                    <a:p>
                      <a:r>
                        <a:rPr lang="ja-JP" altLang="en-US" dirty="0"/>
                        <a:t>●</a:t>
                      </a:r>
                      <a:endParaRPr lang="zh-CN" altLang="en-US" dirty="0"/>
                    </a:p>
                  </a:txBody>
                  <a:tcPr/>
                </a:tc>
                <a:tc>
                  <a:txBody>
                    <a:bodyPr/>
                    <a:lstStyle/>
                    <a:p>
                      <a:r>
                        <a:rPr lang="ja-JP" altLang="en-US" dirty="0"/>
                        <a:t>無料</a:t>
                      </a:r>
                      <a:endParaRPr lang="zh-CN" altLang="en-US" dirty="0"/>
                    </a:p>
                  </a:txBody>
                  <a:tcPr/>
                </a:tc>
                <a:tc>
                  <a:txBody>
                    <a:bodyPr/>
                    <a:lstStyle/>
                    <a:p>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141950383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プラン２</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精算</a:t>
                      </a:r>
                      <a:endParaRPr lang="zh-CN" altLang="en-US" dirty="0"/>
                    </a:p>
                  </a:txBody>
                  <a:tcPr/>
                </a:tc>
                <a:tc>
                  <a:txBody>
                    <a:bodyPr/>
                    <a:lstStyle/>
                    <a:p>
                      <a:endParaRPr lang="zh-CN" altLang="en-US"/>
                    </a:p>
                  </a:txBody>
                  <a:tcPr/>
                </a:tc>
                <a:extLst>
                  <a:ext uri="{0D108BD9-81ED-4DB2-BD59-A6C34878D82A}">
                    <a16:rowId xmlns:a16="http://schemas.microsoft.com/office/drawing/2014/main" val="34365350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プラン３</a:t>
                      </a:r>
                      <a:endParaRPr lang="zh-CN" altLang="en-US" dirty="0"/>
                    </a:p>
                  </a:txBody>
                  <a:tcPr/>
                </a:tc>
                <a:tc>
                  <a:txBody>
                    <a:bodyPr/>
                    <a:lstStyle/>
                    <a:p>
                      <a:endParaRPr lang="zh-CN" altLang="en-US"/>
                    </a:p>
                  </a:txBody>
                  <a:tcPr/>
                </a:tc>
                <a:tc>
                  <a:txBody>
                    <a:bodyPr/>
                    <a:lstStyle/>
                    <a:p>
                      <a:r>
                        <a:rPr lang="ja-JP" altLang="en-US" dirty="0"/>
                        <a:t>１万円</a:t>
                      </a:r>
                      <a:r>
                        <a:rPr lang="en-US" altLang="ja-JP" dirty="0"/>
                        <a:t>/</a:t>
                      </a:r>
                      <a:r>
                        <a:rPr lang="ja-JP" altLang="en-US" dirty="0"/>
                        <a:t>１</a:t>
                      </a:r>
                      <a:r>
                        <a:rPr lang="en-US" altLang="ja-JP" dirty="0"/>
                        <a:t>ID</a:t>
                      </a:r>
                      <a:r>
                        <a:rPr lang="ja-JP" altLang="en-US" dirty="0"/>
                        <a:t>・年</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2568014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153134703"/>
                  </a:ext>
                </a:extLst>
              </a:tr>
            </a:tbl>
          </a:graphicData>
        </a:graphic>
      </p:graphicFrame>
    </p:spTree>
    <p:extLst>
      <p:ext uri="{BB962C8B-B14F-4D97-AF65-F5344CB8AC3E}">
        <p14:creationId xmlns:p14="http://schemas.microsoft.com/office/powerpoint/2010/main" val="1828189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801314"/>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highlight>
                  <a:srgbClr val="00FF00"/>
                </a:highlight>
              </a:rPr>
              <a:t>産業パークイベント</a:t>
            </a:r>
            <a:endParaRPr lang="en-US" altLang="ja-JP" sz="2400" dirty="0">
              <a:highlight>
                <a:srgbClr val="00FF00"/>
              </a:highlight>
            </a:endParaRPr>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3662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6" y="843677"/>
            <a:ext cx="6479874" cy="4801314"/>
          </a:xfrm>
        </p:spPr>
        <p:txBody>
          <a:bodyPr/>
          <a:lstStyle/>
          <a:p>
            <a:pPr marL="285750" indent="-285750">
              <a:buFont typeface="Arial" panose="020B0604020202020204" pitchFamily="34" charset="0"/>
              <a:buChar char="•"/>
            </a:pPr>
            <a:r>
              <a:rPr lang="ja-JP" altLang="en-US" dirty="0">
                <a:highlight>
                  <a:srgbClr val="00FF00"/>
                </a:highlight>
              </a:rPr>
              <a:t>企業経営リスク分析＆対策</a:t>
            </a:r>
            <a:endParaRPr lang="en-US" altLang="ja-JP" sz="2400" dirty="0">
              <a:highlight>
                <a:srgbClr val="00FF00"/>
              </a:highlight>
            </a:endParaRPr>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dirty="0"/>
              <a:t>産業パークのイベント</a:t>
            </a:r>
            <a:endParaRPr lang="en-US" altLang="ja-JP" sz="2400" dirty="0"/>
          </a:p>
          <a:p>
            <a:pPr marL="285750" indent="-285750">
              <a:buFont typeface="Arial" panose="020B0604020202020204" pitchFamily="34" charset="0"/>
              <a:buChar char="•"/>
            </a:pPr>
            <a:r>
              <a:rPr lang="ja-JP" altLang="en-US" dirty="0"/>
              <a:t>産業パークの企業（例）</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企業の</a:t>
            </a:r>
            <a:r>
              <a:rPr lang="ja-JP" altLang="en-US" sz="2400" dirty="0"/>
              <a:t>プレゼン</a:t>
            </a:r>
            <a:endParaRPr lang="en-US" altLang="ja-JP" sz="2400" dirty="0"/>
          </a:p>
          <a:p>
            <a:pPr marL="285750" indent="-285750">
              <a:buFont typeface="Arial" panose="020B0604020202020204" pitchFamily="34" charset="0"/>
              <a:buChar char="•"/>
            </a:pPr>
            <a:r>
              <a:rPr lang="ja-JP" altLang="en-US" sz="2400" dirty="0"/>
              <a:t>組織チームワークとコスト精算</a:t>
            </a:r>
            <a:endParaRPr lang="en-US" altLang="ja-JP" sz="2400" dirty="0"/>
          </a:p>
          <a:p>
            <a:pPr marL="285750" indent="-285750">
              <a:buFont typeface="Arial" panose="020B0604020202020204" pitchFamily="34" charset="0"/>
              <a:buChar char="•"/>
            </a:pP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2984660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A014D56-F117-4419-9BC2-1C8FCD98FC44}"/>
              </a:ext>
            </a:extLst>
          </p:cNvPr>
          <p:cNvSpPr>
            <a:spLocks noGrp="1"/>
          </p:cNvSpPr>
          <p:nvPr>
            <p:ph type="title"/>
          </p:nvPr>
        </p:nvSpPr>
        <p:spPr/>
        <p:txBody>
          <a:bodyPr/>
          <a:lstStyle/>
          <a:p>
            <a:r>
              <a:rPr lang="ja-JP" altLang="en-US" dirty="0"/>
              <a:t>スケージュール</a:t>
            </a:r>
            <a:endParaRPr lang="zh-CN" altLang="en-US" dirty="0"/>
          </a:p>
        </p:txBody>
      </p:sp>
      <p:graphicFrame>
        <p:nvGraphicFramePr>
          <p:cNvPr id="5" name="表格 5">
            <a:extLst>
              <a:ext uri="{FF2B5EF4-FFF2-40B4-BE49-F238E27FC236}">
                <a16:creationId xmlns:a16="http://schemas.microsoft.com/office/drawing/2014/main" id="{48C2363E-9936-43D3-AE66-7F251FFEC4FA}"/>
              </a:ext>
            </a:extLst>
          </p:cNvPr>
          <p:cNvGraphicFramePr>
            <a:graphicFrameLocks noGrp="1"/>
          </p:cNvGraphicFramePr>
          <p:nvPr>
            <p:extLst>
              <p:ext uri="{D42A27DB-BD31-4B8C-83A1-F6EECF244321}">
                <p14:modId xmlns:p14="http://schemas.microsoft.com/office/powerpoint/2010/main" val="124995533"/>
              </p:ext>
            </p:extLst>
          </p:nvPr>
        </p:nvGraphicFramePr>
        <p:xfrm>
          <a:off x="315152" y="603551"/>
          <a:ext cx="11518260" cy="2595880"/>
        </p:xfrm>
        <a:graphic>
          <a:graphicData uri="http://schemas.openxmlformats.org/drawingml/2006/table">
            <a:tbl>
              <a:tblPr firstRow="1" bandRow="1">
                <a:tableStyleId>{5C22544A-7EE6-4342-B048-85BDC9FD1C3A}</a:tableStyleId>
              </a:tblPr>
              <a:tblGrid>
                <a:gridCol w="2195819">
                  <a:extLst>
                    <a:ext uri="{9D8B030D-6E8A-4147-A177-3AD203B41FA5}">
                      <a16:colId xmlns:a16="http://schemas.microsoft.com/office/drawing/2014/main" val="307620705"/>
                    </a:ext>
                  </a:extLst>
                </a:gridCol>
                <a:gridCol w="1874944">
                  <a:extLst>
                    <a:ext uri="{9D8B030D-6E8A-4147-A177-3AD203B41FA5}">
                      <a16:colId xmlns:a16="http://schemas.microsoft.com/office/drawing/2014/main" val="1080546064"/>
                    </a:ext>
                  </a:extLst>
                </a:gridCol>
                <a:gridCol w="2998558">
                  <a:extLst>
                    <a:ext uri="{9D8B030D-6E8A-4147-A177-3AD203B41FA5}">
                      <a16:colId xmlns:a16="http://schemas.microsoft.com/office/drawing/2014/main" val="3931214509"/>
                    </a:ext>
                  </a:extLst>
                </a:gridCol>
                <a:gridCol w="4448939">
                  <a:extLst>
                    <a:ext uri="{9D8B030D-6E8A-4147-A177-3AD203B41FA5}">
                      <a16:colId xmlns:a16="http://schemas.microsoft.com/office/drawing/2014/main" val="3227559133"/>
                    </a:ext>
                  </a:extLst>
                </a:gridCol>
              </a:tblGrid>
              <a:tr h="370840">
                <a:tc>
                  <a:txBody>
                    <a:bodyPr/>
                    <a:lstStyle/>
                    <a:p>
                      <a:r>
                        <a:rPr lang="ja-JP" altLang="en-US" dirty="0"/>
                        <a:t>日程</a:t>
                      </a:r>
                      <a:endParaRPr lang="zh-CN" altLang="en-US" dirty="0"/>
                    </a:p>
                  </a:txBody>
                  <a:tcPr/>
                </a:tc>
                <a:tc>
                  <a:txBody>
                    <a:bodyPr/>
                    <a:lstStyle/>
                    <a:p>
                      <a:r>
                        <a:rPr lang="ja-JP" altLang="en-US" dirty="0"/>
                        <a:t>時間</a:t>
                      </a:r>
                      <a:endParaRPr lang="zh-CN" altLang="en-US" dirty="0"/>
                    </a:p>
                  </a:txBody>
                  <a:tcPr/>
                </a:tc>
                <a:tc>
                  <a:txBody>
                    <a:bodyPr/>
                    <a:lstStyle/>
                    <a:p>
                      <a:r>
                        <a:rPr lang="ja-JP" altLang="en-US" dirty="0"/>
                        <a:t>方式</a:t>
                      </a:r>
                      <a:endParaRPr lang="zh-CN" altLang="en-US" dirty="0"/>
                    </a:p>
                  </a:txBody>
                  <a:tcPr/>
                </a:tc>
                <a:tc>
                  <a:txBody>
                    <a:bodyPr/>
                    <a:lstStyle/>
                    <a:p>
                      <a:pPr algn="ctr"/>
                      <a:r>
                        <a:rPr lang="ja-JP" altLang="en-US" dirty="0"/>
                        <a:t>コンテンツ</a:t>
                      </a:r>
                      <a:endParaRPr lang="zh-CN" altLang="en-US" dirty="0"/>
                    </a:p>
                  </a:txBody>
                  <a:tcPr/>
                </a:tc>
                <a:extLst>
                  <a:ext uri="{0D108BD9-81ED-4DB2-BD59-A6C34878D82A}">
                    <a16:rowId xmlns:a16="http://schemas.microsoft.com/office/drawing/2014/main" val="2312056138"/>
                  </a:ext>
                </a:extLst>
              </a:tr>
              <a:tr h="370840">
                <a:tc>
                  <a:txBody>
                    <a:bodyPr/>
                    <a:lstStyle/>
                    <a:p>
                      <a:r>
                        <a:rPr lang="ja-JP" altLang="en-US" dirty="0"/>
                        <a:t>金曜日（第１、２、４）</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本社６階（オンライン可能）</a:t>
                      </a:r>
                      <a:endParaRPr lang="zh-CN" altLang="en-US" dirty="0"/>
                    </a:p>
                  </a:txBody>
                  <a:tcPr/>
                </a:tc>
                <a:tc>
                  <a:txBody>
                    <a:bodyPr/>
                    <a:lstStyle/>
                    <a:p>
                      <a:r>
                        <a:rPr lang="ja-JP" altLang="en-US" dirty="0"/>
                        <a:t>テックショー、職位ニーズ</a:t>
                      </a:r>
                      <a:endParaRPr lang="zh-CN" altLang="en-US" dirty="0"/>
                    </a:p>
                  </a:txBody>
                  <a:tcPr/>
                </a:tc>
                <a:extLst>
                  <a:ext uri="{0D108BD9-81ED-4DB2-BD59-A6C34878D82A}">
                    <a16:rowId xmlns:a16="http://schemas.microsoft.com/office/drawing/2014/main" val="16583208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金曜日（第３）</a:t>
                      </a:r>
                      <a:endParaRPr lang="zh-CN" altLang="en-US" dirty="0"/>
                    </a:p>
                  </a:txBody>
                  <a:tcPr/>
                </a:tc>
                <a:tc>
                  <a:txBody>
                    <a:bodyPr/>
                    <a:lstStyle/>
                    <a:p>
                      <a:r>
                        <a:rPr lang="ja-JP" altLang="en-US" dirty="0"/>
                        <a:t>１８時～</a:t>
                      </a:r>
                      <a:endParaRPr lang="zh-CN" altLang="en-US" dirty="0"/>
                    </a:p>
                  </a:txBody>
                  <a:tcPr/>
                </a:tc>
                <a:tc>
                  <a:txBody>
                    <a:bodyPr/>
                    <a:lstStyle/>
                    <a:p>
                      <a:r>
                        <a:rPr lang="ja-JP" altLang="en-US" dirty="0"/>
                        <a:t>本社６階</a:t>
                      </a:r>
                      <a:endParaRPr lang="zh-CN" altLang="en-US" dirty="0"/>
                    </a:p>
                  </a:txBody>
                  <a:tcPr/>
                </a:tc>
                <a:tc>
                  <a:txBody>
                    <a:bodyPr/>
                    <a:lstStyle/>
                    <a:p>
                      <a:r>
                        <a:rPr lang="ja-JP" altLang="en-US" dirty="0"/>
                        <a:t>全体</a:t>
                      </a:r>
                      <a:r>
                        <a:rPr lang="zh-CN" altLang="en-US" dirty="0"/>
                        <a:t>社員</a:t>
                      </a:r>
                      <a:r>
                        <a:rPr lang="ja-JP" altLang="en-US" dirty="0"/>
                        <a:t>の</a:t>
                      </a:r>
                      <a:r>
                        <a:rPr lang="zh-CN" altLang="en-US" dirty="0"/>
                        <a:t>「吐槽」大会</a:t>
                      </a:r>
                    </a:p>
                  </a:txBody>
                  <a:tcPr/>
                </a:tc>
                <a:extLst>
                  <a:ext uri="{0D108BD9-81ED-4DB2-BD59-A6C34878D82A}">
                    <a16:rowId xmlns:a16="http://schemas.microsoft.com/office/drawing/2014/main" val="1311417019"/>
                  </a:ext>
                </a:extLst>
              </a:tr>
              <a:tr h="370840">
                <a:tc>
                  <a:txBody>
                    <a:bodyPr/>
                    <a:lstStyle/>
                    <a:p>
                      <a:r>
                        <a:rPr lang="ja-JP" altLang="en-US" dirty="0"/>
                        <a:t>日曜日</a:t>
                      </a:r>
                      <a:endParaRPr lang="zh-CN" altLang="en-US" dirty="0"/>
                    </a:p>
                  </a:txBody>
                  <a:tcPr/>
                </a:tc>
                <a:tc>
                  <a:txBody>
                    <a:bodyPr/>
                    <a:lstStyle/>
                    <a:p>
                      <a:r>
                        <a:rPr lang="ja-JP" altLang="en-US" dirty="0"/>
                        <a:t>８時～１２時</a:t>
                      </a:r>
                      <a:endParaRPr lang="zh-CN" altLang="en-US" dirty="0"/>
                    </a:p>
                  </a:txBody>
                  <a:tcPr/>
                </a:tc>
                <a:tc>
                  <a:txBody>
                    <a:bodyPr/>
                    <a:lstStyle/>
                    <a:p>
                      <a:r>
                        <a:rPr lang="ja-JP" altLang="en-US" dirty="0"/>
                        <a:t>オンライン</a:t>
                      </a:r>
                      <a:endParaRPr lang="zh-CN" altLang="en-US" dirty="0"/>
                    </a:p>
                  </a:txBody>
                  <a:tcPr/>
                </a:tc>
                <a:tc>
                  <a:txBody>
                    <a:bodyPr/>
                    <a:lstStyle/>
                    <a:p>
                      <a:r>
                        <a:rPr lang="ja-JP" altLang="en-US" dirty="0"/>
                        <a:t>トレニンーグ（ビジネス）</a:t>
                      </a:r>
                      <a:endParaRPr lang="zh-CN" altLang="en-US" dirty="0"/>
                    </a:p>
                  </a:txBody>
                  <a:tcPr/>
                </a:tc>
                <a:extLst>
                  <a:ext uri="{0D108BD9-81ED-4DB2-BD59-A6C34878D82A}">
                    <a16:rowId xmlns:a16="http://schemas.microsoft.com/office/drawing/2014/main" val="235560906"/>
                  </a:ext>
                </a:extLst>
              </a:tr>
              <a:tr h="370840">
                <a:tc>
                  <a:txBody>
                    <a:bodyPr/>
                    <a:lstStyle/>
                    <a:p>
                      <a:r>
                        <a:rPr lang="ja-JP" altLang="en-US" dirty="0"/>
                        <a:t>日曜日</a:t>
                      </a:r>
                      <a:endParaRPr lang="zh-CN" altLang="en-US" dirty="0"/>
                    </a:p>
                  </a:txBody>
                  <a:tcPr/>
                </a:tc>
                <a:tc>
                  <a:txBody>
                    <a:bodyPr/>
                    <a:lstStyle/>
                    <a:p>
                      <a:r>
                        <a:rPr lang="ja-JP" altLang="en-US" dirty="0"/>
                        <a:t>１３時～１７時</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a:t>オンライン</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トレニンーグ（テック）</a:t>
                      </a:r>
                      <a:endParaRPr lang="zh-CN" altLang="en-US" dirty="0"/>
                    </a:p>
                  </a:txBody>
                  <a:tcPr/>
                </a:tc>
                <a:extLst>
                  <a:ext uri="{0D108BD9-81ED-4DB2-BD59-A6C34878D82A}">
                    <a16:rowId xmlns:a16="http://schemas.microsoft.com/office/drawing/2014/main" val="832394441"/>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7574010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70344761"/>
                  </a:ext>
                </a:extLst>
              </a:tr>
            </a:tbl>
          </a:graphicData>
        </a:graphic>
      </p:graphicFrame>
      <p:sp>
        <p:nvSpPr>
          <p:cNvPr id="2" name="日期占位符 1">
            <a:extLst>
              <a:ext uri="{FF2B5EF4-FFF2-40B4-BE49-F238E27FC236}">
                <a16:creationId xmlns:a16="http://schemas.microsoft.com/office/drawing/2014/main" id="{55FC14BE-3EBF-457B-8D19-89FD475965B3}"/>
              </a:ext>
            </a:extLst>
          </p:cNvPr>
          <p:cNvSpPr>
            <a:spLocks noGrp="1"/>
          </p:cNvSpPr>
          <p:nvPr>
            <p:ph type="dt" sz="half" idx="6"/>
          </p:nvPr>
        </p:nvSpPr>
        <p:spPr/>
        <p:txBody>
          <a:bodyPr/>
          <a:lstStyle/>
          <a:p>
            <a:fld id="{99B51388-469A-4181-9FA7-BAF44B810561}" type="datetime1">
              <a:rPr lang="zh-CN" altLang="en-US" smtClean="0"/>
              <a:t>2022/7/1</a:t>
            </a:fld>
            <a:endParaRPr lang="en-US"/>
          </a:p>
        </p:txBody>
      </p:sp>
      <p:sp>
        <p:nvSpPr>
          <p:cNvPr id="3" name="灯片编号占位符 2">
            <a:extLst>
              <a:ext uri="{FF2B5EF4-FFF2-40B4-BE49-F238E27FC236}">
                <a16:creationId xmlns:a16="http://schemas.microsoft.com/office/drawing/2014/main" id="{F63A176A-E7E1-4DDF-AC10-EF576C7CADE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2130319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84EC9-60D8-4D01-AFC6-47465A14D147}"/>
              </a:ext>
            </a:extLst>
          </p:cNvPr>
          <p:cNvSpPr>
            <a:spLocks noGrp="1"/>
          </p:cNvSpPr>
          <p:nvPr>
            <p:ph type="title"/>
          </p:nvPr>
        </p:nvSpPr>
        <p:spPr>
          <a:xfrm>
            <a:off x="316983" y="-16804"/>
            <a:ext cx="11540249" cy="492443"/>
          </a:xfrm>
        </p:spPr>
        <p:txBody>
          <a:bodyPr/>
          <a:lstStyle/>
          <a:p>
            <a:r>
              <a:rPr lang="ja-JP" altLang="en-US" dirty="0"/>
              <a:t>テックショー</a:t>
            </a:r>
            <a:endParaRPr lang="zh-CN" altLang="en-US" dirty="0"/>
          </a:p>
        </p:txBody>
      </p:sp>
      <p:sp>
        <p:nvSpPr>
          <p:cNvPr id="3" name="文本占位符 2">
            <a:extLst>
              <a:ext uri="{FF2B5EF4-FFF2-40B4-BE49-F238E27FC236}">
                <a16:creationId xmlns:a16="http://schemas.microsoft.com/office/drawing/2014/main" id="{2B9BFC51-9B36-4E41-8C4B-0DFCD24B359B}"/>
              </a:ext>
            </a:extLst>
          </p:cNvPr>
          <p:cNvSpPr>
            <a:spLocks noGrp="1"/>
          </p:cNvSpPr>
          <p:nvPr>
            <p:ph type="body" idx="1"/>
          </p:nvPr>
        </p:nvSpPr>
        <p:spPr>
          <a:xfrm>
            <a:off x="316983" y="702875"/>
            <a:ext cx="11540249" cy="2308324"/>
          </a:xfrm>
        </p:spPr>
        <p:txBody>
          <a:bodyPr/>
          <a:lstStyle/>
          <a:p>
            <a:pPr rtl="0"/>
            <a:r>
              <a:rPr lang="ja-JP" altLang="en-US" dirty="0"/>
              <a:t>趣旨：</a:t>
            </a:r>
            <a:r>
              <a:rPr lang="ja-JP" altLang="en-US" sz="1800" dirty="0">
                <a:latin typeface="+mn-ea"/>
              </a:rPr>
              <a:t>事業部＆プロジェクトの</a:t>
            </a:r>
            <a:r>
              <a:rPr lang="ja-JP" altLang="en-US" sz="1800" dirty="0">
                <a:solidFill>
                  <a:srgbClr val="000000"/>
                </a:solidFill>
                <a:effectLst/>
                <a:latin typeface="+mn-ea"/>
              </a:rPr>
              <a:t>プレゼンテーション</a:t>
            </a:r>
            <a:r>
              <a:rPr lang="ja-JP" altLang="en-US" sz="1800" dirty="0">
                <a:solidFill>
                  <a:srgbClr val="808080"/>
                </a:solidFill>
                <a:effectLst/>
                <a:latin typeface="+mn-ea"/>
              </a:rPr>
              <a:t> 、</a:t>
            </a:r>
            <a:r>
              <a:rPr lang="ja-JP" altLang="en-US" sz="1800" dirty="0">
                <a:effectLst/>
                <a:latin typeface="+mn-ea"/>
              </a:rPr>
              <a:t>社員の技能＆アイデアのアピール、業界情報、知識＆経験の交流など</a:t>
            </a:r>
            <a:r>
              <a:rPr lang="ja-JP" altLang="en-US" sz="1800" dirty="0">
                <a:latin typeface="+mn-ea"/>
              </a:rPr>
              <a:t>、待機・昇職の方は　必ず活用する</a:t>
            </a:r>
            <a:endParaRPr lang="ja-JP" altLang="en-US" sz="1800" dirty="0">
              <a:effectLst/>
              <a:latin typeface="+mn-ea"/>
            </a:endParaRPr>
          </a:p>
          <a:p>
            <a:r>
              <a:rPr lang="ja-JP" altLang="en-US" dirty="0"/>
              <a:t>参加者：</a:t>
            </a:r>
            <a:r>
              <a:rPr lang="ja-JP" altLang="en-US" sz="1800" dirty="0">
                <a:latin typeface="+mn-ea"/>
              </a:rPr>
              <a:t>社員、社員の家族（事前連絡要</a:t>
            </a:r>
            <a:r>
              <a:rPr lang="zh-CN" altLang="en-US" sz="1800" dirty="0">
                <a:latin typeface="+mn-ea"/>
              </a:rPr>
              <a:t>、</a:t>
            </a:r>
            <a:r>
              <a:rPr lang="ja-JP" altLang="en-US" sz="1800" dirty="0">
                <a:latin typeface="+mn-ea"/>
              </a:rPr>
              <a:t>子供確認要）</a:t>
            </a:r>
            <a:endParaRPr lang="en-US" altLang="ja-JP" sz="1800" dirty="0">
              <a:latin typeface="+mn-ea"/>
            </a:endParaRPr>
          </a:p>
          <a:p>
            <a:r>
              <a:rPr lang="ja-JP" altLang="en-US" dirty="0"/>
              <a:t>サポート：</a:t>
            </a:r>
            <a:r>
              <a:rPr lang="ja-JP" altLang="en-US" sz="1800" dirty="0"/>
              <a:t>無料飲食を提供する</a:t>
            </a:r>
            <a:endParaRPr lang="en-US" altLang="ja-JP" sz="1800" dirty="0"/>
          </a:p>
          <a:p>
            <a:r>
              <a:rPr lang="ja-JP" altLang="en-US" dirty="0"/>
              <a:t>ルール：</a:t>
            </a:r>
            <a:endParaRPr lang="en-US" altLang="ja-JP" dirty="0"/>
          </a:p>
          <a:p>
            <a:r>
              <a:rPr lang="ja-JP" altLang="en-US" sz="1800" dirty="0"/>
              <a:t>事前スライドを準備し、イベント担当に資料を提出する。日程表によって　出席する。</a:t>
            </a:r>
            <a:endParaRPr lang="en-US" altLang="ja-JP" sz="1800" dirty="0"/>
          </a:p>
          <a:p>
            <a:r>
              <a:rPr lang="ja-JP" altLang="en-US" sz="1800" dirty="0"/>
              <a:t>原則：</a:t>
            </a:r>
            <a:r>
              <a:rPr lang="en-US" altLang="ja-JP" sz="1800" dirty="0"/>
              <a:t>18</a:t>
            </a:r>
            <a:r>
              <a:rPr lang="ja-JP" altLang="en-US" sz="1800" dirty="0"/>
              <a:t>時～</a:t>
            </a:r>
            <a:r>
              <a:rPr lang="en-US" altLang="ja-JP" sz="1800" dirty="0"/>
              <a:t>21</a:t>
            </a:r>
            <a:r>
              <a:rPr lang="ja-JP" altLang="en-US" sz="1800" dirty="0"/>
              <a:t>時（清掃したら、</a:t>
            </a:r>
            <a:r>
              <a:rPr lang="en-US" altLang="ja-JP" sz="1800" dirty="0"/>
              <a:t>22</a:t>
            </a:r>
            <a:r>
              <a:rPr lang="ja-JP" altLang="en-US" sz="1800" dirty="0"/>
              <a:t>時前帰宅）</a:t>
            </a:r>
            <a:endParaRPr lang="zh-CN" altLang="en-US" sz="1800" dirty="0"/>
          </a:p>
        </p:txBody>
      </p:sp>
      <p:graphicFrame>
        <p:nvGraphicFramePr>
          <p:cNvPr id="4" name="表格 4">
            <a:extLst>
              <a:ext uri="{FF2B5EF4-FFF2-40B4-BE49-F238E27FC236}">
                <a16:creationId xmlns:a16="http://schemas.microsoft.com/office/drawing/2014/main" id="{4D923AA7-EB77-4AEF-92C2-178B84DFB5AB}"/>
              </a:ext>
            </a:extLst>
          </p:cNvPr>
          <p:cNvGraphicFramePr>
            <a:graphicFrameLocks noGrp="1"/>
          </p:cNvGraphicFramePr>
          <p:nvPr>
            <p:extLst>
              <p:ext uri="{D42A27DB-BD31-4B8C-83A1-F6EECF244321}">
                <p14:modId xmlns:p14="http://schemas.microsoft.com/office/powerpoint/2010/main" val="354486640"/>
              </p:ext>
            </p:extLst>
          </p:nvPr>
        </p:nvGraphicFramePr>
        <p:xfrm>
          <a:off x="316983" y="3667141"/>
          <a:ext cx="11425074" cy="1112520"/>
        </p:xfrm>
        <a:graphic>
          <a:graphicData uri="http://schemas.openxmlformats.org/drawingml/2006/table">
            <a:tbl>
              <a:tblPr firstRow="1" bandRow="1">
                <a:tableStyleId>{5C22544A-7EE6-4342-B048-85BDC9FD1C3A}</a:tableStyleId>
              </a:tblPr>
              <a:tblGrid>
                <a:gridCol w="2304495">
                  <a:extLst>
                    <a:ext uri="{9D8B030D-6E8A-4147-A177-3AD203B41FA5}">
                      <a16:colId xmlns:a16="http://schemas.microsoft.com/office/drawing/2014/main" val="438994959"/>
                    </a:ext>
                  </a:extLst>
                </a:gridCol>
                <a:gridCol w="9120579">
                  <a:extLst>
                    <a:ext uri="{9D8B030D-6E8A-4147-A177-3AD203B41FA5}">
                      <a16:colId xmlns:a16="http://schemas.microsoft.com/office/drawing/2014/main" val="591853182"/>
                    </a:ext>
                  </a:extLst>
                </a:gridCol>
              </a:tblGrid>
              <a:tr h="370840">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348500464"/>
                  </a:ext>
                </a:extLst>
              </a:tr>
              <a:tr h="370840">
                <a:tc>
                  <a:txBody>
                    <a:bodyPr/>
                    <a:lstStyle/>
                    <a:p>
                      <a:r>
                        <a:rPr lang="ja-JP" altLang="en-US" dirty="0"/>
                        <a:t>ミニ講演</a:t>
                      </a:r>
                      <a:endParaRPr lang="zh-CN" altLang="en-US" dirty="0"/>
                    </a:p>
                  </a:txBody>
                  <a:tcPr/>
                </a:tc>
                <a:tc>
                  <a:txBody>
                    <a:bodyPr/>
                    <a:lstStyle/>
                    <a:p>
                      <a:r>
                        <a:rPr lang="ja-JP" altLang="en-US" dirty="0"/>
                        <a:t>８セション、講演と</a:t>
                      </a:r>
                      <a:r>
                        <a:rPr lang="zh-CN" altLang="en-US" sz="1800" dirty="0">
                          <a:solidFill>
                            <a:schemeClr val="dk1"/>
                          </a:solidFill>
                          <a:effectLst/>
                          <a:latin typeface="+mn-lt"/>
                          <a:ea typeface="+mn-ea"/>
                          <a:cs typeface="+mn-cs"/>
                        </a:rPr>
                        <a:t>問答</a:t>
                      </a:r>
                      <a:r>
                        <a:rPr lang="ja-JP" altLang="en-US" sz="1800" dirty="0">
                          <a:solidFill>
                            <a:schemeClr val="dk1"/>
                          </a:solidFill>
                          <a:effectLst/>
                          <a:latin typeface="+mn-lt"/>
                          <a:ea typeface="+mn-ea"/>
                          <a:cs typeface="+mn-cs"/>
                        </a:rPr>
                        <a:t>は１５分以内</a:t>
                      </a:r>
                      <a:endParaRPr lang="zh-CN" altLang="en-US" dirty="0"/>
                    </a:p>
                  </a:txBody>
                  <a:tcPr/>
                </a:tc>
                <a:extLst>
                  <a:ext uri="{0D108BD9-81ED-4DB2-BD59-A6C34878D82A}">
                    <a16:rowId xmlns:a16="http://schemas.microsoft.com/office/drawing/2014/main" val="2748459052"/>
                  </a:ext>
                </a:extLst>
              </a:tr>
              <a:tr h="370840">
                <a:tc>
                  <a:txBody>
                    <a:bodyPr/>
                    <a:lstStyle/>
                    <a:p>
                      <a:r>
                        <a:rPr lang="ja-JP" altLang="en-US" dirty="0"/>
                        <a:t>交流会</a:t>
                      </a:r>
                      <a:endParaRPr lang="zh-CN" altLang="en-US" dirty="0"/>
                    </a:p>
                  </a:txBody>
                  <a:tcPr/>
                </a:tc>
                <a:tc>
                  <a:txBody>
                    <a:bodyPr/>
                    <a:lstStyle/>
                    <a:p>
                      <a:endParaRPr lang="zh-CN" altLang="en-US" dirty="0"/>
                    </a:p>
                  </a:txBody>
                  <a:tcPr/>
                </a:tc>
                <a:extLst>
                  <a:ext uri="{0D108BD9-81ED-4DB2-BD59-A6C34878D82A}">
                    <a16:rowId xmlns:a16="http://schemas.microsoft.com/office/drawing/2014/main" val="2006644126"/>
                  </a:ext>
                </a:extLst>
              </a:tr>
            </a:tbl>
          </a:graphicData>
        </a:graphic>
      </p:graphicFrame>
      <p:sp>
        <p:nvSpPr>
          <p:cNvPr id="5" name="日期占位符 4">
            <a:extLst>
              <a:ext uri="{FF2B5EF4-FFF2-40B4-BE49-F238E27FC236}">
                <a16:creationId xmlns:a16="http://schemas.microsoft.com/office/drawing/2014/main" id="{D58DFC05-D657-4C37-A8B6-0C3FFCF7735C}"/>
              </a:ext>
            </a:extLst>
          </p:cNvPr>
          <p:cNvSpPr>
            <a:spLocks noGrp="1"/>
          </p:cNvSpPr>
          <p:nvPr>
            <p:ph type="dt" sz="half" idx="6"/>
          </p:nvPr>
        </p:nvSpPr>
        <p:spPr/>
        <p:txBody>
          <a:bodyPr/>
          <a:lstStyle/>
          <a:p>
            <a:fld id="{54B7E981-CB53-4C66-A553-E5C8EF1BED3B}" type="datetime1">
              <a:rPr lang="zh-CN" altLang="en-US" smtClean="0"/>
              <a:t>2022/7/1</a:t>
            </a:fld>
            <a:endParaRPr lang="en-US"/>
          </a:p>
        </p:txBody>
      </p:sp>
      <p:sp>
        <p:nvSpPr>
          <p:cNvPr id="6" name="灯片编号占位符 5">
            <a:extLst>
              <a:ext uri="{FF2B5EF4-FFF2-40B4-BE49-F238E27FC236}">
                <a16:creationId xmlns:a16="http://schemas.microsoft.com/office/drawing/2014/main" id="{837F5546-3BD7-488C-B855-EE1F9F93298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Tree>
    <p:extLst>
      <p:ext uri="{BB962C8B-B14F-4D97-AF65-F5344CB8AC3E}">
        <p14:creationId xmlns:p14="http://schemas.microsoft.com/office/powerpoint/2010/main" val="4078975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63596B4-2449-4C46-97FD-010A02635381}"/>
              </a:ext>
            </a:extLst>
          </p:cNvPr>
          <p:cNvSpPr>
            <a:spLocks noGrp="1"/>
          </p:cNvSpPr>
          <p:nvPr>
            <p:ph type="title"/>
          </p:nvPr>
        </p:nvSpPr>
        <p:spPr/>
        <p:txBody>
          <a:bodyPr/>
          <a:lstStyle/>
          <a:p>
            <a:r>
              <a:rPr lang="zh-TW" altLang="en-US" dirty="0"/>
              <a:t>定例社員会議</a:t>
            </a:r>
            <a:endParaRPr lang="zh-CN" altLang="en-US" dirty="0"/>
          </a:p>
        </p:txBody>
      </p:sp>
      <p:sp>
        <p:nvSpPr>
          <p:cNvPr id="5" name="文本占位符 4">
            <a:extLst>
              <a:ext uri="{FF2B5EF4-FFF2-40B4-BE49-F238E27FC236}">
                <a16:creationId xmlns:a16="http://schemas.microsoft.com/office/drawing/2014/main" id="{349C7938-48E2-42F9-B2B5-C1F6740770B3}"/>
              </a:ext>
            </a:extLst>
          </p:cNvPr>
          <p:cNvSpPr>
            <a:spLocks noGrp="1"/>
          </p:cNvSpPr>
          <p:nvPr>
            <p:ph type="body" idx="1"/>
          </p:nvPr>
        </p:nvSpPr>
        <p:spPr>
          <a:xfrm>
            <a:off x="316983" y="799022"/>
            <a:ext cx="11540249" cy="4062651"/>
          </a:xfrm>
        </p:spPr>
        <p:txBody>
          <a:bodyPr/>
          <a:lstStyle/>
          <a:p>
            <a:r>
              <a:rPr lang="ja-JP" altLang="en-US" dirty="0"/>
              <a:t>月一回（通常第三週金曜日</a:t>
            </a:r>
            <a:r>
              <a:rPr lang="en-US" altLang="ja-JP" dirty="0"/>
              <a:t>18</a:t>
            </a:r>
            <a:r>
              <a:rPr lang="ja-JP" altLang="en-US" dirty="0"/>
              <a:t>時）　社員「吐槽」大会</a:t>
            </a:r>
          </a:p>
          <a:p>
            <a:r>
              <a:rPr lang="ja-JP" altLang="en-US" dirty="0"/>
              <a:t>ルール：社員は毎年</a:t>
            </a:r>
            <a:r>
              <a:rPr lang="en-US" altLang="ja-JP" dirty="0"/>
              <a:t>4</a:t>
            </a:r>
            <a:r>
              <a:rPr lang="ja-JP" altLang="en-US" dirty="0"/>
              <a:t>回参加します。毎</a:t>
            </a:r>
            <a:r>
              <a:rPr lang="en-US" altLang="ja-JP" dirty="0"/>
              <a:t>4</a:t>
            </a:r>
            <a:r>
              <a:rPr lang="ja-JP" altLang="en-US" dirty="0"/>
              <a:t>半期</a:t>
            </a:r>
            <a:r>
              <a:rPr lang="ja-JP" altLang="en-US"/>
              <a:t>一回（最低）</a:t>
            </a:r>
            <a:endParaRPr lang="ja-JP" altLang="en-US" dirty="0"/>
          </a:p>
          <a:p>
            <a:r>
              <a:rPr lang="ja-JP" altLang="en-US" dirty="0"/>
              <a:t>ポイント：</a:t>
            </a:r>
          </a:p>
          <a:p>
            <a:r>
              <a:rPr lang="ja-JP" altLang="en-US" dirty="0"/>
              <a:t>・社員悩みを聞く（社内ルールを改善する）</a:t>
            </a:r>
          </a:p>
          <a:p>
            <a:r>
              <a:rPr lang="ja-JP" altLang="en-US" dirty="0"/>
              <a:t>・社内イノベーションのため　社員アイデアを聞く（社内事業を改善する）</a:t>
            </a:r>
          </a:p>
          <a:p>
            <a:r>
              <a:rPr lang="ja-JP" altLang="en-US" dirty="0"/>
              <a:t>・業界情報を共有する（社員は　毎</a:t>
            </a:r>
            <a:r>
              <a:rPr lang="en-US" altLang="ja-JP" dirty="0"/>
              <a:t>4</a:t>
            </a:r>
            <a:r>
              <a:rPr lang="ja-JP" altLang="en-US" dirty="0"/>
              <a:t>半期　</a:t>
            </a:r>
            <a:r>
              <a:rPr lang="en-US" altLang="ja-JP" dirty="0"/>
              <a:t>1</a:t>
            </a:r>
            <a:r>
              <a:rPr lang="ja-JP" altLang="en-US" dirty="0"/>
              <a:t>社を調査して　資料を整理して　発表する。他社の面接会を参加でも構いません。）</a:t>
            </a:r>
          </a:p>
          <a:p>
            <a:r>
              <a:rPr lang="ja-JP" altLang="en-US" dirty="0"/>
              <a:t>・自社事業により　新職位の創出、事業メンバー採用</a:t>
            </a:r>
          </a:p>
          <a:p>
            <a:r>
              <a:rPr lang="ja-JP" altLang="en-US" dirty="0"/>
              <a:t>職位は　社員家族を優先採用すること（</a:t>
            </a:r>
            <a:r>
              <a:rPr lang="en-US" altLang="ja-JP" dirty="0"/>
              <a:t>BPO</a:t>
            </a:r>
            <a:r>
              <a:rPr lang="ja-JP" altLang="en-US" dirty="0"/>
              <a:t>のような仕事もあり、リモートも</a:t>
            </a:r>
            <a:r>
              <a:rPr lang="en-US" altLang="ja-JP" dirty="0"/>
              <a:t>OK</a:t>
            </a:r>
            <a:r>
              <a:rPr lang="ja-JP" altLang="en-US" dirty="0"/>
              <a:t>、大学生アルバイトも可能）</a:t>
            </a:r>
          </a:p>
          <a:p>
            <a:endParaRPr lang="zh-CN" altLang="en-US" dirty="0"/>
          </a:p>
        </p:txBody>
      </p:sp>
      <p:sp>
        <p:nvSpPr>
          <p:cNvPr id="2" name="灯片编号占位符 1">
            <a:extLst>
              <a:ext uri="{FF2B5EF4-FFF2-40B4-BE49-F238E27FC236}">
                <a16:creationId xmlns:a16="http://schemas.microsoft.com/office/drawing/2014/main" id="{D1885E02-0F7C-4C99-BBCB-F2895A836E6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
        <p:nvSpPr>
          <p:cNvPr id="3" name="日期占位符 2">
            <a:extLst>
              <a:ext uri="{FF2B5EF4-FFF2-40B4-BE49-F238E27FC236}">
                <a16:creationId xmlns:a16="http://schemas.microsoft.com/office/drawing/2014/main" id="{F98CD52E-C2B4-4194-93B6-13F9DEE34D52}"/>
              </a:ext>
            </a:extLst>
          </p:cNvPr>
          <p:cNvSpPr>
            <a:spLocks noGrp="1"/>
          </p:cNvSpPr>
          <p:nvPr>
            <p:ph type="dt" sz="half" idx="6"/>
          </p:nvPr>
        </p:nvSpPr>
        <p:spPr/>
        <p:txBody>
          <a:bodyPr/>
          <a:lstStyle/>
          <a:p>
            <a:fld id="{50D4CF0D-7D66-4750-93AD-EC01ECDE6714}" type="datetime1">
              <a:rPr lang="zh-CN" altLang="en-US" smtClean="0"/>
              <a:t>2022/7/1</a:t>
            </a:fld>
            <a:endParaRPr lang="en-US"/>
          </a:p>
        </p:txBody>
      </p:sp>
    </p:spTree>
    <p:extLst>
      <p:ext uri="{BB962C8B-B14F-4D97-AF65-F5344CB8AC3E}">
        <p14:creationId xmlns:p14="http://schemas.microsoft.com/office/powerpoint/2010/main" val="386718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81A501A-DC33-43DB-B727-843EC77DB0A6}"/>
              </a:ext>
            </a:extLst>
          </p:cNvPr>
          <p:cNvSpPr>
            <a:spLocks noGrp="1"/>
          </p:cNvSpPr>
          <p:nvPr>
            <p:ph type="title"/>
          </p:nvPr>
        </p:nvSpPr>
        <p:spPr>
          <a:xfrm>
            <a:off x="316983" y="-16805"/>
            <a:ext cx="11540249" cy="492443"/>
          </a:xfrm>
        </p:spPr>
        <p:txBody>
          <a:bodyPr/>
          <a:lstStyle/>
          <a:p>
            <a:r>
              <a:rPr lang="ja-JP" altLang="en-US" dirty="0"/>
              <a:t>社員教育</a:t>
            </a:r>
          </a:p>
        </p:txBody>
      </p:sp>
      <p:sp>
        <p:nvSpPr>
          <p:cNvPr id="8" name="テキスト プレースホルダー 7">
            <a:extLst>
              <a:ext uri="{FF2B5EF4-FFF2-40B4-BE49-F238E27FC236}">
                <a16:creationId xmlns:a16="http://schemas.microsoft.com/office/drawing/2014/main" id="{FCA9EF2C-955B-4DC1-94FB-41A96495306B}"/>
              </a:ext>
            </a:extLst>
          </p:cNvPr>
          <p:cNvSpPr>
            <a:spLocks noGrp="1"/>
          </p:cNvSpPr>
          <p:nvPr>
            <p:ph type="body" idx="1"/>
          </p:nvPr>
        </p:nvSpPr>
        <p:spPr>
          <a:xfrm>
            <a:off x="325875" y="684722"/>
            <a:ext cx="11540249" cy="4801314"/>
          </a:xfrm>
        </p:spPr>
        <p:txBody>
          <a:bodyPr/>
          <a:lstStyle/>
          <a:p>
            <a:pPr marL="285750" indent="-285750">
              <a:buFont typeface="Wingdings" panose="05000000000000000000" pitchFamily="2" charset="2"/>
              <a:buChar char="l"/>
            </a:pPr>
            <a:r>
              <a:rPr lang="ja-JP" altLang="en-US" sz="2400" dirty="0"/>
              <a:t>目標</a:t>
            </a:r>
            <a:endParaRPr lang="en-US" altLang="ja-JP" sz="2400" dirty="0"/>
          </a:p>
          <a:p>
            <a:pPr marL="742950" lvl="1" indent="-285750">
              <a:buFont typeface="Wingdings" panose="05000000000000000000" pitchFamily="2" charset="2"/>
              <a:buChar char="l"/>
            </a:pPr>
            <a:r>
              <a:rPr lang="ja-JP" altLang="en-US" sz="2400" dirty="0"/>
              <a:t>人材の選出（社内）：主なプロジェクトリーダー、テックリーダーなどコアメンバー</a:t>
            </a:r>
            <a:endParaRPr lang="en-US" altLang="ja-JP" sz="2400" dirty="0"/>
          </a:p>
          <a:p>
            <a:pPr marL="742950" lvl="1" indent="-285750">
              <a:buFont typeface="Wingdings" panose="05000000000000000000" pitchFamily="2" charset="2"/>
              <a:buChar char="l"/>
            </a:pPr>
            <a:r>
              <a:rPr lang="ja-JP" altLang="en-US" sz="2400" dirty="0"/>
              <a:t>人材の育成（社内・社外）：若い技術者にトレーニングプランと資料をサポートする</a:t>
            </a:r>
            <a:endParaRPr lang="en-US" altLang="ja-JP" sz="2400" dirty="0"/>
          </a:p>
          <a:p>
            <a:pPr marL="285750" indent="-285750">
              <a:buFont typeface="Wingdings" panose="05000000000000000000" pitchFamily="2" charset="2"/>
              <a:buChar char="l"/>
            </a:pPr>
            <a:r>
              <a:rPr lang="ja-JP" altLang="en-US" sz="2400" dirty="0"/>
              <a:t>セッション</a:t>
            </a:r>
            <a:endParaRPr lang="en-US" altLang="ja-JP" sz="2400" dirty="0"/>
          </a:p>
          <a:p>
            <a:pPr marL="742950" lvl="1" indent="-285750">
              <a:buFont typeface="Wingdings" panose="05000000000000000000" pitchFamily="2" charset="2"/>
              <a:buChar char="l"/>
            </a:pPr>
            <a:r>
              <a:rPr lang="ja-JP" altLang="en-US" sz="2400" dirty="0"/>
              <a:t>毎サイクルの成果発表会＆フォーラムは　原則として　</a:t>
            </a:r>
            <a:r>
              <a:rPr lang="en-US" altLang="ja-JP" sz="2400" dirty="0"/>
              <a:t>8</a:t>
            </a:r>
            <a:r>
              <a:rPr lang="ja-JP" altLang="en-US" sz="2400" dirty="0"/>
              <a:t>回（最大</a:t>
            </a:r>
            <a:r>
              <a:rPr lang="en-US" altLang="ja-JP" sz="2400" dirty="0"/>
              <a:t>10</a:t>
            </a:r>
            <a:r>
              <a:rPr lang="ja-JP" altLang="en-US" sz="2400" dirty="0"/>
              <a:t>週）だけだ。</a:t>
            </a:r>
            <a:endParaRPr lang="en-US" altLang="ja-JP" sz="2400" dirty="0"/>
          </a:p>
          <a:p>
            <a:pPr marL="285750" lvl="1" indent="-285750">
              <a:buFont typeface="Wingdings" panose="05000000000000000000" pitchFamily="2" charset="2"/>
              <a:buChar char="l"/>
            </a:pPr>
            <a:r>
              <a:rPr lang="ja-JP" altLang="en-US" sz="2400" dirty="0">
                <a:solidFill>
                  <a:schemeClr val="tx1"/>
                </a:solidFill>
              </a:rPr>
              <a:t>学習チーム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チームメンバー人数は原則として</a:t>
            </a:r>
            <a:r>
              <a:rPr lang="en-US" altLang="ja-JP" sz="2400" dirty="0">
                <a:solidFill>
                  <a:schemeClr val="tx1"/>
                </a:solidFill>
              </a:rPr>
              <a:t>8</a:t>
            </a:r>
            <a:r>
              <a:rPr lang="ja-JP" altLang="en-US" sz="2400" dirty="0">
                <a:solidFill>
                  <a:schemeClr val="tx1"/>
                </a:solidFill>
              </a:rPr>
              <a:t>名だけだ。毎チームは一つ課題だ。</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実施方法</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テキスト、ケーススタディ</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ワークショップ</a:t>
            </a: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実施期間</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t>毎サイクルの期間は　</a:t>
            </a:r>
            <a:r>
              <a:rPr lang="ja-JP" altLang="en-US" sz="2400" dirty="0">
                <a:solidFill>
                  <a:schemeClr val="tx1"/>
                </a:solidFill>
              </a:rPr>
              <a:t>原則として</a:t>
            </a:r>
            <a:r>
              <a:rPr lang="en-US" altLang="ja-JP" sz="2400" dirty="0">
                <a:solidFill>
                  <a:schemeClr val="tx1"/>
                </a:solidFill>
              </a:rPr>
              <a:t>3</a:t>
            </a:r>
            <a:r>
              <a:rPr lang="ja-JP" altLang="en-US" sz="2400" dirty="0">
                <a:solidFill>
                  <a:schemeClr val="tx1"/>
                </a:solidFill>
              </a:rPr>
              <a:t>ヶ月以内だ。</a:t>
            </a:r>
            <a:endParaRPr lang="en-US" altLang="ja-JP" sz="2400" dirty="0">
              <a:solidFill>
                <a:schemeClr val="tx1"/>
              </a:solidFill>
            </a:endParaRPr>
          </a:p>
          <a:p>
            <a:pPr marL="742950" lvl="2" indent="-285750">
              <a:buFont typeface="Wingdings" panose="05000000000000000000" pitchFamily="2" charset="2"/>
              <a:buChar char="l"/>
            </a:pPr>
            <a:r>
              <a:rPr lang="ja-JP" altLang="en-US" sz="2400" dirty="0">
                <a:solidFill>
                  <a:schemeClr val="tx1"/>
                </a:solidFill>
              </a:rPr>
              <a:t>毎年　</a:t>
            </a:r>
            <a:r>
              <a:rPr lang="en-US" altLang="ja-JP" sz="2400" dirty="0">
                <a:solidFill>
                  <a:schemeClr val="tx1"/>
                </a:solidFill>
              </a:rPr>
              <a:t>4</a:t>
            </a:r>
            <a:r>
              <a:rPr lang="ja-JP" altLang="en-US" sz="2400" dirty="0">
                <a:solidFill>
                  <a:schemeClr val="tx1"/>
                </a:solidFill>
              </a:rPr>
              <a:t>サイクルを実施することだ。</a:t>
            </a:r>
          </a:p>
        </p:txBody>
      </p:sp>
      <p:sp>
        <p:nvSpPr>
          <p:cNvPr id="2" name="灯片编号占位符 1">
            <a:extLst>
              <a:ext uri="{FF2B5EF4-FFF2-40B4-BE49-F238E27FC236}">
                <a16:creationId xmlns:a16="http://schemas.microsoft.com/office/drawing/2014/main" id="{E356733F-5510-4D42-8A6F-23AAC087E89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C375B133-A7CB-4AE1-B2F9-18C85ED2E8FE}"/>
              </a:ext>
            </a:extLst>
          </p:cNvPr>
          <p:cNvSpPr>
            <a:spLocks noGrp="1"/>
          </p:cNvSpPr>
          <p:nvPr>
            <p:ph type="dt" sz="half" idx="6"/>
          </p:nvPr>
        </p:nvSpPr>
        <p:spPr/>
        <p:txBody>
          <a:bodyPr/>
          <a:lstStyle/>
          <a:p>
            <a:fld id="{3BFC3DC1-F979-429D-A47A-5B06298535D1}" type="datetime1">
              <a:rPr lang="zh-CN" altLang="en-US" smtClean="0"/>
              <a:t>2022/7/1</a:t>
            </a:fld>
            <a:endParaRPr lang="en-US"/>
          </a:p>
        </p:txBody>
      </p:sp>
    </p:spTree>
    <p:extLst>
      <p:ext uri="{BB962C8B-B14F-4D97-AF65-F5344CB8AC3E}">
        <p14:creationId xmlns:p14="http://schemas.microsoft.com/office/powerpoint/2010/main" val="827015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関係図</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136806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トレニンーグトピック（ビジネス）</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2416861869"/>
              </p:ext>
            </p:extLst>
          </p:nvPr>
        </p:nvGraphicFramePr>
        <p:xfrm>
          <a:off x="446643" y="673946"/>
          <a:ext cx="11394839" cy="5562600"/>
        </p:xfrm>
        <a:graphic>
          <a:graphicData uri="http://schemas.openxmlformats.org/drawingml/2006/table">
            <a:tbl>
              <a:tblPr firstRow="1" bandRow="1">
                <a:tableStyleId>{5C22544A-7EE6-4342-B048-85BDC9FD1C3A}</a:tableStyleId>
              </a:tblPr>
              <a:tblGrid>
                <a:gridCol w="3359104">
                  <a:extLst>
                    <a:ext uri="{9D8B030D-6E8A-4147-A177-3AD203B41FA5}">
                      <a16:colId xmlns:a16="http://schemas.microsoft.com/office/drawing/2014/main" val="3948727593"/>
                    </a:ext>
                  </a:extLst>
                </a:gridCol>
                <a:gridCol w="1328560">
                  <a:extLst>
                    <a:ext uri="{9D8B030D-6E8A-4147-A177-3AD203B41FA5}">
                      <a16:colId xmlns:a16="http://schemas.microsoft.com/office/drawing/2014/main" val="236633133"/>
                    </a:ext>
                  </a:extLst>
                </a:gridCol>
                <a:gridCol w="890273">
                  <a:extLst>
                    <a:ext uri="{9D8B030D-6E8A-4147-A177-3AD203B41FA5}">
                      <a16:colId xmlns:a16="http://schemas.microsoft.com/office/drawing/2014/main" val="2443955635"/>
                    </a:ext>
                  </a:extLst>
                </a:gridCol>
                <a:gridCol w="1027236">
                  <a:extLst>
                    <a:ext uri="{9D8B030D-6E8A-4147-A177-3AD203B41FA5}">
                      <a16:colId xmlns:a16="http://schemas.microsoft.com/office/drawing/2014/main" val="2125255742"/>
                    </a:ext>
                  </a:extLst>
                </a:gridCol>
                <a:gridCol w="1164203">
                  <a:extLst>
                    <a:ext uri="{9D8B030D-6E8A-4147-A177-3AD203B41FA5}">
                      <a16:colId xmlns:a16="http://schemas.microsoft.com/office/drawing/2014/main" val="1199080456"/>
                    </a:ext>
                  </a:extLst>
                </a:gridCol>
                <a:gridCol w="362546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IT</a:t>
                      </a:r>
                      <a:r>
                        <a:rPr lang="ja-JP" altLang="en-US" dirty="0"/>
                        <a:t>業界関連法律</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366569229"/>
                  </a:ext>
                </a:extLst>
              </a:tr>
              <a:tr h="370840">
                <a:tc>
                  <a:txBody>
                    <a:bodyPr/>
                    <a:lstStyle/>
                    <a:p>
                      <a:r>
                        <a:rPr lang="ja-JP" altLang="en-US" dirty="0"/>
                        <a:t>ビジネスマナー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657066421"/>
                  </a:ext>
                </a:extLst>
              </a:tr>
              <a:tr h="370840">
                <a:tc>
                  <a:txBody>
                    <a:bodyPr/>
                    <a:lstStyle/>
                    <a:p>
                      <a:r>
                        <a:rPr lang="ja-JP" altLang="en-US" dirty="0"/>
                        <a:t>ビジネス文書</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151926147"/>
                  </a:ext>
                </a:extLst>
              </a:tr>
              <a:tr h="370840">
                <a:tc>
                  <a:txBody>
                    <a:bodyPr/>
                    <a:lstStyle/>
                    <a:p>
                      <a:r>
                        <a:rPr lang="ja-JP" altLang="en-US" dirty="0"/>
                        <a:t>コミュニケーションと講演</a:t>
                      </a:r>
                      <a:endParaRPr lang="zh-CN" altLang="en-US" dirty="0"/>
                    </a:p>
                  </a:txBody>
                  <a:tcPr/>
                </a:tc>
                <a:tc>
                  <a:txBody>
                    <a:bodyPr/>
                    <a:lstStyle/>
                    <a:p>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13689359"/>
                  </a:ext>
                </a:extLst>
              </a:tr>
              <a:tr h="370840">
                <a:tc>
                  <a:txBody>
                    <a:bodyPr/>
                    <a:lstStyle/>
                    <a:p>
                      <a:r>
                        <a:rPr lang="ja-JP" altLang="en-US" dirty="0"/>
                        <a:t>人事評価（</a:t>
                      </a:r>
                      <a:r>
                        <a:rPr lang="en-US" altLang="ja-JP" dirty="0"/>
                        <a:t>OKR</a:t>
                      </a:r>
                      <a:r>
                        <a:rPr lang="ja-JP" altLang="en-US" dirty="0"/>
                        <a:t>）</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ja-JP" dirty="0"/>
                        <a:t>24</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569692292"/>
                  </a:ext>
                </a:extLst>
              </a:tr>
              <a:tr h="370840">
                <a:tc>
                  <a:txBody>
                    <a:bodyPr/>
                    <a:lstStyle/>
                    <a:p>
                      <a:r>
                        <a:rPr lang="ja-JP" altLang="en-US" dirty="0"/>
                        <a:t>真実の瞬間（</a:t>
                      </a:r>
                      <a:r>
                        <a:rPr lang="en-US" altLang="ja-JP" dirty="0"/>
                        <a:t>MOT</a:t>
                      </a:r>
                      <a:r>
                        <a:rPr lang="ja-JP" altLang="en-US" dirty="0"/>
                        <a:t>）</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tc>
                  <a:txBody>
                    <a:bodyPr/>
                    <a:lstStyle/>
                    <a:p>
                      <a:r>
                        <a:rPr lang="en-US" altLang="zh-CN" dirty="0"/>
                        <a:t>16</a:t>
                      </a:r>
                      <a:endParaRPr lang="zh-CN" altLang="en-US" dirty="0"/>
                    </a:p>
                  </a:txBody>
                  <a:tcPr/>
                </a:tc>
                <a:tc>
                  <a:txBody>
                    <a:bodyPr/>
                    <a:lstStyle/>
                    <a:p>
                      <a:r>
                        <a:rPr lang="ja-JP" altLang="en-US" dirty="0"/>
                        <a:t>全員</a:t>
                      </a:r>
                      <a:endParaRPr lang="zh-CN" altLang="en-US" dirty="0"/>
                    </a:p>
                  </a:txBody>
                  <a:tcPr/>
                </a:tc>
                <a:tc>
                  <a:txBody>
                    <a:bodyPr/>
                    <a:lstStyle/>
                    <a:p>
                      <a:r>
                        <a:rPr lang="ja-JP" altLang="en-US" dirty="0"/>
                        <a:t>人事</a:t>
                      </a:r>
                      <a:endParaRPr lang="zh-CN" altLang="en-US" dirty="0"/>
                    </a:p>
                  </a:txBody>
                  <a:tcPr/>
                </a:tc>
                <a:tc>
                  <a:txBody>
                    <a:bodyPr/>
                    <a:lstStyle/>
                    <a:p>
                      <a:r>
                        <a:rPr lang="ja-JP" altLang="en-US" dirty="0"/>
                        <a:t>テストあり</a:t>
                      </a:r>
                      <a:endParaRPr lang="zh-CN" altLang="en-US" dirty="0"/>
                    </a:p>
                  </a:txBody>
                  <a:tcPr/>
                </a:tc>
                <a:extLst>
                  <a:ext uri="{0D108BD9-81ED-4DB2-BD59-A6C34878D82A}">
                    <a16:rowId xmlns:a16="http://schemas.microsoft.com/office/drawing/2014/main" val="2470169822"/>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668408687"/>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07A526A6-C65D-4E2B-9083-7FE4446873F5}"/>
              </a:ext>
            </a:extLst>
          </p:cNvPr>
          <p:cNvSpPr>
            <a:spLocks noGrp="1"/>
          </p:cNvSpPr>
          <p:nvPr>
            <p:ph type="dt" sz="half" idx="6"/>
          </p:nvPr>
        </p:nvSpPr>
        <p:spPr/>
        <p:txBody>
          <a:bodyPr/>
          <a:lstStyle/>
          <a:p>
            <a:fld id="{CC39D435-9051-44E2-8D38-9EE2B1FE9ABB}" type="datetime1">
              <a:rPr lang="zh-CN" altLang="en-US" smtClean="0"/>
              <a:t>2022/7/1</a:t>
            </a:fld>
            <a:endParaRPr lang="en-US"/>
          </a:p>
        </p:txBody>
      </p:sp>
    </p:spTree>
    <p:extLst>
      <p:ext uri="{BB962C8B-B14F-4D97-AF65-F5344CB8AC3E}">
        <p14:creationId xmlns:p14="http://schemas.microsoft.com/office/powerpoint/2010/main" val="1180505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657AF5E-3A49-4493-BF12-AF5EF02BE79E}"/>
              </a:ext>
            </a:extLst>
          </p:cNvPr>
          <p:cNvSpPr>
            <a:spLocks noGrp="1"/>
          </p:cNvSpPr>
          <p:nvPr>
            <p:ph type="title"/>
          </p:nvPr>
        </p:nvSpPr>
        <p:spPr/>
        <p:txBody>
          <a:bodyPr/>
          <a:lstStyle/>
          <a:p>
            <a:r>
              <a:rPr lang="ja-JP" altLang="en-US" dirty="0"/>
              <a:t>トレニンーグトピック（テック）</a:t>
            </a:r>
            <a:endParaRPr lang="zh-CN" altLang="en-US" dirty="0"/>
          </a:p>
        </p:txBody>
      </p:sp>
      <p:graphicFrame>
        <p:nvGraphicFramePr>
          <p:cNvPr id="5" name="表格 5">
            <a:extLst>
              <a:ext uri="{FF2B5EF4-FFF2-40B4-BE49-F238E27FC236}">
                <a16:creationId xmlns:a16="http://schemas.microsoft.com/office/drawing/2014/main" id="{5FB88797-58B7-48D9-B149-FD2F63176C6F}"/>
              </a:ext>
            </a:extLst>
          </p:cNvPr>
          <p:cNvGraphicFramePr>
            <a:graphicFrameLocks noGrp="1"/>
          </p:cNvGraphicFramePr>
          <p:nvPr>
            <p:extLst>
              <p:ext uri="{D42A27DB-BD31-4B8C-83A1-F6EECF244321}">
                <p14:modId xmlns:p14="http://schemas.microsoft.com/office/powerpoint/2010/main" val="1678600529"/>
              </p:ext>
            </p:extLst>
          </p:nvPr>
        </p:nvGraphicFramePr>
        <p:xfrm>
          <a:off x="315152" y="673946"/>
          <a:ext cx="11526329" cy="4450080"/>
        </p:xfrm>
        <a:graphic>
          <a:graphicData uri="http://schemas.openxmlformats.org/drawingml/2006/table">
            <a:tbl>
              <a:tblPr firstRow="1" bandRow="1">
                <a:tableStyleId>{5C22544A-7EE6-4342-B048-85BDC9FD1C3A}</a:tableStyleId>
              </a:tblPr>
              <a:tblGrid>
                <a:gridCol w="3192323">
                  <a:extLst>
                    <a:ext uri="{9D8B030D-6E8A-4147-A177-3AD203B41FA5}">
                      <a16:colId xmlns:a16="http://schemas.microsoft.com/office/drawing/2014/main" val="3948727593"/>
                    </a:ext>
                  </a:extLst>
                </a:gridCol>
                <a:gridCol w="1351128">
                  <a:extLst>
                    <a:ext uri="{9D8B030D-6E8A-4147-A177-3AD203B41FA5}">
                      <a16:colId xmlns:a16="http://schemas.microsoft.com/office/drawing/2014/main" val="236633133"/>
                    </a:ext>
                  </a:extLst>
                </a:gridCol>
                <a:gridCol w="1078173">
                  <a:extLst>
                    <a:ext uri="{9D8B030D-6E8A-4147-A177-3AD203B41FA5}">
                      <a16:colId xmlns:a16="http://schemas.microsoft.com/office/drawing/2014/main" val="2443955635"/>
                    </a:ext>
                  </a:extLst>
                </a:gridCol>
                <a:gridCol w="900752">
                  <a:extLst>
                    <a:ext uri="{9D8B030D-6E8A-4147-A177-3AD203B41FA5}">
                      <a16:colId xmlns:a16="http://schemas.microsoft.com/office/drawing/2014/main" val="2125255742"/>
                    </a:ext>
                  </a:extLst>
                </a:gridCol>
                <a:gridCol w="1037230">
                  <a:extLst>
                    <a:ext uri="{9D8B030D-6E8A-4147-A177-3AD203B41FA5}">
                      <a16:colId xmlns:a16="http://schemas.microsoft.com/office/drawing/2014/main" val="1199080456"/>
                    </a:ext>
                  </a:extLst>
                </a:gridCol>
                <a:gridCol w="3966723">
                  <a:extLst>
                    <a:ext uri="{9D8B030D-6E8A-4147-A177-3AD203B41FA5}">
                      <a16:colId xmlns:a16="http://schemas.microsoft.com/office/drawing/2014/main" val="2419402647"/>
                    </a:ext>
                  </a:extLst>
                </a:gridCol>
              </a:tblGrid>
              <a:tr h="370840">
                <a:tc>
                  <a:txBody>
                    <a:bodyPr/>
                    <a:lstStyle/>
                    <a:p>
                      <a:endParaRPr lang="zh-CN" altLang="en-US" dirty="0"/>
                    </a:p>
                  </a:txBody>
                  <a:tcPr/>
                </a:tc>
                <a:tc>
                  <a:txBody>
                    <a:bodyPr/>
                    <a:lstStyle/>
                    <a:p>
                      <a:r>
                        <a:rPr lang="ja-JP" altLang="en-US" dirty="0"/>
                        <a:t>開催</a:t>
                      </a:r>
                      <a:endParaRPr lang="zh-CN" altLang="en-US" dirty="0"/>
                    </a:p>
                  </a:txBody>
                  <a:tcPr/>
                </a:tc>
                <a:tc>
                  <a:txBody>
                    <a:bodyPr/>
                    <a:lstStyle/>
                    <a:p>
                      <a:r>
                        <a:rPr lang="ja-JP" altLang="en-US" dirty="0"/>
                        <a:t>時間</a:t>
                      </a:r>
                      <a:r>
                        <a:rPr lang="en-US" altLang="ja-JP" dirty="0"/>
                        <a:t>H</a:t>
                      </a:r>
                      <a:endParaRPr lang="zh-CN" altLang="en-US" dirty="0"/>
                    </a:p>
                  </a:txBody>
                  <a:tcPr/>
                </a:tc>
                <a:tc>
                  <a:txBody>
                    <a:bodyPr/>
                    <a:lstStyle/>
                    <a:p>
                      <a:r>
                        <a:rPr lang="ja-JP" altLang="en-US" dirty="0"/>
                        <a:t>受講者</a:t>
                      </a:r>
                      <a:endParaRPr lang="zh-CN" altLang="en-US" dirty="0"/>
                    </a:p>
                  </a:txBody>
                  <a:tcPr/>
                </a:tc>
                <a:tc>
                  <a:txBody>
                    <a:bodyPr/>
                    <a:lstStyle/>
                    <a:p>
                      <a:r>
                        <a:rPr lang="ja-JP" altLang="en-US" dirty="0"/>
                        <a:t>責任者</a:t>
                      </a:r>
                      <a:endParaRPr lang="zh-CN" altLang="en-US" dirty="0"/>
                    </a:p>
                  </a:txBody>
                  <a:tcPr/>
                </a:tc>
                <a:tc>
                  <a:txBody>
                    <a:bodyPr/>
                    <a:lstStyle/>
                    <a:p>
                      <a:r>
                        <a:rPr lang="ja-JP" altLang="en-US" dirty="0"/>
                        <a:t>方式／講師</a:t>
                      </a:r>
                      <a:endParaRPr lang="zh-CN" altLang="en-US" dirty="0"/>
                    </a:p>
                  </a:txBody>
                  <a:tcPr/>
                </a:tc>
                <a:extLst>
                  <a:ext uri="{0D108BD9-81ED-4DB2-BD59-A6C34878D82A}">
                    <a16:rowId xmlns:a16="http://schemas.microsoft.com/office/drawing/2014/main" val="2796161219"/>
                  </a:ext>
                </a:extLst>
              </a:tr>
              <a:tr h="370840">
                <a:tc>
                  <a:txBody>
                    <a:bodyPr/>
                    <a:lstStyle/>
                    <a:p>
                      <a:r>
                        <a:rPr lang="en-US" altLang="ja-JP" dirty="0"/>
                        <a:t>Salesforce</a:t>
                      </a:r>
                      <a:r>
                        <a:rPr lang="ja-JP" altLang="en-US" dirty="0"/>
                        <a:t>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対面座学／孫　ケーススタディあり</a:t>
                      </a:r>
                      <a:endParaRPr lang="zh-CN" altLang="en-US" dirty="0"/>
                    </a:p>
                  </a:txBody>
                  <a:tcPr/>
                </a:tc>
                <a:extLst>
                  <a:ext uri="{0D108BD9-81ED-4DB2-BD59-A6C34878D82A}">
                    <a16:rowId xmlns:a16="http://schemas.microsoft.com/office/drawing/2014/main" val="2569692292"/>
                  </a:ext>
                </a:extLst>
              </a:tr>
              <a:tr h="370840">
                <a:tc>
                  <a:txBody>
                    <a:bodyPr/>
                    <a:lstStyle/>
                    <a:p>
                      <a:r>
                        <a:rPr lang="en-US" altLang="ja-JP" dirty="0"/>
                        <a:t>RPA</a:t>
                      </a:r>
                      <a:r>
                        <a:rPr lang="ja-JP" altLang="en-US" dirty="0"/>
                        <a:t>基本</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470169822"/>
                  </a:ext>
                </a:extLst>
              </a:tr>
              <a:tr h="370840">
                <a:tc>
                  <a:txBody>
                    <a:bodyPr/>
                    <a:lstStyle/>
                    <a:p>
                      <a:r>
                        <a:rPr lang="ja-JP" altLang="en-US" dirty="0"/>
                        <a:t>アジャイル開発・業務自動化</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r>
                        <a:rPr lang="en-US" altLang="ja-JP" dirty="0"/>
                        <a:t>32+32</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全員</a:t>
                      </a:r>
                      <a:endParaRPr lang="zh-CN" altLang="en-US" dirty="0"/>
                    </a:p>
                  </a:txBody>
                  <a:tcPr/>
                </a:tc>
                <a:tc>
                  <a:txBody>
                    <a:bodyPr/>
                    <a:lstStyle/>
                    <a:p>
                      <a:r>
                        <a:rPr lang="ja-JP" altLang="en-US" dirty="0"/>
                        <a:t>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対面座学／孫　ケーススタディあり</a:t>
                      </a:r>
                      <a:endParaRPr lang="zh-CN" altLang="en-US" dirty="0"/>
                    </a:p>
                  </a:txBody>
                  <a:tcPr/>
                </a:tc>
                <a:extLst>
                  <a:ext uri="{0D108BD9-81ED-4DB2-BD59-A6C34878D82A}">
                    <a16:rowId xmlns:a16="http://schemas.microsoft.com/office/drawing/2014/main" val="298530160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289581732"/>
                  </a:ext>
                </a:extLst>
              </a:tr>
              <a:tr h="370840">
                <a:tc>
                  <a:txBody>
                    <a:bodyPr/>
                    <a:lstStyle/>
                    <a:p>
                      <a:r>
                        <a:rPr lang="ja-JP" altLang="en-US" dirty="0"/>
                        <a:t>人材ビジネス基本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16</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668408687"/>
                  </a:ext>
                </a:extLst>
              </a:tr>
              <a:tr h="370840">
                <a:tc>
                  <a:txBody>
                    <a:bodyPr/>
                    <a:lstStyle/>
                    <a:p>
                      <a:r>
                        <a:rPr lang="ja-JP" altLang="en-US" dirty="0"/>
                        <a:t>小売業界ビジネス基本</a:t>
                      </a:r>
                      <a:endParaRPr lang="zh-CN" altLang="en-US" dirty="0"/>
                    </a:p>
                  </a:txBody>
                  <a:tcPr/>
                </a:tc>
                <a:tc>
                  <a:txBody>
                    <a:bodyPr/>
                    <a:lstStyle/>
                    <a:p>
                      <a:r>
                        <a:rPr lang="ja-JP" altLang="en-US" dirty="0"/>
                        <a:t>コミュニティ</a:t>
                      </a:r>
                      <a:endParaRPr lang="zh-CN" altLang="en-US" dirty="0"/>
                    </a:p>
                  </a:txBody>
                  <a:tcPr/>
                </a:tc>
                <a:tc>
                  <a:txBody>
                    <a:bodyPr/>
                    <a:lstStyle/>
                    <a:p>
                      <a:r>
                        <a:rPr lang="en-US" altLang="ja-JP" dirty="0"/>
                        <a:t>32</a:t>
                      </a:r>
                      <a:endParaRPr lang="zh-CN" altLang="en-US" dirty="0"/>
                    </a:p>
                  </a:txBody>
                  <a:tcPr/>
                </a:tc>
                <a:tc>
                  <a:txBody>
                    <a:bodyPr/>
                    <a:lstStyle/>
                    <a:p>
                      <a:r>
                        <a:rPr lang="ja-JP" altLang="en-US" dirty="0"/>
                        <a:t>申込</a:t>
                      </a:r>
                      <a:endParaRPr lang="zh-CN" altLang="en-US" dirty="0"/>
                    </a:p>
                  </a:txBody>
                  <a:tcPr/>
                </a:tc>
                <a:tc>
                  <a:txBody>
                    <a:bodyPr/>
                    <a:lstStyle/>
                    <a:p>
                      <a:r>
                        <a:rPr lang="ja-JP" altLang="en-US" dirty="0"/>
                        <a:t>孫</a:t>
                      </a:r>
                      <a:endParaRPr lang="zh-CN" altLang="en-US" dirty="0"/>
                    </a:p>
                  </a:txBody>
                  <a:tcPr/>
                </a:tc>
                <a:tc>
                  <a:txBody>
                    <a:bodyPr/>
                    <a:lstStyle/>
                    <a:p>
                      <a:r>
                        <a:rPr lang="ja-JP" altLang="en-US" dirty="0"/>
                        <a:t>ビデオ　ペーパーあり</a:t>
                      </a:r>
                      <a:endParaRPr lang="zh-CN" altLang="en-US" dirty="0"/>
                    </a:p>
                  </a:txBody>
                  <a:tcPr/>
                </a:tc>
                <a:extLst>
                  <a:ext uri="{0D108BD9-81ED-4DB2-BD59-A6C34878D82A}">
                    <a16:rowId xmlns:a16="http://schemas.microsoft.com/office/drawing/2014/main" val="2991851529"/>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56243766"/>
                  </a:ext>
                </a:extLst>
              </a:tr>
              <a:tr h="370840">
                <a:tc>
                  <a:txBody>
                    <a:bodyPr/>
                    <a:lstStyle/>
                    <a:p>
                      <a:r>
                        <a:rPr lang="ja-JP" altLang="en-US" dirty="0"/>
                        <a:t>プロジェクトマネージャー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コミュニティ</a:t>
                      </a:r>
                      <a:endParaRPr lang="zh-CN" altLang="en-US" dirty="0"/>
                    </a:p>
                  </a:txBody>
                  <a:tcPr/>
                </a:tc>
                <a:tc>
                  <a:txBody>
                    <a:bodyPr/>
                    <a:lstStyle/>
                    <a:p>
                      <a:endParaRPr lang="zh-CN" altLang="en-US" dirty="0"/>
                    </a:p>
                  </a:txBody>
                  <a:tcPr/>
                </a:tc>
                <a:tc>
                  <a:txBody>
                    <a:bodyPr/>
                    <a:lstStyle/>
                    <a:p>
                      <a:r>
                        <a:rPr lang="ja-JP" altLang="en-US" dirty="0"/>
                        <a:t>申込</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98765593"/>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20841994"/>
                  </a:ext>
                </a:extLst>
              </a:tr>
              <a:tr h="370840">
                <a:tc>
                  <a:txBody>
                    <a:bodyPr/>
                    <a:lstStyle/>
                    <a:p>
                      <a:r>
                        <a:rPr lang="ja-JP" altLang="en-US" dirty="0"/>
                        <a:t>プロダクトマネージャー</a:t>
                      </a:r>
                      <a:endParaRPr lang="zh-CN" altLang="en-US" dirty="0"/>
                    </a:p>
                  </a:txBody>
                  <a:tcPr/>
                </a:tc>
                <a:tc>
                  <a:txBody>
                    <a:bodyPr/>
                    <a:lstStyle/>
                    <a:p>
                      <a:r>
                        <a:rPr lang="ja-JP" altLang="en-US" dirty="0"/>
                        <a:t>営業</a:t>
                      </a:r>
                      <a:endParaRPr lang="zh-CN" altLang="en-US" dirty="0"/>
                    </a:p>
                  </a:txBody>
                  <a:tcPr/>
                </a:tc>
                <a:tc>
                  <a:txBody>
                    <a:bodyPr/>
                    <a:lstStyle/>
                    <a:p>
                      <a:r>
                        <a:rPr lang="en-US" altLang="ja-JP" dirty="0"/>
                        <a:t>600+300</a:t>
                      </a:r>
                      <a:endParaRPr lang="zh-CN" altLang="en-US" dirty="0"/>
                    </a:p>
                  </a:txBody>
                  <a:tcPr/>
                </a:tc>
                <a:tc>
                  <a:txBody>
                    <a:bodyPr/>
                    <a:lstStyle/>
                    <a:p>
                      <a:endParaRPr lang="zh-CN" altLang="en-US" dirty="0"/>
                    </a:p>
                  </a:txBody>
                  <a:tcPr/>
                </a:tc>
                <a:tc>
                  <a:txBody>
                    <a:bodyPr/>
                    <a:lstStyle/>
                    <a:p>
                      <a:r>
                        <a:rPr lang="ja-JP" altLang="en-US" dirty="0"/>
                        <a:t>孫</a:t>
                      </a:r>
                      <a:endParaRPr lang="zh-CN" altLang="en-US" dirty="0"/>
                    </a:p>
                  </a:txBody>
                  <a:tcPr/>
                </a:tc>
                <a:tc>
                  <a:txBody>
                    <a:bodyPr/>
                    <a:lstStyle/>
                    <a:p>
                      <a:r>
                        <a:rPr lang="ja-JP" altLang="en-US" dirty="0"/>
                        <a:t>孫、ケーススタディ、ペーパーあり</a:t>
                      </a:r>
                      <a:endParaRPr lang="zh-CN" altLang="en-US" dirty="0"/>
                    </a:p>
                  </a:txBody>
                  <a:tcPr/>
                </a:tc>
                <a:extLst>
                  <a:ext uri="{0D108BD9-81ED-4DB2-BD59-A6C34878D82A}">
                    <a16:rowId xmlns:a16="http://schemas.microsoft.com/office/drawing/2014/main" val="1080551452"/>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11102554"/>
                  </a:ext>
                </a:extLst>
              </a:tr>
            </a:tbl>
          </a:graphicData>
        </a:graphic>
      </p:graphicFrame>
      <p:sp>
        <p:nvSpPr>
          <p:cNvPr id="2" name="灯片编号占位符 1">
            <a:extLst>
              <a:ext uri="{FF2B5EF4-FFF2-40B4-BE49-F238E27FC236}">
                <a16:creationId xmlns:a16="http://schemas.microsoft.com/office/drawing/2014/main" id="{80427D80-509F-4173-AB9D-F440E724865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
        <p:nvSpPr>
          <p:cNvPr id="3" name="日期占位符 2">
            <a:extLst>
              <a:ext uri="{FF2B5EF4-FFF2-40B4-BE49-F238E27FC236}">
                <a16:creationId xmlns:a16="http://schemas.microsoft.com/office/drawing/2014/main" id="{0BE4B23C-F899-4A19-B57D-F9E66EDCE78E}"/>
              </a:ext>
            </a:extLst>
          </p:cNvPr>
          <p:cNvSpPr>
            <a:spLocks noGrp="1"/>
          </p:cNvSpPr>
          <p:nvPr>
            <p:ph type="dt" sz="half" idx="6"/>
          </p:nvPr>
        </p:nvSpPr>
        <p:spPr/>
        <p:txBody>
          <a:bodyPr/>
          <a:lstStyle/>
          <a:p>
            <a:fld id="{45EE374C-85ED-4A23-BB53-84E882C3FD43}" type="datetime1">
              <a:rPr lang="zh-CN" altLang="en-US" smtClean="0"/>
              <a:t>2022/7/1</a:t>
            </a:fld>
            <a:endParaRPr lang="en-US"/>
          </a:p>
        </p:txBody>
      </p:sp>
    </p:spTree>
    <p:extLst>
      <p:ext uri="{BB962C8B-B14F-4D97-AF65-F5344CB8AC3E}">
        <p14:creationId xmlns:p14="http://schemas.microsoft.com/office/powerpoint/2010/main" val="2277885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8C93D50-CA33-4145-A4BF-3D0A231B0DC4}"/>
              </a:ext>
            </a:extLst>
          </p:cNvPr>
          <p:cNvSpPr>
            <a:spLocks noGrp="1"/>
          </p:cNvSpPr>
          <p:nvPr>
            <p:ph type="title"/>
          </p:nvPr>
        </p:nvSpPr>
        <p:spPr>
          <a:xfrm>
            <a:off x="316983" y="-16805"/>
            <a:ext cx="11540249" cy="492443"/>
          </a:xfrm>
        </p:spPr>
        <p:txBody>
          <a:bodyPr/>
          <a:lstStyle/>
          <a:p>
            <a:r>
              <a:rPr lang="ja-JP" altLang="en-US" dirty="0"/>
              <a:t>実施方法の例</a:t>
            </a:r>
          </a:p>
        </p:txBody>
      </p:sp>
      <p:graphicFrame>
        <p:nvGraphicFramePr>
          <p:cNvPr id="3" name="表 5">
            <a:extLst>
              <a:ext uri="{FF2B5EF4-FFF2-40B4-BE49-F238E27FC236}">
                <a16:creationId xmlns:a16="http://schemas.microsoft.com/office/drawing/2014/main" id="{42423973-FE32-484D-8CAC-027FAF447ADC}"/>
              </a:ext>
            </a:extLst>
          </p:cNvPr>
          <p:cNvGraphicFramePr>
            <a:graphicFrameLocks noGrp="1"/>
          </p:cNvGraphicFramePr>
          <p:nvPr>
            <p:extLst>
              <p:ext uri="{D42A27DB-BD31-4B8C-83A1-F6EECF244321}">
                <p14:modId xmlns:p14="http://schemas.microsoft.com/office/powerpoint/2010/main" val="1819048248"/>
              </p:ext>
            </p:extLst>
          </p:nvPr>
        </p:nvGraphicFramePr>
        <p:xfrm>
          <a:off x="325875" y="661015"/>
          <a:ext cx="11447026" cy="3337560"/>
        </p:xfrm>
        <a:graphic>
          <a:graphicData uri="http://schemas.openxmlformats.org/drawingml/2006/table">
            <a:tbl>
              <a:tblPr firstRow="1" bandRow="1">
                <a:tableStyleId>{5C22544A-7EE6-4342-B048-85BDC9FD1C3A}</a:tableStyleId>
              </a:tblPr>
              <a:tblGrid>
                <a:gridCol w="2312154">
                  <a:extLst>
                    <a:ext uri="{9D8B030D-6E8A-4147-A177-3AD203B41FA5}">
                      <a16:colId xmlns:a16="http://schemas.microsoft.com/office/drawing/2014/main" val="3772425127"/>
                    </a:ext>
                  </a:extLst>
                </a:gridCol>
                <a:gridCol w="6999747">
                  <a:extLst>
                    <a:ext uri="{9D8B030D-6E8A-4147-A177-3AD203B41FA5}">
                      <a16:colId xmlns:a16="http://schemas.microsoft.com/office/drawing/2014/main" val="1851502509"/>
                    </a:ext>
                  </a:extLst>
                </a:gridCol>
                <a:gridCol w="2135125">
                  <a:extLst>
                    <a:ext uri="{9D8B030D-6E8A-4147-A177-3AD203B41FA5}">
                      <a16:colId xmlns:a16="http://schemas.microsoft.com/office/drawing/2014/main" val="460097512"/>
                    </a:ext>
                  </a:extLst>
                </a:gridCol>
              </a:tblGrid>
              <a:tr h="370840">
                <a:tc>
                  <a:txBody>
                    <a:bodyPr/>
                    <a:lstStyle/>
                    <a:p>
                      <a:r>
                        <a:rPr kumimoji="1" lang="ja-JP" altLang="en-US" dirty="0"/>
                        <a:t>イベント</a:t>
                      </a:r>
                    </a:p>
                  </a:txBody>
                  <a:tcPr/>
                </a:tc>
                <a:tc>
                  <a:txBody>
                    <a:bodyPr/>
                    <a:lstStyle/>
                    <a:p>
                      <a:r>
                        <a:rPr kumimoji="1" lang="ja-JP" altLang="en-US" dirty="0"/>
                        <a:t>内容</a:t>
                      </a:r>
                    </a:p>
                  </a:txBody>
                  <a:tcPr/>
                </a:tc>
                <a:tc>
                  <a:txBody>
                    <a:bodyPr/>
                    <a:lstStyle/>
                    <a:p>
                      <a:r>
                        <a:rPr kumimoji="1" lang="en-US" altLang="ja-JP" dirty="0"/>
                        <a:t>OKR</a:t>
                      </a:r>
                      <a:endParaRPr kumimoji="1" lang="ja-JP" altLang="en-US" dirty="0"/>
                    </a:p>
                  </a:txBody>
                  <a:tcPr/>
                </a:tc>
                <a:extLst>
                  <a:ext uri="{0D108BD9-81ED-4DB2-BD59-A6C34878D82A}">
                    <a16:rowId xmlns:a16="http://schemas.microsoft.com/office/drawing/2014/main" val="1203014606"/>
                  </a:ext>
                </a:extLst>
              </a:tr>
              <a:tr h="370840">
                <a:tc>
                  <a:txBody>
                    <a:bodyPr/>
                    <a:lstStyle/>
                    <a:p>
                      <a:r>
                        <a:rPr kumimoji="1" lang="ja-JP" altLang="en-US" dirty="0"/>
                        <a:t>第</a:t>
                      </a:r>
                      <a:r>
                        <a:rPr kumimoji="1" lang="en-US" altLang="ja-JP" dirty="0"/>
                        <a:t>1</a:t>
                      </a:r>
                      <a:r>
                        <a:rPr kumimoji="1" lang="ja-JP" altLang="en-US" dirty="0"/>
                        <a:t>回</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t>課題検討、目標設定、役割明確、チームワーク説明</a:t>
                      </a:r>
                      <a:endParaRPr lang="en-US" altLang="ja-JP" sz="1800" dirty="0"/>
                    </a:p>
                  </a:txBody>
                  <a:tcPr/>
                </a:tc>
                <a:tc>
                  <a:txBody>
                    <a:bodyPr/>
                    <a:lstStyle/>
                    <a:p>
                      <a:r>
                        <a:rPr kumimoji="1" lang="ja-JP" altLang="en-US" dirty="0"/>
                        <a:t>対話</a:t>
                      </a:r>
                    </a:p>
                  </a:txBody>
                  <a:tcPr/>
                </a:tc>
                <a:extLst>
                  <a:ext uri="{0D108BD9-81ED-4DB2-BD59-A6C34878D82A}">
                    <a16:rowId xmlns:a16="http://schemas.microsoft.com/office/drawing/2014/main" val="23467222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1593113732"/>
                  </a:ext>
                </a:extLst>
              </a:tr>
              <a:tr h="370840">
                <a:tc>
                  <a:txBody>
                    <a:bodyPr/>
                    <a:lstStyle/>
                    <a:p>
                      <a:r>
                        <a:rPr kumimoji="1" lang="ja-JP" altLang="en-US" dirty="0"/>
                        <a:t>第</a:t>
                      </a:r>
                      <a:r>
                        <a:rPr kumimoji="1" lang="en-US" altLang="ja-JP" dirty="0"/>
                        <a:t>3</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450073226"/>
                  </a:ext>
                </a:extLst>
              </a:tr>
              <a:tr h="370840">
                <a:tc>
                  <a:txBody>
                    <a:bodyPr/>
                    <a:lstStyle/>
                    <a:p>
                      <a:r>
                        <a:rPr kumimoji="1" lang="ja-JP" altLang="en-US" dirty="0"/>
                        <a:t>第</a:t>
                      </a:r>
                      <a:r>
                        <a:rPr kumimoji="1" lang="en-US" altLang="ja-JP" dirty="0"/>
                        <a:t>4</a:t>
                      </a:r>
                      <a:r>
                        <a:rPr kumimoji="1" lang="ja-JP" altLang="en-US" dirty="0"/>
                        <a:t>回</a:t>
                      </a:r>
                    </a:p>
                  </a:txBody>
                  <a:tcPr/>
                </a:tc>
                <a:tc>
                  <a:txBody>
                    <a:bodyPr/>
                    <a:lstStyle/>
                    <a:p>
                      <a:r>
                        <a:rPr kumimoji="1" lang="ja-JP" altLang="en-US" dirty="0"/>
                        <a:t>成果発表、課題検討、対策案決定</a:t>
                      </a:r>
                    </a:p>
                  </a:txBody>
                  <a:tcPr/>
                </a:tc>
                <a:tc>
                  <a:txBody>
                    <a:bodyPr/>
                    <a:lstStyle/>
                    <a:p>
                      <a:r>
                        <a:rPr kumimoji="1" lang="ja-JP" altLang="en-US" dirty="0"/>
                        <a:t>中期成果審査</a:t>
                      </a:r>
                    </a:p>
                  </a:txBody>
                  <a:tcPr/>
                </a:tc>
                <a:extLst>
                  <a:ext uri="{0D108BD9-81ED-4DB2-BD59-A6C34878D82A}">
                    <a16:rowId xmlns:a16="http://schemas.microsoft.com/office/drawing/2014/main" val="3668440990"/>
                  </a:ext>
                </a:extLst>
              </a:tr>
              <a:tr h="370840">
                <a:tc>
                  <a:txBody>
                    <a:bodyPr/>
                    <a:lstStyle/>
                    <a:p>
                      <a:r>
                        <a:rPr kumimoji="1" lang="ja-JP" altLang="en-US" dirty="0"/>
                        <a:t>第</a:t>
                      </a:r>
                      <a:r>
                        <a:rPr kumimoji="1" lang="en-US" altLang="ja-JP" dirty="0"/>
                        <a:t>5</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1634569"/>
                  </a:ext>
                </a:extLst>
              </a:tr>
              <a:tr h="370840">
                <a:tc>
                  <a:txBody>
                    <a:bodyPr/>
                    <a:lstStyle/>
                    <a:p>
                      <a:r>
                        <a:rPr kumimoji="1" lang="ja-JP" altLang="en-US" dirty="0"/>
                        <a:t>第</a:t>
                      </a:r>
                      <a:r>
                        <a:rPr kumimoji="1" lang="en-US" altLang="ja-JP" dirty="0"/>
                        <a:t>6</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4134135002"/>
                  </a:ext>
                </a:extLst>
              </a:tr>
              <a:tr h="370840">
                <a:tc>
                  <a:txBody>
                    <a:bodyPr/>
                    <a:lstStyle/>
                    <a:p>
                      <a:r>
                        <a:rPr kumimoji="1" lang="ja-JP" altLang="en-US" dirty="0"/>
                        <a:t>第</a:t>
                      </a:r>
                      <a:r>
                        <a:rPr kumimoji="1" lang="en-US" altLang="ja-JP" dirty="0"/>
                        <a:t>7</a:t>
                      </a:r>
                      <a:r>
                        <a:rPr kumimoji="1" lang="ja-JP" altLang="en-US" dirty="0"/>
                        <a:t>回</a:t>
                      </a:r>
                    </a:p>
                  </a:txBody>
                  <a:tcPr/>
                </a:tc>
                <a:tc>
                  <a:txBody>
                    <a:bodyPr/>
                    <a:lstStyle/>
                    <a:p>
                      <a:r>
                        <a:rPr kumimoji="1" lang="ja-JP" altLang="en-US" dirty="0"/>
                        <a:t>進捗確認、成果発表、課題検討、次期目標設定</a:t>
                      </a:r>
                    </a:p>
                  </a:txBody>
                  <a:tcPr/>
                </a:tc>
                <a:tc>
                  <a:txBody>
                    <a:bodyPr/>
                    <a:lstStyle/>
                    <a:p>
                      <a:r>
                        <a:rPr kumimoji="1" lang="ja-JP" altLang="en-US" dirty="0"/>
                        <a:t>フィードバック</a:t>
                      </a:r>
                    </a:p>
                  </a:txBody>
                  <a:tcPr/>
                </a:tc>
                <a:extLst>
                  <a:ext uri="{0D108BD9-81ED-4DB2-BD59-A6C34878D82A}">
                    <a16:rowId xmlns:a16="http://schemas.microsoft.com/office/drawing/2014/main" val="2949796093"/>
                  </a:ext>
                </a:extLst>
              </a:tr>
              <a:tr h="370840">
                <a:tc>
                  <a:txBody>
                    <a:bodyPr/>
                    <a:lstStyle/>
                    <a:p>
                      <a:r>
                        <a:rPr kumimoji="1" lang="ja-JP" altLang="en-US" dirty="0"/>
                        <a:t>第</a:t>
                      </a:r>
                      <a:r>
                        <a:rPr kumimoji="1" lang="en-US" altLang="ja-JP" dirty="0"/>
                        <a:t>8</a:t>
                      </a:r>
                      <a:r>
                        <a:rPr kumimoji="1" lang="ja-JP" altLang="en-US" dirty="0"/>
                        <a:t>回</a:t>
                      </a:r>
                    </a:p>
                  </a:txBody>
                  <a:tcPr/>
                </a:tc>
                <a:tc>
                  <a:txBody>
                    <a:bodyPr/>
                    <a:lstStyle/>
                    <a:p>
                      <a:r>
                        <a:rPr kumimoji="1" lang="ja-JP" altLang="en-US" dirty="0"/>
                        <a:t>成果発表</a:t>
                      </a:r>
                    </a:p>
                  </a:txBody>
                  <a:tcPr/>
                </a:tc>
                <a:tc>
                  <a:txBody>
                    <a:bodyPr/>
                    <a:lstStyle/>
                    <a:p>
                      <a:r>
                        <a:rPr kumimoji="1" lang="ja-JP" altLang="en-US" dirty="0"/>
                        <a:t>成果確認</a:t>
                      </a:r>
                    </a:p>
                  </a:txBody>
                  <a:tcPr/>
                </a:tc>
                <a:extLst>
                  <a:ext uri="{0D108BD9-81ED-4DB2-BD59-A6C34878D82A}">
                    <a16:rowId xmlns:a16="http://schemas.microsoft.com/office/drawing/2014/main" val="729828558"/>
                  </a:ext>
                </a:extLst>
              </a:tr>
            </a:tbl>
          </a:graphicData>
        </a:graphic>
      </p:graphicFrame>
      <p:sp>
        <p:nvSpPr>
          <p:cNvPr id="2" name="灯片编号占位符 1">
            <a:extLst>
              <a:ext uri="{FF2B5EF4-FFF2-40B4-BE49-F238E27FC236}">
                <a16:creationId xmlns:a16="http://schemas.microsoft.com/office/drawing/2014/main" id="{7781B750-A1BD-427A-99BD-88BBFCEDB166}"/>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5" name="日期占位符 4">
            <a:extLst>
              <a:ext uri="{FF2B5EF4-FFF2-40B4-BE49-F238E27FC236}">
                <a16:creationId xmlns:a16="http://schemas.microsoft.com/office/drawing/2014/main" id="{96F1BB19-216F-4FB9-84A2-D01D2A1701EC}"/>
              </a:ext>
            </a:extLst>
          </p:cNvPr>
          <p:cNvSpPr>
            <a:spLocks noGrp="1"/>
          </p:cNvSpPr>
          <p:nvPr>
            <p:ph type="dt" sz="half" idx="6"/>
          </p:nvPr>
        </p:nvSpPr>
        <p:spPr/>
        <p:txBody>
          <a:bodyPr/>
          <a:lstStyle/>
          <a:p>
            <a:fld id="{62FCBCC1-9A10-44DC-B18D-7CCB7888A529}" type="datetime1">
              <a:rPr lang="zh-CN" altLang="en-US" smtClean="0"/>
              <a:t>2022/7/1</a:t>
            </a:fld>
            <a:endParaRPr lang="en-US"/>
          </a:p>
        </p:txBody>
      </p:sp>
    </p:spTree>
    <p:extLst>
      <p:ext uri="{BB962C8B-B14F-4D97-AF65-F5344CB8AC3E}">
        <p14:creationId xmlns:p14="http://schemas.microsoft.com/office/powerpoint/2010/main" val="4281004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実施方法の例：チームワークツール</a:t>
            </a:r>
          </a:p>
        </p:txBody>
      </p:sp>
      <p:graphicFrame>
        <p:nvGraphicFramePr>
          <p:cNvPr id="5" name="表 5">
            <a:extLst>
              <a:ext uri="{FF2B5EF4-FFF2-40B4-BE49-F238E27FC236}">
                <a16:creationId xmlns:a16="http://schemas.microsoft.com/office/drawing/2014/main" id="{4D567E35-0EBA-47CB-869F-64964C8F7C6E}"/>
              </a:ext>
            </a:extLst>
          </p:cNvPr>
          <p:cNvGraphicFramePr>
            <a:graphicFrameLocks noGrp="1"/>
          </p:cNvGraphicFramePr>
          <p:nvPr>
            <p:extLst>
              <p:ext uri="{D42A27DB-BD31-4B8C-83A1-F6EECF244321}">
                <p14:modId xmlns:p14="http://schemas.microsoft.com/office/powerpoint/2010/main" val="698829599"/>
              </p:ext>
            </p:extLst>
          </p:nvPr>
        </p:nvGraphicFramePr>
        <p:xfrm>
          <a:off x="330679" y="602294"/>
          <a:ext cx="11530641" cy="2966720"/>
        </p:xfrm>
        <a:graphic>
          <a:graphicData uri="http://schemas.openxmlformats.org/drawingml/2006/table">
            <a:tbl>
              <a:tblPr firstRow="1" bandRow="1">
                <a:tableStyleId>{5C22544A-7EE6-4342-B048-85BDC9FD1C3A}</a:tableStyleId>
              </a:tblPr>
              <a:tblGrid>
                <a:gridCol w="3042422">
                  <a:extLst>
                    <a:ext uri="{9D8B030D-6E8A-4147-A177-3AD203B41FA5}">
                      <a16:colId xmlns:a16="http://schemas.microsoft.com/office/drawing/2014/main" val="3060832321"/>
                    </a:ext>
                  </a:extLst>
                </a:gridCol>
                <a:gridCol w="4644672">
                  <a:extLst>
                    <a:ext uri="{9D8B030D-6E8A-4147-A177-3AD203B41FA5}">
                      <a16:colId xmlns:a16="http://schemas.microsoft.com/office/drawing/2014/main" val="346638221"/>
                    </a:ext>
                  </a:extLst>
                </a:gridCol>
                <a:gridCol w="3843547">
                  <a:extLst>
                    <a:ext uri="{9D8B030D-6E8A-4147-A177-3AD203B41FA5}">
                      <a16:colId xmlns:a16="http://schemas.microsoft.com/office/drawing/2014/main" val="740543445"/>
                    </a:ext>
                  </a:extLst>
                </a:gridCol>
              </a:tblGrid>
              <a:tr h="370840">
                <a:tc>
                  <a:txBody>
                    <a:bodyPr/>
                    <a:lstStyle/>
                    <a:p>
                      <a:pPr algn="ctr"/>
                      <a:endParaRPr kumimoji="1" lang="ja-JP" altLang="en-US" dirty="0"/>
                    </a:p>
                  </a:txBody>
                  <a:tcPr/>
                </a:tc>
                <a:tc>
                  <a:txBody>
                    <a:bodyPr/>
                    <a:lstStyle/>
                    <a:p>
                      <a:pPr algn="ctr"/>
                      <a:r>
                        <a:rPr kumimoji="1" lang="en-US" altLang="ja-JP" dirty="0"/>
                        <a:t>Internal </a:t>
                      </a:r>
                      <a:endParaRPr kumimoji="1" lang="ja-JP" altLang="en-US" dirty="0"/>
                    </a:p>
                  </a:txBody>
                  <a:tcPr/>
                </a:tc>
                <a:tc>
                  <a:txBody>
                    <a:bodyPr/>
                    <a:lstStyle/>
                    <a:p>
                      <a:pPr algn="ctr"/>
                      <a:r>
                        <a:rPr lang="en-US" altLang="ja-JP" b="0" i="0" dirty="0">
                          <a:solidFill>
                            <a:schemeClr val="bg1"/>
                          </a:solidFill>
                          <a:effectLst/>
                          <a:latin typeface="Arial" panose="020B0604020202020204" pitchFamily="34" charset="0"/>
                        </a:rPr>
                        <a:t>Public </a:t>
                      </a:r>
                      <a:endParaRPr kumimoji="1" lang="ja-JP" altLang="en-US" dirty="0">
                        <a:solidFill>
                          <a:schemeClr val="bg1"/>
                        </a:solidFill>
                      </a:endParaRPr>
                    </a:p>
                  </a:txBody>
                  <a:tcPr/>
                </a:tc>
                <a:extLst>
                  <a:ext uri="{0D108BD9-81ED-4DB2-BD59-A6C34878D82A}">
                    <a16:rowId xmlns:a16="http://schemas.microsoft.com/office/drawing/2014/main" val="4227205235"/>
                  </a:ext>
                </a:extLst>
              </a:tr>
              <a:tr h="370840">
                <a:tc>
                  <a:txBody>
                    <a:bodyPr/>
                    <a:lstStyle/>
                    <a:p>
                      <a:r>
                        <a:rPr kumimoji="1" lang="ja-JP" altLang="en-US" dirty="0"/>
                        <a:t>コミュニケーション</a:t>
                      </a:r>
                    </a:p>
                  </a:txBody>
                  <a:tcPr/>
                </a:tc>
                <a:tc>
                  <a:txBody>
                    <a:bodyPr/>
                    <a:lstStyle/>
                    <a:p>
                      <a:r>
                        <a:rPr kumimoji="1" lang="en-US" altLang="ja-JP" dirty="0"/>
                        <a:t>Zoom</a:t>
                      </a:r>
                      <a:r>
                        <a:rPr kumimoji="1" lang="ja-JP" altLang="en-US" dirty="0"/>
                        <a:t>、</a:t>
                      </a:r>
                      <a:r>
                        <a:rPr kumimoji="1" lang="en-US" altLang="ja-JP" dirty="0"/>
                        <a:t>Teams</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Clubhouse</a:t>
                      </a:r>
                      <a:r>
                        <a:rPr kumimoji="1" lang="ja-JP" altLang="en-US" dirty="0"/>
                        <a:t>、</a:t>
                      </a:r>
                      <a:r>
                        <a:rPr kumimoji="1" lang="en-US" altLang="ja-JP" dirty="0"/>
                        <a:t>Skype</a:t>
                      </a:r>
                      <a:endParaRPr kumimoji="1" lang="ja-JP" altLang="en-US" dirty="0"/>
                    </a:p>
                  </a:txBody>
                  <a:tcPr/>
                </a:tc>
                <a:extLst>
                  <a:ext uri="{0D108BD9-81ED-4DB2-BD59-A6C34878D82A}">
                    <a16:rowId xmlns:a16="http://schemas.microsoft.com/office/drawing/2014/main" val="3358362321"/>
                  </a:ext>
                </a:extLst>
              </a:tr>
              <a:tr h="370840">
                <a:tc>
                  <a:txBody>
                    <a:bodyPr/>
                    <a:lstStyle/>
                    <a:p>
                      <a:r>
                        <a:rPr kumimoji="1" lang="ja-JP" altLang="en-US" dirty="0"/>
                        <a:t>チームワーク</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Teams</a:t>
                      </a:r>
                      <a:r>
                        <a:rPr kumimoji="1" lang="ja-JP" altLang="en-US" dirty="0"/>
                        <a:t>、</a:t>
                      </a:r>
                      <a:r>
                        <a:rPr kumimoji="1" lang="en-US" altLang="ja-JP" dirty="0"/>
                        <a:t>Google</a:t>
                      </a:r>
                      <a:r>
                        <a:rPr kumimoji="1" lang="ja-JP" altLang="en-US" dirty="0"/>
                        <a:t>ワークスペース</a:t>
                      </a:r>
                    </a:p>
                  </a:txBody>
                  <a:tcPr/>
                </a:tc>
                <a:extLst>
                  <a:ext uri="{0D108BD9-81ED-4DB2-BD59-A6C34878D82A}">
                    <a16:rowId xmlns:a16="http://schemas.microsoft.com/office/drawing/2014/main" val="3059606016"/>
                  </a:ext>
                </a:extLst>
              </a:tr>
              <a:tr h="370840">
                <a:tc>
                  <a:txBody>
                    <a:bodyPr/>
                    <a:lstStyle/>
                    <a:p>
                      <a:r>
                        <a:rPr kumimoji="1" lang="en-US" altLang="ja-JP" dirty="0"/>
                        <a:t>CI</a:t>
                      </a:r>
                      <a:r>
                        <a:rPr kumimoji="1" lang="ja-JP" altLang="en-US" dirty="0"/>
                        <a:t>、</a:t>
                      </a:r>
                      <a:r>
                        <a:rPr kumimoji="1" lang="en-US" altLang="ja-JP" dirty="0"/>
                        <a:t>CD</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可能</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endParaRPr kumimoji="1" lang="ja-JP" altLang="en-US" dirty="0"/>
                    </a:p>
                  </a:txBody>
                  <a:tcPr/>
                </a:tc>
                <a:extLst>
                  <a:ext uri="{0D108BD9-81ED-4DB2-BD59-A6C34878D82A}">
                    <a16:rowId xmlns:a16="http://schemas.microsoft.com/office/drawing/2014/main" val="1157638177"/>
                  </a:ext>
                </a:extLst>
              </a:tr>
              <a:tr h="370840">
                <a:tc>
                  <a:txBody>
                    <a:bodyPr/>
                    <a:lstStyle/>
                    <a:p>
                      <a:r>
                        <a:rPr kumimoji="1" lang="ja-JP" altLang="en-US" dirty="0"/>
                        <a:t>資料共有</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GitHub</a:t>
                      </a:r>
                      <a:r>
                        <a:rPr kumimoji="1" lang="ja-JP" altLang="en-US" dirty="0"/>
                        <a:t>、</a:t>
                      </a:r>
                      <a:r>
                        <a:rPr kumimoji="1" lang="en-US" altLang="ja-JP" dirty="0" err="1"/>
                        <a:t>WeCom</a:t>
                      </a:r>
                      <a:r>
                        <a:rPr kumimoji="1" lang="ja-JP" altLang="en-US" dirty="0"/>
                        <a:t>、</a:t>
                      </a:r>
                      <a:r>
                        <a:rPr kumimoji="1" lang="en-US" altLang="ja-JP" dirty="0" err="1"/>
                        <a:t>DingTalk</a:t>
                      </a:r>
                      <a:r>
                        <a:rPr kumimoji="1" lang="ja-JP" altLang="en-US" dirty="0"/>
                        <a:t>など可能</a:t>
                      </a:r>
                    </a:p>
                  </a:txBody>
                  <a:tcPr/>
                </a:tc>
                <a:tc>
                  <a:txBody>
                    <a:bodyPr/>
                    <a:lstStyle/>
                    <a:p>
                      <a:r>
                        <a:rPr kumimoji="1" lang="en-US" altLang="ja-JP" dirty="0"/>
                        <a:t>GitHub</a:t>
                      </a:r>
                      <a:endParaRPr kumimoji="1" lang="ja-JP" altLang="en-US" dirty="0"/>
                    </a:p>
                  </a:txBody>
                  <a:tcPr/>
                </a:tc>
                <a:extLst>
                  <a:ext uri="{0D108BD9-81ED-4DB2-BD59-A6C34878D82A}">
                    <a16:rowId xmlns:a16="http://schemas.microsoft.com/office/drawing/2014/main" val="2994597266"/>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04727478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2801923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29829435"/>
                  </a:ext>
                </a:extLst>
              </a:tr>
            </a:tbl>
          </a:graphicData>
        </a:graphic>
      </p:graphicFrame>
      <p:sp>
        <p:nvSpPr>
          <p:cNvPr id="2" name="吹き出し: 角を丸めた四角形 1">
            <a:extLst>
              <a:ext uri="{FF2B5EF4-FFF2-40B4-BE49-F238E27FC236}">
                <a16:creationId xmlns:a16="http://schemas.microsoft.com/office/drawing/2014/main" id="{1328B5A8-3793-44D2-A63C-DD359789E5BE}"/>
              </a:ext>
            </a:extLst>
          </p:cNvPr>
          <p:cNvSpPr/>
          <p:nvPr/>
        </p:nvSpPr>
        <p:spPr>
          <a:xfrm>
            <a:off x="5273964" y="5111073"/>
            <a:ext cx="3297382" cy="1031965"/>
          </a:xfrm>
          <a:prstGeom prst="wedgeRoundRectCallout">
            <a:avLst>
              <a:gd name="adj1" fmla="val -36936"/>
              <a:gd name="adj2" fmla="val -1386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
        <p:nvSpPr>
          <p:cNvPr id="3" name="灯片编号占位符 2">
            <a:extLst>
              <a:ext uri="{FF2B5EF4-FFF2-40B4-BE49-F238E27FC236}">
                <a16:creationId xmlns:a16="http://schemas.microsoft.com/office/drawing/2014/main" id="{C2AA12E1-5C80-491C-A8C4-33F04A5698D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
        <p:nvSpPr>
          <p:cNvPr id="6" name="日期占位符 5">
            <a:extLst>
              <a:ext uri="{FF2B5EF4-FFF2-40B4-BE49-F238E27FC236}">
                <a16:creationId xmlns:a16="http://schemas.microsoft.com/office/drawing/2014/main" id="{4225AE24-83ED-4CDF-B00B-20806CDDDD2B}"/>
              </a:ext>
            </a:extLst>
          </p:cNvPr>
          <p:cNvSpPr>
            <a:spLocks noGrp="1"/>
          </p:cNvSpPr>
          <p:nvPr>
            <p:ph type="dt" sz="half" idx="6"/>
          </p:nvPr>
        </p:nvSpPr>
        <p:spPr/>
        <p:txBody>
          <a:bodyPr/>
          <a:lstStyle/>
          <a:p>
            <a:fld id="{F4A64697-6786-4124-9922-CFC597FB4143}" type="datetime1">
              <a:rPr lang="zh-CN" altLang="en-US" smtClean="0"/>
              <a:t>2022/7/1</a:t>
            </a:fld>
            <a:endParaRPr lang="en-US"/>
          </a:p>
        </p:txBody>
      </p:sp>
    </p:spTree>
    <p:extLst>
      <p:ext uri="{BB962C8B-B14F-4D97-AF65-F5344CB8AC3E}">
        <p14:creationId xmlns:p14="http://schemas.microsoft.com/office/powerpoint/2010/main" val="2284386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実施方法の例：全体目標（予想）</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632783118"/>
              </p:ext>
            </p:extLst>
          </p:nvPr>
        </p:nvGraphicFramePr>
        <p:xfrm>
          <a:off x="315152" y="633768"/>
          <a:ext cx="11521404" cy="2966720"/>
        </p:xfrm>
        <a:graphic>
          <a:graphicData uri="http://schemas.openxmlformats.org/drawingml/2006/table">
            <a:tbl>
              <a:tblPr firstRow="1" bandRow="1">
                <a:tableStyleId>{5C22544A-7EE6-4342-B048-85BDC9FD1C3A}</a:tableStyleId>
              </a:tblPr>
              <a:tblGrid>
                <a:gridCol w="1112022">
                  <a:extLst>
                    <a:ext uri="{9D8B030D-6E8A-4147-A177-3AD203B41FA5}">
                      <a16:colId xmlns:a16="http://schemas.microsoft.com/office/drawing/2014/main" val="3534562965"/>
                    </a:ext>
                  </a:extLst>
                </a:gridCol>
                <a:gridCol w="2050473">
                  <a:extLst>
                    <a:ext uri="{9D8B030D-6E8A-4147-A177-3AD203B41FA5}">
                      <a16:colId xmlns:a16="http://schemas.microsoft.com/office/drawing/2014/main" val="3571588840"/>
                    </a:ext>
                  </a:extLst>
                </a:gridCol>
                <a:gridCol w="8358909">
                  <a:extLst>
                    <a:ext uri="{9D8B030D-6E8A-4147-A177-3AD203B41FA5}">
                      <a16:colId xmlns:a16="http://schemas.microsoft.com/office/drawing/2014/main" val="1314327286"/>
                    </a:ext>
                  </a:extLst>
                </a:gridCol>
              </a:tblGrid>
              <a:tr h="370840">
                <a:tc>
                  <a:txBody>
                    <a:bodyPr/>
                    <a:lstStyle/>
                    <a:p>
                      <a:pPr algn="ctr"/>
                      <a:r>
                        <a:rPr kumimoji="1" lang="ja-JP" altLang="en-US" dirty="0"/>
                        <a:t>サイクル</a:t>
                      </a:r>
                    </a:p>
                  </a:txBody>
                  <a:tcPr/>
                </a:tc>
                <a:tc>
                  <a:txBody>
                    <a:bodyPr/>
                    <a:lstStyle/>
                    <a:p>
                      <a:pPr algn="ctr"/>
                      <a:r>
                        <a:rPr kumimoji="1" lang="ja-JP" altLang="en-US" dirty="0"/>
                        <a:t>期限</a:t>
                      </a:r>
                    </a:p>
                  </a:txBody>
                  <a:tcPr/>
                </a:tc>
                <a:tc>
                  <a:txBody>
                    <a:bodyPr/>
                    <a:lstStyle/>
                    <a:p>
                      <a:pPr algn="ctr"/>
                      <a:r>
                        <a:rPr kumimoji="1" lang="ja-JP" altLang="en-US" dirty="0"/>
                        <a:t>目標</a:t>
                      </a:r>
                    </a:p>
                  </a:txBody>
                  <a:tcPr/>
                </a:tc>
                <a:extLst>
                  <a:ext uri="{0D108BD9-81ED-4DB2-BD59-A6C34878D82A}">
                    <a16:rowId xmlns:a16="http://schemas.microsoft.com/office/drawing/2014/main" val="3119170601"/>
                  </a:ext>
                </a:extLst>
              </a:tr>
              <a:tr h="370840">
                <a:tc>
                  <a:txBody>
                    <a:bodyPr/>
                    <a:lstStyle/>
                    <a:p>
                      <a:pPr algn="ctr"/>
                      <a:r>
                        <a:rPr kumimoji="1" lang="ja-JP" altLang="en-US" dirty="0"/>
                        <a:t>１</a:t>
                      </a:r>
                    </a:p>
                  </a:txBody>
                  <a:tcPr/>
                </a:tc>
                <a:tc>
                  <a:txBody>
                    <a:bodyPr/>
                    <a:lstStyle/>
                    <a:p>
                      <a:r>
                        <a:rPr kumimoji="1" lang="en-US" altLang="ja-JP" dirty="0"/>
                        <a:t>2021</a:t>
                      </a:r>
                      <a:r>
                        <a:rPr kumimoji="1" lang="ja-JP" altLang="en-US" dirty="0"/>
                        <a:t>年</a:t>
                      </a:r>
                      <a:r>
                        <a:rPr kumimoji="1" lang="en-US" altLang="ja-JP" dirty="0"/>
                        <a:t>10</a:t>
                      </a:r>
                      <a:r>
                        <a:rPr kumimoji="1" lang="ja-JP" altLang="en-US" dirty="0"/>
                        <a:t>月</a:t>
                      </a:r>
                    </a:p>
                  </a:txBody>
                  <a:tcPr/>
                </a:tc>
                <a:tc>
                  <a:txBody>
                    <a:bodyPr/>
                    <a:lstStyle/>
                    <a:p>
                      <a:r>
                        <a:rPr kumimoji="1" lang="ja-JP" altLang="en-US" dirty="0"/>
                        <a:t>各課題の基本知識の習得、各テーマの自習資料を更新</a:t>
                      </a:r>
                    </a:p>
                  </a:txBody>
                  <a:tcPr/>
                </a:tc>
                <a:extLst>
                  <a:ext uri="{0D108BD9-81ED-4DB2-BD59-A6C34878D82A}">
                    <a16:rowId xmlns:a16="http://schemas.microsoft.com/office/drawing/2014/main" val="2934987957"/>
                  </a:ext>
                </a:extLst>
              </a:tr>
              <a:tr h="370840">
                <a:tc>
                  <a:txBody>
                    <a:bodyPr/>
                    <a:lstStyle/>
                    <a:p>
                      <a:pPr algn="ctr"/>
                      <a:r>
                        <a:rPr kumimoji="1" lang="ja-JP" altLang="en-US" dirty="0"/>
                        <a:t>２</a:t>
                      </a:r>
                    </a:p>
                  </a:txBody>
                  <a:tcPr/>
                </a:tc>
                <a:tc>
                  <a:txBody>
                    <a:bodyPr/>
                    <a:lstStyle/>
                    <a:p>
                      <a:r>
                        <a:rPr kumimoji="1" lang="en-US" altLang="ja-JP" dirty="0"/>
                        <a:t>2021</a:t>
                      </a:r>
                      <a:r>
                        <a:rPr kumimoji="1" lang="ja-JP" altLang="en-US" dirty="0"/>
                        <a:t>年</a:t>
                      </a:r>
                      <a:r>
                        <a:rPr kumimoji="1" lang="en-US" altLang="ja-JP" dirty="0"/>
                        <a:t>12</a:t>
                      </a:r>
                      <a:r>
                        <a:rPr kumimoji="1" lang="ja-JP" altLang="en-US" dirty="0"/>
                        <a:t>月</a:t>
                      </a:r>
                    </a:p>
                  </a:txBody>
                  <a:tcPr/>
                </a:tc>
                <a:tc>
                  <a:txBody>
                    <a:bodyPr/>
                    <a:lstStyle/>
                    <a:p>
                      <a:r>
                        <a:rPr kumimoji="1" lang="ja-JP" altLang="en-US" dirty="0"/>
                        <a:t>各課題の基本サービスの開発可能、各テーマの外部設計書を作成</a:t>
                      </a:r>
                    </a:p>
                  </a:txBody>
                  <a:tcPr/>
                </a:tc>
                <a:extLst>
                  <a:ext uri="{0D108BD9-81ED-4DB2-BD59-A6C34878D82A}">
                    <a16:rowId xmlns:a16="http://schemas.microsoft.com/office/drawing/2014/main" val="2907183335"/>
                  </a:ext>
                </a:extLst>
              </a:tr>
              <a:tr h="370840">
                <a:tc>
                  <a:txBody>
                    <a:bodyPr/>
                    <a:lstStyle/>
                    <a:p>
                      <a:pPr algn="ctr"/>
                      <a:r>
                        <a:rPr kumimoji="1" lang="ja-JP" altLang="en-US" dirty="0"/>
                        <a:t>３</a:t>
                      </a:r>
                    </a:p>
                  </a:txBody>
                  <a:tcPr/>
                </a:tc>
                <a:tc>
                  <a:txBody>
                    <a:bodyPr/>
                    <a:lstStyle/>
                    <a:p>
                      <a:r>
                        <a:rPr kumimoji="1" lang="en-US" altLang="ja-JP" dirty="0"/>
                        <a:t>2022</a:t>
                      </a:r>
                      <a:r>
                        <a:rPr kumimoji="1" lang="ja-JP" altLang="en-US" dirty="0"/>
                        <a:t>年</a:t>
                      </a:r>
                      <a:r>
                        <a:rPr kumimoji="1" lang="en-US" altLang="ja-JP" dirty="0"/>
                        <a:t>3</a:t>
                      </a:r>
                      <a:r>
                        <a:rPr kumimoji="1" lang="ja-JP" altLang="en-US" dirty="0"/>
                        <a:t>月</a:t>
                      </a:r>
                    </a:p>
                  </a:txBody>
                  <a:tcPr/>
                </a:tc>
                <a:tc>
                  <a:txBody>
                    <a:bodyPr/>
                    <a:lstStyle/>
                    <a:p>
                      <a:r>
                        <a:rPr kumimoji="1" lang="ja-JP" altLang="en-US" dirty="0"/>
                        <a:t>各課題の基本サービスの連携可能（</a:t>
                      </a:r>
                      <a:r>
                        <a:rPr kumimoji="1" lang="en-US" altLang="ja-JP" dirty="0"/>
                        <a:t>API</a:t>
                      </a:r>
                      <a:r>
                        <a:rPr kumimoji="1" lang="ja-JP" altLang="en-US" dirty="0"/>
                        <a:t>設計）、各テーマの外部設計書を作成</a:t>
                      </a:r>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2022</a:t>
                      </a:r>
                      <a:r>
                        <a:rPr kumimoji="1" lang="ja-JP" altLang="en-US" dirty="0"/>
                        <a:t>年</a:t>
                      </a:r>
                      <a:r>
                        <a:rPr kumimoji="1" lang="en-US" altLang="ja-JP" dirty="0"/>
                        <a:t>6</a:t>
                      </a:r>
                      <a:r>
                        <a:rPr kumimoji="1" lang="ja-JP" altLang="en-US" dirty="0"/>
                        <a:t>月</a:t>
                      </a:r>
                    </a:p>
                  </a:txBody>
                  <a:tcPr/>
                </a:tc>
                <a:tc>
                  <a:txBody>
                    <a:bodyPr/>
                    <a:lstStyle/>
                    <a:p>
                      <a:r>
                        <a:rPr kumimoji="1" lang="ja-JP" altLang="en-US" dirty="0"/>
                        <a:t>プロダクトデモ版作成＆発表、システムアーキテクチャなど資料を作成</a:t>
                      </a:r>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24038258"/>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80083951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19741554"/>
                  </a:ext>
                </a:extLst>
              </a:tr>
            </a:tbl>
          </a:graphicData>
        </a:graphic>
      </p:graphicFrame>
      <p:sp>
        <p:nvSpPr>
          <p:cNvPr id="2" name="灯片编号占位符 1">
            <a:extLst>
              <a:ext uri="{FF2B5EF4-FFF2-40B4-BE49-F238E27FC236}">
                <a16:creationId xmlns:a16="http://schemas.microsoft.com/office/drawing/2014/main" id="{A451C04D-2D9C-4074-AEE5-88B9261D26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3" name="日期占位符 2">
            <a:extLst>
              <a:ext uri="{FF2B5EF4-FFF2-40B4-BE49-F238E27FC236}">
                <a16:creationId xmlns:a16="http://schemas.microsoft.com/office/drawing/2014/main" id="{753E59EA-A8F4-466D-BC5D-FE5EAA7AAA50}"/>
              </a:ext>
            </a:extLst>
          </p:cNvPr>
          <p:cNvSpPr>
            <a:spLocks noGrp="1"/>
          </p:cNvSpPr>
          <p:nvPr>
            <p:ph type="dt" sz="half" idx="6"/>
          </p:nvPr>
        </p:nvSpPr>
        <p:spPr/>
        <p:txBody>
          <a:bodyPr/>
          <a:lstStyle/>
          <a:p>
            <a:fld id="{47B126F6-A4DE-4B31-8DD0-AB8A3BC8A39A}" type="datetime1">
              <a:rPr lang="zh-CN" altLang="en-US" smtClean="0"/>
              <a:t>2022/7/1</a:t>
            </a:fld>
            <a:endParaRPr lang="en-US"/>
          </a:p>
        </p:txBody>
      </p:sp>
    </p:spTree>
    <p:extLst>
      <p:ext uri="{BB962C8B-B14F-4D97-AF65-F5344CB8AC3E}">
        <p14:creationId xmlns:p14="http://schemas.microsoft.com/office/powerpoint/2010/main" val="320655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法務</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2022/7/1</a:t>
            </a:fld>
            <a:endParaRPr lang="en-US"/>
          </a:p>
        </p:txBody>
      </p:sp>
    </p:spTree>
    <p:extLst>
      <p:ext uri="{BB962C8B-B14F-4D97-AF65-F5344CB8AC3E}">
        <p14:creationId xmlns:p14="http://schemas.microsoft.com/office/powerpoint/2010/main" val="3203915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5220AE-5161-4E9F-9F56-2B865DE3A047}"/>
              </a:ext>
            </a:extLst>
          </p:cNvPr>
          <p:cNvSpPr>
            <a:spLocks noGrp="1"/>
          </p:cNvSpPr>
          <p:nvPr>
            <p:ph type="title"/>
          </p:nvPr>
        </p:nvSpPr>
        <p:spPr/>
        <p:txBody>
          <a:bodyPr/>
          <a:lstStyle/>
          <a:p>
            <a:r>
              <a:rPr lang="ja-JP" altLang="en-US" dirty="0"/>
              <a:t>実施方法の例：課題検討</a:t>
            </a:r>
          </a:p>
        </p:txBody>
      </p:sp>
      <p:graphicFrame>
        <p:nvGraphicFramePr>
          <p:cNvPr id="7" name="表 7">
            <a:extLst>
              <a:ext uri="{FF2B5EF4-FFF2-40B4-BE49-F238E27FC236}">
                <a16:creationId xmlns:a16="http://schemas.microsoft.com/office/drawing/2014/main" id="{378337C1-8731-44C9-B73E-353C2486C4A0}"/>
              </a:ext>
            </a:extLst>
          </p:cNvPr>
          <p:cNvGraphicFramePr>
            <a:graphicFrameLocks noGrp="1"/>
          </p:cNvGraphicFramePr>
          <p:nvPr>
            <p:extLst>
              <p:ext uri="{D42A27DB-BD31-4B8C-83A1-F6EECF244321}">
                <p14:modId xmlns:p14="http://schemas.microsoft.com/office/powerpoint/2010/main" val="217100672"/>
              </p:ext>
            </p:extLst>
          </p:nvPr>
        </p:nvGraphicFramePr>
        <p:xfrm>
          <a:off x="315152" y="622338"/>
          <a:ext cx="11465985" cy="3708400"/>
        </p:xfrm>
        <a:graphic>
          <a:graphicData uri="http://schemas.openxmlformats.org/drawingml/2006/table">
            <a:tbl>
              <a:tblPr firstRow="1" bandRow="1">
                <a:tableStyleId>{5C22544A-7EE6-4342-B048-85BDC9FD1C3A}</a:tableStyleId>
              </a:tblPr>
              <a:tblGrid>
                <a:gridCol w="779513">
                  <a:extLst>
                    <a:ext uri="{9D8B030D-6E8A-4147-A177-3AD203B41FA5}">
                      <a16:colId xmlns:a16="http://schemas.microsoft.com/office/drawing/2014/main" val="4275659460"/>
                    </a:ext>
                  </a:extLst>
                </a:gridCol>
                <a:gridCol w="1874982">
                  <a:extLst>
                    <a:ext uri="{9D8B030D-6E8A-4147-A177-3AD203B41FA5}">
                      <a16:colId xmlns:a16="http://schemas.microsoft.com/office/drawing/2014/main" val="3571588840"/>
                    </a:ext>
                  </a:extLst>
                </a:gridCol>
                <a:gridCol w="7363073">
                  <a:extLst>
                    <a:ext uri="{9D8B030D-6E8A-4147-A177-3AD203B41FA5}">
                      <a16:colId xmlns:a16="http://schemas.microsoft.com/office/drawing/2014/main" val="1314327286"/>
                    </a:ext>
                  </a:extLst>
                </a:gridCol>
                <a:gridCol w="1448417">
                  <a:extLst>
                    <a:ext uri="{9D8B030D-6E8A-4147-A177-3AD203B41FA5}">
                      <a16:colId xmlns:a16="http://schemas.microsoft.com/office/drawing/2014/main" val="1689492279"/>
                    </a:ext>
                  </a:extLst>
                </a:gridCol>
              </a:tblGrid>
              <a:tr h="370840">
                <a:tc>
                  <a:txBody>
                    <a:bodyPr/>
                    <a:lstStyle/>
                    <a:p>
                      <a:pPr algn="ctr"/>
                      <a:r>
                        <a:rPr kumimoji="1" lang="ja-JP" altLang="en-US" dirty="0"/>
                        <a:t>順番</a:t>
                      </a:r>
                    </a:p>
                  </a:txBody>
                  <a:tcPr/>
                </a:tc>
                <a:tc>
                  <a:txBody>
                    <a:bodyPr/>
                    <a:lstStyle/>
                    <a:p>
                      <a:pPr algn="ctr"/>
                      <a:r>
                        <a:rPr kumimoji="1" lang="ja-JP" altLang="en-US" dirty="0"/>
                        <a:t>サービス・課題</a:t>
                      </a:r>
                    </a:p>
                  </a:txBody>
                  <a:tcPr/>
                </a:tc>
                <a:tc>
                  <a:txBody>
                    <a:bodyPr/>
                    <a:lstStyle/>
                    <a:p>
                      <a:pPr algn="ctr"/>
                      <a:r>
                        <a:rPr kumimoji="1" lang="ja-JP" altLang="en-US" dirty="0"/>
                        <a:t>内容</a:t>
                      </a:r>
                    </a:p>
                  </a:txBody>
                  <a:tcPr/>
                </a:tc>
                <a:tc>
                  <a:txBody>
                    <a:bodyPr/>
                    <a:lstStyle/>
                    <a:p>
                      <a:pPr algn="ctr"/>
                      <a:r>
                        <a:rPr kumimoji="1" lang="ja-JP" altLang="en-US" dirty="0"/>
                        <a:t>サイクル</a:t>
                      </a:r>
                    </a:p>
                  </a:txBody>
                  <a:tcPr/>
                </a:tc>
                <a:extLst>
                  <a:ext uri="{0D108BD9-81ED-4DB2-BD59-A6C34878D82A}">
                    <a16:rowId xmlns:a16="http://schemas.microsoft.com/office/drawing/2014/main" val="3119170601"/>
                  </a:ext>
                </a:extLst>
              </a:tr>
              <a:tr h="370840">
                <a:tc>
                  <a:txBody>
                    <a:bodyPr/>
                    <a:lstStyle/>
                    <a:p>
                      <a:pPr algn="ctr"/>
                      <a:r>
                        <a:rPr kumimoji="1" lang="en-US" altLang="ja-JP" dirty="0"/>
                        <a:t>1</a:t>
                      </a:r>
                      <a:endParaRPr kumimoji="1" lang="ja-JP" altLang="en-US" dirty="0"/>
                    </a:p>
                  </a:txBody>
                  <a:tcPr/>
                </a:tc>
                <a:tc>
                  <a:txBody>
                    <a:bodyPr/>
                    <a:lstStyle/>
                    <a:p>
                      <a:r>
                        <a:rPr kumimoji="1" lang="ja-JP" altLang="en-US" dirty="0"/>
                        <a:t>マイクロサービス</a:t>
                      </a:r>
                    </a:p>
                  </a:txBody>
                  <a:tcPr/>
                </a:tc>
                <a:tc>
                  <a:txBody>
                    <a:bodyPr/>
                    <a:lstStyle/>
                    <a:p>
                      <a:r>
                        <a:rPr kumimoji="1" lang="ja-JP" altLang="en-US" dirty="0"/>
                        <a:t>アーキテクチャ、導入設計（アプリ分割、データ分割、</a:t>
                      </a:r>
                      <a:r>
                        <a:rPr kumimoji="1" lang="en-US" altLang="ja-JP" dirty="0" err="1"/>
                        <a:t>Devops</a:t>
                      </a:r>
                      <a:r>
                        <a:rPr kumimoji="1" lang="ja-JP" altLang="en-US" dirty="0"/>
                        <a:t>）</a:t>
                      </a:r>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934987957"/>
                  </a:ext>
                </a:extLst>
              </a:tr>
              <a:tr h="370840">
                <a:tc>
                  <a:txBody>
                    <a:bodyPr/>
                    <a:lstStyle/>
                    <a:p>
                      <a:pPr algn="ctr"/>
                      <a:r>
                        <a:rPr kumimoji="1" lang="en-US" altLang="ja-JP" dirty="0"/>
                        <a:t>2</a:t>
                      </a:r>
                      <a:endParaRPr kumimoji="1" lang="ja-JP" altLang="en-US" dirty="0"/>
                    </a:p>
                  </a:txBody>
                  <a:tcPr/>
                </a:tc>
                <a:tc>
                  <a:txBody>
                    <a:bodyPr/>
                    <a:lstStyle/>
                    <a:p>
                      <a:r>
                        <a:rPr kumimoji="1" lang="ja-JP" altLang="en-US" dirty="0"/>
                        <a:t>仮想マシン</a:t>
                      </a:r>
                    </a:p>
                  </a:txBody>
                  <a:tcPr/>
                </a:tc>
                <a:tc>
                  <a:txBody>
                    <a:bodyPr/>
                    <a:lstStyle/>
                    <a:p>
                      <a:r>
                        <a:rPr kumimoji="1" lang="en-US" altLang="ja-JP" dirty="0"/>
                        <a:t>VMWare</a:t>
                      </a:r>
                      <a:r>
                        <a:rPr kumimoji="1" lang="ja-JP" altLang="en-US" dirty="0"/>
                        <a:t>、</a:t>
                      </a:r>
                      <a:r>
                        <a:rPr kumimoji="1" lang="en-US" altLang="ja-JP" dirty="0"/>
                        <a:t>Docker</a:t>
                      </a:r>
                      <a:r>
                        <a:rPr kumimoji="1" lang="ja-JP" altLang="en-US" dirty="0"/>
                        <a:t>、</a:t>
                      </a:r>
                      <a:r>
                        <a:rPr kumimoji="1" lang="en-US" altLang="ja-JP" dirty="0"/>
                        <a:t>AWS</a:t>
                      </a:r>
                      <a:r>
                        <a:rPr kumimoji="1" lang="ja-JP" altLang="en-US" dirty="0"/>
                        <a:t>、</a:t>
                      </a:r>
                      <a:r>
                        <a:rPr kumimoji="1" lang="en-US" altLang="ja-JP" dirty="0"/>
                        <a:t>GCP</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907183335"/>
                  </a:ext>
                </a:extLst>
              </a:tr>
              <a:tr h="370840">
                <a:tc>
                  <a:txBody>
                    <a:bodyPr/>
                    <a:lstStyle/>
                    <a:p>
                      <a:pPr algn="ctr"/>
                      <a:r>
                        <a:rPr kumimoji="1" lang="en-US" altLang="ja-JP" dirty="0"/>
                        <a:t>3</a:t>
                      </a:r>
                      <a:endParaRPr kumimoji="1" lang="ja-JP" altLang="en-US" dirty="0"/>
                    </a:p>
                  </a:txBody>
                  <a:tcPr/>
                </a:tc>
                <a:tc>
                  <a:txBody>
                    <a:bodyPr/>
                    <a:lstStyle/>
                    <a:p>
                      <a:r>
                        <a:rPr kumimoji="1" lang="ja-JP" altLang="en-US"/>
                        <a:t>データアナウンス</a:t>
                      </a:r>
                      <a:endParaRPr kumimoji="1" lang="ja-JP" altLang="en-US" dirty="0"/>
                    </a:p>
                  </a:txBody>
                  <a:tcPr/>
                </a:tc>
                <a:tc>
                  <a:txBody>
                    <a:bodyPr/>
                    <a:lstStyle/>
                    <a:p>
                      <a:r>
                        <a:rPr kumimoji="1" lang="ja-JP" altLang="en-US" dirty="0"/>
                        <a:t>機械学習、強化学習、ディープラーニング</a:t>
                      </a:r>
                    </a:p>
                  </a:txBody>
                  <a:tcPr/>
                </a:tc>
                <a:tc>
                  <a:txBody>
                    <a:bodyPr/>
                    <a:lstStyle/>
                    <a:p>
                      <a:pPr algn="ctr"/>
                      <a:endParaRPr kumimoji="1" lang="ja-JP" altLang="en-US" dirty="0"/>
                    </a:p>
                  </a:txBody>
                  <a:tcPr/>
                </a:tc>
                <a:extLst>
                  <a:ext uri="{0D108BD9-81ED-4DB2-BD59-A6C34878D82A}">
                    <a16:rowId xmlns:a16="http://schemas.microsoft.com/office/drawing/2014/main" val="1441309995"/>
                  </a:ext>
                </a:extLst>
              </a:tr>
              <a:tr h="370840">
                <a:tc>
                  <a:txBody>
                    <a:bodyPr/>
                    <a:lstStyle/>
                    <a:p>
                      <a:pPr algn="ctr"/>
                      <a:r>
                        <a:rPr kumimoji="1" lang="en-US" altLang="ja-JP" dirty="0"/>
                        <a:t>4</a:t>
                      </a:r>
                      <a:endParaRPr kumimoji="1" lang="ja-JP" altLang="en-US" dirty="0"/>
                    </a:p>
                  </a:txBody>
                  <a:tcPr/>
                </a:tc>
                <a:tc>
                  <a:txBody>
                    <a:bodyPr/>
                    <a:lstStyle/>
                    <a:p>
                      <a:r>
                        <a:rPr kumimoji="1" lang="ja-JP" altLang="en-US" dirty="0"/>
                        <a:t>ユーザー認証</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493259001"/>
                  </a:ext>
                </a:extLst>
              </a:tr>
              <a:tr h="370840">
                <a:tc>
                  <a:txBody>
                    <a:bodyPr/>
                    <a:lstStyle/>
                    <a:p>
                      <a:pPr algn="ctr"/>
                      <a:r>
                        <a:rPr kumimoji="1" lang="en-US" altLang="ja-JP" dirty="0"/>
                        <a:t>5</a:t>
                      </a:r>
                      <a:endParaRPr kumimoji="1" lang="ja-JP" altLang="en-US" dirty="0"/>
                    </a:p>
                  </a:txBody>
                  <a:tcPr/>
                </a:tc>
                <a:tc>
                  <a:txBody>
                    <a:bodyPr/>
                    <a:lstStyle/>
                    <a:p>
                      <a:r>
                        <a:rPr kumimoji="1" lang="ja-JP" altLang="en-US" dirty="0"/>
                        <a:t>セキュリティ</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107996877"/>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6</a:t>
                      </a:r>
                      <a:endParaRPr kumimoji="1" lang="ja-JP"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ウエブサービス</a:t>
                      </a:r>
                    </a:p>
                  </a:txBody>
                  <a:tcPr/>
                </a:tc>
                <a:tc>
                  <a:txBody>
                    <a:bodyPr/>
                    <a:lstStyle/>
                    <a:p>
                      <a:r>
                        <a:rPr kumimoji="1" lang="ja-JP" altLang="en-US" dirty="0"/>
                        <a:t>モバイルアプリケーション（</a:t>
                      </a:r>
                      <a:r>
                        <a:rPr kumimoji="1" lang="en-US" altLang="ja-JP" dirty="0"/>
                        <a:t>IOS</a:t>
                      </a:r>
                      <a:r>
                        <a:rPr kumimoji="1" lang="ja-JP" altLang="en-US" dirty="0"/>
                        <a:t>）</a:t>
                      </a:r>
                    </a:p>
                  </a:txBody>
                  <a:tcPr/>
                </a:tc>
                <a:tc>
                  <a:txBody>
                    <a:bodyPr/>
                    <a:lstStyle/>
                    <a:p>
                      <a:pPr algn="ctr"/>
                      <a:endParaRPr kumimoji="1" lang="ja-JP" altLang="en-US" dirty="0"/>
                    </a:p>
                  </a:txBody>
                  <a:tcPr/>
                </a:tc>
                <a:extLst>
                  <a:ext uri="{0D108BD9-81ED-4DB2-BD59-A6C34878D82A}">
                    <a16:rowId xmlns:a16="http://schemas.microsoft.com/office/drawing/2014/main" val="556732394"/>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419741554"/>
                  </a:ext>
                </a:extLst>
              </a:tr>
              <a:tr h="370840">
                <a:tc>
                  <a:txBody>
                    <a:bodyPr/>
                    <a:lstStyle/>
                    <a:p>
                      <a:pPr algn="ctr"/>
                      <a:endParaRPr kumimoji="1" lang="ja-JP" altLang="en-US" dirty="0"/>
                    </a:p>
                  </a:txBody>
                  <a:tcPr/>
                </a:tc>
                <a:tc>
                  <a:txBody>
                    <a:bodyPr/>
                    <a:lstStyle/>
                    <a:p>
                      <a:r>
                        <a:rPr kumimoji="1" lang="ja-JP" altLang="en-US" dirty="0"/>
                        <a:t>意思決定支援</a:t>
                      </a:r>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541634306"/>
                  </a:ext>
                </a:extLst>
              </a:tr>
              <a:tr h="370840">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290057584"/>
                  </a:ext>
                </a:extLst>
              </a:tr>
            </a:tbl>
          </a:graphicData>
        </a:graphic>
      </p:graphicFrame>
      <p:sp>
        <p:nvSpPr>
          <p:cNvPr id="2" name="灯片编号占位符 1">
            <a:extLst>
              <a:ext uri="{FF2B5EF4-FFF2-40B4-BE49-F238E27FC236}">
                <a16:creationId xmlns:a16="http://schemas.microsoft.com/office/drawing/2014/main" id="{D889EED1-0E7B-458F-9B7F-1697F839CF4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85855EF9-AD67-4414-BBD0-827E66DD3414}"/>
              </a:ext>
            </a:extLst>
          </p:cNvPr>
          <p:cNvSpPr>
            <a:spLocks noGrp="1"/>
          </p:cNvSpPr>
          <p:nvPr>
            <p:ph type="dt" sz="half" idx="6"/>
          </p:nvPr>
        </p:nvSpPr>
        <p:spPr/>
        <p:txBody>
          <a:bodyPr/>
          <a:lstStyle/>
          <a:p>
            <a:fld id="{2D9D584C-F8EB-415B-9219-805D972A261F}" type="datetime1">
              <a:rPr lang="zh-CN" altLang="en-US" smtClean="0"/>
              <a:t>2022/7/1</a:t>
            </a:fld>
            <a:endParaRPr lang="en-US"/>
          </a:p>
        </p:txBody>
      </p:sp>
    </p:spTree>
    <p:extLst>
      <p:ext uri="{BB962C8B-B14F-4D97-AF65-F5344CB8AC3E}">
        <p14:creationId xmlns:p14="http://schemas.microsoft.com/office/powerpoint/2010/main" val="1695426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a:xfrm>
            <a:off x="316983" y="-16805"/>
            <a:ext cx="11540249" cy="492443"/>
          </a:xfrm>
        </p:spPr>
        <p:txBody>
          <a:bodyPr/>
          <a:lstStyle/>
          <a:p>
            <a:r>
              <a:rPr lang="ja-JP" altLang="en-US" dirty="0"/>
              <a:t>実施方法の例：サイクル１目標</a:t>
            </a:r>
          </a:p>
        </p:txBody>
      </p:sp>
      <p:sp>
        <p:nvSpPr>
          <p:cNvPr id="6" name="テキスト プレースホルダー 5">
            <a:extLst>
              <a:ext uri="{FF2B5EF4-FFF2-40B4-BE49-F238E27FC236}">
                <a16:creationId xmlns:a16="http://schemas.microsoft.com/office/drawing/2014/main" id="{1A86F5AB-8757-404E-944F-6F233370F18C}"/>
              </a:ext>
            </a:extLst>
          </p:cNvPr>
          <p:cNvSpPr>
            <a:spLocks noGrp="1"/>
          </p:cNvSpPr>
          <p:nvPr>
            <p:ph type="body" idx="1"/>
          </p:nvPr>
        </p:nvSpPr>
        <p:spPr>
          <a:xfrm>
            <a:off x="325875" y="755588"/>
            <a:ext cx="11540249" cy="1846659"/>
          </a:xfrm>
        </p:spPr>
        <p:txBody>
          <a:bodyPr/>
          <a:lstStyle/>
          <a:p>
            <a:pPr marL="285750" indent="-285750">
              <a:buFont typeface="Wingdings" panose="05000000000000000000" pitchFamily="2" charset="2"/>
              <a:buChar char="l"/>
            </a:pPr>
            <a:r>
              <a:rPr lang="ja-JP" altLang="en-US" sz="2400" dirty="0"/>
              <a:t>コンミュニティ情報共有</a:t>
            </a:r>
            <a:endParaRPr lang="en-US" altLang="ja-JP" sz="2400" dirty="0"/>
          </a:p>
          <a:p>
            <a:pPr marL="742950" lvl="1" indent="-285750">
              <a:buFont typeface="Wingdings" panose="05000000000000000000" pitchFamily="2" charset="2"/>
              <a:buChar char="l"/>
            </a:pPr>
            <a:endParaRPr lang="en-US" altLang="ja-JP" sz="2400" dirty="0"/>
          </a:p>
          <a:p>
            <a:pPr marL="285750" lvl="1" indent="-285750">
              <a:buFont typeface="Wingdings" panose="05000000000000000000" pitchFamily="2" charset="2"/>
              <a:buChar char="l"/>
            </a:pPr>
            <a:r>
              <a:rPr lang="ja-JP" altLang="en-US" sz="2400" dirty="0">
                <a:solidFill>
                  <a:schemeClr val="tx1"/>
                </a:solidFill>
              </a:rPr>
              <a:t>勉強会プランと資料の説明（検証）</a:t>
            </a:r>
            <a:endParaRPr lang="en-US" altLang="ja-JP" sz="2400" dirty="0">
              <a:solidFill>
                <a:schemeClr val="tx1"/>
              </a:solidFill>
            </a:endParaRPr>
          </a:p>
          <a:p>
            <a:pPr marL="285750" lvl="1" indent="-285750">
              <a:buFont typeface="Wingdings" panose="05000000000000000000" pitchFamily="2" charset="2"/>
              <a:buChar char="l"/>
            </a:pPr>
            <a:endParaRPr lang="en-US" altLang="ja-JP" sz="2400" dirty="0">
              <a:solidFill>
                <a:schemeClr val="tx1"/>
              </a:solidFill>
            </a:endParaRPr>
          </a:p>
          <a:p>
            <a:pPr marL="285750" lvl="1" indent="-285750">
              <a:buFont typeface="Wingdings" panose="05000000000000000000" pitchFamily="2" charset="2"/>
              <a:buChar char="l"/>
            </a:pPr>
            <a:r>
              <a:rPr lang="ja-JP" altLang="en-US" sz="2400" dirty="0">
                <a:solidFill>
                  <a:schemeClr val="tx1"/>
                </a:solidFill>
              </a:rPr>
              <a:t>各コンミュニティ体制、リーダー選出、課題設定</a:t>
            </a:r>
            <a:endParaRPr lang="en-US" altLang="ja-JP" sz="2400" dirty="0">
              <a:solidFill>
                <a:schemeClr val="tx1"/>
              </a:solidFill>
            </a:endParaRPr>
          </a:p>
        </p:txBody>
      </p:sp>
      <p:sp>
        <p:nvSpPr>
          <p:cNvPr id="2" name="灯片编号占位符 1">
            <a:extLst>
              <a:ext uri="{FF2B5EF4-FFF2-40B4-BE49-F238E27FC236}">
                <a16:creationId xmlns:a16="http://schemas.microsoft.com/office/drawing/2014/main" id="{4F2F56DB-5FF4-496C-BCA7-E8477A31AB0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998FCE71-7F30-4096-8496-F2847C22EFED}"/>
              </a:ext>
            </a:extLst>
          </p:cNvPr>
          <p:cNvSpPr>
            <a:spLocks noGrp="1"/>
          </p:cNvSpPr>
          <p:nvPr>
            <p:ph type="dt" sz="half" idx="6"/>
          </p:nvPr>
        </p:nvSpPr>
        <p:spPr/>
        <p:txBody>
          <a:bodyPr/>
          <a:lstStyle/>
          <a:p>
            <a:fld id="{BF8BFB9E-8138-4D33-8BB8-D4C310D4325F}" type="datetime1">
              <a:rPr lang="zh-CN" altLang="en-US" smtClean="0"/>
              <a:t>2022/7/1</a:t>
            </a:fld>
            <a:endParaRPr lang="en-US"/>
          </a:p>
        </p:txBody>
      </p:sp>
    </p:spTree>
    <p:extLst>
      <p:ext uri="{BB962C8B-B14F-4D97-AF65-F5344CB8AC3E}">
        <p14:creationId xmlns:p14="http://schemas.microsoft.com/office/powerpoint/2010/main" val="19360598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実施方法の例：サイクル１スケジュール（前半）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535299409"/>
              </p:ext>
            </p:extLst>
          </p:nvPr>
        </p:nvGraphicFramePr>
        <p:xfrm>
          <a:off x="363006" y="689239"/>
          <a:ext cx="11465987" cy="2931160"/>
        </p:xfrm>
        <a:graphic>
          <a:graphicData uri="http://schemas.openxmlformats.org/drawingml/2006/table">
            <a:tbl>
              <a:tblPr firstRow="1" bandRow="1">
                <a:tableStyleId>{5C22544A-7EE6-4342-B048-85BDC9FD1C3A}</a:tableStyleId>
              </a:tblPr>
              <a:tblGrid>
                <a:gridCol w="871877">
                  <a:extLst>
                    <a:ext uri="{9D8B030D-6E8A-4147-A177-3AD203B41FA5}">
                      <a16:colId xmlns:a16="http://schemas.microsoft.com/office/drawing/2014/main" val="3619135891"/>
                    </a:ext>
                  </a:extLst>
                </a:gridCol>
                <a:gridCol w="4839855">
                  <a:extLst>
                    <a:ext uri="{9D8B030D-6E8A-4147-A177-3AD203B41FA5}">
                      <a16:colId xmlns:a16="http://schemas.microsoft.com/office/drawing/2014/main" val="1131299099"/>
                    </a:ext>
                  </a:extLst>
                </a:gridCol>
                <a:gridCol w="1150851">
                  <a:extLst>
                    <a:ext uri="{9D8B030D-6E8A-4147-A177-3AD203B41FA5}">
                      <a16:colId xmlns:a16="http://schemas.microsoft.com/office/drawing/2014/main" val="3707854252"/>
                    </a:ext>
                  </a:extLst>
                </a:gridCol>
                <a:gridCol w="1150851">
                  <a:extLst>
                    <a:ext uri="{9D8B030D-6E8A-4147-A177-3AD203B41FA5}">
                      <a16:colId xmlns:a16="http://schemas.microsoft.com/office/drawing/2014/main" val="2819671132"/>
                    </a:ext>
                  </a:extLst>
                </a:gridCol>
                <a:gridCol w="1150851">
                  <a:extLst>
                    <a:ext uri="{9D8B030D-6E8A-4147-A177-3AD203B41FA5}">
                      <a16:colId xmlns:a16="http://schemas.microsoft.com/office/drawing/2014/main" val="1303657766"/>
                    </a:ext>
                  </a:extLst>
                </a:gridCol>
                <a:gridCol w="1150851">
                  <a:extLst>
                    <a:ext uri="{9D8B030D-6E8A-4147-A177-3AD203B41FA5}">
                      <a16:colId xmlns:a16="http://schemas.microsoft.com/office/drawing/2014/main" val="2496856956"/>
                    </a:ext>
                  </a:extLst>
                </a:gridCol>
                <a:gridCol w="1150851">
                  <a:extLst>
                    <a:ext uri="{9D8B030D-6E8A-4147-A177-3AD203B41FA5}">
                      <a16:colId xmlns:a16="http://schemas.microsoft.com/office/drawing/2014/main" val="2028982161"/>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1</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週</a:t>
                      </a:r>
                    </a:p>
                  </a:txBody>
                  <a:tcPr/>
                </a:tc>
                <a:tc>
                  <a:txBody>
                    <a:bodyPr/>
                    <a:lstStyle/>
                    <a:p>
                      <a:pPr algn="ctr"/>
                      <a:r>
                        <a:rPr kumimoji="1" lang="ja-JP" altLang="en-US" dirty="0"/>
                        <a:t>第</a:t>
                      </a:r>
                      <a:r>
                        <a:rPr kumimoji="1" lang="en-US" altLang="ja-JP" dirty="0"/>
                        <a:t>3</a:t>
                      </a:r>
                      <a:r>
                        <a:rPr kumimoji="1" lang="ja-JP" altLang="en-US" dirty="0"/>
                        <a:t>週</a:t>
                      </a:r>
                    </a:p>
                  </a:txBody>
                  <a:tcPr/>
                </a:tc>
                <a:tc>
                  <a:txBody>
                    <a:bodyPr/>
                    <a:lstStyle/>
                    <a:p>
                      <a:pPr algn="ctr"/>
                      <a:r>
                        <a:rPr kumimoji="1" lang="ja-JP" altLang="en-US" dirty="0"/>
                        <a:t>第</a:t>
                      </a:r>
                      <a:r>
                        <a:rPr kumimoji="1" lang="en-US" altLang="ja-JP" dirty="0"/>
                        <a:t>4</a:t>
                      </a:r>
                      <a:r>
                        <a:rPr kumimoji="1" lang="ja-JP" altLang="en-US" dirty="0"/>
                        <a:t>週</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5</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1</a:t>
                      </a:r>
                      <a:r>
                        <a:rPr kumimoji="1" lang="ja-JP" altLang="en-US" dirty="0"/>
                        <a:t>回</a:t>
                      </a:r>
                    </a:p>
                  </a:txBody>
                  <a:tcPr anchor="ctr"/>
                </a:tc>
                <a:tc>
                  <a:txBody>
                    <a:bodyPr/>
                    <a:lstStyle/>
                    <a:p>
                      <a:r>
                        <a:rPr kumimoji="1" lang="ja-JP" altLang="en-US" dirty="0"/>
                        <a:t>課題：サービス分割</a:t>
                      </a:r>
                      <a:endParaRPr kumimoji="1" lang="en-US" altLang="ja-JP" dirty="0"/>
                    </a:p>
                    <a:p>
                      <a:r>
                        <a:rPr kumimoji="1" lang="ja-JP" altLang="en-US" dirty="0"/>
                        <a:t>成果：作業ガイド作成、仮アプリ設計</a:t>
                      </a:r>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2</a:t>
                      </a:r>
                      <a:r>
                        <a:rPr kumimoji="1" lang="ja-JP" altLang="en-US" dirty="0"/>
                        <a:t>回</a:t>
                      </a:r>
                    </a:p>
                  </a:txBody>
                  <a:tcPr anchor="ctr"/>
                </a:tc>
                <a:tc>
                  <a:txBody>
                    <a:bodyPr/>
                    <a:lstStyle/>
                    <a:p>
                      <a:r>
                        <a:rPr kumimoji="1" lang="ja-JP" altLang="en-US" dirty="0"/>
                        <a:t>課題：データ分割</a:t>
                      </a:r>
                      <a:endParaRPr kumimoji="1" lang="en-US" altLang="ja-JP" dirty="0"/>
                    </a:p>
                    <a:p>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3</a:t>
                      </a:r>
                      <a:r>
                        <a:rPr kumimoji="1" lang="ja-JP" altLang="en-US" dirty="0"/>
                        <a:t>回</a:t>
                      </a:r>
                    </a:p>
                  </a:txBody>
                  <a:tcPr anchor="ctr"/>
                </a:tc>
                <a:tc>
                  <a:txBody>
                    <a:bodyPr/>
                    <a:lstStyle/>
                    <a:p>
                      <a:r>
                        <a:rPr kumimoji="1" lang="ja-JP" altLang="en-US" dirty="0"/>
                        <a:t>課題：</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成果：作業ガイド作成、仮アプリ設計</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4</a:t>
                      </a:r>
                      <a:r>
                        <a:rPr kumimoji="1" lang="ja-JP" altLang="en-US" dirty="0"/>
                        <a:t>回</a:t>
                      </a:r>
                    </a:p>
                  </a:txBody>
                  <a:tcPr anchor="ctr"/>
                </a:tc>
                <a:tc>
                  <a:txBody>
                    <a:bodyPr/>
                    <a:lstStyle/>
                    <a:p>
                      <a:r>
                        <a:rPr kumimoji="1" lang="ja-JP" altLang="en-US" dirty="0"/>
                        <a:t>成果審査：マイクロサービス設計方針</a:t>
                      </a:r>
                      <a:endParaRPr kumimoji="1" lang="en-US" altLang="ja-JP" dirty="0"/>
                    </a:p>
                    <a:p>
                      <a:r>
                        <a:rPr kumimoji="1" lang="ja-JP" altLang="en-US" dirty="0"/>
                        <a:t>仮アプリ機能要件定義</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8" name="直線コネクタ 7">
            <a:extLst>
              <a:ext uri="{FF2B5EF4-FFF2-40B4-BE49-F238E27FC236}">
                <a16:creationId xmlns:a16="http://schemas.microsoft.com/office/drawing/2014/main" id="{B8C57E85-19F1-4E55-98FE-247E558C6A14}"/>
              </a:ext>
            </a:extLst>
          </p:cNvPr>
          <p:cNvCxnSpPr/>
          <p:nvPr/>
        </p:nvCxnSpPr>
        <p:spPr>
          <a:xfrm>
            <a:off x="6096000" y="1365352"/>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7B6EEDB1-1C65-43AE-9F10-67C9480BD450}"/>
              </a:ext>
            </a:extLst>
          </p:cNvPr>
          <p:cNvCxnSpPr>
            <a:cxnSpLocks/>
          </p:cNvCxnSpPr>
          <p:nvPr/>
        </p:nvCxnSpPr>
        <p:spPr>
          <a:xfrm>
            <a:off x="7232073" y="1989836"/>
            <a:ext cx="229061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C3CD888-7CD8-4B77-BE2F-340EB5E809B7}"/>
              </a:ext>
            </a:extLst>
          </p:cNvPr>
          <p:cNvCxnSpPr>
            <a:cxnSpLocks/>
          </p:cNvCxnSpPr>
          <p:nvPr/>
        </p:nvCxnSpPr>
        <p:spPr>
          <a:xfrm>
            <a:off x="9522691" y="2632015"/>
            <a:ext cx="116135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74D7F1-4EBF-47A2-B6C1-2DBC43731BD3}"/>
              </a:ext>
            </a:extLst>
          </p:cNvPr>
          <p:cNvCxnSpPr>
            <a:cxnSpLocks/>
          </p:cNvCxnSpPr>
          <p:nvPr/>
        </p:nvCxnSpPr>
        <p:spPr>
          <a:xfrm>
            <a:off x="10690489" y="3243454"/>
            <a:ext cx="113850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CFD411B-6FAC-4117-8402-466ADC3D8341}"/>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5" name="日期占位符 4">
            <a:extLst>
              <a:ext uri="{FF2B5EF4-FFF2-40B4-BE49-F238E27FC236}">
                <a16:creationId xmlns:a16="http://schemas.microsoft.com/office/drawing/2014/main" id="{AA16BF3B-D0AE-41BE-809C-9DB49A69D2B9}"/>
              </a:ext>
            </a:extLst>
          </p:cNvPr>
          <p:cNvSpPr>
            <a:spLocks noGrp="1"/>
          </p:cNvSpPr>
          <p:nvPr>
            <p:ph type="dt" sz="half" idx="6"/>
          </p:nvPr>
        </p:nvSpPr>
        <p:spPr/>
        <p:txBody>
          <a:bodyPr/>
          <a:lstStyle/>
          <a:p>
            <a:fld id="{EAAC2B72-1C35-4242-A6FA-4FB8FE8EDCD2}" type="datetime1">
              <a:rPr lang="zh-CN" altLang="en-US" smtClean="0"/>
              <a:t>2022/7/1</a:t>
            </a:fld>
            <a:endParaRPr lang="en-US"/>
          </a:p>
        </p:txBody>
      </p:sp>
    </p:spTree>
    <p:extLst>
      <p:ext uri="{BB962C8B-B14F-4D97-AF65-F5344CB8AC3E}">
        <p14:creationId xmlns:p14="http://schemas.microsoft.com/office/powerpoint/2010/main" val="2802354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773B6E9-ECDE-4E4B-944E-0311BB01F8F5}"/>
              </a:ext>
            </a:extLst>
          </p:cNvPr>
          <p:cNvSpPr>
            <a:spLocks noGrp="1"/>
          </p:cNvSpPr>
          <p:nvPr>
            <p:ph type="title"/>
          </p:nvPr>
        </p:nvSpPr>
        <p:spPr/>
        <p:txBody>
          <a:bodyPr/>
          <a:lstStyle/>
          <a:p>
            <a:r>
              <a:rPr lang="ja-JP" altLang="en-US" dirty="0"/>
              <a:t>実施方法の例：サイクル１スケジュール（後半）</a:t>
            </a:r>
          </a:p>
        </p:txBody>
      </p:sp>
      <p:graphicFrame>
        <p:nvGraphicFramePr>
          <p:cNvPr id="2" name="表 2">
            <a:extLst>
              <a:ext uri="{FF2B5EF4-FFF2-40B4-BE49-F238E27FC236}">
                <a16:creationId xmlns:a16="http://schemas.microsoft.com/office/drawing/2014/main" id="{CE9158AE-22A4-4C91-BCBB-33ED8B382E74}"/>
              </a:ext>
            </a:extLst>
          </p:cNvPr>
          <p:cNvGraphicFramePr>
            <a:graphicFrameLocks noGrp="1"/>
          </p:cNvGraphicFramePr>
          <p:nvPr>
            <p:extLst>
              <p:ext uri="{D42A27DB-BD31-4B8C-83A1-F6EECF244321}">
                <p14:modId xmlns:p14="http://schemas.microsoft.com/office/powerpoint/2010/main" val="3209903871"/>
              </p:ext>
            </p:extLst>
          </p:nvPr>
        </p:nvGraphicFramePr>
        <p:xfrm>
          <a:off x="315152" y="705962"/>
          <a:ext cx="11475219" cy="3754120"/>
        </p:xfrm>
        <a:graphic>
          <a:graphicData uri="http://schemas.openxmlformats.org/drawingml/2006/table">
            <a:tbl>
              <a:tblPr firstRow="1" bandRow="1">
                <a:tableStyleId>{5C22544A-7EE6-4342-B048-85BDC9FD1C3A}</a:tableStyleId>
              </a:tblPr>
              <a:tblGrid>
                <a:gridCol w="871876">
                  <a:extLst>
                    <a:ext uri="{9D8B030D-6E8A-4147-A177-3AD203B41FA5}">
                      <a16:colId xmlns:a16="http://schemas.microsoft.com/office/drawing/2014/main" val="3619135891"/>
                    </a:ext>
                  </a:extLst>
                </a:gridCol>
                <a:gridCol w="4858328">
                  <a:extLst>
                    <a:ext uri="{9D8B030D-6E8A-4147-A177-3AD203B41FA5}">
                      <a16:colId xmlns:a16="http://schemas.microsoft.com/office/drawing/2014/main" val="2028982161"/>
                    </a:ext>
                  </a:extLst>
                </a:gridCol>
                <a:gridCol w="1149003">
                  <a:extLst>
                    <a:ext uri="{9D8B030D-6E8A-4147-A177-3AD203B41FA5}">
                      <a16:colId xmlns:a16="http://schemas.microsoft.com/office/drawing/2014/main" val="120706387"/>
                    </a:ext>
                  </a:extLst>
                </a:gridCol>
                <a:gridCol w="1149003">
                  <a:extLst>
                    <a:ext uri="{9D8B030D-6E8A-4147-A177-3AD203B41FA5}">
                      <a16:colId xmlns:a16="http://schemas.microsoft.com/office/drawing/2014/main" val="667038197"/>
                    </a:ext>
                  </a:extLst>
                </a:gridCol>
                <a:gridCol w="1149003">
                  <a:extLst>
                    <a:ext uri="{9D8B030D-6E8A-4147-A177-3AD203B41FA5}">
                      <a16:colId xmlns:a16="http://schemas.microsoft.com/office/drawing/2014/main" val="3107107332"/>
                    </a:ext>
                  </a:extLst>
                </a:gridCol>
                <a:gridCol w="1149003">
                  <a:extLst>
                    <a:ext uri="{9D8B030D-6E8A-4147-A177-3AD203B41FA5}">
                      <a16:colId xmlns:a16="http://schemas.microsoft.com/office/drawing/2014/main" val="1690174843"/>
                    </a:ext>
                  </a:extLst>
                </a:gridCol>
                <a:gridCol w="1149003">
                  <a:extLst>
                    <a:ext uri="{9D8B030D-6E8A-4147-A177-3AD203B41FA5}">
                      <a16:colId xmlns:a16="http://schemas.microsoft.com/office/drawing/2014/main" val="3473164470"/>
                    </a:ext>
                  </a:extLst>
                </a:gridCol>
              </a:tblGrid>
              <a:tr h="370840">
                <a:tc>
                  <a:txBody>
                    <a:bodyPr/>
                    <a:lstStyle/>
                    <a:p>
                      <a:pPr algn="ctr"/>
                      <a:endParaRPr kumimoji="1" lang="ja-JP"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マイクロサービス</a:t>
                      </a:r>
                      <a:r>
                        <a:rPr kumimoji="1" lang="en-US" altLang="ja-JP" dirty="0"/>
                        <a:t>》</a:t>
                      </a:r>
                      <a:r>
                        <a:rPr kumimoji="1" lang="ja-JP" altLang="en-US" dirty="0"/>
                        <a:t>目標</a:t>
                      </a:r>
                    </a:p>
                  </a:txBody>
                  <a:tcPr/>
                </a:tc>
                <a:tc>
                  <a:txBody>
                    <a:bodyPr/>
                    <a:lstStyle/>
                    <a:p>
                      <a:pPr algn="ctr"/>
                      <a:r>
                        <a:rPr kumimoji="1" lang="ja-JP" altLang="en-US" dirty="0"/>
                        <a:t>第</a:t>
                      </a:r>
                      <a:r>
                        <a:rPr kumimoji="1" lang="en-US" altLang="ja-JP" dirty="0"/>
                        <a:t>6</a:t>
                      </a:r>
                      <a:r>
                        <a:rPr kumimoji="1" lang="ja-JP" altLang="en-US" dirty="0"/>
                        <a:t>週</a:t>
                      </a:r>
                    </a:p>
                  </a:txBody>
                  <a:tcPr/>
                </a:tc>
                <a:tc>
                  <a:txBody>
                    <a:bodyPr/>
                    <a:lstStyle/>
                    <a:p>
                      <a:pPr algn="ctr"/>
                      <a:r>
                        <a:rPr kumimoji="1" lang="ja-JP" altLang="en-US" dirty="0"/>
                        <a:t>第</a:t>
                      </a:r>
                      <a:r>
                        <a:rPr kumimoji="1" lang="en-US" altLang="ja-JP" dirty="0"/>
                        <a:t>7</a:t>
                      </a:r>
                      <a:r>
                        <a:rPr kumimoji="1" lang="ja-JP" altLang="en-US" dirty="0"/>
                        <a:t>週</a:t>
                      </a:r>
                    </a:p>
                  </a:txBody>
                  <a:tcPr/>
                </a:tc>
                <a:tc>
                  <a:txBody>
                    <a:bodyPr/>
                    <a:lstStyle/>
                    <a:p>
                      <a:pPr algn="ctr"/>
                      <a:r>
                        <a:rPr kumimoji="1" lang="ja-JP" altLang="en-US" dirty="0"/>
                        <a:t>第</a:t>
                      </a:r>
                      <a:r>
                        <a:rPr kumimoji="1" lang="en-US" altLang="ja-JP" dirty="0"/>
                        <a:t>8</a:t>
                      </a:r>
                      <a:r>
                        <a:rPr kumimoji="1" lang="ja-JP" altLang="en-US" dirty="0"/>
                        <a:t>週</a:t>
                      </a:r>
                    </a:p>
                  </a:txBody>
                  <a:tcPr/>
                </a:tc>
                <a:tc>
                  <a:txBody>
                    <a:bodyPr/>
                    <a:lstStyle/>
                    <a:p>
                      <a:pPr algn="ctr"/>
                      <a:r>
                        <a:rPr kumimoji="1" lang="ja-JP" altLang="en-US" dirty="0"/>
                        <a:t>第</a:t>
                      </a:r>
                      <a:r>
                        <a:rPr kumimoji="1" lang="en-US" altLang="ja-JP" dirty="0"/>
                        <a:t>9</a:t>
                      </a:r>
                      <a:r>
                        <a:rPr kumimoji="1" lang="ja-JP" altLang="en-US" dirty="0"/>
                        <a:t>週</a:t>
                      </a:r>
                    </a:p>
                  </a:txBody>
                  <a:tcPr/>
                </a:tc>
                <a:tc>
                  <a:txBody>
                    <a:bodyPr/>
                    <a:lstStyle/>
                    <a:p>
                      <a:pPr algn="ctr"/>
                      <a:r>
                        <a:rPr kumimoji="1" lang="ja-JP" altLang="en-US" dirty="0"/>
                        <a:t>第</a:t>
                      </a:r>
                      <a:r>
                        <a:rPr kumimoji="1" lang="en-US" altLang="ja-JP" dirty="0"/>
                        <a:t>10</a:t>
                      </a:r>
                      <a:r>
                        <a:rPr kumimoji="1" lang="ja-JP" altLang="en-US" dirty="0"/>
                        <a:t>週</a:t>
                      </a:r>
                    </a:p>
                  </a:txBody>
                  <a:tcPr/>
                </a:tc>
                <a:extLst>
                  <a:ext uri="{0D108BD9-81ED-4DB2-BD59-A6C34878D82A}">
                    <a16:rowId xmlns:a16="http://schemas.microsoft.com/office/drawing/2014/main" val="3274058944"/>
                  </a:ext>
                </a:extLst>
              </a:tr>
              <a:tr h="370840">
                <a:tc>
                  <a:txBody>
                    <a:bodyPr/>
                    <a:lstStyle/>
                    <a:p>
                      <a:r>
                        <a:rPr kumimoji="1" lang="ja-JP" altLang="en-US" dirty="0"/>
                        <a:t>第</a:t>
                      </a:r>
                      <a:r>
                        <a:rPr kumimoji="1" lang="en-US" altLang="ja-JP" dirty="0"/>
                        <a:t>5</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ワークショップ：サービス分割</a:t>
                      </a:r>
                      <a:endParaRPr kumimoji="1" lang="en-US" altLang="ja-JP" dirty="0"/>
                    </a:p>
                    <a:p>
                      <a:r>
                        <a:rPr kumimoji="1" lang="ja-JP" altLang="en-US" dirty="0"/>
                        <a:t>成果：アクティビティ図、ユースケース図、シーケンス図、サービス</a:t>
                      </a:r>
                      <a:r>
                        <a:rPr kumimoji="1" lang="en-US" altLang="ja-JP" dirty="0"/>
                        <a:t>API</a:t>
                      </a:r>
                      <a:r>
                        <a:rPr kumimoji="1" lang="ja-JP" altLang="en-US" dirty="0"/>
                        <a:t>設計</a:t>
                      </a:r>
                      <a:endParaRPr kumimoji="1" lang="en-US" altLang="ja-JP"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951764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a:t>
                      </a:r>
                      <a:r>
                        <a:rPr kumimoji="1" lang="en-US" altLang="ja-JP" dirty="0"/>
                        <a:t>6</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ワークショップ：データ分割</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成果：ファイル定義、データベース定義、</a:t>
                      </a:r>
                      <a:r>
                        <a:rPr kumimoji="1" lang="en-US" altLang="ja-JP" dirty="0"/>
                        <a:t>API</a:t>
                      </a:r>
                      <a:r>
                        <a:rPr kumimoji="1" lang="ja-JP" altLang="en-US" dirty="0"/>
                        <a:t>データ連携</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3871665"/>
                  </a:ext>
                </a:extLst>
              </a:tr>
              <a:tr h="370840">
                <a:tc>
                  <a:txBody>
                    <a:bodyPr/>
                    <a:lstStyle/>
                    <a:p>
                      <a:r>
                        <a:rPr kumimoji="1" lang="ja-JP" altLang="en-US" dirty="0"/>
                        <a:t>第</a:t>
                      </a:r>
                      <a:r>
                        <a:rPr kumimoji="1" lang="en-US" altLang="ja-JP" dirty="0"/>
                        <a:t>7</a:t>
                      </a:r>
                      <a:r>
                        <a:rPr kumimoji="1" lang="ja-JP" altLang="en-US" dirty="0"/>
                        <a:t>回</a:t>
                      </a:r>
                    </a:p>
                  </a:txBody>
                  <a:tcPr anchor="ct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ワークショップ：</a:t>
                      </a:r>
                      <a:r>
                        <a:rPr kumimoji="1" lang="en-US" altLang="ja-JP" dirty="0" err="1"/>
                        <a:t>Devops</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成果：ビルド環境、開発／テスト環境、ステージング環境、本番環境</a:t>
                      </a:r>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620276259"/>
                  </a:ext>
                </a:extLst>
              </a:tr>
              <a:tr h="370840">
                <a:tc>
                  <a:txBody>
                    <a:bodyPr/>
                    <a:lstStyle/>
                    <a:p>
                      <a:r>
                        <a:rPr kumimoji="1" lang="ja-JP" altLang="en-US" dirty="0"/>
                        <a:t>第</a:t>
                      </a:r>
                      <a:r>
                        <a:rPr kumimoji="1" lang="en-US" altLang="ja-JP" dirty="0"/>
                        <a:t>8</a:t>
                      </a:r>
                      <a:r>
                        <a:rPr kumimoji="1" lang="ja-JP" altLang="en-US" dirty="0"/>
                        <a:t>回</a:t>
                      </a:r>
                    </a:p>
                  </a:txBody>
                  <a:tcPr anchor="ctr"/>
                </a:tc>
                <a:tc>
                  <a:txBody>
                    <a:bodyPr/>
                    <a:lstStyle/>
                    <a:p>
                      <a:r>
                        <a:rPr kumimoji="1" lang="ja-JP" altLang="en-US" dirty="0"/>
                        <a:t>成果発表・審査</a:t>
                      </a:r>
                      <a:endParaRPr kumimoji="1" lang="en-US" altLang="ja-JP" dirty="0"/>
                    </a:p>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7554442"/>
                  </a:ext>
                </a:extLst>
              </a:tr>
            </a:tbl>
          </a:graphicData>
        </a:graphic>
      </p:graphicFrame>
      <p:cxnSp>
        <p:nvCxnSpPr>
          <p:cNvPr id="5" name="直線コネクタ 4">
            <a:extLst>
              <a:ext uri="{FF2B5EF4-FFF2-40B4-BE49-F238E27FC236}">
                <a16:creationId xmlns:a16="http://schemas.microsoft.com/office/drawing/2014/main" id="{61436230-1A0F-49D3-87FB-C27C26F0A889}"/>
              </a:ext>
            </a:extLst>
          </p:cNvPr>
          <p:cNvCxnSpPr/>
          <p:nvPr/>
        </p:nvCxnSpPr>
        <p:spPr>
          <a:xfrm>
            <a:off x="6096000" y="1575071"/>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5D43063-2805-4249-A992-E92338BCA4C6}"/>
              </a:ext>
            </a:extLst>
          </p:cNvPr>
          <p:cNvCxnSpPr/>
          <p:nvPr/>
        </p:nvCxnSpPr>
        <p:spPr>
          <a:xfrm>
            <a:off x="7232073" y="2445327"/>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38A44AA-D86C-4FA5-A82C-A35535F69D11}"/>
              </a:ext>
            </a:extLst>
          </p:cNvPr>
          <p:cNvCxnSpPr>
            <a:cxnSpLocks/>
          </p:cNvCxnSpPr>
          <p:nvPr/>
        </p:nvCxnSpPr>
        <p:spPr>
          <a:xfrm>
            <a:off x="8368146" y="3429000"/>
            <a:ext cx="231832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A68C665-AA53-439B-B494-13CC2737627D}"/>
              </a:ext>
            </a:extLst>
          </p:cNvPr>
          <p:cNvCxnSpPr/>
          <p:nvPr/>
        </p:nvCxnSpPr>
        <p:spPr>
          <a:xfrm>
            <a:off x="10654298" y="4135719"/>
            <a:ext cx="113607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08F286AD-FB89-476C-88EE-D2EAAF710C4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9" name="日期占位符 8">
            <a:extLst>
              <a:ext uri="{FF2B5EF4-FFF2-40B4-BE49-F238E27FC236}">
                <a16:creationId xmlns:a16="http://schemas.microsoft.com/office/drawing/2014/main" id="{69C4D8ED-D3E6-4B50-9C87-F42F5E0C3ABF}"/>
              </a:ext>
            </a:extLst>
          </p:cNvPr>
          <p:cNvSpPr>
            <a:spLocks noGrp="1"/>
          </p:cNvSpPr>
          <p:nvPr>
            <p:ph type="dt" sz="half" idx="6"/>
          </p:nvPr>
        </p:nvSpPr>
        <p:spPr/>
        <p:txBody>
          <a:bodyPr/>
          <a:lstStyle/>
          <a:p>
            <a:fld id="{52F49171-39A7-4D76-A3E4-7982B4735AC4}" type="datetime1">
              <a:rPr lang="zh-CN" altLang="en-US" smtClean="0"/>
              <a:t>2022/7/1</a:t>
            </a:fld>
            <a:endParaRPr lang="en-US"/>
          </a:p>
        </p:txBody>
      </p:sp>
    </p:spTree>
    <p:extLst>
      <p:ext uri="{BB962C8B-B14F-4D97-AF65-F5344CB8AC3E}">
        <p14:creationId xmlns:p14="http://schemas.microsoft.com/office/powerpoint/2010/main" val="315475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1318071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p:txBody>
          <a:bodyPr/>
          <a:lstStyle/>
          <a:p>
            <a:r>
              <a:rPr lang="ja-JP" altLang="en-US" dirty="0"/>
              <a:t>ビジネスモデル：戦略目標</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みんなの大好きな会社グループです！！</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2022/7/1</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45</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1569660"/>
          </a:xfrm>
          <a:prstGeom prst="rect">
            <a:avLst/>
          </a:prstGeom>
          <a:noFill/>
        </p:spPr>
        <p:txBody>
          <a:bodyPr wrap="square">
            <a:spAutoFit/>
          </a:bodyPr>
          <a:lstStyle/>
          <a:p>
            <a:pPr algn="ctr"/>
            <a:r>
              <a:rPr lang="en-US" altLang="zh-CN" sz="4800" dirty="0"/>
              <a:t>Software</a:t>
            </a:r>
          </a:p>
          <a:p>
            <a:pPr algn="ctr"/>
            <a:r>
              <a:rPr lang="en-US" altLang="zh-CN" sz="4800" dirty="0"/>
              <a:t> Outsourcing</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2308324"/>
          </a:xfrm>
          <a:prstGeom prst="rect">
            <a:avLst/>
          </a:prstGeom>
          <a:noFill/>
        </p:spPr>
        <p:txBody>
          <a:bodyPr wrap="square">
            <a:spAutoFit/>
          </a:bodyPr>
          <a:lstStyle/>
          <a:p>
            <a:pPr algn="ctr"/>
            <a:r>
              <a:rPr lang="en-US" altLang="zh-CN" sz="4800" dirty="0"/>
              <a:t>Internet Service</a:t>
            </a:r>
          </a:p>
          <a:p>
            <a:pPr algn="ctr"/>
            <a:r>
              <a:rPr lang="en-US" altLang="zh-CN" sz="4800" dirty="0"/>
              <a:t>Startup</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41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a:t>
            </a:r>
            <a:endParaRPr lang="zh-CN" altLang="en-US" dirty="0"/>
          </a:p>
        </p:txBody>
      </p:sp>
      <p:sp>
        <p:nvSpPr>
          <p:cNvPr id="3" name="日期占位符 2">
            <a:extLst>
              <a:ext uri="{FF2B5EF4-FFF2-40B4-BE49-F238E27FC236}">
                <a16:creationId xmlns:a16="http://schemas.microsoft.com/office/drawing/2014/main" id="{00CA5CAB-B059-407C-82BB-17F672EEFDE0}"/>
              </a:ext>
            </a:extLst>
          </p:cNvPr>
          <p:cNvSpPr>
            <a:spLocks noGrp="1"/>
          </p:cNvSpPr>
          <p:nvPr>
            <p:ph type="dt" sz="half" idx="6"/>
          </p:nvPr>
        </p:nvSpPr>
        <p:spPr/>
        <p:txBody>
          <a:bodyPr/>
          <a:lstStyle/>
          <a:p>
            <a:fld id="{A72248A3-A704-493F-A6B2-2EECB04E2850}" type="datetime1">
              <a:rPr lang="zh-CN" altLang="en-US" smtClean="0"/>
              <a:t>2022/7/1</a:t>
            </a:fld>
            <a:endParaRPr lang="en-US"/>
          </a:p>
        </p:txBody>
      </p:sp>
      <p:sp>
        <p:nvSpPr>
          <p:cNvPr id="4" name="灯片编号占位符 3">
            <a:extLst>
              <a:ext uri="{FF2B5EF4-FFF2-40B4-BE49-F238E27FC236}">
                <a16:creationId xmlns:a16="http://schemas.microsoft.com/office/drawing/2014/main" id="{650EF0A9-FF01-4E7C-91F1-FBE5D60DBA1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5" name="矩形 4">
            <a:extLst>
              <a:ext uri="{FF2B5EF4-FFF2-40B4-BE49-F238E27FC236}">
                <a16:creationId xmlns:a16="http://schemas.microsoft.com/office/drawing/2014/main" id="{2F82FF0B-3E91-43B5-A0A5-E845C156037E}"/>
              </a:ext>
            </a:extLst>
          </p:cNvPr>
          <p:cNvSpPr/>
          <p:nvPr/>
        </p:nvSpPr>
        <p:spPr>
          <a:xfrm>
            <a:off x="6320114" y="1020821"/>
            <a:ext cx="3630706" cy="502395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E2853FE-721E-40EB-9C8F-782770B1BA7A}"/>
              </a:ext>
            </a:extLst>
          </p:cNvPr>
          <p:cNvSpPr/>
          <p:nvPr/>
        </p:nvSpPr>
        <p:spPr>
          <a:xfrm>
            <a:off x="1068402" y="995871"/>
            <a:ext cx="3630706" cy="507385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4F32CA9-A15C-414D-888D-CB9066435263}"/>
              </a:ext>
            </a:extLst>
          </p:cNvPr>
          <p:cNvSpPr txBox="1"/>
          <p:nvPr/>
        </p:nvSpPr>
        <p:spPr>
          <a:xfrm>
            <a:off x="6952124" y="1202118"/>
            <a:ext cx="2366683" cy="369332"/>
          </a:xfrm>
          <a:prstGeom prst="rect">
            <a:avLst/>
          </a:prstGeom>
          <a:noFill/>
          <a:ln w="28575">
            <a:solidFill>
              <a:srgbClr val="00B050"/>
            </a:solidFill>
            <a:prstDash val="dash"/>
          </a:ln>
        </p:spPr>
        <p:txBody>
          <a:bodyPr wrap="square" rtlCol="0">
            <a:spAutoFit/>
          </a:bodyPr>
          <a:lstStyle/>
          <a:p>
            <a:pPr algn="ctr"/>
            <a:r>
              <a:rPr lang="en-US" altLang="zh-CN" dirty="0"/>
              <a:t>BPO</a:t>
            </a:r>
            <a:endParaRPr lang="zh-CN" altLang="en-US" dirty="0"/>
          </a:p>
        </p:txBody>
      </p:sp>
      <p:sp>
        <p:nvSpPr>
          <p:cNvPr id="8" name="文本框 7">
            <a:extLst>
              <a:ext uri="{FF2B5EF4-FFF2-40B4-BE49-F238E27FC236}">
                <a16:creationId xmlns:a16="http://schemas.microsoft.com/office/drawing/2014/main" id="{BF9F9DF1-EEC2-4B8F-A114-EB48B39AB0AB}"/>
              </a:ext>
            </a:extLst>
          </p:cNvPr>
          <p:cNvSpPr txBox="1"/>
          <p:nvPr/>
        </p:nvSpPr>
        <p:spPr>
          <a:xfrm>
            <a:off x="6990228" y="1832999"/>
            <a:ext cx="2366683" cy="369332"/>
          </a:xfrm>
          <a:prstGeom prst="rect">
            <a:avLst/>
          </a:prstGeom>
          <a:noFill/>
          <a:ln w="28575">
            <a:solidFill>
              <a:srgbClr val="00B050"/>
            </a:solidFill>
            <a:prstDash val="dash"/>
          </a:ln>
        </p:spPr>
        <p:txBody>
          <a:bodyPr wrap="square" rtlCol="0">
            <a:spAutoFit/>
          </a:bodyPr>
          <a:lstStyle/>
          <a:p>
            <a:pPr algn="ctr"/>
            <a:r>
              <a:rPr lang="ja-JP" altLang="en-US" dirty="0"/>
              <a:t>物流・販売（</a:t>
            </a:r>
            <a:r>
              <a:rPr lang="en-US" altLang="ja-JP" dirty="0"/>
              <a:t>EC</a:t>
            </a:r>
            <a:r>
              <a:rPr lang="ja-JP" altLang="en-US" dirty="0"/>
              <a:t>）代行</a:t>
            </a:r>
            <a:endParaRPr lang="zh-CN" altLang="en-US" dirty="0"/>
          </a:p>
        </p:txBody>
      </p:sp>
      <p:sp>
        <p:nvSpPr>
          <p:cNvPr id="9" name="文本框 8">
            <a:extLst>
              <a:ext uri="{FF2B5EF4-FFF2-40B4-BE49-F238E27FC236}">
                <a16:creationId xmlns:a16="http://schemas.microsoft.com/office/drawing/2014/main" id="{7B380DE2-B37B-4B2B-8A4D-F732390E1E68}"/>
              </a:ext>
            </a:extLst>
          </p:cNvPr>
          <p:cNvSpPr txBox="1"/>
          <p:nvPr/>
        </p:nvSpPr>
        <p:spPr>
          <a:xfrm>
            <a:off x="1700413" y="1188814"/>
            <a:ext cx="2366683" cy="369332"/>
          </a:xfrm>
          <a:prstGeom prst="rect">
            <a:avLst/>
          </a:prstGeom>
          <a:noFill/>
          <a:ln>
            <a:solidFill>
              <a:srgbClr val="0070C0"/>
            </a:solidFill>
            <a:prstDash val="dash"/>
          </a:ln>
        </p:spPr>
        <p:txBody>
          <a:bodyPr wrap="square" rtlCol="0">
            <a:spAutoFit/>
          </a:bodyPr>
          <a:lstStyle/>
          <a:p>
            <a:pPr algn="ctr"/>
            <a:r>
              <a:rPr lang="ja-JP" altLang="en-US" dirty="0"/>
              <a:t>インフラ</a:t>
            </a:r>
            <a:endParaRPr lang="zh-CN" altLang="en-US" dirty="0"/>
          </a:p>
        </p:txBody>
      </p:sp>
      <p:sp>
        <p:nvSpPr>
          <p:cNvPr id="10" name="文本框 9">
            <a:extLst>
              <a:ext uri="{FF2B5EF4-FFF2-40B4-BE49-F238E27FC236}">
                <a16:creationId xmlns:a16="http://schemas.microsoft.com/office/drawing/2014/main" id="{B6408789-F54C-456B-B145-B920155B14AA}"/>
              </a:ext>
            </a:extLst>
          </p:cNvPr>
          <p:cNvSpPr txBox="1"/>
          <p:nvPr/>
        </p:nvSpPr>
        <p:spPr>
          <a:xfrm>
            <a:off x="1651743" y="1832999"/>
            <a:ext cx="2366683" cy="369332"/>
          </a:xfrm>
          <a:prstGeom prst="rect">
            <a:avLst/>
          </a:prstGeom>
          <a:noFill/>
          <a:ln>
            <a:solidFill>
              <a:srgbClr val="0070C0"/>
            </a:solidFill>
            <a:prstDash val="dash"/>
          </a:ln>
        </p:spPr>
        <p:txBody>
          <a:bodyPr wrap="square" rtlCol="0">
            <a:spAutoFit/>
          </a:bodyPr>
          <a:lstStyle/>
          <a:p>
            <a:pPr algn="ctr"/>
            <a:r>
              <a:rPr lang="ja-JP" altLang="en-US" dirty="0"/>
              <a:t>流通・財務</a:t>
            </a:r>
          </a:p>
        </p:txBody>
      </p:sp>
      <p:sp>
        <p:nvSpPr>
          <p:cNvPr id="11" name="文本框 10">
            <a:extLst>
              <a:ext uri="{FF2B5EF4-FFF2-40B4-BE49-F238E27FC236}">
                <a16:creationId xmlns:a16="http://schemas.microsoft.com/office/drawing/2014/main" id="{8808481E-5BD1-452F-A6B3-E79174A7D292}"/>
              </a:ext>
            </a:extLst>
          </p:cNvPr>
          <p:cNvSpPr txBox="1"/>
          <p:nvPr/>
        </p:nvSpPr>
        <p:spPr>
          <a:xfrm>
            <a:off x="1651742" y="3086690"/>
            <a:ext cx="2366683" cy="369332"/>
          </a:xfrm>
          <a:prstGeom prst="rect">
            <a:avLst/>
          </a:prstGeom>
          <a:noFill/>
          <a:ln>
            <a:solidFill>
              <a:srgbClr val="0070C0"/>
            </a:solidFill>
            <a:prstDash val="dash"/>
          </a:ln>
        </p:spPr>
        <p:txBody>
          <a:bodyPr wrap="square" rtlCol="0">
            <a:spAutoFit/>
          </a:bodyPr>
          <a:lstStyle/>
          <a:p>
            <a:pPr algn="ctr"/>
            <a:r>
              <a:rPr lang="ja-JP" altLang="en-US" dirty="0"/>
              <a:t>人材、財務</a:t>
            </a:r>
            <a:endParaRPr lang="en-US" altLang="ja-JP" dirty="0"/>
          </a:p>
        </p:txBody>
      </p:sp>
      <p:sp>
        <p:nvSpPr>
          <p:cNvPr id="12" name="文本框 11">
            <a:extLst>
              <a:ext uri="{FF2B5EF4-FFF2-40B4-BE49-F238E27FC236}">
                <a16:creationId xmlns:a16="http://schemas.microsoft.com/office/drawing/2014/main" id="{F054ABBB-137C-4EE4-AFC1-3A67A5B45D72}"/>
              </a:ext>
            </a:extLst>
          </p:cNvPr>
          <p:cNvSpPr txBox="1"/>
          <p:nvPr/>
        </p:nvSpPr>
        <p:spPr>
          <a:xfrm>
            <a:off x="7113496" y="3107104"/>
            <a:ext cx="2366683" cy="369332"/>
          </a:xfrm>
          <a:prstGeom prst="rect">
            <a:avLst/>
          </a:prstGeom>
          <a:noFill/>
          <a:ln w="28575">
            <a:solidFill>
              <a:srgbClr val="00B050"/>
            </a:solidFill>
            <a:prstDash val="dash"/>
          </a:ln>
        </p:spPr>
        <p:txBody>
          <a:bodyPr wrap="square" rtlCol="0">
            <a:spAutoFit/>
          </a:bodyPr>
          <a:lstStyle/>
          <a:p>
            <a:pPr algn="ctr"/>
            <a:r>
              <a:rPr lang="ja-JP" altLang="en-US" dirty="0"/>
              <a:t>人事・事務支援など</a:t>
            </a:r>
            <a:endParaRPr lang="zh-CN" altLang="en-US" dirty="0"/>
          </a:p>
        </p:txBody>
      </p:sp>
      <p:sp>
        <p:nvSpPr>
          <p:cNvPr id="13" name="文本框 12">
            <a:extLst>
              <a:ext uri="{FF2B5EF4-FFF2-40B4-BE49-F238E27FC236}">
                <a16:creationId xmlns:a16="http://schemas.microsoft.com/office/drawing/2014/main" id="{E4B826B9-0D21-4ECA-A3E3-7C4B4CDCFCE1}"/>
              </a:ext>
            </a:extLst>
          </p:cNvPr>
          <p:cNvSpPr txBox="1"/>
          <p:nvPr/>
        </p:nvSpPr>
        <p:spPr>
          <a:xfrm>
            <a:off x="1651743" y="553662"/>
            <a:ext cx="2366683" cy="369332"/>
          </a:xfrm>
          <a:prstGeom prst="rect">
            <a:avLst/>
          </a:prstGeom>
          <a:noFill/>
          <a:ln>
            <a:noFill/>
            <a:prstDash val="dash"/>
          </a:ln>
        </p:spPr>
        <p:txBody>
          <a:bodyPr wrap="square" rtlCol="0">
            <a:spAutoFit/>
          </a:bodyPr>
          <a:lstStyle/>
          <a:p>
            <a:pPr algn="ctr"/>
            <a:r>
              <a:rPr lang="ja-JP" altLang="en-US" dirty="0"/>
              <a:t>サービスユニット</a:t>
            </a:r>
            <a:endParaRPr lang="zh-CN" altLang="en-US" dirty="0"/>
          </a:p>
        </p:txBody>
      </p:sp>
      <p:sp>
        <p:nvSpPr>
          <p:cNvPr id="14" name="文本框 13">
            <a:extLst>
              <a:ext uri="{FF2B5EF4-FFF2-40B4-BE49-F238E27FC236}">
                <a16:creationId xmlns:a16="http://schemas.microsoft.com/office/drawing/2014/main" id="{98B089B4-5650-413F-953F-38138F28E2E5}"/>
              </a:ext>
            </a:extLst>
          </p:cNvPr>
          <p:cNvSpPr txBox="1"/>
          <p:nvPr/>
        </p:nvSpPr>
        <p:spPr>
          <a:xfrm>
            <a:off x="6828818" y="538066"/>
            <a:ext cx="2366683" cy="369332"/>
          </a:xfrm>
          <a:prstGeom prst="rect">
            <a:avLst/>
          </a:prstGeom>
          <a:noFill/>
          <a:ln>
            <a:noFill/>
            <a:prstDash val="dash"/>
          </a:ln>
        </p:spPr>
        <p:txBody>
          <a:bodyPr wrap="square" rtlCol="0">
            <a:spAutoFit/>
          </a:bodyPr>
          <a:lstStyle/>
          <a:p>
            <a:pPr algn="ctr"/>
            <a:r>
              <a:rPr lang="ja-JP" altLang="en-US" dirty="0"/>
              <a:t>ビジネス</a:t>
            </a:r>
            <a:endParaRPr lang="zh-CN" altLang="en-US" dirty="0"/>
          </a:p>
        </p:txBody>
      </p:sp>
      <p:sp>
        <p:nvSpPr>
          <p:cNvPr id="15" name="文本框 14">
            <a:extLst>
              <a:ext uri="{FF2B5EF4-FFF2-40B4-BE49-F238E27FC236}">
                <a16:creationId xmlns:a16="http://schemas.microsoft.com/office/drawing/2014/main" id="{1D47A1C5-CC6D-426F-80FA-62CD0BDE5A57}"/>
              </a:ext>
            </a:extLst>
          </p:cNvPr>
          <p:cNvSpPr txBox="1"/>
          <p:nvPr/>
        </p:nvSpPr>
        <p:spPr>
          <a:xfrm>
            <a:off x="1651741" y="3820030"/>
            <a:ext cx="2366683" cy="369332"/>
          </a:xfrm>
          <a:prstGeom prst="rect">
            <a:avLst/>
          </a:prstGeom>
          <a:noFill/>
          <a:ln>
            <a:solidFill>
              <a:srgbClr val="0070C0"/>
            </a:solidFill>
            <a:prstDash val="dash"/>
          </a:ln>
        </p:spPr>
        <p:txBody>
          <a:bodyPr wrap="square" rtlCol="0">
            <a:spAutoFit/>
          </a:bodyPr>
          <a:lstStyle/>
          <a:p>
            <a:pPr algn="ctr"/>
            <a:r>
              <a:rPr lang="ja-JP" altLang="en-US" dirty="0"/>
              <a:t>人材、インフラ</a:t>
            </a:r>
            <a:endParaRPr lang="en-US" altLang="ja-JP" dirty="0"/>
          </a:p>
        </p:txBody>
      </p:sp>
      <p:sp>
        <p:nvSpPr>
          <p:cNvPr id="16" name="文本框 15">
            <a:extLst>
              <a:ext uri="{FF2B5EF4-FFF2-40B4-BE49-F238E27FC236}">
                <a16:creationId xmlns:a16="http://schemas.microsoft.com/office/drawing/2014/main" id="{641D41A8-DAE5-44BA-9677-6D95A297C11B}"/>
              </a:ext>
            </a:extLst>
          </p:cNvPr>
          <p:cNvSpPr txBox="1"/>
          <p:nvPr/>
        </p:nvSpPr>
        <p:spPr>
          <a:xfrm>
            <a:off x="7086601" y="380358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バーチャルスクール</a:t>
            </a:r>
            <a:endParaRPr lang="en-US" altLang="ja-JP" dirty="0">
              <a:solidFill>
                <a:srgbClr val="FF0000"/>
              </a:solidFill>
            </a:endParaRPr>
          </a:p>
        </p:txBody>
      </p:sp>
      <p:cxnSp>
        <p:nvCxnSpPr>
          <p:cNvPr id="18" name="直接箭头连接符 17">
            <a:extLst>
              <a:ext uri="{FF2B5EF4-FFF2-40B4-BE49-F238E27FC236}">
                <a16:creationId xmlns:a16="http://schemas.microsoft.com/office/drawing/2014/main" id="{D49398C6-4C9F-4DD0-B915-C2917F7CD596}"/>
              </a:ext>
            </a:extLst>
          </p:cNvPr>
          <p:cNvCxnSpPr>
            <a:stCxn id="9" idx="3"/>
            <a:endCxn id="7" idx="1"/>
          </p:cNvCxnSpPr>
          <p:nvPr/>
        </p:nvCxnSpPr>
        <p:spPr>
          <a:xfrm>
            <a:off x="4067096" y="1373480"/>
            <a:ext cx="2885028" cy="1330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1A6F53E-554D-4805-9510-5768D368893B}"/>
              </a:ext>
            </a:extLst>
          </p:cNvPr>
          <p:cNvCxnSpPr>
            <a:cxnSpLocks/>
            <a:stCxn id="10" idx="3"/>
            <a:endCxn id="8" idx="1"/>
          </p:cNvCxnSpPr>
          <p:nvPr/>
        </p:nvCxnSpPr>
        <p:spPr>
          <a:xfrm>
            <a:off x="4018426" y="2017665"/>
            <a:ext cx="2971802"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003A726-0684-40CE-B361-4909400B87F4}"/>
              </a:ext>
            </a:extLst>
          </p:cNvPr>
          <p:cNvCxnSpPr>
            <a:cxnSpLocks/>
            <a:stCxn id="15" idx="3"/>
            <a:endCxn id="16" idx="1"/>
          </p:cNvCxnSpPr>
          <p:nvPr/>
        </p:nvCxnSpPr>
        <p:spPr>
          <a:xfrm flipV="1">
            <a:off x="4018424" y="3988251"/>
            <a:ext cx="3068177" cy="16445"/>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8FC21-F540-4186-8B0A-B526101E36B1}"/>
              </a:ext>
            </a:extLst>
          </p:cNvPr>
          <p:cNvCxnSpPr>
            <a:cxnSpLocks/>
            <a:stCxn id="11" idx="3"/>
            <a:endCxn id="12" idx="1"/>
          </p:cNvCxnSpPr>
          <p:nvPr/>
        </p:nvCxnSpPr>
        <p:spPr>
          <a:xfrm>
            <a:off x="4018425" y="3271356"/>
            <a:ext cx="3095071" cy="2041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文本框 14">
            <a:extLst>
              <a:ext uri="{FF2B5EF4-FFF2-40B4-BE49-F238E27FC236}">
                <a16:creationId xmlns:a16="http://schemas.microsoft.com/office/drawing/2014/main" id="{E2F1D2A7-5431-43CB-86D0-45F73DDEBE0B}"/>
              </a:ext>
            </a:extLst>
          </p:cNvPr>
          <p:cNvSpPr txBox="1"/>
          <p:nvPr/>
        </p:nvSpPr>
        <p:spPr>
          <a:xfrm>
            <a:off x="1717232" y="5369091"/>
            <a:ext cx="2366683" cy="369332"/>
          </a:xfrm>
          <a:prstGeom prst="rect">
            <a:avLst/>
          </a:prstGeom>
          <a:noFill/>
          <a:ln>
            <a:solidFill>
              <a:srgbClr val="0070C0"/>
            </a:solidFill>
            <a:prstDash val="dash"/>
          </a:ln>
        </p:spPr>
        <p:txBody>
          <a:bodyPr wrap="square" rtlCol="0">
            <a:spAutoFit/>
          </a:bodyPr>
          <a:lstStyle/>
          <a:p>
            <a:pPr algn="ctr"/>
            <a:r>
              <a:rPr lang="ja-JP" altLang="en-US" dirty="0"/>
              <a:t>人材、ヘルスケア</a:t>
            </a:r>
            <a:endParaRPr lang="en-US" altLang="ja-JP" dirty="0"/>
          </a:p>
        </p:txBody>
      </p:sp>
      <p:sp>
        <p:nvSpPr>
          <p:cNvPr id="26" name="文本框 15">
            <a:extLst>
              <a:ext uri="{FF2B5EF4-FFF2-40B4-BE49-F238E27FC236}">
                <a16:creationId xmlns:a16="http://schemas.microsoft.com/office/drawing/2014/main" id="{157255C2-0DA8-4FAF-8FDE-F5CF062B53BC}"/>
              </a:ext>
            </a:extLst>
          </p:cNvPr>
          <p:cNvSpPr txBox="1"/>
          <p:nvPr/>
        </p:nvSpPr>
        <p:spPr>
          <a:xfrm>
            <a:off x="6828818" y="5378053"/>
            <a:ext cx="2689501"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セキュリティ、健康管理</a:t>
            </a:r>
            <a:endParaRPr lang="zh-CN" altLang="en-US" dirty="0">
              <a:solidFill>
                <a:srgbClr val="FF0000"/>
              </a:solidFill>
            </a:endParaRPr>
          </a:p>
        </p:txBody>
      </p:sp>
      <p:cxnSp>
        <p:nvCxnSpPr>
          <p:cNvPr id="27" name="直接箭头连接符 22">
            <a:extLst>
              <a:ext uri="{FF2B5EF4-FFF2-40B4-BE49-F238E27FC236}">
                <a16:creationId xmlns:a16="http://schemas.microsoft.com/office/drawing/2014/main" id="{30AEFAE9-1511-4C64-B82F-304B89139345}"/>
              </a:ext>
            </a:extLst>
          </p:cNvPr>
          <p:cNvCxnSpPr>
            <a:cxnSpLocks/>
            <a:stCxn id="22" idx="3"/>
            <a:endCxn id="26" idx="1"/>
          </p:cNvCxnSpPr>
          <p:nvPr/>
        </p:nvCxnSpPr>
        <p:spPr>
          <a:xfrm>
            <a:off x="4083915" y="5553757"/>
            <a:ext cx="2744903" cy="8962"/>
          </a:xfrm>
          <a:prstGeom prst="straightConnector1">
            <a:avLst/>
          </a:prstGeom>
          <a:ln w="127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15">
            <a:extLst>
              <a:ext uri="{FF2B5EF4-FFF2-40B4-BE49-F238E27FC236}">
                <a16:creationId xmlns:a16="http://schemas.microsoft.com/office/drawing/2014/main" id="{C4750CAE-9E9F-4D51-BC39-F7DB181C4C03}"/>
              </a:ext>
            </a:extLst>
          </p:cNvPr>
          <p:cNvSpPr txBox="1"/>
          <p:nvPr/>
        </p:nvSpPr>
        <p:spPr>
          <a:xfrm>
            <a:off x="7057469" y="2477895"/>
            <a:ext cx="2366683" cy="369332"/>
          </a:xfrm>
          <a:prstGeom prst="rect">
            <a:avLst/>
          </a:prstGeom>
          <a:noFill/>
          <a:ln w="28575">
            <a:solidFill>
              <a:srgbClr val="FF0000"/>
            </a:solidFill>
            <a:prstDash val="dash"/>
          </a:ln>
        </p:spPr>
        <p:txBody>
          <a:bodyPr wrap="square" rtlCol="0">
            <a:spAutoFit/>
          </a:bodyPr>
          <a:lstStyle/>
          <a:p>
            <a:pPr algn="ctr"/>
            <a:r>
              <a:rPr lang="ja-JP" altLang="en-US" dirty="0">
                <a:solidFill>
                  <a:srgbClr val="FF0000"/>
                </a:solidFill>
              </a:rPr>
              <a:t>インバウンド</a:t>
            </a:r>
            <a:endParaRPr lang="zh-CN" altLang="en-US" dirty="0">
              <a:solidFill>
                <a:srgbClr val="FF0000"/>
              </a:solidFill>
            </a:endParaRPr>
          </a:p>
        </p:txBody>
      </p:sp>
      <p:sp>
        <p:nvSpPr>
          <p:cNvPr id="33" name="文本框 9">
            <a:extLst>
              <a:ext uri="{FF2B5EF4-FFF2-40B4-BE49-F238E27FC236}">
                <a16:creationId xmlns:a16="http://schemas.microsoft.com/office/drawing/2014/main" id="{9F3D6E46-4075-40E8-86CC-33FF3E83E2F4}"/>
              </a:ext>
            </a:extLst>
          </p:cNvPr>
          <p:cNvSpPr txBox="1"/>
          <p:nvPr/>
        </p:nvSpPr>
        <p:spPr>
          <a:xfrm>
            <a:off x="1651742" y="2456326"/>
            <a:ext cx="2366683" cy="369332"/>
          </a:xfrm>
          <a:prstGeom prst="rect">
            <a:avLst/>
          </a:prstGeom>
          <a:noFill/>
          <a:ln>
            <a:solidFill>
              <a:srgbClr val="0070C0"/>
            </a:solidFill>
            <a:prstDash val="dash"/>
          </a:ln>
        </p:spPr>
        <p:txBody>
          <a:bodyPr wrap="square" rtlCol="0">
            <a:spAutoFit/>
          </a:bodyPr>
          <a:lstStyle/>
          <a:p>
            <a:pPr algn="ctr"/>
            <a:r>
              <a:rPr lang="ja-JP" altLang="en-US" dirty="0"/>
              <a:t>人材、流通</a:t>
            </a:r>
          </a:p>
        </p:txBody>
      </p:sp>
      <p:cxnSp>
        <p:nvCxnSpPr>
          <p:cNvPr id="34" name="直接箭头连接符 19">
            <a:extLst>
              <a:ext uri="{FF2B5EF4-FFF2-40B4-BE49-F238E27FC236}">
                <a16:creationId xmlns:a16="http://schemas.microsoft.com/office/drawing/2014/main" id="{E5D6DF2C-9F70-4048-A5CF-58C6B8AC36C4}"/>
              </a:ext>
            </a:extLst>
          </p:cNvPr>
          <p:cNvCxnSpPr>
            <a:cxnSpLocks/>
            <a:stCxn id="33" idx="3"/>
            <a:endCxn id="30" idx="1"/>
          </p:cNvCxnSpPr>
          <p:nvPr/>
        </p:nvCxnSpPr>
        <p:spPr>
          <a:xfrm>
            <a:off x="4018425" y="2640992"/>
            <a:ext cx="3039044" cy="2156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31A4884-F48A-4CB4-82AE-E395ABDF1BFB}"/>
              </a:ext>
            </a:extLst>
          </p:cNvPr>
          <p:cNvSpPr txBox="1"/>
          <p:nvPr/>
        </p:nvSpPr>
        <p:spPr>
          <a:xfrm>
            <a:off x="768096" y="6145732"/>
            <a:ext cx="10627436" cy="369332"/>
          </a:xfrm>
          <a:prstGeom prst="rect">
            <a:avLst/>
          </a:prstGeom>
          <a:noFill/>
        </p:spPr>
        <p:txBody>
          <a:bodyPr wrap="square">
            <a:spAutoFit/>
          </a:bodyPr>
          <a:lstStyle/>
          <a:p>
            <a:r>
              <a:rPr lang="ja-JP" altLang="en-US" dirty="0">
                <a:solidFill>
                  <a:srgbClr val="FF0000"/>
                </a:solidFill>
              </a:rPr>
              <a:t>赤い字は日本の「観光立国」（インバウンド）、「教育立国」、「少子高齢化社会」により　新規自社運営事業です。</a:t>
            </a:r>
          </a:p>
        </p:txBody>
      </p:sp>
    </p:spTree>
    <p:extLst>
      <p:ext uri="{BB962C8B-B14F-4D97-AF65-F5344CB8AC3E}">
        <p14:creationId xmlns:p14="http://schemas.microsoft.com/office/powerpoint/2010/main" val="7876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randombar(horizont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4" presetClass="entr" presetSubtype="10"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par>
                          <p:cTn id="42" fill="hold">
                            <p:stCondLst>
                              <p:cond delay="0"/>
                            </p:stCondLst>
                            <p:childTnLst>
                              <p:par>
                                <p:cTn id="43" presetID="14"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randombar(horizontal)">
                                      <p:cBhvr>
                                        <p:cTn id="45" dur="500"/>
                                        <p:tgtEl>
                                          <p:spTgt spid="15"/>
                                        </p:tgtEl>
                                      </p:cBhvr>
                                    </p:animEffect>
                                  </p:childTnLst>
                                </p:cTn>
                              </p:par>
                            </p:childTnLst>
                          </p:cTn>
                        </p:par>
                        <p:par>
                          <p:cTn id="46" fill="hold">
                            <p:stCondLst>
                              <p:cond delay="500"/>
                            </p:stCondLst>
                            <p:childTnLst>
                              <p:par>
                                <p:cTn id="47" presetID="14" presetClass="entr" presetSubtype="10" fill="hold"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childTnLst>
                          </p:cTn>
                        </p:par>
                        <p:par>
                          <p:cTn id="50" fill="hold">
                            <p:stCondLst>
                              <p:cond delay="1000"/>
                            </p:stCondLst>
                            <p:childTnLst>
                              <p:par>
                                <p:cTn id="51" presetID="14" presetClass="entr" presetSubtype="1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randombar(horizontal)">
                                      <p:cBhvr>
                                        <p:cTn id="53" dur="500"/>
                                        <p:tgtEl>
                                          <p:spTgt spid="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childTnLst>
                                </p:cTn>
                              </p:par>
                            </p:childTnLst>
                          </p:cTn>
                        </p:par>
                        <p:par>
                          <p:cTn id="58" fill="hold">
                            <p:stCondLst>
                              <p:cond delay="0"/>
                            </p:stCondLst>
                            <p:childTnLst>
                              <p:par>
                                <p:cTn id="59" presetID="14" presetClass="entr" presetSubtype="10" fill="hold" nodeType="after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par>
                          <p:cTn id="66" fill="hold">
                            <p:stCondLst>
                              <p:cond delay="0"/>
                            </p:stCondLst>
                            <p:childTnLst>
                              <p:par>
                                <p:cTn id="67" presetID="22" presetClass="entr" presetSubtype="4"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down)">
                                      <p:cBhvr>
                                        <p:cTn id="69" dur="500"/>
                                        <p:tgtEl>
                                          <p:spTgt spid="33"/>
                                        </p:tgtEl>
                                      </p:cBhvr>
                                    </p:animEffect>
                                  </p:childTnLst>
                                </p:cTn>
                              </p:par>
                            </p:childTnLst>
                          </p:cTn>
                        </p:par>
                        <p:par>
                          <p:cTn id="70" fill="hold">
                            <p:stCondLst>
                              <p:cond delay="500"/>
                            </p:stCondLst>
                            <p:childTnLst>
                              <p:par>
                                <p:cTn id="71" presetID="14" presetClass="entr" presetSubtype="1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randombar(horizontal)">
                                      <p:cBhvr>
                                        <p:cTn id="7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5" grpId="0" animBg="1"/>
      <p:bldP spid="16" grpId="0" animBg="1"/>
      <p:bldP spid="22" grpId="0" animBg="1"/>
      <p:bldP spid="26" grpId="0" animBg="1"/>
      <p:bldP spid="30"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B</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2022/7/1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1181360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ビジネスモデル：サービス（</a:t>
            </a:r>
            <a:r>
              <a:rPr lang="en-US" altLang="ja-JP" dirty="0"/>
              <a:t>B</a:t>
            </a:r>
            <a:r>
              <a:rPr lang="ja-JP" altLang="en-US" dirty="0"/>
              <a:t>　</a:t>
            </a:r>
            <a:r>
              <a:rPr lang="en-US" altLang="ja-JP" dirty="0"/>
              <a:t>to</a:t>
            </a:r>
            <a:r>
              <a:rPr lang="ja-JP" altLang="en-US" dirty="0"/>
              <a:t>　</a:t>
            </a:r>
            <a:r>
              <a:rPr lang="en-US" altLang="ja-JP" dirty="0"/>
              <a:t>C</a:t>
            </a:r>
            <a:r>
              <a:rPr lang="ja-JP" altLang="en-US" dirty="0"/>
              <a:t>）</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2022/7/1</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ユーザー</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1848784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事業目標（第１期①）</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492443"/>
          <a:ext cx="11561696" cy="27482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２０２２</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コア技術戦略：ビッグデータプラットフォーム</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GCP</a:t>
                      </a:r>
                      <a:r>
                        <a:rPr lang="ja-JP" altLang="en-US" b="0" i="0" dirty="0">
                          <a:solidFill>
                            <a:schemeClr val="dk1"/>
                          </a:solidFill>
                          <a:effectLst/>
                          <a:latin typeface="+mn-lt"/>
                          <a:ea typeface="+mn-ea"/>
                          <a:cs typeface="+mn-cs"/>
                        </a:rPr>
                        <a:t>、</a:t>
                      </a:r>
                      <a:r>
                        <a:rPr lang="en-US" altLang="ja-JP" b="0" i="0" dirty="0">
                          <a:solidFill>
                            <a:schemeClr val="dk1"/>
                          </a:solidFill>
                          <a:effectLst/>
                          <a:latin typeface="+mn-lt"/>
                          <a:ea typeface="+mn-ea"/>
                          <a:cs typeface="+mn-cs"/>
                        </a:rPr>
                        <a:t>VMware</a:t>
                      </a:r>
                      <a:r>
                        <a:rPr lang="ja-JP" altLang="en-US" b="0" i="0" dirty="0">
                          <a:solidFill>
                            <a:schemeClr val="dk1"/>
                          </a:solidFill>
                          <a:effectLst/>
                          <a:latin typeface="+mn-lt"/>
                          <a:ea typeface="+mn-ea"/>
                          <a:cs typeface="+mn-cs"/>
                        </a:rPr>
                        <a:t>）</a:t>
                      </a:r>
                      <a:endParaRPr lang="en-US" altLang="ja-JP" b="0" i="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EC</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事業発表：転職エージェント（</a:t>
                      </a:r>
                      <a:r>
                        <a:rPr lang="ja-JP" altLang="en-US" sz="1800" b="1" dirty="0">
                          <a:solidFill>
                            <a:schemeClr val="dk1"/>
                          </a:solidFill>
                          <a:effectLst/>
                          <a:latin typeface="+mn-ea"/>
                          <a:ea typeface="+mn-ea"/>
                          <a:cs typeface="+mn-cs"/>
                        </a:rPr>
                        <a:t>有料職業紹介認定</a:t>
                      </a:r>
                      <a:r>
                        <a:rPr lang="ja-JP" altLang="en-US"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endParaRPr lang="en-US" altLang="ja-JP" sz="1800" b="0" dirty="0">
                        <a:solidFill>
                          <a:schemeClr val="tx1"/>
                        </a:solidFill>
                        <a:effectLst/>
                        <a:latin typeface="+mn-ea"/>
                        <a:ea typeface="+mn-ea"/>
                        <a:cs typeface="+mn-cs"/>
                      </a:endParaRPr>
                    </a:p>
                    <a:p>
                      <a:r>
                        <a:rPr lang="en-US" altLang="zh-CN" sz="1800" b="0" dirty="0">
                          <a:solidFill>
                            <a:schemeClr val="tx1"/>
                          </a:solidFill>
                          <a:effectLst/>
                          <a:latin typeface="+mn-ea"/>
                          <a:ea typeface="+mn-ea"/>
                          <a:cs typeface="+mn-cs"/>
                        </a:rPr>
                        <a:t>8</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a:t>
                      </a:r>
                    </a:p>
                    <a:p>
                      <a:r>
                        <a:rPr lang="en-US" altLang="ja-JP" sz="1800" b="0" dirty="0">
                          <a:solidFill>
                            <a:schemeClr val="tx1"/>
                          </a:solidFill>
                          <a:effectLst/>
                          <a:latin typeface="+mn-ea"/>
                          <a:ea typeface="+mn-ea"/>
                          <a:cs typeface="+mn-cs"/>
                        </a:rPr>
                        <a:t>160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10</a:t>
                      </a:r>
                      <a:r>
                        <a:rPr lang="zh-CN" altLang="zh-CN" sz="1800" b="0" dirty="0">
                          <a:solidFill>
                            <a:schemeClr val="tx1"/>
                          </a:solidFill>
                          <a:effectLst/>
                          <a:latin typeface="+mn-ea"/>
                          <a:ea typeface="+mn-ea"/>
                          <a:cs typeface="+mn-cs"/>
                        </a:rPr>
                        <a:t>：</a:t>
                      </a:r>
                      <a:r>
                        <a:rPr lang="en-US" altLang="ja-JP" sz="1800" b="0" dirty="0">
                          <a:solidFill>
                            <a:schemeClr val="tx1"/>
                          </a:solidFill>
                          <a:effectLst/>
                          <a:latin typeface="+mn-ea"/>
                          <a:ea typeface="+mn-ea"/>
                          <a:cs typeface="+mn-cs"/>
                        </a:rPr>
                        <a:t>20</a:t>
                      </a:r>
                    </a:p>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２０２３</a:t>
                      </a:r>
                      <a:endParaRPr lang="zh-CN" altLang="en-US" dirty="0">
                        <a:latin typeface="+mn-ea"/>
                        <a:ea typeface="+mn-ea"/>
                      </a:endParaRPr>
                    </a:p>
                  </a:txBody>
                  <a:tcPr/>
                </a:tc>
                <a:tc>
                  <a:txBody>
                    <a:bodyPr/>
                    <a:lstStyle/>
                    <a:p>
                      <a:r>
                        <a:rPr lang="ja-JP" altLang="en-US" sz="1800">
                          <a:solidFill>
                            <a:schemeClr val="dk1"/>
                          </a:solidFill>
                          <a:effectLst/>
                          <a:latin typeface="+mn-ea"/>
                          <a:ea typeface="+mn-ea"/>
                          <a:cs typeface="+mn-cs"/>
                        </a:rPr>
                        <a:t>コア</a:t>
                      </a:r>
                      <a:r>
                        <a:rPr lang="ja-JP" altLang="en-US" sz="1800" dirty="0">
                          <a:solidFill>
                            <a:schemeClr val="dk1"/>
                          </a:solidFill>
                          <a:effectLst/>
                          <a:latin typeface="+mn-ea"/>
                          <a:ea typeface="+mn-ea"/>
                          <a:cs typeface="+mn-cs"/>
                        </a:rPr>
                        <a:t>技術戦略：機械学習（画像認識）</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、ニュース（個別最適化）</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　中小企業社内管理（人事）</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200</a:t>
                      </a:r>
                      <a:r>
                        <a:rPr lang="ja-JP" altLang="en-US" sz="1800" b="0" dirty="0">
                          <a:solidFill>
                            <a:schemeClr val="tx1"/>
                          </a:solidFill>
                          <a:effectLst/>
                          <a:latin typeface="+mn-ea"/>
                          <a:ea typeface="+mn-ea"/>
                          <a:cs typeface="+mn-cs"/>
                        </a:rPr>
                        <a:t>人（</a:t>
                      </a:r>
                      <a:r>
                        <a:rPr lang="en-US" altLang="ja-JP" dirty="0">
                          <a:latin typeface="+mn-ea"/>
                          <a:ea typeface="+mn-ea"/>
                        </a:rPr>
                        <a:t>50%UP</a:t>
                      </a:r>
                      <a:r>
                        <a:rPr lang="ja-JP" altLang="en-US" sz="1800" b="0" dirty="0">
                          <a:solidFill>
                            <a:schemeClr val="tx1"/>
                          </a:solidFill>
                          <a:effectLst/>
                          <a:latin typeface="+mn-ea"/>
                          <a:ea typeface="+mn-ea"/>
                          <a:cs typeface="+mn-cs"/>
                        </a:rPr>
                        <a:t>）</a:t>
                      </a:r>
                      <a:endParaRPr lang="en-US" altLang="zh-CN" sz="1800" dirty="0">
                        <a:solidFill>
                          <a:schemeClr val="dk1"/>
                        </a:solidFill>
                        <a:effectLst/>
                        <a:latin typeface="+mn-ea"/>
                        <a:ea typeface="+mn-ea"/>
                        <a:cs typeface="+mn-cs"/>
                      </a:endParaRPr>
                    </a:p>
                    <a:p>
                      <a:r>
                        <a:rPr lang="en-US" altLang="zh-CN" sz="1800" dirty="0">
                          <a:solidFill>
                            <a:schemeClr val="dk1"/>
                          </a:solidFill>
                          <a:effectLst/>
                          <a:latin typeface="+mn-ea"/>
                          <a:ea typeface="+mn-ea"/>
                          <a:cs typeface="+mn-cs"/>
                        </a:rPr>
                        <a:t>7.5</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1</a:t>
                      </a:r>
                      <a:r>
                        <a:rPr lang="zh-CN" altLang="zh-CN"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0.7</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0.8</a:t>
                      </a:r>
                    </a:p>
                    <a:p>
                      <a:r>
                        <a:rPr lang="en-US" altLang="ja-JP" sz="1800" dirty="0">
                          <a:solidFill>
                            <a:schemeClr val="dk1"/>
                          </a:solidFill>
                          <a:effectLst/>
                          <a:latin typeface="+mn-ea"/>
                          <a:ea typeface="+mn-ea"/>
                          <a:cs typeface="+mn-cs"/>
                        </a:rPr>
                        <a:t>225</a:t>
                      </a:r>
                      <a:r>
                        <a:rPr lang="zh-CN" altLang="zh-CN" sz="1800" b="0" dirty="0">
                          <a:solidFill>
                            <a:schemeClr val="tx1"/>
                          </a:solidFill>
                          <a:effectLst/>
                          <a:latin typeface="+mn-ea"/>
                          <a:ea typeface="+mn-ea"/>
                          <a:cs typeface="+mn-cs"/>
                        </a:rPr>
                        <a:t>：</a:t>
                      </a:r>
                      <a:r>
                        <a:rPr lang="en-US" altLang="ja-JP" sz="1800" dirty="0">
                          <a:solidFill>
                            <a:schemeClr val="dk1"/>
                          </a:solidFill>
                          <a:effectLst/>
                          <a:latin typeface="+mn-ea"/>
                          <a:ea typeface="+mn-ea"/>
                          <a:cs typeface="+mn-cs"/>
                        </a:rPr>
                        <a:t>30</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21</a:t>
                      </a:r>
                      <a:r>
                        <a:rPr lang="zh-CN" altLang="zh-CN" sz="1800" b="0" dirty="0">
                          <a:solidFill>
                            <a:schemeClr val="tx1"/>
                          </a:solidFill>
                          <a:effectLst/>
                          <a:latin typeface="+mn-ea"/>
                          <a:ea typeface="+mn-ea"/>
                          <a:cs typeface="+mn-cs"/>
                        </a:rPr>
                        <a:t>：</a:t>
                      </a:r>
                      <a:r>
                        <a:rPr lang="en-US" altLang="zh-CN" sz="1800" b="0" dirty="0">
                          <a:solidFill>
                            <a:schemeClr val="dk1"/>
                          </a:solidFill>
                          <a:effectLst/>
                          <a:latin typeface="+mn-ea"/>
                          <a:ea typeface="+mn-ea"/>
                          <a:cs typeface="+mn-cs"/>
                        </a:rPr>
                        <a:t>24</a:t>
                      </a:r>
                    </a:p>
                    <a:p>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Tree>
    <p:extLst>
      <p:ext uri="{BB962C8B-B14F-4D97-AF65-F5344CB8AC3E}">
        <p14:creationId xmlns:p14="http://schemas.microsoft.com/office/powerpoint/2010/main" val="186755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ja-JP" altLang="en-US" dirty="0"/>
              <a:t>グロバール戦略・運営管理</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2215991"/>
          </a:xfrm>
        </p:spPr>
        <p:txBody>
          <a:bodyPr/>
          <a:lstStyle/>
          <a:p>
            <a:r>
              <a:rPr lang="ja-JP" altLang="en-US" dirty="0"/>
              <a:t>現状：</a:t>
            </a:r>
            <a:endParaRPr lang="en-US" altLang="ja-JP" dirty="0"/>
          </a:p>
          <a:p>
            <a:endParaRPr lang="ja-JP" altLang="en-US" dirty="0"/>
          </a:p>
          <a:p>
            <a:r>
              <a:rPr lang="ja-JP" altLang="en-US" dirty="0"/>
              <a:t>部署：</a:t>
            </a:r>
            <a:endParaRPr lang="en-US" altLang="ja-JP" dirty="0"/>
          </a:p>
          <a:p>
            <a:endParaRPr lang="ja-JP" altLang="en-US" dirty="0"/>
          </a:p>
          <a:p>
            <a:r>
              <a:rPr lang="ja-JP" altLang="en-US" dirty="0"/>
              <a:t>対策：アジャイル組織</a:t>
            </a:r>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事業目標（第１期②）</a:t>
            </a:r>
            <a:endParaRPr lang="zh-CN" altLang="en-US" dirty="0"/>
          </a:p>
        </p:txBody>
      </p:sp>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
        <p:nvSpPr>
          <p:cNvPr id="7" name="テキスト ボックス 6">
            <a:extLst>
              <a:ext uri="{FF2B5EF4-FFF2-40B4-BE49-F238E27FC236}">
                <a16:creationId xmlns:a16="http://schemas.microsoft.com/office/drawing/2014/main" id="{71AC6A98-0804-40CA-88C2-5B70745DB705}"/>
              </a:ext>
            </a:extLst>
          </p:cNvPr>
          <p:cNvSpPr txBox="1"/>
          <p:nvPr/>
        </p:nvSpPr>
        <p:spPr>
          <a:xfrm>
            <a:off x="306261" y="615048"/>
            <a:ext cx="11561696" cy="5632311"/>
          </a:xfrm>
          <a:prstGeom prst="rect">
            <a:avLst/>
          </a:prstGeom>
          <a:noFill/>
        </p:spPr>
        <p:txBody>
          <a:bodyPr wrap="square">
            <a:spAutoFit/>
          </a:bodyPr>
          <a:lstStyle/>
          <a:p>
            <a:r>
              <a:rPr lang="ja-JP" altLang="en-US" dirty="0"/>
              <a:t>本社引越：</a:t>
            </a:r>
            <a:endParaRPr lang="en-US" altLang="ja-JP" dirty="0"/>
          </a:p>
          <a:p>
            <a:r>
              <a:rPr lang="ja-JP" altLang="en-US" dirty="0"/>
              <a:t>秋葉原（理由：交通便利、週末イベント集客可能、自社購入優先）</a:t>
            </a:r>
            <a:endParaRPr lang="en-US" altLang="ja-JP" dirty="0"/>
          </a:p>
          <a:p>
            <a:r>
              <a:rPr lang="ja-JP" altLang="en-US" dirty="0"/>
              <a:t>最上階：管理部、営業部</a:t>
            </a:r>
            <a:endParaRPr lang="en-US" altLang="ja-JP" dirty="0"/>
          </a:p>
          <a:p>
            <a:r>
              <a:rPr lang="ja-JP" altLang="en-US" dirty="0"/>
              <a:t>４</a:t>
            </a:r>
            <a:r>
              <a:rPr lang="en-US" altLang="ja-JP" dirty="0"/>
              <a:t>F</a:t>
            </a:r>
            <a:r>
              <a:rPr lang="ja-JP" altLang="en-US" dirty="0"/>
              <a:t>～：事業部用オフェス</a:t>
            </a:r>
            <a:endParaRPr lang="en-US" altLang="ja-JP" dirty="0"/>
          </a:p>
          <a:p>
            <a:r>
              <a:rPr lang="ja-JP" altLang="en-US" dirty="0"/>
              <a:t>３</a:t>
            </a:r>
            <a:r>
              <a:rPr lang="en-US" altLang="ja-JP" dirty="0"/>
              <a:t>F</a:t>
            </a:r>
            <a:r>
              <a:rPr lang="ja-JP" altLang="en-US" dirty="0"/>
              <a:t>：社内用会議室（スライディングウォールで任意分割可能、最大３０名の教室利用も　可能）、電話室（</a:t>
            </a:r>
            <a:r>
              <a:rPr lang="en-US" altLang="ja-JP" dirty="0"/>
              <a:t>2</a:t>
            </a:r>
            <a:r>
              <a:rPr lang="ja-JP" altLang="en-US" dirty="0"/>
              <a:t>名、４名）</a:t>
            </a:r>
            <a:endParaRPr lang="en-US" altLang="ja-JP" dirty="0"/>
          </a:p>
          <a:p>
            <a:endParaRPr lang="en-US" altLang="ja-JP" dirty="0"/>
          </a:p>
          <a:p>
            <a:r>
              <a:rPr lang="ja-JP" altLang="en-US" dirty="0"/>
              <a:t>（１</a:t>
            </a:r>
            <a:r>
              <a:rPr lang="en-US" altLang="ja-JP" dirty="0"/>
              <a:t>F</a:t>
            </a:r>
            <a:r>
              <a:rPr lang="ja-JP" altLang="en-US" dirty="0"/>
              <a:t>と２</a:t>
            </a:r>
            <a:r>
              <a:rPr lang="en-US" altLang="ja-JP" dirty="0"/>
              <a:t>F</a:t>
            </a:r>
            <a:r>
              <a:rPr lang="ja-JP" altLang="en-US" dirty="0"/>
              <a:t>は　</a:t>
            </a:r>
            <a:r>
              <a:rPr lang="en-US" altLang="zh-CN" dirty="0"/>
              <a:t>·</a:t>
            </a:r>
            <a:r>
              <a:rPr lang="ja-JP" altLang="en-US" dirty="0"/>
              <a:t>毎日</a:t>
            </a:r>
            <a:r>
              <a:rPr lang="en-US" altLang="ja-JP" dirty="0"/>
              <a:t>10</a:t>
            </a:r>
            <a:r>
              <a:rPr lang="ja-JP" altLang="en-US" dirty="0"/>
              <a:t>時～</a:t>
            </a:r>
            <a:r>
              <a:rPr lang="en-US" altLang="ja-JP" dirty="0"/>
              <a:t>16</a:t>
            </a:r>
            <a:r>
              <a:rPr lang="ja-JP" altLang="en-US" dirty="0"/>
              <a:t>時（年末年始除外）　社外公衆に</a:t>
            </a:r>
            <a:r>
              <a:rPr lang="ja-JP" altLang="en-US"/>
              <a:t>開放し）</a:t>
            </a:r>
            <a:endParaRPr lang="en-US" altLang="ja-JP" dirty="0"/>
          </a:p>
          <a:p>
            <a:pPr marL="285750" indent="-285750">
              <a:buFont typeface="Wingdings" panose="05000000000000000000" pitchFamily="2" charset="2"/>
              <a:buChar char="l"/>
            </a:pPr>
            <a:r>
              <a:rPr lang="ja-JP" altLang="en-US" dirty="0"/>
              <a:t>２</a:t>
            </a:r>
            <a:r>
              <a:rPr lang="en-US" altLang="ja-JP" dirty="0"/>
              <a:t>F</a:t>
            </a:r>
          </a:p>
          <a:p>
            <a:r>
              <a:rPr lang="ja-JP" altLang="en-US" dirty="0"/>
              <a:t>無人販売スーパー（小売りソリューション展示）</a:t>
            </a:r>
            <a:endParaRPr lang="en-US" altLang="ja-JP" dirty="0"/>
          </a:p>
          <a:p>
            <a:r>
              <a:rPr lang="ja-JP" altLang="en-US" dirty="0"/>
              <a:t>ソリューション実証展示（ビジネスマップ、観光、セキュリティなど）</a:t>
            </a:r>
            <a:endParaRPr lang="en-US" altLang="ja-JP" dirty="0"/>
          </a:p>
          <a:p>
            <a:r>
              <a:rPr lang="ja-JP" altLang="en-US" dirty="0"/>
              <a:t>イベントホール２（座席なし、立食可能） 、ビジネス面談室</a:t>
            </a:r>
            <a:endParaRPr lang="en-US" altLang="ja-JP" dirty="0"/>
          </a:p>
          <a:p>
            <a:pPr marL="285750" indent="-285750">
              <a:buFont typeface="Wingdings" panose="05000000000000000000" pitchFamily="2" charset="2"/>
              <a:buChar char="l"/>
            </a:pPr>
            <a:r>
              <a:rPr lang="ja-JP" altLang="en-US" b="1" dirty="0"/>
              <a:t>１</a:t>
            </a:r>
            <a:r>
              <a:rPr lang="en-US" altLang="ja-JP" b="1" dirty="0"/>
              <a:t>F</a:t>
            </a:r>
            <a:endParaRPr lang="en-US" altLang="ja-JP" dirty="0"/>
          </a:p>
          <a:p>
            <a:r>
              <a:rPr lang="ja-JP" altLang="en-US" dirty="0"/>
              <a:t>受付</a:t>
            </a:r>
            <a:endParaRPr lang="en-US" altLang="ja-JP" dirty="0"/>
          </a:p>
          <a:p>
            <a:r>
              <a:rPr lang="ja-JP" altLang="en-US" dirty="0"/>
              <a:t>転職エージェント</a:t>
            </a:r>
            <a:endParaRPr lang="en-US" altLang="ja-JP" dirty="0"/>
          </a:p>
          <a:p>
            <a:r>
              <a:rPr lang="ja-JP" altLang="en-US" dirty="0"/>
              <a:t>バーチャルスクールソリューション実証展示        イベントホール</a:t>
            </a:r>
            <a:r>
              <a:rPr lang="en-US" altLang="ja-JP" dirty="0"/>
              <a:t>1</a:t>
            </a:r>
            <a:r>
              <a:rPr lang="ja-JP" altLang="en-US" dirty="0"/>
              <a:t>（座席あり、食事不可）</a:t>
            </a:r>
            <a:endParaRPr lang="en-US" altLang="ja-JP" dirty="0"/>
          </a:p>
          <a:p>
            <a:r>
              <a:rPr lang="ja-JP" altLang="en-US" dirty="0"/>
              <a:t>デジタル図書館、デジタル手帳、チャットアプリ</a:t>
            </a:r>
            <a:endParaRPr lang="en-US" altLang="ja-JP" dirty="0"/>
          </a:p>
          <a:p>
            <a:r>
              <a:rPr lang="ja-JP" altLang="en-US" dirty="0"/>
              <a:t>ヘルスケア（位置確認、健康管理、転倒、</a:t>
            </a:r>
            <a:r>
              <a:rPr lang="en-US" altLang="ja-JP" dirty="0"/>
              <a:t>SOS</a:t>
            </a:r>
            <a:r>
              <a:rPr lang="ja-JP" altLang="en-US" dirty="0"/>
              <a:t>）</a:t>
            </a:r>
            <a:endParaRPr lang="en-US" altLang="ja-JP" dirty="0"/>
          </a:p>
          <a:p>
            <a:r>
              <a:rPr lang="en-US" altLang="ja-JP" dirty="0"/>
              <a:t>IoT</a:t>
            </a:r>
            <a:r>
              <a:rPr lang="ja-JP" altLang="en-US" dirty="0"/>
              <a:t>展示</a:t>
            </a:r>
            <a:endParaRPr lang="en-US" altLang="ja-JP" dirty="0"/>
          </a:p>
          <a:p>
            <a:r>
              <a:rPr lang="ja-JP" altLang="en-US" dirty="0"/>
              <a:t>バーチャルスクールデバイスショップ（パソコン、</a:t>
            </a:r>
            <a:r>
              <a:rPr lang="en-US" altLang="ja-JP" dirty="0"/>
              <a:t>iPad</a:t>
            </a:r>
            <a:r>
              <a:rPr lang="ja-JP" altLang="en-US" dirty="0"/>
              <a:t>などの貸出、中古販売、修理受付）</a:t>
            </a:r>
            <a:endParaRPr lang="en-US" altLang="ja-JP" dirty="0"/>
          </a:p>
          <a:p>
            <a:endParaRPr lang="en-US" altLang="ja-JP" dirty="0"/>
          </a:p>
        </p:txBody>
      </p:sp>
    </p:spTree>
    <p:extLst>
      <p:ext uri="{BB962C8B-B14F-4D97-AF65-F5344CB8AC3E}">
        <p14:creationId xmlns:p14="http://schemas.microsoft.com/office/powerpoint/2010/main" val="32630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事業目標（第１期③）</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２０２４</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文脈分析（音声認識も含め）、自動</a:t>
                      </a:r>
                      <a:r>
                        <a:rPr lang="zh-CN" altLang="zh-CN" sz="1800" dirty="0">
                          <a:solidFill>
                            <a:schemeClr val="dk1"/>
                          </a:solidFill>
                          <a:effectLst/>
                          <a:latin typeface="+mn-ea"/>
                          <a:ea typeface="+mn-ea"/>
                          <a:cs typeface="+mn-cs"/>
                        </a:rPr>
                        <a:t>推薦</a:t>
                      </a:r>
                      <a:r>
                        <a:rPr lang="ja-JP" altLang="en-US" sz="1800" dirty="0">
                          <a:solidFill>
                            <a:schemeClr val="dk1"/>
                          </a:solidFill>
                          <a:effectLst/>
                          <a:latin typeface="+mn-ea"/>
                          <a:ea typeface="+mn-ea"/>
                          <a:cs typeface="+mn-cs"/>
                        </a:rPr>
                        <a:t>、</a:t>
                      </a:r>
                      <a:r>
                        <a:rPr lang="en-US" altLang="ja-JP" sz="1800" dirty="0">
                          <a:solidFill>
                            <a:schemeClr val="dk1"/>
                          </a:solidFill>
                          <a:effectLst/>
                          <a:latin typeface="+mn-ea"/>
                          <a:ea typeface="+mn-ea"/>
                          <a:cs typeface="+mn-cs"/>
                        </a:rPr>
                        <a:t>IoT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en-US" altLang="zh-CN" sz="1800" dirty="0">
                          <a:solidFill>
                            <a:schemeClr val="dk1"/>
                          </a:solidFill>
                          <a:effectLst/>
                          <a:latin typeface="+mn-ea"/>
                          <a:ea typeface="+mn-ea"/>
                          <a:cs typeface="+mn-cs"/>
                        </a:rPr>
                        <a:t>EC</a:t>
                      </a:r>
                      <a:r>
                        <a:rPr lang="zh-CN" altLang="zh-CN" sz="1800" dirty="0">
                          <a:solidFill>
                            <a:schemeClr val="dk1"/>
                          </a:solidFill>
                          <a:effectLst/>
                          <a:latin typeface="+mn-ea"/>
                          <a:ea typeface="+mn-ea"/>
                          <a:cs typeface="+mn-cs"/>
                        </a:rPr>
                        <a:t>、集客、</a:t>
                      </a:r>
                      <a:r>
                        <a:rPr lang="en-US" altLang="zh-CN" sz="1800" dirty="0">
                          <a:solidFill>
                            <a:schemeClr val="dk1"/>
                          </a:solidFill>
                          <a:effectLst/>
                          <a:latin typeface="+mn-ea"/>
                          <a:ea typeface="+mn-ea"/>
                          <a:cs typeface="+mn-cs"/>
                        </a:rPr>
                        <a:t>CRM</a:t>
                      </a:r>
                      <a:r>
                        <a:rPr lang="ja-JP" altLang="en-US" sz="1800" dirty="0">
                          <a:solidFill>
                            <a:schemeClr val="dk1"/>
                          </a:solidFill>
                          <a:effectLst/>
                          <a:latin typeface="+mn-ea"/>
                          <a:ea typeface="+mn-ea"/>
                          <a:cs typeface="+mn-cs"/>
                        </a:rPr>
                        <a:t>、</a:t>
                      </a:r>
                      <a:r>
                        <a:rPr lang="zh-CN" altLang="zh-CN" sz="1800" dirty="0">
                          <a:solidFill>
                            <a:schemeClr val="dk1"/>
                          </a:solidFill>
                          <a:effectLst/>
                          <a:latin typeface="+mn-ea"/>
                          <a:ea typeface="+mn-ea"/>
                          <a:cs typeface="+mn-cs"/>
                        </a:rPr>
                        <a:t>多</a:t>
                      </a:r>
                      <a:r>
                        <a:rPr lang="ja-JP" altLang="en-US" sz="1800" dirty="0">
                          <a:solidFill>
                            <a:schemeClr val="dk1"/>
                          </a:solidFill>
                          <a:effectLst/>
                          <a:latin typeface="+mn-ea"/>
                          <a:ea typeface="+mn-ea"/>
                          <a:cs typeface="+mn-cs"/>
                        </a:rPr>
                        <a:t>実体</a:t>
                      </a:r>
                      <a:r>
                        <a:rPr lang="zh-CN" altLang="zh-CN" sz="1800" dirty="0">
                          <a:solidFill>
                            <a:schemeClr val="dk1"/>
                          </a:solidFill>
                          <a:effectLst/>
                          <a:latin typeface="+mn-ea"/>
                          <a:ea typeface="+mn-ea"/>
                          <a:cs typeface="+mn-cs"/>
                        </a:rPr>
                        <a:t>店舗、商品管理＆物流）</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スクール業務管理、学力テスト＆分析</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中小企業社内管理（人事、労務、情報）</a:t>
                      </a:r>
                      <a:r>
                        <a:rPr lang="en-US" altLang="ja-JP" sz="1800" dirty="0">
                          <a:solidFill>
                            <a:schemeClr val="dk1"/>
                          </a:solidFill>
                          <a:effectLst/>
                          <a:latin typeface="+mn-ea"/>
                          <a:ea typeface="+mn-ea"/>
                          <a:cs typeface="+mn-cs"/>
                        </a:rPr>
                        <a:t>SaaS</a:t>
                      </a: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500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66</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7</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solidFill>
                            <a:schemeClr val="dk1"/>
                          </a:solidFill>
                          <a:latin typeface="+mn-ea"/>
                          <a:ea typeface="+mn-ea"/>
                          <a:cs typeface="+mn-cs"/>
                        </a:rPr>
                        <a:t>0.9</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0.6</a:t>
                      </a:r>
                      <a:endParaRPr lang="en-US" altLang="ja-JP" dirty="0">
                        <a:solidFill>
                          <a:schemeClr val="dk1"/>
                        </a:solidFill>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350</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75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45</a:t>
                      </a:r>
                      <a:r>
                        <a:rPr lang="zh-CN" altLang="zh-CN" dirty="0">
                          <a:solidFill>
                            <a:schemeClr val="dk1"/>
                          </a:solidFill>
                          <a:latin typeface="+mn-ea"/>
                          <a:ea typeface="+mn-ea"/>
                          <a:cs typeface="+mn-cs"/>
                        </a:rPr>
                        <a:t>：</a:t>
                      </a:r>
                      <a:r>
                        <a:rPr lang="en-US" altLang="zh-CN" dirty="0">
                          <a:solidFill>
                            <a:schemeClr val="dk1"/>
                          </a:solidFill>
                          <a:latin typeface="+mn-ea"/>
                          <a:ea typeface="+mn-ea"/>
                          <a:cs typeface="+mn-cs"/>
                        </a:rPr>
                        <a:t>3</a:t>
                      </a:r>
                      <a:r>
                        <a:rPr lang="en-US" altLang="ja-JP" dirty="0">
                          <a:solidFill>
                            <a:schemeClr val="dk1"/>
                          </a:solidFill>
                          <a:latin typeface="+mn-ea"/>
                          <a:ea typeface="+mn-ea"/>
                          <a:cs typeface="+mn-cs"/>
                        </a:rPr>
                        <a:t>0</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Tree>
    <p:extLst>
      <p:ext uri="{BB962C8B-B14F-4D97-AF65-F5344CB8AC3E}">
        <p14:creationId xmlns:p14="http://schemas.microsoft.com/office/powerpoint/2010/main" val="1310369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事業目標（第１期④）</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nvGraphicFramePr>
        <p:xfrm>
          <a:off x="315152" y="533381"/>
          <a:ext cx="11561696" cy="238252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8003106">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２０２５</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１、セキュリティー監視</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ソリューション：小売（</a:t>
                      </a:r>
                      <a:r>
                        <a:rPr lang="ja-JP" altLang="en-US" sz="1800" dirty="0">
                          <a:solidFill>
                            <a:schemeClr val="dk1"/>
                          </a:solidFill>
                          <a:effectLst/>
                          <a:latin typeface="+mn-ea"/>
                          <a:ea typeface="+mn-ea"/>
                          <a:cs typeface="+mn-cs"/>
                        </a:rPr>
                        <a:t>チャットロボット、、宅配ボックス</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、健康アナウンス</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セキュリティ（位置、</a:t>
                      </a:r>
                      <a:r>
                        <a:rPr lang="zh-CN" altLang="en-US" b="0" i="0" dirty="0">
                          <a:solidFill>
                            <a:schemeClr val="dk1"/>
                          </a:solidFill>
                          <a:effectLst/>
                          <a:latin typeface="+mn-lt"/>
                          <a:ea typeface="+mn-ea"/>
                          <a:cs typeface="+mn-cs"/>
                        </a:rPr>
                        <a:t>転倒</a:t>
                      </a:r>
                      <a:r>
                        <a:rPr lang="ja-JP" altLang="en-US" sz="1800" dirty="0">
                          <a:solidFill>
                            <a:schemeClr val="dk1"/>
                          </a:solidFill>
                          <a:effectLst/>
                          <a:latin typeface="+mn-ea"/>
                          <a:ea typeface="+mn-ea"/>
                          <a:cs typeface="+mn-cs"/>
                        </a:rPr>
                        <a:t>）、オンライン授業ツール</a:t>
                      </a: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中小企業社内管理（人事、労務、資産、情報、教育）</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　　　　　　　　バーチャルスクール（業務管理、学力テスト＆分析）</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700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6.5</a:t>
                      </a:r>
                      <a:r>
                        <a:rPr lang="zh-CN" altLang="en-US" dirty="0">
                          <a:latin typeface="+mn-ea"/>
                          <a:ea typeface="+mn-ea"/>
                        </a:rPr>
                        <a:t>：</a:t>
                      </a:r>
                      <a:r>
                        <a:rPr lang="en-US" altLang="ja-JP" dirty="0">
                          <a:latin typeface="+mn-ea"/>
                          <a:ea typeface="+mn-ea"/>
                        </a:rPr>
                        <a:t>2</a:t>
                      </a:r>
                      <a:r>
                        <a:rPr lang="zh-CN" altLang="en-US" dirty="0">
                          <a:latin typeface="+mn-ea"/>
                          <a:ea typeface="+mn-ea"/>
                        </a:rPr>
                        <a:t>：</a:t>
                      </a:r>
                      <a:r>
                        <a:rPr lang="en-US" altLang="ja-JP" dirty="0">
                          <a:latin typeface="+mn-ea"/>
                          <a:ea typeface="+mn-ea"/>
                        </a:rPr>
                        <a:t>1</a:t>
                      </a:r>
                      <a:r>
                        <a:rPr lang="zh-CN" altLang="zh-CN" sz="1800" b="0" dirty="0">
                          <a:solidFill>
                            <a:schemeClr val="tx1"/>
                          </a:solidFill>
                          <a:effectLst/>
                          <a:latin typeface="+mn-ea"/>
                          <a:ea typeface="+mn-ea"/>
                          <a:cs typeface="+mn-cs"/>
                        </a:rPr>
                        <a:t>：</a:t>
                      </a:r>
                      <a:r>
                        <a:rPr lang="en-US" altLang="zh-CN" sz="1800" b="0" dirty="0">
                          <a:solidFill>
                            <a:schemeClr val="tx1"/>
                          </a:solidFill>
                          <a:effectLst/>
                          <a:latin typeface="+mn-ea"/>
                          <a:ea typeface="+mn-ea"/>
                          <a:cs typeface="+mn-cs"/>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b="0" dirty="0">
                          <a:solidFill>
                            <a:schemeClr val="tx1"/>
                          </a:solidFill>
                          <a:latin typeface="+mn-ea"/>
                          <a:ea typeface="+mn-ea"/>
                        </a:rPr>
                        <a:t>455</a:t>
                      </a:r>
                      <a:r>
                        <a:rPr lang="zh-CN" altLang="en-US" dirty="0">
                          <a:latin typeface="+mn-ea"/>
                          <a:ea typeface="+mn-ea"/>
                        </a:rPr>
                        <a:t>：</a:t>
                      </a:r>
                      <a:r>
                        <a:rPr lang="en-US" altLang="ja-JP" dirty="0">
                          <a:latin typeface="+mn-ea"/>
                          <a:ea typeface="+mn-ea"/>
                        </a:rPr>
                        <a:t>140:</a:t>
                      </a:r>
                      <a:r>
                        <a:rPr lang="zh-CN" altLang="en-US" dirty="0">
                          <a:latin typeface="+mn-ea"/>
                          <a:ea typeface="+mn-ea"/>
                        </a:rPr>
                        <a:t>：</a:t>
                      </a:r>
                      <a:r>
                        <a:rPr lang="en-US" altLang="ja-JP" dirty="0">
                          <a:latin typeface="+mn-ea"/>
                          <a:ea typeface="+mn-ea"/>
                        </a:rPr>
                        <a:t>70</a:t>
                      </a:r>
                      <a:r>
                        <a:rPr lang="zh-CN" altLang="en-US" dirty="0">
                          <a:latin typeface="+mn-ea"/>
                          <a:ea typeface="+mn-ea"/>
                        </a:rPr>
                        <a:t>：</a:t>
                      </a:r>
                      <a:r>
                        <a:rPr lang="en-US" altLang="ja-JP" dirty="0">
                          <a:latin typeface="+mn-ea"/>
                          <a:ea typeface="+mn-ea"/>
                        </a:rPr>
                        <a:t>35</a:t>
                      </a:r>
                      <a:endParaRPr lang="zh-CN" altLang="en-US" b="0" dirty="0">
                        <a:solidFill>
                          <a:schemeClr val="tx1"/>
                        </a:solidFill>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a:t>
            </a:fld>
            <a:endParaRPr lang="en-US"/>
          </a:p>
        </p:txBody>
      </p:sp>
    </p:spTree>
    <p:extLst>
      <p:ext uri="{BB962C8B-B14F-4D97-AF65-F5344CB8AC3E}">
        <p14:creationId xmlns:p14="http://schemas.microsoft.com/office/powerpoint/2010/main" val="1759334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事業目標（第２期①）</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86107" y="492443"/>
          <a:ext cx="11561696" cy="210820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２０２６</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意思決定支援システム</a:t>
                      </a:r>
                      <a:r>
                        <a:rPr lang="en-US" altLang="ja-JP" sz="1800" dirty="0">
                          <a:solidFill>
                            <a:schemeClr val="dk1"/>
                          </a:solidFill>
                          <a:effectLst/>
                          <a:latin typeface="+mn-ea"/>
                          <a:ea typeface="+mn-ea"/>
                          <a:cs typeface="+mn-cs"/>
                        </a:rPr>
                        <a:t>V</a:t>
                      </a:r>
                      <a:r>
                        <a:rPr lang="ja-JP" altLang="en-US" sz="1800" dirty="0">
                          <a:solidFill>
                            <a:schemeClr val="dk1"/>
                          </a:solidFill>
                          <a:effectLst/>
                          <a:latin typeface="+mn-ea"/>
                          <a:ea typeface="+mn-ea"/>
                          <a:cs typeface="+mn-cs"/>
                        </a:rPr>
                        <a:t>２</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　　　　　　　　</a:t>
                      </a:r>
                      <a:r>
                        <a:rPr lang="ja-JP" altLang="en-US" sz="1800" dirty="0">
                          <a:solidFill>
                            <a:schemeClr val="dk1"/>
                          </a:solidFill>
                          <a:effectLst/>
                          <a:latin typeface="+mn-ea"/>
                          <a:ea typeface="+mn-ea"/>
                          <a:cs typeface="+mn-cs"/>
                        </a:rPr>
                        <a:t>バーチャルスクール（業務管理、学力テスト＆分析、セキュリティ、健康）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43</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6</a:t>
                      </a:r>
                      <a:r>
                        <a:rPr lang="zh-CN" altLang="en-US" dirty="0">
                          <a:latin typeface="+mn-ea"/>
                          <a:ea typeface="+mn-ea"/>
                        </a:rPr>
                        <a:t>：</a:t>
                      </a:r>
                      <a:r>
                        <a:rPr lang="en-US" altLang="ja-JP" dirty="0">
                          <a:latin typeface="+mn-ea"/>
                          <a:ea typeface="+mn-ea"/>
                        </a:rPr>
                        <a:t>2.5</a:t>
                      </a: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600</a:t>
                      </a:r>
                      <a:r>
                        <a:rPr lang="zh-CN" altLang="en-US" dirty="0">
                          <a:latin typeface="+mn-ea"/>
                          <a:ea typeface="+mn-ea"/>
                        </a:rPr>
                        <a:t>：</a:t>
                      </a:r>
                      <a:r>
                        <a:rPr lang="en-US" altLang="ja-JP" dirty="0">
                          <a:latin typeface="+mn-ea"/>
                          <a:ea typeface="+mn-ea"/>
                        </a:rPr>
                        <a:t>250</a:t>
                      </a:r>
                      <a:r>
                        <a:rPr lang="zh-CN" altLang="en-US" dirty="0">
                          <a:latin typeface="+mn-ea"/>
                          <a:ea typeface="+mn-ea"/>
                        </a:rPr>
                        <a:t>：</a:t>
                      </a:r>
                      <a:r>
                        <a:rPr lang="en-US" altLang="zh-CN" dirty="0">
                          <a:latin typeface="+mn-ea"/>
                          <a:ea typeface="+mn-ea"/>
                        </a:rPr>
                        <a:t>100</a:t>
                      </a:r>
                      <a:r>
                        <a:rPr lang="zh-CN" altLang="en-US" dirty="0">
                          <a:latin typeface="+mn-ea"/>
                          <a:ea typeface="+mn-ea"/>
                        </a:rPr>
                        <a:t>：</a:t>
                      </a:r>
                      <a:r>
                        <a:rPr lang="en-US" altLang="zh-CN" dirty="0">
                          <a:latin typeface="+mn-ea"/>
                          <a:ea typeface="+mn-ea"/>
                        </a:rPr>
                        <a:t>5</a:t>
                      </a:r>
                      <a:r>
                        <a:rPr lang="en-US" altLang="ja-JP" dirty="0">
                          <a:latin typeface="+mn-ea"/>
                          <a:ea typeface="+mn-ea"/>
                        </a:rPr>
                        <a:t>0</a:t>
                      </a:r>
                      <a:endParaRPr lang="zh-CN" altLang="en-US" dirty="0">
                        <a:latin typeface="+mn-ea"/>
                        <a:ea typeface="+mn-ea"/>
                      </a:endParaRPr>
                    </a:p>
                    <a:p>
                      <a:endParaRPr lang="en-US" altLang="ja-JP" dirty="0">
                        <a:latin typeface="+mn-ea"/>
                        <a:ea typeface="+mn-ea"/>
                      </a:endParaRPr>
                    </a:p>
                  </a:txBody>
                  <a:tcPr/>
                </a:tc>
                <a:extLst>
                  <a:ext uri="{0D108BD9-81ED-4DB2-BD59-A6C34878D82A}">
                    <a16:rowId xmlns:a16="http://schemas.microsoft.com/office/drawing/2014/main" val="2054128941"/>
                  </a:ext>
                </a:extLst>
              </a:tr>
            </a:tbl>
          </a:graphicData>
        </a:graphic>
      </p:graphicFrame>
    </p:spTree>
    <p:extLst>
      <p:ext uri="{BB962C8B-B14F-4D97-AF65-F5344CB8AC3E}">
        <p14:creationId xmlns:p14="http://schemas.microsoft.com/office/powerpoint/2010/main" val="2547252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事業目標（第２期②）</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nvGraphicFramePr>
        <p:xfrm>
          <a:off x="332319" y="492443"/>
          <a:ext cx="11561696" cy="183388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２０２７</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r>
                        <a:rPr lang="ja-JP" altLang="en-US" sz="1800" dirty="0">
                          <a:solidFill>
                            <a:schemeClr val="dk1"/>
                          </a:solidFill>
                          <a:effectLst/>
                          <a:latin typeface="+mn-ea"/>
                          <a:ea typeface="+mn-ea"/>
                          <a:cs typeface="+mn-cs"/>
                        </a:rPr>
                        <a:t>中小企業社内管理（人事、労務、資産、情報、安否、健康）</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ja-JP" dirty="0">
                        <a:latin typeface="+mn-ea"/>
                        <a:ea typeface="+mn-ea"/>
                      </a:endParaRPr>
                    </a:p>
                    <a:p>
                      <a:r>
                        <a:rPr lang="en-US" altLang="ja-JP" dirty="0">
                          <a:latin typeface="+mn-ea"/>
                          <a:ea typeface="+mn-ea"/>
                        </a:rPr>
                        <a:t>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ja-JP" dirty="0">
                          <a:latin typeface="+mn-ea"/>
                          <a:ea typeface="+mn-ea"/>
                        </a:rPr>
                        <a:t>1.5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650</a:t>
                      </a:r>
                      <a:r>
                        <a:rPr lang="zh-CN" altLang="en-US" dirty="0">
                          <a:latin typeface="+mn-ea"/>
                          <a:ea typeface="+mn-ea"/>
                        </a:rPr>
                        <a:t>：</a:t>
                      </a:r>
                      <a:r>
                        <a:rPr lang="en-US" altLang="zh-CN" dirty="0">
                          <a:latin typeface="+mn-ea"/>
                          <a:ea typeface="+mn-ea"/>
                        </a:rPr>
                        <a:t>390</a:t>
                      </a:r>
                      <a:r>
                        <a:rPr lang="zh-CN" altLang="en-US" dirty="0">
                          <a:latin typeface="+mn-ea"/>
                          <a:ea typeface="+mn-ea"/>
                        </a:rPr>
                        <a:t>：</a:t>
                      </a:r>
                      <a:r>
                        <a:rPr lang="en-US" altLang="zh-CN" dirty="0">
                          <a:latin typeface="+mn-ea"/>
                          <a:ea typeface="+mn-ea"/>
                        </a:rPr>
                        <a:t>195</a:t>
                      </a:r>
                      <a:r>
                        <a:rPr lang="zh-CN" altLang="en-US" dirty="0">
                          <a:latin typeface="+mn-ea"/>
                          <a:ea typeface="+mn-ea"/>
                        </a:rPr>
                        <a:t>：</a:t>
                      </a:r>
                      <a:r>
                        <a:rPr lang="en-US" altLang="zh-CN" dirty="0">
                          <a:latin typeface="+mn-ea"/>
                          <a:ea typeface="+mn-ea"/>
                        </a:rPr>
                        <a:t>65</a:t>
                      </a:r>
                      <a:endParaRPr lang="zh-CN" altLang="en-US"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Tree>
    <p:extLst>
      <p:ext uri="{BB962C8B-B14F-4D97-AF65-F5344CB8AC3E}">
        <p14:creationId xmlns:p14="http://schemas.microsoft.com/office/powerpoint/2010/main" val="4061924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事業目標（第２期③）</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２０２８</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zh-CN" altLang="en-US" sz="1800" dirty="0">
                        <a:solidFill>
                          <a:schemeClr val="dk1"/>
                        </a:solidFill>
                        <a:effectLst/>
                        <a:latin typeface="+mn-ea"/>
                        <a:ea typeface="+mn-ea"/>
                        <a:cs typeface="+mn-cs"/>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1800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4</a:t>
                      </a:r>
                      <a:r>
                        <a:rPr lang="zh-CN" altLang="en-US" dirty="0">
                          <a:latin typeface="+mn-ea"/>
                          <a:ea typeface="+mn-ea"/>
                        </a:rPr>
                        <a:t>：</a:t>
                      </a:r>
                      <a:r>
                        <a:rPr lang="en-US" altLang="zh-CN" dirty="0">
                          <a:latin typeface="+mn-ea"/>
                          <a:ea typeface="+mn-ea"/>
                        </a:rPr>
                        <a:t>3.5</a:t>
                      </a: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0.5</a:t>
                      </a:r>
                      <a:endParaRPr lang="en-US" altLang="ja-JP" strike="sngStrike"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720</a:t>
                      </a:r>
                      <a:r>
                        <a:rPr lang="zh-CN" altLang="en-US" dirty="0">
                          <a:latin typeface="+mn-ea"/>
                          <a:ea typeface="+mn-ea"/>
                        </a:rPr>
                        <a:t>：</a:t>
                      </a:r>
                      <a:r>
                        <a:rPr lang="en-US" altLang="zh-CN" dirty="0">
                          <a:latin typeface="+mn-ea"/>
                          <a:ea typeface="+mn-ea"/>
                        </a:rPr>
                        <a:t>630</a:t>
                      </a:r>
                      <a:r>
                        <a:rPr lang="zh-CN" altLang="en-US" dirty="0">
                          <a:latin typeface="+mn-ea"/>
                          <a:ea typeface="+mn-ea"/>
                        </a:rPr>
                        <a:t>：</a:t>
                      </a:r>
                      <a:r>
                        <a:rPr lang="en-US" altLang="zh-CN" dirty="0">
                          <a:latin typeface="+mn-ea"/>
                          <a:ea typeface="+mn-ea"/>
                        </a:rPr>
                        <a:t>360</a:t>
                      </a:r>
                      <a:r>
                        <a:rPr lang="zh-CN" altLang="en-US" dirty="0">
                          <a:latin typeface="+mn-ea"/>
                          <a:ea typeface="+mn-ea"/>
                        </a:rPr>
                        <a:t>：</a:t>
                      </a:r>
                      <a:r>
                        <a:rPr lang="en-US" altLang="zh-CN" dirty="0">
                          <a:latin typeface="+mn-ea"/>
                          <a:ea typeface="+mn-ea"/>
                        </a:rPr>
                        <a:t>90</a:t>
                      </a:r>
                      <a:endParaRPr lang="en-US" altLang="ja-JP" dirty="0">
                        <a:latin typeface="+mn-ea"/>
                        <a:ea typeface="+mn-ea"/>
                      </a:endParaRPr>
                    </a:p>
                    <a:p>
                      <a:endParaRPr lang="zh-CN" altLang="en-US" strike="sngStrike" dirty="0">
                        <a:latin typeface="+mn-ea"/>
                        <a:ea typeface="+mn-ea"/>
                      </a:endParaRPr>
                    </a:p>
                  </a:txBody>
                  <a:tcPr/>
                </a:tc>
                <a:extLst>
                  <a:ext uri="{0D108BD9-81ED-4DB2-BD59-A6C34878D82A}">
                    <a16:rowId xmlns:a16="http://schemas.microsoft.com/office/drawing/2014/main" val="3723743411"/>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spTree>
    <p:extLst>
      <p:ext uri="{BB962C8B-B14F-4D97-AF65-F5344CB8AC3E}">
        <p14:creationId xmlns:p14="http://schemas.microsoft.com/office/powerpoint/2010/main" val="479601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事業目標（第２期④）</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28524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２０２９</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2300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28</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3.5</a:t>
                      </a:r>
                      <a:r>
                        <a:rPr lang="zh-CN" altLang="en-US" dirty="0">
                          <a:latin typeface="+mn-ea"/>
                          <a:ea typeface="+mn-ea"/>
                        </a:rPr>
                        <a:t>：</a:t>
                      </a:r>
                      <a:r>
                        <a:rPr lang="en-US" altLang="zh-CN" dirty="0">
                          <a:latin typeface="+mn-ea"/>
                          <a:ea typeface="+mn-ea"/>
                        </a:rPr>
                        <a:t>3</a:t>
                      </a:r>
                      <a:r>
                        <a:rPr lang="en-US" altLang="ja-JP" dirty="0">
                          <a:latin typeface="+mn-ea"/>
                          <a:ea typeface="+mn-ea"/>
                        </a:rPr>
                        <a:t>.5</a:t>
                      </a:r>
                      <a:r>
                        <a:rPr lang="zh-CN" altLang="en-US" dirty="0">
                          <a:latin typeface="+mn-ea"/>
                          <a:ea typeface="+mn-ea"/>
                        </a:rPr>
                        <a:t>：</a:t>
                      </a:r>
                      <a:r>
                        <a:rPr lang="en-US" altLang="zh-CN" dirty="0">
                          <a:latin typeface="+mn-ea"/>
                          <a:ea typeface="+mn-ea"/>
                        </a:rPr>
                        <a:t>2.5</a:t>
                      </a:r>
                      <a:r>
                        <a:rPr lang="zh-CN" altLang="en-US" dirty="0">
                          <a:latin typeface="+mn-ea"/>
                          <a:ea typeface="+mn-ea"/>
                        </a:rPr>
                        <a:t>：</a:t>
                      </a:r>
                      <a:r>
                        <a:rPr lang="en-US" altLang="zh-CN" dirty="0">
                          <a:latin typeface="+mn-ea"/>
                          <a:ea typeface="+mn-ea"/>
                        </a:rPr>
                        <a:t>0.5</a:t>
                      </a:r>
                      <a:endParaRPr lang="en-US" altLang="ja-JP"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dirty="0">
                          <a:latin typeface="+mn-ea"/>
                          <a:ea typeface="+mn-ea"/>
                        </a:rPr>
                        <a:t>805</a:t>
                      </a:r>
                      <a:r>
                        <a:rPr lang="zh-CN" altLang="en-US" dirty="0">
                          <a:latin typeface="+mn-ea"/>
                          <a:ea typeface="+mn-ea"/>
                        </a:rPr>
                        <a:t>：</a:t>
                      </a:r>
                      <a:r>
                        <a:rPr lang="en-US" altLang="zh-CN" dirty="0">
                          <a:latin typeface="+mn-ea"/>
                          <a:ea typeface="+mn-ea"/>
                        </a:rPr>
                        <a:t>805</a:t>
                      </a:r>
                      <a:r>
                        <a:rPr lang="zh-CN" altLang="en-US" dirty="0">
                          <a:latin typeface="+mn-ea"/>
                          <a:ea typeface="+mn-ea"/>
                        </a:rPr>
                        <a:t>：</a:t>
                      </a:r>
                      <a:r>
                        <a:rPr lang="en-US" altLang="zh-CN" dirty="0">
                          <a:latin typeface="+mn-ea"/>
                          <a:ea typeface="+mn-ea"/>
                        </a:rPr>
                        <a:t>575</a:t>
                      </a:r>
                      <a:r>
                        <a:rPr lang="zh-CN" altLang="en-US" dirty="0">
                          <a:latin typeface="+mn-ea"/>
                          <a:ea typeface="+mn-ea"/>
                        </a:rPr>
                        <a:t>：</a:t>
                      </a:r>
                      <a:r>
                        <a:rPr lang="en-US" altLang="zh-CN" dirty="0">
                          <a:latin typeface="+mn-ea"/>
                          <a:ea typeface="+mn-ea"/>
                        </a:rPr>
                        <a:t>115</a:t>
                      </a:r>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spTree>
    <p:extLst>
      <p:ext uri="{BB962C8B-B14F-4D97-AF65-F5344CB8AC3E}">
        <p14:creationId xmlns:p14="http://schemas.microsoft.com/office/powerpoint/2010/main" val="2636736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事業目標（第２期⑤）</a:t>
            </a:r>
            <a:endParaRPr lang="zh-CN" altLang="en-US" dirty="0"/>
          </a:p>
        </p:txBody>
      </p:sp>
      <p:graphicFrame>
        <p:nvGraphicFramePr>
          <p:cNvPr id="3" name="表格 5">
            <a:extLst>
              <a:ext uri="{FF2B5EF4-FFF2-40B4-BE49-F238E27FC236}">
                <a16:creationId xmlns:a16="http://schemas.microsoft.com/office/drawing/2014/main" id="{2810CB38-2F62-4229-9C38-57366961C594}"/>
              </a:ext>
            </a:extLst>
          </p:cNvPr>
          <p:cNvGraphicFramePr>
            <a:graphicFrameLocks noGrp="1"/>
          </p:cNvGraphicFramePr>
          <p:nvPr/>
        </p:nvGraphicFramePr>
        <p:xfrm>
          <a:off x="306261"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b="1" dirty="0">
                          <a:solidFill>
                            <a:schemeClr val="lt1"/>
                          </a:solidFill>
                          <a:effectLst/>
                          <a:latin typeface="+mn-ea"/>
                          <a:ea typeface="+mn-ea"/>
                          <a:cs typeface="+mn-cs"/>
                        </a:rPr>
                        <a:t>OS</a:t>
                      </a:r>
                      <a:r>
                        <a:rPr lang="zh-CN" altLang="zh-CN" sz="1800" b="1" dirty="0">
                          <a:solidFill>
                            <a:schemeClr val="lt1"/>
                          </a:solidFill>
                          <a:effectLst/>
                          <a:latin typeface="+mn-ea"/>
                          <a:ea typeface="+mn-ea"/>
                          <a:cs typeface="+mn-cs"/>
                        </a:rPr>
                        <a:t>：</a:t>
                      </a:r>
                      <a:r>
                        <a:rPr lang="en-US" altLang="ja-JP" sz="1800" b="1" dirty="0">
                          <a:solidFill>
                            <a:schemeClr val="lt1"/>
                          </a:solidFill>
                          <a:effectLst/>
                          <a:latin typeface="+mn-ea"/>
                          <a:ea typeface="+mn-ea"/>
                          <a:cs typeface="+mn-cs"/>
                        </a:rPr>
                        <a:t>SS</a:t>
                      </a:r>
                      <a:r>
                        <a:rPr lang="zh-CN" altLang="zh-CN" sz="1800" b="1" dirty="0">
                          <a:solidFill>
                            <a:schemeClr val="lt1"/>
                          </a:solidFill>
                          <a:effectLst/>
                          <a:latin typeface="+mn-ea"/>
                          <a:ea typeface="+mn-ea"/>
                          <a:cs typeface="+mn-cs"/>
                        </a:rPr>
                        <a:t>：自社事業</a:t>
                      </a:r>
                      <a:r>
                        <a:rPr lang="ja-JP" altLang="en-US" sz="1800" b="1" dirty="0">
                          <a:solidFill>
                            <a:schemeClr val="lt1"/>
                          </a:solidFill>
                          <a:effectLst/>
                          <a:latin typeface="+mn-ea"/>
                          <a:ea typeface="+mn-ea"/>
                          <a:cs typeface="+mn-cs"/>
                        </a:rPr>
                        <a:t>：</a:t>
                      </a:r>
                      <a:r>
                        <a:rPr lang="en-US" altLang="ja-JP" sz="1800" b="1" dirty="0" err="1">
                          <a:solidFill>
                            <a:schemeClr val="lt1"/>
                          </a:solidFill>
                          <a:effectLst/>
                          <a:latin typeface="+mn-ea"/>
                          <a:ea typeface="+mn-ea"/>
                          <a:cs typeface="+mn-cs"/>
                        </a:rPr>
                        <a:t>iLab</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２０３０</a:t>
                      </a:r>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endParaRPr lang="en-US" altLang="zh-CN" sz="1800" dirty="0">
                        <a:solidFill>
                          <a:schemeClr val="dk1"/>
                        </a:solidFill>
                        <a:effectLst/>
                        <a:latin typeface="+mn-ea"/>
                        <a:ea typeface="+mn-ea"/>
                        <a:cs typeface="+mn-cs"/>
                      </a:endParaRPr>
                    </a:p>
                    <a:p>
                      <a:endParaRPr lang="zh-CN" altLang="en-US" dirty="0">
                        <a:latin typeface="+mn-ea"/>
                        <a:ea typeface="+mn-ea"/>
                      </a:endParaRPr>
                    </a:p>
                  </a:txBody>
                  <a:tcPr/>
                </a:tc>
                <a:tc>
                  <a:txBody>
                    <a:bodyPr/>
                    <a:lstStyle/>
                    <a:p>
                      <a:r>
                        <a:rPr lang="ja-JP" altLang="en-US" sz="1800" b="0" dirty="0">
                          <a:solidFill>
                            <a:schemeClr val="tx1"/>
                          </a:solidFill>
                          <a:effectLst/>
                          <a:latin typeface="+mn-ea"/>
                          <a:ea typeface="+mn-ea"/>
                          <a:cs typeface="+mn-cs"/>
                        </a:rPr>
                        <a:t>目標：</a:t>
                      </a:r>
                      <a:r>
                        <a:rPr lang="en-US" altLang="ja-JP" sz="1800" b="0" dirty="0">
                          <a:solidFill>
                            <a:schemeClr val="tx1"/>
                          </a:solidFill>
                          <a:effectLst/>
                          <a:latin typeface="+mn-ea"/>
                          <a:ea typeface="+mn-ea"/>
                          <a:cs typeface="+mn-cs"/>
                        </a:rPr>
                        <a:t>3000</a:t>
                      </a:r>
                      <a:r>
                        <a:rPr lang="ja-JP" altLang="en-US" sz="1800" b="0" dirty="0">
                          <a:solidFill>
                            <a:schemeClr val="tx1"/>
                          </a:solidFill>
                          <a:effectLst/>
                          <a:latin typeface="+mn-ea"/>
                          <a:ea typeface="+mn-ea"/>
                          <a:cs typeface="+mn-cs"/>
                        </a:rPr>
                        <a:t>人（</a:t>
                      </a:r>
                      <a:r>
                        <a:rPr lang="en-US" altLang="ja-JP" sz="1800" b="0" dirty="0">
                          <a:solidFill>
                            <a:schemeClr val="tx1"/>
                          </a:solidFill>
                          <a:effectLst/>
                          <a:latin typeface="+mn-ea"/>
                          <a:ea typeface="+mn-ea"/>
                          <a:cs typeface="+mn-cs"/>
                        </a:rPr>
                        <a:t>30</a:t>
                      </a:r>
                      <a:r>
                        <a:rPr lang="en-US" altLang="ja-JP" dirty="0">
                          <a:latin typeface="+mn-ea"/>
                          <a:ea typeface="+mn-ea"/>
                        </a:rPr>
                        <a:t>%UP</a:t>
                      </a:r>
                      <a:r>
                        <a:rPr lang="ja-JP" altLang="en-US" sz="1800" b="0" dirty="0">
                          <a:solidFill>
                            <a:schemeClr val="tx1"/>
                          </a:solidFill>
                          <a:effectLst/>
                          <a:latin typeface="+mn-ea"/>
                          <a:ea typeface="+mn-ea"/>
                          <a:cs typeface="+mn-cs"/>
                        </a:rPr>
                        <a:t>）</a:t>
                      </a:r>
                      <a:endParaRPr lang="en-US" altLang="zh-CN" dirty="0">
                        <a:latin typeface="+mn-ea"/>
                        <a:ea typeface="+mn-ea"/>
                      </a:endParaRPr>
                    </a:p>
                    <a:p>
                      <a:r>
                        <a:rPr lang="en-US" altLang="zh-CN" dirty="0">
                          <a:latin typeface="+mn-ea"/>
                          <a:ea typeface="+mn-ea"/>
                        </a:rPr>
                        <a:t>3</a:t>
                      </a:r>
                      <a:r>
                        <a:rPr lang="zh-CN" altLang="en-US" dirty="0">
                          <a:latin typeface="+mn-ea"/>
                          <a:ea typeface="+mn-ea"/>
                        </a:rPr>
                        <a:t>：</a:t>
                      </a:r>
                      <a:r>
                        <a:rPr lang="en-US" altLang="ja-JP" dirty="0">
                          <a:latin typeface="+mn-ea"/>
                          <a:ea typeface="+mn-ea"/>
                        </a:rPr>
                        <a:t>3.5</a:t>
                      </a: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0.5</a:t>
                      </a:r>
                      <a:endParaRPr lang="en-US" altLang="ja-JP" dirty="0">
                        <a:latin typeface="+mn-ea"/>
                        <a:ea typeface="+mn-ea"/>
                      </a:endParaRPr>
                    </a:p>
                    <a:p>
                      <a:r>
                        <a:rPr lang="en-US" altLang="zh-CN" dirty="0">
                          <a:latin typeface="+mn-ea"/>
                          <a:ea typeface="+mn-ea"/>
                        </a:rPr>
                        <a:t>900</a:t>
                      </a:r>
                      <a:r>
                        <a:rPr lang="zh-CN" altLang="en-US" dirty="0">
                          <a:latin typeface="+mn-ea"/>
                          <a:ea typeface="+mn-ea"/>
                        </a:rPr>
                        <a:t>：</a:t>
                      </a:r>
                      <a:r>
                        <a:rPr lang="en-US" altLang="zh-CN" dirty="0">
                          <a:latin typeface="+mn-ea"/>
                          <a:ea typeface="+mn-ea"/>
                        </a:rPr>
                        <a:t>1050</a:t>
                      </a:r>
                      <a:r>
                        <a:rPr lang="zh-CN" altLang="en-US" dirty="0">
                          <a:latin typeface="+mn-ea"/>
                          <a:ea typeface="+mn-ea"/>
                        </a:rPr>
                        <a:t>：</a:t>
                      </a:r>
                      <a:r>
                        <a:rPr lang="en-US" altLang="zh-CN" dirty="0">
                          <a:latin typeface="+mn-ea"/>
                          <a:ea typeface="+mn-ea"/>
                        </a:rPr>
                        <a:t>900</a:t>
                      </a:r>
                      <a:r>
                        <a:rPr lang="zh-CN" altLang="en-US" dirty="0">
                          <a:latin typeface="+mn-ea"/>
                          <a:ea typeface="+mn-ea"/>
                        </a:rPr>
                        <a:t>：</a:t>
                      </a:r>
                      <a:r>
                        <a:rPr lang="en-US" altLang="zh-CN" dirty="0">
                          <a:latin typeface="+mn-ea"/>
                          <a:ea typeface="+mn-ea"/>
                        </a:rPr>
                        <a:t>150</a:t>
                      </a:r>
                    </a:p>
                    <a:p>
                      <a:endParaRPr lang="zh-CN" altLang="en-US" dirty="0">
                        <a:latin typeface="+mn-ea"/>
                        <a:ea typeface="+mn-ea"/>
                      </a:endParaRPr>
                    </a:p>
                  </a:txBody>
                  <a:tcPr/>
                </a:tc>
                <a:extLst>
                  <a:ext uri="{0D108BD9-81ED-4DB2-BD59-A6C34878D82A}">
                    <a16:rowId xmlns:a16="http://schemas.microsoft.com/office/drawing/2014/main" val="902403135"/>
                  </a:ext>
                </a:extLst>
              </a:tr>
            </a:tbl>
          </a:graphicData>
        </a:graphic>
      </p:graphicFrame>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a:t>
            </a:fld>
            <a:endParaRPr lang="en-US"/>
          </a:p>
        </p:txBody>
      </p:sp>
    </p:spTree>
    <p:extLst>
      <p:ext uri="{BB962C8B-B14F-4D97-AF65-F5344CB8AC3E}">
        <p14:creationId xmlns:p14="http://schemas.microsoft.com/office/powerpoint/2010/main" val="3256974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事業プラン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nvGraphicFramePr>
        <p:xfrm>
          <a:off x="315152" y="856142"/>
          <a:ext cx="11572050" cy="1112520"/>
        </p:xfrm>
        <a:graphic>
          <a:graphicData uri="http://schemas.openxmlformats.org/drawingml/2006/table">
            <a:tbl>
              <a:tblPr firstRow="1" bandRow="1">
                <a:tableStyleId>{7DF18680-E054-41AD-8BC1-D1AEF772440D}</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Tree>
    <p:extLst>
      <p:ext uri="{BB962C8B-B14F-4D97-AF65-F5344CB8AC3E}">
        <p14:creationId xmlns:p14="http://schemas.microsoft.com/office/powerpoint/2010/main" val="1650689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highlight>
                  <a:srgbClr val="00FF00"/>
                </a:highlight>
              </a:rPr>
              <a:t>組織改革</a:t>
            </a:r>
            <a:endParaRPr lang="en-US" altLang="ja-JP" sz="2400" dirty="0">
              <a:highlight>
                <a:srgbClr val="00FF00"/>
              </a:highlight>
            </a:endParaRPr>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84665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会社ブラント①：ドメイン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a:t>
            </a:fld>
            <a:endParaRPr lang="en-US"/>
          </a:p>
        </p:txBody>
      </p:sp>
    </p:spTree>
    <p:extLst>
      <p:ext uri="{BB962C8B-B14F-4D97-AF65-F5344CB8AC3E}">
        <p14:creationId xmlns:p14="http://schemas.microsoft.com/office/powerpoint/2010/main" val="10485794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dirty="0"/>
              <a:t>－ビジネス推進体制</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571459" y="2733393"/>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cxnSp>
        <p:nvCxnSpPr>
          <p:cNvPr id="22" name="コネクタ: カギ線 21">
            <a:extLst>
              <a:ext uri="{FF2B5EF4-FFF2-40B4-BE49-F238E27FC236}">
                <a16:creationId xmlns:a16="http://schemas.microsoft.com/office/drawing/2014/main" id="{766C66FB-E308-4BCA-AD41-2A40BB2FC76B}"/>
              </a:ext>
            </a:extLst>
          </p:cNvPr>
          <p:cNvCxnSpPr>
            <a:cxnSpLocks/>
          </p:cNvCxnSpPr>
          <p:nvPr/>
        </p:nvCxnSpPr>
        <p:spPr>
          <a:xfrm flipV="1">
            <a:off x="10641302" y="4063052"/>
            <a:ext cx="721174" cy="131652"/>
          </a:xfrm>
          <a:prstGeom prst="bentConnector3">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584160" y="3889015"/>
            <a:ext cx="9159185"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584161" y="5048920"/>
            <a:ext cx="9159186" cy="369332"/>
          </a:xfrm>
          <a:prstGeom prst="rect">
            <a:avLst/>
          </a:prstGeom>
          <a:solidFill>
            <a:schemeClr val="bg1"/>
          </a:solidFill>
          <a:ln>
            <a:solidFill>
              <a:schemeClr val="tx1"/>
            </a:solidFill>
          </a:ln>
        </p:spPr>
        <p:txBody>
          <a:bodyPr vert="horz" wrap="square" rtlCol="0">
            <a:spAutoFit/>
          </a:bodyPr>
          <a:lstStyle/>
          <a:p>
            <a:r>
              <a:rPr kumimoji="1" lang="ja-JP" altLang="en-US" dirty="0"/>
              <a:t>客先プロジェクト</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7248420" y="2312419"/>
            <a:ext cx="360000" cy="378142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〇〇アメリカ</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7774244" y="2320843"/>
            <a:ext cx="327273" cy="380685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〇〇イギリス</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77" idx="2"/>
            <a:endCxn id="8" idx="0"/>
          </p:cNvCxnSpPr>
          <p:nvPr/>
        </p:nvCxnSpPr>
        <p:spPr>
          <a:xfrm rot="5400000">
            <a:off x="7594070" y="1510862"/>
            <a:ext cx="635908" cy="9672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77" idx="2"/>
            <a:endCxn id="30" idx="0"/>
          </p:cNvCxnSpPr>
          <p:nvPr/>
        </p:nvCxnSpPr>
        <p:spPr>
          <a:xfrm rot="5400000">
            <a:off x="7844588" y="1769804"/>
            <a:ext cx="644332" cy="45774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8764516" y="2320843"/>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〇〇チャイナ</a:t>
            </a:r>
            <a:endParaRPr kumimoji="1" lang="en-US" altLang="ja-JP" dirty="0"/>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5929138" y="2288271"/>
            <a:ext cx="360000" cy="372202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●●物流</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413428" y="2284858"/>
            <a:ext cx="360000" cy="3768005"/>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産学協力ー技能実践センター</a:t>
            </a:r>
            <a:endParaRPr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77" idx="2"/>
            <a:endCxn id="83" idx="0"/>
          </p:cNvCxnSpPr>
          <p:nvPr/>
        </p:nvCxnSpPr>
        <p:spPr>
          <a:xfrm rot="16200000" flipH="1">
            <a:off x="8339724" y="1732414"/>
            <a:ext cx="644332" cy="5325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60" idx="2"/>
            <a:endCxn id="87" idx="0"/>
          </p:cNvCxnSpPr>
          <p:nvPr/>
        </p:nvCxnSpPr>
        <p:spPr>
          <a:xfrm rot="16200000" flipH="1">
            <a:off x="5297174" y="1988603"/>
            <a:ext cx="587127" cy="53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60" idx="2"/>
            <a:endCxn id="84" idx="0"/>
          </p:cNvCxnSpPr>
          <p:nvPr/>
        </p:nvCxnSpPr>
        <p:spPr>
          <a:xfrm rot="16200000" flipH="1">
            <a:off x="5553322" y="1732455"/>
            <a:ext cx="590540" cy="5210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5075451" y="492674"/>
            <a:ext cx="3059538" cy="369332"/>
          </a:xfrm>
          <a:prstGeom prst="rect">
            <a:avLst/>
          </a:prstGeom>
          <a:noFill/>
          <a:ln>
            <a:solidFill>
              <a:schemeClr val="tx1"/>
            </a:solidFill>
          </a:ln>
        </p:spPr>
        <p:txBody>
          <a:bodyPr wrap="square" rtlCol="0">
            <a:spAutoFit/>
          </a:bodyPr>
          <a:lstStyle/>
          <a:p>
            <a:pPr algn="ctr"/>
            <a:r>
              <a:rPr lang="ja-JP" altLang="en-US" dirty="0"/>
              <a:t>〇〇ホールディングス</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60" idx="1"/>
            <a:endCxn id="6" idx="1"/>
          </p:cNvCxnSpPr>
          <p:nvPr/>
        </p:nvCxnSpPr>
        <p:spPr>
          <a:xfrm rot="10800000" flipV="1">
            <a:off x="546744" y="1513065"/>
            <a:ext cx="4095814" cy="3718544"/>
          </a:xfrm>
          <a:prstGeom prst="bentConnector3">
            <a:avLst>
              <a:gd name="adj1" fmla="val 1055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60" idx="1"/>
            <a:endCxn id="66" idx="1"/>
          </p:cNvCxnSpPr>
          <p:nvPr/>
        </p:nvCxnSpPr>
        <p:spPr>
          <a:xfrm rot="10800000" flipV="1">
            <a:off x="569678" y="1513065"/>
            <a:ext cx="4072881" cy="1404682"/>
          </a:xfrm>
          <a:prstGeom prst="bentConnector3">
            <a:avLst>
              <a:gd name="adj1" fmla="val 1056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900419" y="2282286"/>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品質管理統括本部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60" idx="2"/>
            <a:endCxn id="68" idx="0"/>
          </p:cNvCxnSpPr>
          <p:nvPr/>
        </p:nvCxnSpPr>
        <p:spPr>
          <a:xfrm rot="5400000">
            <a:off x="5045182" y="1739420"/>
            <a:ext cx="584555" cy="5011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lang="ja-JP" altLang="en-US" dirty="0"/>
              <a:t>客先</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60" idx="1"/>
            <a:endCxn id="143" idx="1"/>
          </p:cNvCxnSpPr>
          <p:nvPr/>
        </p:nvCxnSpPr>
        <p:spPr>
          <a:xfrm rot="10800000" flipV="1">
            <a:off x="538606" y="1513064"/>
            <a:ext cx="4103953" cy="2554455"/>
          </a:xfrm>
          <a:prstGeom prst="bentConnector3">
            <a:avLst>
              <a:gd name="adj1" fmla="val 10557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451623" y="2320843"/>
            <a:ext cx="360000" cy="37381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60" idx="2"/>
            <a:endCxn id="61" idx="0"/>
          </p:cNvCxnSpPr>
          <p:nvPr/>
        </p:nvCxnSpPr>
        <p:spPr>
          <a:xfrm rot="16200000" flipH="1">
            <a:off x="5798279" y="1487499"/>
            <a:ext cx="623112" cy="104357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34471" y="990385"/>
            <a:ext cx="6758041"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6997488" y="1011898"/>
            <a:ext cx="2843227"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961028" y="968262"/>
            <a:ext cx="1967585"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7833" y="2299779"/>
            <a:ext cx="372901" cy="3738161"/>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ビジネス統括本部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60" idx="2"/>
            <a:endCxn id="70" idx="0"/>
          </p:cNvCxnSpPr>
          <p:nvPr/>
        </p:nvCxnSpPr>
        <p:spPr>
          <a:xfrm rot="5400000">
            <a:off x="4770142" y="1481874"/>
            <a:ext cx="602048" cy="10337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2022/7/1</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97" idx="2"/>
            <a:endCxn id="74" idx="0"/>
          </p:cNvCxnSpPr>
          <p:nvPr/>
        </p:nvCxnSpPr>
        <p:spPr>
          <a:xfrm rot="16200000" flipH="1">
            <a:off x="8567865" y="-1100640"/>
            <a:ext cx="442580" cy="436787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74" idx="2"/>
            <a:endCxn id="90" idx="0"/>
          </p:cNvCxnSpPr>
          <p:nvPr/>
        </p:nvCxnSpPr>
        <p:spPr>
          <a:xfrm rot="5400000">
            <a:off x="10433050" y="1879127"/>
            <a:ext cx="745251" cy="33483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474622" y="2419169"/>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8265859" y="2320843"/>
            <a:ext cx="327273" cy="3758066"/>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〇〇ジャパン</a:t>
            </a:r>
            <a:endParaRPr kumimoji="1" lang="en-US" altLang="ja-JP" dirty="0"/>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77" idx="2"/>
            <a:endCxn id="50" idx="0"/>
          </p:cNvCxnSpPr>
          <p:nvPr/>
        </p:nvCxnSpPr>
        <p:spPr>
          <a:xfrm rot="16200000" flipH="1">
            <a:off x="8090395" y="1981742"/>
            <a:ext cx="644332" cy="3386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281506" y="2918059"/>
            <a:ext cx="289953"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301113" y="4066691"/>
            <a:ext cx="283047"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750415" cy="369332"/>
          </a:xfrm>
          <a:prstGeom prst="rect">
            <a:avLst/>
          </a:prstGeom>
          <a:noFill/>
          <a:ln>
            <a:solidFill>
              <a:schemeClr val="tx1"/>
            </a:solidFill>
          </a:ln>
        </p:spPr>
        <p:txBody>
          <a:bodyPr vert="horz" wrap="square" rtlCol="0">
            <a:spAutoFit/>
          </a:bodyPr>
          <a:lstStyle/>
          <a:p>
            <a:pPr algn="ctr"/>
            <a:r>
              <a:rPr lang="en-US" altLang="ja-JP" dirty="0"/>
              <a:t>CM</a:t>
            </a:r>
            <a:endParaRPr kumimoji="1" lang="ja-JP" altLang="en-US" dirty="0"/>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331008" y="5233586"/>
            <a:ext cx="2531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10202836" y="1304586"/>
            <a:ext cx="1540510" cy="369332"/>
          </a:xfrm>
          <a:prstGeom prst="rect">
            <a:avLst/>
          </a:prstGeom>
          <a:noFill/>
          <a:ln>
            <a:solidFill>
              <a:schemeClr val="tx1"/>
            </a:solidFill>
          </a:ln>
        </p:spPr>
        <p:txBody>
          <a:bodyPr wrap="square" rtlCol="0">
            <a:spAutoFit/>
          </a:bodyPr>
          <a:lstStyle/>
          <a:p>
            <a:pPr algn="ctr"/>
            <a:r>
              <a:rPr lang="ja-JP" altLang="en-US" dirty="0"/>
              <a:t>運営</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1215638" y="2440033"/>
            <a:ext cx="327273" cy="3672953"/>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74" idx="2"/>
            <a:endCxn id="86" idx="0"/>
          </p:cNvCxnSpPr>
          <p:nvPr/>
        </p:nvCxnSpPr>
        <p:spPr>
          <a:xfrm rot="16200000" flipH="1">
            <a:off x="10793126" y="1853883"/>
            <a:ext cx="766115" cy="40618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97" idx="2"/>
            <a:endCxn id="77" idx="0"/>
          </p:cNvCxnSpPr>
          <p:nvPr/>
        </p:nvCxnSpPr>
        <p:spPr>
          <a:xfrm rot="16200000" flipH="1">
            <a:off x="7277837" y="189388"/>
            <a:ext cx="445173" cy="179040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97" idx="2"/>
            <a:endCxn id="60" idx="0"/>
          </p:cNvCxnSpPr>
          <p:nvPr/>
        </p:nvCxnSpPr>
        <p:spPr>
          <a:xfrm rot="5400000">
            <a:off x="5863438" y="586616"/>
            <a:ext cx="466393" cy="10171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B05EC3C1-C315-397D-4DBA-6B99A464B1FC}"/>
              </a:ext>
            </a:extLst>
          </p:cNvPr>
          <p:cNvSpPr txBox="1"/>
          <p:nvPr/>
        </p:nvSpPr>
        <p:spPr>
          <a:xfrm>
            <a:off x="4642558" y="1328399"/>
            <a:ext cx="1890978" cy="369332"/>
          </a:xfrm>
          <a:prstGeom prst="rect">
            <a:avLst/>
          </a:prstGeom>
          <a:noFill/>
          <a:ln>
            <a:solidFill>
              <a:schemeClr val="tx1"/>
            </a:solidFill>
          </a:ln>
        </p:spPr>
        <p:txBody>
          <a:bodyPr wrap="square" rtlCol="0">
            <a:spAutoFit/>
          </a:bodyPr>
          <a:lstStyle/>
          <a:p>
            <a:pPr algn="ctr"/>
            <a:r>
              <a:rPr lang="ja-JP" altLang="en-US" dirty="0"/>
              <a:t>投資・経営</a:t>
            </a:r>
            <a:endParaRPr kumimoji="1" lang="ja-JP" altLang="en-US" dirty="0"/>
          </a:p>
        </p:txBody>
      </p:sp>
      <p:sp>
        <p:nvSpPr>
          <p:cNvPr id="77" name="テキスト ボックス 76">
            <a:extLst>
              <a:ext uri="{FF2B5EF4-FFF2-40B4-BE49-F238E27FC236}">
                <a16:creationId xmlns:a16="http://schemas.microsoft.com/office/drawing/2014/main" id="{A0016ABB-7466-4516-1C8D-6C0C45CEBA26}"/>
              </a:ext>
            </a:extLst>
          </p:cNvPr>
          <p:cNvSpPr txBox="1"/>
          <p:nvPr/>
        </p:nvSpPr>
        <p:spPr>
          <a:xfrm>
            <a:off x="7450138" y="1307179"/>
            <a:ext cx="1890978" cy="369332"/>
          </a:xfrm>
          <a:prstGeom prst="rect">
            <a:avLst/>
          </a:prstGeom>
          <a:noFill/>
          <a:ln>
            <a:solidFill>
              <a:schemeClr val="tx1"/>
            </a:solidFill>
          </a:ln>
        </p:spPr>
        <p:txBody>
          <a:bodyPr wrap="square" rtlCol="0">
            <a:spAutoFit/>
          </a:bodyPr>
          <a:lstStyle/>
          <a:p>
            <a:pPr algn="ctr"/>
            <a:r>
              <a:rPr kumimoji="1" lang="ja-JP" altLang="en-US" dirty="0"/>
              <a:t>ビジネス推進</a:t>
            </a:r>
          </a:p>
        </p:txBody>
      </p:sp>
      <p:sp>
        <p:nvSpPr>
          <p:cNvPr id="153" name="テキスト ボックス 152">
            <a:extLst>
              <a:ext uri="{FF2B5EF4-FFF2-40B4-BE49-F238E27FC236}">
                <a16:creationId xmlns:a16="http://schemas.microsoft.com/office/drawing/2014/main" id="{FA47D985-76F1-7FB4-3D89-9C527AA53ADE}"/>
              </a:ext>
            </a:extLst>
          </p:cNvPr>
          <p:cNvSpPr txBox="1"/>
          <p:nvPr/>
        </p:nvSpPr>
        <p:spPr>
          <a:xfrm>
            <a:off x="9293268" y="2326178"/>
            <a:ext cx="327273" cy="3768005"/>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〇〇ベトナム</a:t>
            </a:r>
            <a:endParaRPr kumimoji="1" lang="en-US" altLang="ja-JP" dirty="0"/>
          </a:p>
        </p:txBody>
      </p:sp>
      <p:cxnSp>
        <p:nvCxnSpPr>
          <p:cNvPr id="154" name="コネクタ: カギ線 153">
            <a:extLst>
              <a:ext uri="{FF2B5EF4-FFF2-40B4-BE49-F238E27FC236}">
                <a16:creationId xmlns:a16="http://schemas.microsoft.com/office/drawing/2014/main" id="{25128B50-569B-5B5B-415F-3EE35C6AFF37}"/>
              </a:ext>
            </a:extLst>
          </p:cNvPr>
          <p:cNvCxnSpPr>
            <a:cxnSpLocks/>
            <a:stCxn id="77" idx="2"/>
            <a:endCxn id="153" idx="0"/>
          </p:cNvCxnSpPr>
          <p:nvPr/>
        </p:nvCxnSpPr>
        <p:spPr>
          <a:xfrm rot="16200000" flipH="1">
            <a:off x="8601433" y="1470705"/>
            <a:ext cx="649667" cy="1061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7961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1770469" y="5358896"/>
            <a:ext cx="8644382"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ーユニット体制</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9529481" y="1323852"/>
            <a:ext cx="1705885" cy="369332"/>
          </a:xfrm>
          <a:prstGeom prst="rect">
            <a:avLst/>
          </a:prstGeom>
          <a:noFill/>
          <a:ln>
            <a:solidFill>
              <a:schemeClr val="tx1"/>
            </a:solidFill>
          </a:ln>
        </p:spPr>
        <p:txBody>
          <a:bodyPr wrap="square" rtlCol="0">
            <a:spAutoFit/>
          </a:bodyPr>
          <a:lstStyle/>
          <a:p>
            <a:pPr algn="ctr"/>
            <a:r>
              <a:rPr lang="ja-JP" altLang="en-US" dirty="0"/>
              <a:t>業務推進部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営業</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1818865" y="2477793"/>
            <a:ext cx="8484252"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7690525" y="1346432"/>
            <a:ext cx="953655" cy="369332"/>
          </a:xfrm>
          <a:prstGeom prst="rect">
            <a:avLst/>
          </a:prstGeom>
          <a:noFill/>
          <a:ln>
            <a:solidFill>
              <a:schemeClr val="tx1"/>
            </a:solidFill>
          </a:ln>
        </p:spPr>
        <p:txBody>
          <a:bodyPr wrap="square" rtlCol="0">
            <a:spAutoFit/>
          </a:bodyPr>
          <a:lstStyle/>
          <a:p>
            <a:pPr algn="ctr"/>
            <a:r>
              <a:rPr kumimoji="1" lang="ja-JP" altLang="en-US" dirty="0"/>
              <a:t>管理部</a:t>
            </a:r>
          </a:p>
        </p:txBody>
      </p:sp>
      <p:cxnSp>
        <p:nvCxnSpPr>
          <p:cNvPr id="15" name="コネクタ: カギ線 14">
            <a:extLst>
              <a:ext uri="{FF2B5EF4-FFF2-40B4-BE49-F238E27FC236}">
                <a16:creationId xmlns:a16="http://schemas.microsoft.com/office/drawing/2014/main" id="{20DD6D47-6149-4508-9885-55D574D17421}"/>
              </a:ext>
            </a:extLst>
          </p:cNvPr>
          <p:cNvCxnSpPr>
            <a:cxnSpLocks/>
            <a:stCxn id="112" idx="0"/>
            <a:endCxn id="97" idx="2"/>
          </p:cNvCxnSpPr>
          <p:nvPr/>
        </p:nvCxnSpPr>
        <p:spPr>
          <a:xfrm rot="5400000" flipH="1" flipV="1">
            <a:off x="5314227" y="820340"/>
            <a:ext cx="399773" cy="531340"/>
          </a:xfrm>
          <a:prstGeom prst="bentConnector3">
            <a:avLst>
              <a:gd name="adj1" fmla="val 5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766C66FB-E308-4BCA-AD41-2A40BB2FC76B}"/>
              </a:ext>
            </a:extLst>
          </p:cNvPr>
          <p:cNvCxnSpPr>
            <a:cxnSpLocks/>
            <a:stCxn id="127" idx="0"/>
            <a:endCxn id="5" idx="2"/>
          </p:cNvCxnSpPr>
          <p:nvPr/>
        </p:nvCxnSpPr>
        <p:spPr>
          <a:xfrm rot="5400000" flipH="1" flipV="1">
            <a:off x="9757907" y="1696222"/>
            <a:ext cx="627554" cy="621479"/>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1813752" y="3484915"/>
            <a:ext cx="8512804"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1794428" y="4071689"/>
            <a:ext cx="8532128" cy="369332"/>
          </a:xfrm>
          <a:prstGeom prst="rect">
            <a:avLst/>
          </a:prstGeom>
          <a:solidFill>
            <a:schemeClr val="bg1"/>
          </a:solidFill>
          <a:ln>
            <a:solidFill>
              <a:schemeClr val="tx1"/>
            </a:solidFill>
          </a:ln>
        </p:spPr>
        <p:txBody>
          <a:bodyPr vert="horz" wrap="square" rtlCol="0">
            <a:spAutoFit/>
          </a:bodyPr>
          <a:lstStyle/>
          <a:p>
            <a:r>
              <a:rPr lang="ja-JP" altLang="en-US" dirty="0"/>
              <a:t>オフショア</a:t>
            </a:r>
            <a:endParaRPr kumimoji="1" lang="ja-JP" altLang="en-US" dirty="0"/>
          </a:p>
        </p:txBody>
      </p:sp>
      <p:cxnSp>
        <p:nvCxnSpPr>
          <p:cNvPr id="39" name="コネクタ: カギ線 38">
            <a:extLst>
              <a:ext uri="{FF2B5EF4-FFF2-40B4-BE49-F238E27FC236}">
                <a16:creationId xmlns:a16="http://schemas.microsoft.com/office/drawing/2014/main" id="{1046F22F-7D74-471B-8F56-2A6A2EF0BF8F}"/>
              </a:ext>
            </a:extLst>
          </p:cNvPr>
          <p:cNvCxnSpPr>
            <a:cxnSpLocks/>
            <a:stCxn id="143" idx="3"/>
            <a:endCxn id="35" idx="1"/>
          </p:cNvCxnSpPr>
          <p:nvPr/>
        </p:nvCxnSpPr>
        <p:spPr>
          <a:xfrm flipV="1">
            <a:off x="1289020" y="3669581"/>
            <a:ext cx="524732" cy="39793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0953DC-C222-4709-BCFE-995B8752BEA4}"/>
              </a:ext>
            </a:extLst>
          </p:cNvPr>
          <p:cNvCxnSpPr>
            <a:cxnSpLocks/>
            <a:stCxn id="143" idx="3"/>
            <a:endCxn id="37" idx="1"/>
          </p:cNvCxnSpPr>
          <p:nvPr/>
        </p:nvCxnSpPr>
        <p:spPr>
          <a:xfrm>
            <a:off x="1289020" y="4067520"/>
            <a:ext cx="505408" cy="18883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4803CE8-CE3E-46F7-94E7-3D73143AA731}"/>
              </a:ext>
            </a:extLst>
          </p:cNvPr>
          <p:cNvSpPr txBox="1"/>
          <p:nvPr/>
        </p:nvSpPr>
        <p:spPr>
          <a:xfrm>
            <a:off x="1797363" y="4701087"/>
            <a:ext cx="8657745" cy="369332"/>
          </a:xfrm>
          <a:prstGeom prst="rect">
            <a:avLst/>
          </a:prstGeom>
          <a:solidFill>
            <a:schemeClr val="bg1"/>
          </a:solidFill>
          <a:ln>
            <a:solidFill>
              <a:schemeClr val="tx1"/>
            </a:solidFill>
          </a:ln>
        </p:spPr>
        <p:txBody>
          <a:bodyPr vert="horz" wrap="square" rtlCol="0">
            <a:spAutoFit/>
          </a:bodyPr>
          <a:lstStyle/>
          <a:p>
            <a:r>
              <a:rPr lang="ja-JP" altLang="en-US" dirty="0"/>
              <a:t>オンサイト</a:t>
            </a:r>
            <a:endParaRPr kumimoji="1" lang="ja-JP" altLang="en-US" dirty="0"/>
          </a:p>
        </p:txBody>
      </p:sp>
      <p:cxnSp>
        <p:nvCxnSpPr>
          <p:cNvPr id="48" name="コネクタ: カギ線 47">
            <a:extLst>
              <a:ext uri="{FF2B5EF4-FFF2-40B4-BE49-F238E27FC236}">
                <a16:creationId xmlns:a16="http://schemas.microsoft.com/office/drawing/2014/main" id="{6F2F4C55-FA25-46AA-9085-A723A8E0D5E5}"/>
              </a:ext>
            </a:extLst>
          </p:cNvPr>
          <p:cNvCxnSpPr>
            <a:cxnSpLocks/>
            <a:stCxn id="6" idx="3"/>
            <a:endCxn id="43" idx="1"/>
          </p:cNvCxnSpPr>
          <p:nvPr/>
        </p:nvCxnSpPr>
        <p:spPr>
          <a:xfrm flipV="1">
            <a:off x="1285410" y="4885753"/>
            <a:ext cx="511953" cy="34585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CE06EB54-1B34-4059-93E8-758FB507DD45}"/>
              </a:ext>
            </a:extLst>
          </p:cNvPr>
          <p:cNvSpPr txBox="1"/>
          <p:nvPr/>
        </p:nvSpPr>
        <p:spPr>
          <a:xfrm>
            <a:off x="1813753" y="2961667"/>
            <a:ext cx="8512804" cy="369332"/>
          </a:xfrm>
          <a:prstGeom prst="rect">
            <a:avLst/>
          </a:prstGeom>
          <a:solidFill>
            <a:schemeClr val="bg1"/>
          </a:solidFill>
          <a:ln>
            <a:solidFill>
              <a:schemeClr val="tx1"/>
            </a:solidFill>
          </a:ln>
        </p:spPr>
        <p:txBody>
          <a:bodyPr vert="horz" wrap="square" rtlCol="0">
            <a:spAutoFit/>
          </a:bodyPr>
          <a:lstStyle/>
          <a:p>
            <a:r>
              <a:rPr lang="ja-JP" altLang="en-US" dirty="0"/>
              <a:t>＊＊サービス</a:t>
            </a:r>
            <a:endParaRPr kumimoji="1" lang="ja-JP" altLang="en-US" dirty="0"/>
          </a:p>
        </p:txBody>
      </p:sp>
      <p:cxnSp>
        <p:nvCxnSpPr>
          <p:cNvPr id="60" name="コネクタ: カギ線 59">
            <a:extLst>
              <a:ext uri="{FF2B5EF4-FFF2-40B4-BE49-F238E27FC236}">
                <a16:creationId xmlns:a16="http://schemas.microsoft.com/office/drawing/2014/main" id="{B9CA4202-51B2-4C6F-8F87-284A19AA5AB3}"/>
              </a:ext>
            </a:extLst>
          </p:cNvPr>
          <p:cNvCxnSpPr>
            <a:cxnSpLocks/>
            <a:stCxn id="66" idx="3"/>
            <a:endCxn id="58" idx="1"/>
          </p:cNvCxnSpPr>
          <p:nvPr/>
        </p:nvCxnSpPr>
        <p:spPr>
          <a:xfrm>
            <a:off x="1306645" y="2917747"/>
            <a:ext cx="507108" cy="22858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BFC4286-B880-4F1B-9017-27C319B70738}"/>
              </a:ext>
            </a:extLst>
          </p:cNvPr>
          <p:cNvSpPr txBox="1"/>
          <p:nvPr/>
        </p:nvSpPr>
        <p:spPr>
          <a:xfrm>
            <a:off x="4422987" y="2378269"/>
            <a:ext cx="360000"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4908438" y="2397169"/>
            <a:ext cx="327273"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112" idx="2"/>
            <a:endCxn id="8" idx="0"/>
          </p:cNvCxnSpPr>
          <p:nvPr/>
        </p:nvCxnSpPr>
        <p:spPr>
          <a:xfrm rot="5400000">
            <a:off x="4608595" y="1738420"/>
            <a:ext cx="634241" cy="64545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112" idx="2"/>
            <a:endCxn id="30" idx="0"/>
          </p:cNvCxnSpPr>
          <p:nvPr/>
        </p:nvCxnSpPr>
        <p:spPr>
          <a:xfrm rot="5400000">
            <a:off x="4833689" y="1982414"/>
            <a:ext cx="653141" cy="17636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0B97F5FF-6472-4E8F-A9F2-792448F84C0C}"/>
              </a:ext>
            </a:extLst>
          </p:cNvPr>
          <p:cNvCxnSpPr>
            <a:cxnSpLocks/>
            <a:stCxn id="102" idx="3"/>
            <a:endCxn id="5" idx="3"/>
          </p:cNvCxnSpPr>
          <p:nvPr/>
        </p:nvCxnSpPr>
        <p:spPr>
          <a:xfrm flipH="1" flipV="1">
            <a:off x="11235366" y="1508518"/>
            <a:ext cx="424386" cy="2593200"/>
          </a:xfrm>
          <a:prstGeom prst="bentConnector3">
            <a:avLst>
              <a:gd name="adj1" fmla="val -5386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EF4D3967-C248-4C41-AF5E-07E70437E331}"/>
              </a:ext>
            </a:extLst>
          </p:cNvPr>
          <p:cNvCxnSpPr>
            <a:cxnSpLocks/>
            <a:stCxn id="37" idx="3"/>
          </p:cNvCxnSpPr>
          <p:nvPr/>
        </p:nvCxnSpPr>
        <p:spPr>
          <a:xfrm flipV="1">
            <a:off x="10326556" y="4134689"/>
            <a:ext cx="904620" cy="12166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9C35F133-54D6-4646-BD73-54A292F8DC2B}"/>
              </a:ext>
            </a:extLst>
          </p:cNvPr>
          <p:cNvCxnSpPr>
            <a:cxnSpLocks/>
            <a:stCxn id="43" idx="3"/>
            <a:endCxn id="152" idx="1"/>
          </p:cNvCxnSpPr>
          <p:nvPr/>
        </p:nvCxnSpPr>
        <p:spPr>
          <a:xfrm>
            <a:off x="10455108" y="4885753"/>
            <a:ext cx="631853" cy="345855"/>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349749" y="2397169"/>
            <a:ext cx="327273" cy="3574707"/>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6284942" y="2397169"/>
            <a:ext cx="360000" cy="35747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5805096" y="2370093"/>
            <a:ext cx="360000" cy="3601783"/>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112" idx="2"/>
            <a:endCxn id="83" idx="0"/>
          </p:cNvCxnSpPr>
          <p:nvPr/>
        </p:nvCxnSpPr>
        <p:spPr>
          <a:xfrm rot="16200000" flipH="1">
            <a:off x="5054344" y="1938126"/>
            <a:ext cx="653141" cy="26494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112" idx="2"/>
            <a:endCxn id="87" idx="0"/>
          </p:cNvCxnSpPr>
          <p:nvPr/>
        </p:nvCxnSpPr>
        <p:spPr>
          <a:xfrm rot="16200000" flipH="1">
            <a:off x="5303737" y="1688733"/>
            <a:ext cx="626065" cy="7366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112" idx="2"/>
            <a:endCxn id="84" idx="0"/>
          </p:cNvCxnSpPr>
          <p:nvPr/>
        </p:nvCxnSpPr>
        <p:spPr>
          <a:xfrm rot="16200000" flipH="1">
            <a:off x="5530122" y="1462348"/>
            <a:ext cx="653141" cy="121649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417707" y="516791"/>
            <a:ext cx="2724152" cy="369332"/>
          </a:xfrm>
          <a:prstGeom prst="rect">
            <a:avLst/>
          </a:prstGeom>
          <a:noFill/>
          <a:ln>
            <a:solidFill>
              <a:schemeClr val="tx1"/>
            </a:solidFill>
          </a:ln>
        </p:spPr>
        <p:txBody>
          <a:bodyPr wrap="square" rtlCol="0">
            <a:spAutoFit/>
          </a:bodyPr>
          <a:lstStyle/>
          <a:p>
            <a:pPr algn="ctr"/>
            <a:r>
              <a:rPr kumimoji="1" lang="ja-JP" altLang="en-US" dirty="0"/>
              <a:t>ビジネスユニット</a:t>
            </a:r>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546745" y="1514961"/>
            <a:ext cx="4124737" cy="3716647"/>
          </a:xfrm>
          <a:prstGeom prst="bentConnector3">
            <a:avLst>
              <a:gd name="adj1" fmla="val 1055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4F481B69-75D8-4D3F-8458-10E19F1FABFA}"/>
              </a:ext>
            </a:extLst>
          </p:cNvPr>
          <p:cNvSpPr txBox="1"/>
          <p:nvPr/>
        </p:nvSpPr>
        <p:spPr>
          <a:xfrm>
            <a:off x="9602882" y="2320738"/>
            <a:ext cx="316125"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t>流通事業部</a:t>
            </a:r>
          </a:p>
        </p:txBody>
      </p:sp>
      <p:sp>
        <p:nvSpPr>
          <p:cNvPr id="145" name="テキスト ボックス 144">
            <a:extLst>
              <a:ext uri="{FF2B5EF4-FFF2-40B4-BE49-F238E27FC236}">
                <a16:creationId xmlns:a16="http://schemas.microsoft.com/office/drawing/2014/main" id="{5538BB1F-78D7-449C-9BDB-E1BF7E134660}"/>
              </a:ext>
            </a:extLst>
          </p:cNvPr>
          <p:cNvSpPr txBox="1"/>
          <p:nvPr/>
        </p:nvSpPr>
        <p:spPr>
          <a:xfrm>
            <a:off x="9142649" y="2362246"/>
            <a:ext cx="332438" cy="3599382"/>
          </a:xfrm>
          <a:prstGeom prst="rect">
            <a:avLst/>
          </a:prstGeom>
          <a:solidFill>
            <a:schemeClr val="bg1"/>
          </a:solidFill>
          <a:ln>
            <a:solidFill>
              <a:schemeClr val="tx1"/>
            </a:solidFill>
          </a:ln>
        </p:spPr>
        <p:txBody>
          <a:bodyPr vert="horz" wrap="square" rtlCol="0">
            <a:noAutofit/>
          </a:bodyPr>
          <a:lstStyle/>
          <a:p>
            <a:pPr algn="ctr"/>
            <a:r>
              <a:rPr kumimoji="1" lang="ja-JP" altLang="en-US" dirty="0">
                <a:latin typeface="MS Mincho" panose="02020609040205080304" pitchFamily="49" charset="-128"/>
                <a:ea typeface="MS Mincho" panose="02020609040205080304" pitchFamily="49" charset="-128"/>
              </a:rPr>
              <a:t>金融事業部</a:t>
            </a:r>
          </a:p>
        </p:txBody>
      </p:sp>
      <p:sp>
        <p:nvSpPr>
          <p:cNvPr id="152" name="テキスト ボックス 151">
            <a:extLst>
              <a:ext uri="{FF2B5EF4-FFF2-40B4-BE49-F238E27FC236}">
                <a16:creationId xmlns:a16="http://schemas.microsoft.com/office/drawing/2014/main" id="{C72DA8C4-31A4-486F-B023-676A9F3F5184}"/>
              </a:ext>
            </a:extLst>
          </p:cNvPr>
          <p:cNvSpPr txBox="1"/>
          <p:nvPr/>
        </p:nvSpPr>
        <p:spPr>
          <a:xfrm>
            <a:off x="11086961" y="5046942"/>
            <a:ext cx="594369"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en-US" altLang="ja-JP" dirty="0"/>
          </a:p>
        </p:txBody>
      </p:sp>
      <p:cxnSp>
        <p:nvCxnSpPr>
          <p:cNvPr id="175" name="コネクタ: カギ線 174">
            <a:extLst>
              <a:ext uri="{FF2B5EF4-FFF2-40B4-BE49-F238E27FC236}">
                <a16:creationId xmlns:a16="http://schemas.microsoft.com/office/drawing/2014/main" id="{5AC69CE1-F017-4372-A3D5-B879ADBBA10C}"/>
              </a:ext>
            </a:extLst>
          </p:cNvPr>
          <p:cNvCxnSpPr>
            <a:cxnSpLocks/>
            <a:stCxn id="181" idx="3"/>
            <a:endCxn id="152" idx="1"/>
          </p:cNvCxnSpPr>
          <p:nvPr/>
        </p:nvCxnSpPr>
        <p:spPr>
          <a:xfrm flipV="1">
            <a:off x="10414851" y="5231608"/>
            <a:ext cx="672110" cy="311954"/>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82" name="コネクタ: カギ線 181">
            <a:extLst>
              <a:ext uri="{FF2B5EF4-FFF2-40B4-BE49-F238E27FC236}">
                <a16:creationId xmlns:a16="http://schemas.microsoft.com/office/drawing/2014/main" id="{37F15553-54C1-4EDE-9F03-FF27E444A4C2}"/>
              </a:ext>
            </a:extLst>
          </p:cNvPr>
          <p:cNvCxnSpPr>
            <a:cxnSpLocks/>
            <a:stCxn id="6" idx="3"/>
            <a:endCxn id="181" idx="1"/>
          </p:cNvCxnSpPr>
          <p:nvPr/>
        </p:nvCxnSpPr>
        <p:spPr>
          <a:xfrm>
            <a:off x="1285410" y="5231609"/>
            <a:ext cx="485059" cy="3119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56230" y="2733081"/>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V="1">
            <a:off x="556231" y="1514961"/>
            <a:ext cx="4115251" cy="1402785"/>
          </a:xfrm>
          <a:prstGeom prst="bentConnector3">
            <a:avLst>
              <a:gd name="adj1" fmla="val 10555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79">
            <a:extLst>
              <a:ext uri="{FF2B5EF4-FFF2-40B4-BE49-F238E27FC236}">
                <a16:creationId xmlns:a16="http://schemas.microsoft.com/office/drawing/2014/main" id="{6490D413-8A3F-47BE-B6DF-80516D58C3AF}"/>
              </a:ext>
            </a:extLst>
          </p:cNvPr>
          <p:cNvCxnSpPr>
            <a:cxnSpLocks/>
            <a:stCxn id="152" idx="3"/>
            <a:endCxn id="5" idx="3"/>
          </p:cNvCxnSpPr>
          <p:nvPr/>
        </p:nvCxnSpPr>
        <p:spPr>
          <a:xfrm flipH="1" flipV="1">
            <a:off x="11235366" y="1508518"/>
            <a:ext cx="445964" cy="3723090"/>
          </a:xfrm>
          <a:prstGeom prst="bentConnector3">
            <a:avLst>
              <a:gd name="adj1" fmla="val -5126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3899328" y="2378269"/>
            <a:ext cx="372901" cy="3593607"/>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品質管理部</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12" idx="2"/>
            <a:endCxn id="68" idx="0"/>
          </p:cNvCxnSpPr>
          <p:nvPr/>
        </p:nvCxnSpPr>
        <p:spPr>
          <a:xfrm rot="5400000">
            <a:off x="4349991" y="1479816"/>
            <a:ext cx="634241" cy="116266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671481" y="1285896"/>
            <a:ext cx="1153923" cy="458132"/>
          </a:xfrm>
          <a:prstGeom prst="rect">
            <a:avLst/>
          </a:prstGeom>
          <a:solidFill>
            <a:schemeClr val="bg1"/>
          </a:solidFill>
          <a:ln>
            <a:solidFill>
              <a:schemeClr val="tx1"/>
            </a:solidFill>
          </a:ln>
        </p:spPr>
        <p:txBody>
          <a:bodyPr vert="horz" wrap="square" tIns="36000" rtlCol="0" anchor="ctr">
            <a:noAutofit/>
          </a:bodyPr>
          <a:lstStyle/>
          <a:p>
            <a:r>
              <a:rPr lang="ja-JP" altLang="en-US" dirty="0"/>
              <a:t>経営本</a:t>
            </a:r>
            <a:r>
              <a:rPr kumimoji="1" lang="ja-JP" altLang="en-US" dirty="0"/>
              <a:t>部</a:t>
            </a:r>
          </a:p>
        </p:txBody>
      </p:sp>
      <p:cxnSp>
        <p:nvCxnSpPr>
          <p:cNvPr id="89" name="コネクタ: カギ線 59">
            <a:extLst>
              <a:ext uri="{FF2B5EF4-FFF2-40B4-BE49-F238E27FC236}">
                <a16:creationId xmlns:a16="http://schemas.microsoft.com/office/drawing/2014/main" id="{19EAE7C7-C1E0-4B02-A850-FF4A375968CB}"/>
              </a:ext>
            </a:extLst>
          </p:cNvPr>
          <p:cNvCxnSpPr>
            <a:cxnSpLocks/>
            <a:stCxn id="66" idx="3"/>
            <a:endCxn id="7" idx="1"/>
          </p:cNvCxnSpPr>
          <p:nvPr/>
        </p:nvCxnSpPr>
        <p:spPr>
          <a:xfrm flipV="1">
            <a:off x="1306645" y="2662459"/>
            <a:ext cx="512220" cy="2552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en-US" altLang="ja-JP" dirty="0" err="1"/>
              <a:t>PdM</a:t>
            </a:r>
            <a:endParaRPr kumimoji="1" lang="ja-JP" altLang="en-US" dirty="0"/>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V="1">
            <a:off x="538605" y="1514962"/>
            <a:ext cx="4132876" cy="2552558"/>
          </a:xfrm>
          <a:prstGeom prst="bentConnector3">
            <a:avLst>
              <a:gd name="adj1" fmla="val 10553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6746341" y="2372494"/>
            <a:ext cx="360000" cy="3599382"/>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112" idx="2"/>
            <a:endCxn id="61" idx="0"/>
          </p:cNvCxnSpPr>
          <p:nvPr/>
        </p:nvCxnSpPr>
        <p:spPr>
          <a:xfrm rot="16200000" flipH="1">
            <a:off x="5773159" y="1219312"/>
            <a:ext cx="628466" cy="167789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98704" y="950044"/>
            <a:ext cx="7065355"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7551832" y="958110"/>
            <a:ext cx="1176166"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8965171" y="957394"/>
            <a:ext cx="3019451"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3407886" y="2378268"/>
            <a:ext cx="372901" cy="3593608"/>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事業企画部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112" idx="2"/>
            <a:endCxn id="70" idx="0"/>
          </p:cNvCxnSpPr>
          <p:nvPr/>
        </p:nvCxnSpPr>
        <p:spPr>
          <a:xfrm rot="5400000">
            <a:off x="4104270" y="1234095"/>
            <a:ext cx="634240" cy="16541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2022/7/1</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7862239" y="-1196334"/>
            <a:ext cx="437729" cy="46026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7932098" y="1951019"/>
            <a:ext cx="650399" cy="17988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7691596" y="1890407"/>
            <a:ext cx="650400" cy="3011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7702602" y="2366164"/>
            <a:ext cx="327273" cy="3599382"/>
          </a:xfrm>
          <a:prstGeom prst="rect">
            <a:avLst/>
          </a:prstGeom>
          <a:solidFill>
            <a:schemeClr val="bg1"/>
          </a:solidFill>
          <a:ln>
            <a:solidFill>
              <a:schemeClr val="tx1"/>
            </a:solidFill>
          </a:ln>
        </p:spPr>
        <p:txBody>
          <a:bodyPr vert="horz" wrap="square" tIns="36000" rtlCol="0" anchor="t">
            <a:noAutofit/>
          </a:bodyPr>
          <a:lstStyle/>
          <a:p>
            <a:r>
              <a:rPr kumimoji="1" lang="en-US" altLang="ja-JP" dirty="0">
                <a:latin typeface="MS Mincho" panose="02020609040205080304" pitchFamily="49" charset="-128"/>
                <a:ea typeface="MS Mincho" panose="02020609040205080304" pitchFamily="49" charset="-128"/>
              </a:rPr>
              <a:t>MASSC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9364939" y="308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102" name="テキスト ボックス 101">
            <a:extLst>
              <a:ext uri="{FF2B5EF4-FFF2-40B4-BE49-F238E27FC236}">
                <a16:creationId xmlns:a16="http://schemas.microsoft.com/office/drawing/2014/main" id="{30EB47C9-3D16-F3CC-B89A-5F84D4D7DD7D}"/>
              </a:ext>
            </a:extLst>
          </p:cNvPr>
          <p:cNvSpPr txBox="1"/>
          <p:nvPr/>
        </p:nvSpPr>
        <p:spPr>
          <a:xfrm>
            <a:off x="11076964" y="3917052"/>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sp>
        <p:nvSpPr>
          <p:cNvPr id="13" name="テキスト ボックス 12">
            <a:extLst>
              <a:ext uri="{FF2B5EF4-FFF2-40B4-BE49-F238E27FC236}">
                <a16:creationId xmlns:a16="http://schemas.microsoft.com/office/drawing/2014/main" id="{F1AA82F0-9F17-43BF-935A-AE7F9917D18A}"/>
              </a:ext>
            </a:extLst>
          </p:cNvPr>
          <p:cNvSpPr txBox="1"/>
          <p:nvPr/>
        </p:nvSpPr>
        <p:spPr>
          <a:xfrm>
            <a:off x="8190986" y="2366163"/>
            <a:ext cx="312509" cy="3599382"/>
          </a:xfrm>
          <a:prstGeom prst="rect">
            <a:avLst/>
          </a:prstGeom>
          <a:solidFill>
            <a:schemeClr val="bg1"/>
          </a:solidFill>
          <a:ln>
            <a:solidFill>
              <a:schemeClr val="tx1"/>
            </a:solidFill>
          </a:ln>
        </p:spPr>
        <p:txBody>
          <a:bodyPr vert="horz" wrap="square" rtlCol="0" anchor="t" anchorCtr="0">
            <a:noAutofit/>
          </a:bodyPr>
          <a:lstStyle/>
          <a:p>
            <a:r>
              <a:rPr lang="en-US" altLang="ja-JP" dirty="0">
                <a:latin typeface="MS Mincho" panose="02020609040205080304" pitchFamily="49" charset="-128"/>
                <a:ea typeface="MS Mincho" panose="02020609040205080304" pitchFamily="49" charset="-128"/>
              </a:rPr>
              <a:t>HRSSC</a:t>
            </a:r>
            <a:endParaRPr lang="ja-JP" altLang="en-US" dirty="0">
              <a:latin typeface="MS Mincho" panose="02020609040205080304" pitchFamily="49" charset="-128"/>
              <a:ea typeface="MS Mincho" panose="02020609040205080304" pitchFamily="49" charset="-128"/>
            </a:endParaRPr>
          </a:p>
        </p:txBody>
      </p:sp>
      <p:cxnSp>
        <p:nvCxnSpPr>
          <p:cNvPr id="240" name="コネクタ: カギ線 239">
            <a:extLst>
              <a:ext uri="{FF2B5EF4-FFF2-40B4-BE49-F238E27FC236}">
                <a16:creationId xmlns:a16="http://schemas.microsoft.com/office/drawing/2014/main" id="{153E787F-E730-28CB-445D-5BB812752B7E}"/>
              </a:ext>
            </a:extLst>
          </p:cNvPr>
          <p:cNvCxnSpPr>
            <a:cxnSpLocks/>
            <a:stCxn id="145" idx="0"/>
            <a:endCxn id="5" idx="2"/>
          </p:cNvCxnSpPr>
          <p:nvPr/>
        </p:nvCxnSpPr>
        <p:spPr>
          <a:xfrm rot="5400000" flipH="1" flipV="1">
            <a:off x="9511115" y="1490937"/>
            <a:ext cx="669062" cy="1073556"/>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43" name="コネクタ: カギ線 242">
            <a:extLst>
              <a:ext uri="{FF2B5EF4-FFF2-40B4-BE49-F238E27FC236}">
                <a16:creationId xmlns:a16="http://schemas.microsoft.com/office/drawing/2014/main" id="{EB27C49C-0BAE-2E86-8EA1-F80727CEEBB6}"/>
              </a:ext>
            </a:extLst>
          </p:cNvPr>
          <p:cNvCxnSpPr>
            <a:cxnSpLocks/>
            <a:stCxn id="12" idx="0"/>
            <a:endCxn id="97" idx="2"/>
          </p:cNvCxnSpPr>
          <p:nvPr/>
        </p:nvCxnSpPr>
        <p:spPr>
          <a:xfrm rot="16200000" flipV="1">
            <a:off x="6743414" y="-77507"/>
            <a:ext cx="460309" cy="2387570"/>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246" name="テキスト ボックス 245">
            <a:extLst>
              <a:ext uri="{FF2B5EF4-FFF2-40B4-BE49-F238E27FC236}">
                <a16:creationId xmlns:a16="http://schemas.microsoft.com/office/drawing/2014/main" id="{8E4DF6F9-365D-D760-8A35-1CF79FC6C127}"/>
              </a:ext>
            </a:extLst>
          </p:cNvPr>
          <p:cNvSpPr txBox="1"/>
          <p:nvPr/>
        </p:nvSpPr>
        <p:spPr>
          <a:xfrm>
            <a:off x="11092751" y="2669216"/>
            <a:ext cx="582788" cy="369332"/>
          </a:xfrm>
          <a:prstGeom prst="rect">
            <a:avLst/>
          </a:prstGeom>
          <a:solidFill>
            <a:schemeClr val="bg1"/>
          </a:solidFill>
          <a:ln>
            <a:solidFill>
              <a:schemeClr val="tx1"/>
            </a:solidFill>
          </a:ln>
        </p:spPr>
        <p:txBody>
          <a:bodyPr vert="horz" wrap="square" rtlCol="0">
            <a:spAutoFit/>
          </a:bodyPr>
          <a:lstStyle/>
          <a:p>
            <a:pPr algn="ctr"/>
            <a:r>
              <a:rPr kumimoji="1" lang="en-US" altLang="ja-JP" dirty="0" err="1"/>
              <a:t>PjM</a:t>
            </a:r>
            <a:endParaRPr kumimoji="1" lang="ja-JP" altLang="en-US" dirty="0"/>
          </a:p>
        </p:txBody>
      </p:sp>
      <p:cxnSp>
        <p:nvCxnSpPr>
          <p:cNvPr id="247" name="コネクタ: カギ線 246">
            <a:extLst>
              <a:ext uri="{FF2B5EF4-FFF2-40B4-BE49-F238E27FC236}">
                <a16:creationId xmlns:a16="http://schemas.microsoft.com/office/drawing/2014/main" id="{AC166AC3-B20D-E776-2181-9EB99494AE85}"/>
              </a:ext>
            </a:extLst>
          </p:cNvPr>
          <p:cNvCxnSpPr>
            <a:cxnSpLocks/>
            <a:stCxn id="35" idx="3"/>
            <a:endCxn id="102" idx="1"/>
          </p:cNvCxnSpPr>
          <p:nvPr/>
        </p:nvCxnSpPr>
        <p:spPr>
          <a:xfrm>
            <a:off x="10326556" y="3669581"/>
            <a:ext cx="750408" cy="432137"/>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0" name="コネクタ: カギ線 249">
            <a:extLst>
              <a:ext uri="{FF2B5EF4-FFF2-40B4-BE49-F238E27FC236}">
                <a16:creationId xmlns:a16="http://schemas.microsoft.com/office/drawing/2014/main" id="{4C5C8FA3-DF76-6307-AB68-BB9E798E0200}"/>
              </a:ext>
            </a:extLst>
          </p:cNvPr>
          <p:cNvCxnSpPr>
            <a:cxnSpLocks/>
            <a:stCxn id="7" idx="3"/>
            <a:endCxn id="246" idx="1"/>
          </p:cNvCxnSpPr>
          <p:nvPr/>
        </p:nvCxnSpPr>
        <p:spPr>
          <a:xfrm>
            <a:off x="10303117" y="2662459"/>
            <a:ext cx="789634" cy="191423"/>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コネクタ: カギ線 252">
            <a:extLst>
              <a:ext uri="{FF2B5EF4-FFF2-40B4-BE49-F238E27FC236}">
                <a16:creationId xmlns:a16="http://schemas.microsoft.com/office/drawing/2014/main" id="{31957A3B-BAB8-B74D-9224-0757F80DEF5F}"/>
              </a:ext>
            </a:extLst>
          </p:cNvPr>
          <p:cNvCxnSpPr>
            <a:cxnSpLocks/>
            <a:stCxn id="58" idx="3"/>
            <a:endCxn id="246" idx="1"/>
          </p:cNvCxnSpPr>
          <p:nvPr/>
        </p:nvCxnSpPr>
        <p:spPr>
          <a:xfrm flipV="1">
            <a:off x="10326557" y="2853882"/>
            <a:ext cx="766194" cy="292451"/>
          </a:xfrm>
          <a:prstGeom prst="bentConnector3">
            <a:avLst>
              <a:gd name="adj1" fmla="val 50000"/>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996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ニアショア・オフショアのグローバルリソース活用（例）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3200" b="1" dirty="0">
                <a:latin typeface="ＭＳ ゴシック" panose="020B0609070205080204" pitchFamily="49" charset="-128"/>
                <a:ea typeface="ＭＳ ゴシック" panose="020B0609070205080204" pitchFamily="49" charset="-128"/>
              </a:rPr>
              <a:t>日本企業</a:t>
            </a:r>
            <a:endParaRPr lang="zh-CN" altLang="en-US" sz="32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ベトナムオフショア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中国オフショア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302609" y="547842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17" name="直線矢印コネクタ 16">
            <a:extLst>
              <a:ext uri="{FF2B5EF4-FFF2-40B4-BE49-F238E27FC236}">
                <a16:creationId xmlns:a16="http://schemas.microsoft.com/office/drawing/2014/main" id="{016ECC0C-9017-418D-BC5D-177F2B39904E}"/>
              </a:ext>
            </a:extLst>
          </p:cNvPr>
          <p:cNvCxnSpPr>
            <a:cxnSpLocks/>
            <a:stCxn id="20" idx="4"/>
            <a:endCxn id="15" idx="0"/>
          </p:cNvCxnSpPr>
          <p:nvPr/>
        </p:nvCxnSpPr>
        <p:spPr>
          <a:xfrm flipH="1">
            <a:off x="8836009" y="3041277"/>
            <a:ext cx="1810719" cy="243714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楕円 19">
            <a:extLst>
              <a:ext uri="{FF2B5EF4-FFF2-40B4-BE49-F238E27FC236}">
                <a16:creationId xmlns:a16="http://schemas.microsoft.com/office/drawing/2014/main" id="{0A247621-2A03-4550-ADEA-7D652BF9BE4C}"/>
              </a:ext>
            </a:extLst>
          </p:cNvPr>
          <p:cNvSpPr/>
          <p:nvPr/>
        </p:nvSpPr>
        <p:spPr>
          <a:xfrm>
            <a:off x="10113328" y="2355477"/>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26" name="楕円 25">
            <a:extLst>
              <a:ext uri="{FF2B5EF4-FFF2-40B4-BE49-F238E27FC236}">
                <a16:creationId xmlns:a16="http://schemas.microsoft.com/office/drawing/2014/main" id="{BA4A1E78-A2A8-47F1-85D5-03270FAA96BB}"/>
              </a:ext>
            </a:extLst>
          </p:cNvPr>
          <p:cNvSpPr/>
          <p:nvPr/>
        </p:nvSpPr>
        <p:spPr>
          <a:xfrm>
            <a:off x="6828104" y="55139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29" name="直線矢印コネクタ 28">
            <a:extLst>
              <a:ext uri="{FF2B5EF4-FFF2-40B4-BE49-F238E27FC236}">
                <a16:creationId xmlns:a16="http://schemas.microsoft.com/office/drawing/2014/main" id="{A44ED81E-F892-4A10-92A0-9D85CAD3FBBE}"/>
              </a:ext>
            </a:extLst>
          </p:cNvPr>
          <p:cNvCxnSpPr>
            <a:cxnSpLocks/>
            <a:stCxn id="20" idx="4"/>
            <a:endCxn id="26" idx="0"/>
          </p:cNvCxnSpPr>
          <p:nvPr/>
        </p:nvCxnSpPr>
        <p:spPr>
          <a:xfrm flipH="1">
            <a:off x="7361504" y="3041277"/>
            <a:ext cx="3285224" cy="247269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楕円 32">
            <a:extLst>
              <a:ext uri="{FF2B5EF4-FFF2-40B4-BE49-F238E27FC236}">
                <a16:creationId xmlns:a16="http://schemas.microsoft.com/office/drawing/2014/main" id="{790E2782-9D7A-469E-BEE1-359D216AD1F1}"/>
              </a:ext>
            </a:extLst>
          </p:cNvPr>
          <p:cNvSpPr/>
          <p:nvPr/>
        </p:nvSpPr>
        <p:spPr>
          <a:xfrm>
            <a:off x="5127244" y="5524568"/>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5660644" y="4523691"/>
            <a:ext cx="1439487" cy="100087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flipH="1">
            <a:off x="5660644" y="4530898"/>
            <a:ext cx="638" cy="99367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20" idx="4"/>
            <a:endCxn id="37" idx="0"/>
          </p:cNvCxnSpPr>
          <p:nvPr/>
        </p:nvCxnSpPr>
        <p:spPr>
          <a:xfrm flipH="1">
            <a:off x="5661282" y="3041277"/>
            <a:ext cx="4985446" cy="80382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20" idx="4"/>
            <a:endCxn id="35" idx="0"/>
          </p:cNvCxnSpPr>
          <p:nvPr/>
        </p:nvCxnSpPr>
        <p:spPr>
          <a:xfrm flipH="1">
            <a:off x="7100131" y="3041277"/>
            <a:ext cx="3546597" cy="79661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cxnSp>
        <p:nvCxnSpPr>
          <p:cNvPr id="59" name="直線矢印コネクタ 58">
            <a:extLst>
              <a:ext uri="{FF2B5EF4-FFF2-40B4-BE49-F238E27FC236}">
                <a16:creationId xmlns:a16="http://schemas.microsoft.com/office/drawing/2014/main" id="{FC4E32BA-971F-4A33-9C28-E8EA9079B908}"/>
              </a:ext>
            </a:extLst>
          </p:cNvPr>
          <p:cNvCxnSpPr>
            <a:cxnSpLocks/>
            <a:stCxn id="20" idx="4"/>
            <a:endCxn id="58" idx="0"/>
          </p:cNvCxnSpPr>
          <p:nvPr/>
        </p:nvCxnSpPr>
        <p:spPr>
          <a:xfrm flipH="1">
            <a:off x="4278214" y="3041277"/>
            <a:ext cx="6368514" cy="8311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63" name="楕円 62">
            <a:extLst>
              <a:ext uri="{FF2B5EF4-FFF2-40B4-BE49-F238E27FC236}">
                <a16:creationId xmlns:a16="http://schemas.microsoft.com/office/drawing/2014/main" id="{7FF20344-291E-406A-B3CD-CEC837BEECC8}"/>
              </a:ext>
            </a:extLst>
          </p:cNvPr>
          <p:cNvSpPr/>
          <p:nvPr/>
        </p:nvSpPr>
        <p:spPr>
          <a:xfrm>
            <a:off x="8990902" y="1517133"/>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36917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69" name="フローチャート: 代替処理 68">
            <a:extLst>
              <a:ext uri="{FF2B5EF4-FFF2-40B4-BE49-F238E27FC236}">
                <a16:creationId xmlns:a16="http://schemas.microsoft.com/office/drawing/2014/main" id="{033D9099-8FE9-4FCA-9874-92A0865785E3}"/>
              </a:ext>
            </a:extLst>
          </p:cNvPr>
          <p:cNvSpPr/>
          <p:nvPr/>
        </p:nvSpPr>
        <p:spPr>
          <a:xfrm>
            <a:off x="876171" y="2606764"/>
            <a:ext cx="2348313" cy="637473"/>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中国市場</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20" idx="4"/>
            <a:endCxn id="69" idx="3"/>
          </p:cNvCxnSpPr>
          <p:nvPr/>
        </p:nvCxnSpPr>
        <p:spPr>
          <a:xfrm flipH="1" flipV="1">
            <a:off x="3224484" y="2925501"/>
            <a:ext cx="7422244" cy="1157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20" idx="4"/>
          </p:cNvCxnSpPr>
          <p:nvPr/>
        </p:nvCxnSpPr>
        <p:spPr>
          <a:xfrm flipH="1">
            <a:off x="3119312" y="3041277"/>
            <a:ext cx="7527416" cy="85018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478072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日本ニアショア</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4918677"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先端科学技術研究</a:t>
            </a:r>
            <a:r>
              <a:rPr lang="zh-CN" altLang="en-US" b="1" dirty="0">
                <a:latin typeface="ＭＳ ゴシック" panose="020B0609070205080204" pitchFamily="49" charset="-128"/>
                <a:ea typeface="ＭＳ ゴシック" panose="020B0609070205080204" pitchFamily="49" charset="-128"/>
              </a:rPr>
              <a:t>部</a:t>
            </a: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490559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482492" y="1860033"/>
            <a:ext cx="1508410" cy="49544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191583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1604423" cy="28438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495573" y="1612751"/>
            <a:ext cx="1495329" cy="24728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 name="灯片编号占位符 1">
            <a:extLst>
              <a:ext uri="{FF2B5EF4-FFF2-40B4-BE49-F238E27FC236}">
                <a16:creationId xmlns:a16="http://schemas.microsoft.com/office/drawing/2014/main" id="{DC5DDCF3-9D00-4B7A-B784-B0245E6B3A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2022/7/1</a:t>
            </a:fld>
            <a:endParaRPr lang="en-US"/>
          </a:p>
        </p:txBody>
      </p:sp>
      <p:sp>
        <p:nvSpPr>
          <p:cNvPr id="55" name="フローチャート: 代替処理 54">
            <a:extLst>
              <a:ext uri="{FF2B5EF4-FFF2-40B4-BE49-F238E27FC236}">
                <a16:creationId xmlns:a16="http://schemas.microsoft.com/office/drawing/2014/main" id="{DAA09371-4108-4967-8DBE-A127F3E2E10C}"/>
              </a:ext>
            </a:extLst>
          </p:cNvPr>
          <p:cNvSpPr/>
          <p:nvPr/>
        </p:nvSpPr>
        <p:spPr>
          <a:xfrm>
            <a:off x="9758982" y="5491206"/>
            <a:ext cx="1697305" cy="637473"/>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ＭＳ ゴシック" panose="020B0609070205080204" pitchFamily="49" charset="-128"/>
                <a:ea typeface="ＭＳ ゴシック" panose="020B0609070205080204" pitchFamily="49" charset="-128"/>
              </a:rPr>
              <a:t>ビジネス</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推進センター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96" name="直線矢印コネクタ 95">
            <a:extLst>
              <a:ext uri="{FF2B5EF4-FFF2-40B4-BE49-F238E27FC236}">
                <a16:creationId xmlns:a16="http://schemas.microsoft.com/office/drawing/2014/main" id="{560AAC29-F3FE-4772-A0BE-C989A9B1B0C0}"/>
              </a:ext>
            </a:extLst>
          </p:cNvPr>
          <p:cNvCxnSpPr>
            <a:cxnSpLocks/>
            <a:stCxn id="20" idx="4"/>
            <a:endCxn id="55" idx="0"/>
          </p:cNvCxnSpPr>
          <p:nvPr/>
        </p:nvCxnSpPr>
        <p:spPr>
          <a:xfrm flipH="1">
            <a:off x="10607635" y="3041277"/>
            <a:ext cx="39093" cy="2449929"/>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55982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先進技術研究部</a:t>
            </a:r>
            <a:r>
              <a:rPr lang="zh-CN" altLang="en-US" dirty="0"/>
              <a:t>：</a:t>
            </a:r>
            <a:r>
              <a:rPr lang="ja-JP" altLang="en-US" dirty="0"/>
              <a:t>ビジネス研究院（産学研センター）</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2022/7/1</a:t>
            </a:fld>
            <a:endParaRPr lang="en-US"/>
          </a:p>
        </p:txBody>
      </p:sp>
    </p:spTree>
    <p:extLst>
      <p:ext uri="{BB962C8B-B14F-4D97-AF65-F5344CB8AC3E}">
        <p14:creationId xmlns:p14="http://schemas.microsoft.com/office/powerpoint/2010/main" val="38019382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2022/7/1</a:t>
            </a:fld>
            <a:endParaRPr lang="en-US"/>
          </a:p>
        </p:txBody>
      </p:sp>
    </p:spTree>
    <p:extLst>
      <p:ext uri="{BB962C8B-B14F-4D97-AF65-F5344CB8AC3E}">
        <p14:creationId xmlns:p14="http://schemas.microsoft.com/office/powerpoint/2010/main" val="3884277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984885"/>
          </a:xfrm>
        </p:spPr>
        <p:txBody>
          <a:bodyPr/>
          <a:lstStyle/>
          <a:p>
            <a:r>
              <a:rPr lang="ja-JP" altLang="en-US" dirty="0"/>
              <a:t>先進技術研究部</a:t>
            </a:r>
            <a:r>
              <a:rPr lang="zh-CN" altLang="en-US" dirty="0"/>
              <a:t>：</a:t>
            </a:r>
            <a:r>
              <a:rPr lang="ja-JP" altLang="en-US" dirty="0"/>
              <a:t>コミュニティ</a:t>
            </a:r>
            <a:br>
              <a:rPr lang="ja-JP" altLang="en-US" dirty="0"/>
            </a:b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646331"/>
          </a:xfrm>
        </p:spPr>
        <p:txBody>
          <a:bodyPr/>
          <a:lstStyle/>
          <a:p>
            <a:r>
              <a:rPr lang="ja-JP" altLang="en-US" dirty="0"/>
              <a:t>社員育成</a:t>
            </a:r>
            <a:endParaRPr lang="en-US" altLang="ja-JP" dirty="0"/>
          </a:p>
          <a:p>
            <a:pPr marL="800100" lvl="1" indent="-342900">
              <a:buFont typeface="Wingdings" panose="05000000000000000000" pitchFamily="2" charset="2"/>
              <a:buChar char="p"/>
            </a:pPr>
            <a:r>
              <a:rPr lang="ja-JP" altLang="en-US" dirty="0"/>
              <a:t>更新待ち</a:t>
            </a:r>
            <a:endParaRPr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2022/7/1</a:t>
            </a:fld>
            <a:endParaRPr lang="en-US"/>
          </a:p>
        </p:txBody>
      </p:sp>
    </p:spTree>
    <p:extLst>
      <p:ext uri="{BB962C8B-B14F-4D97-AF65-F5344CB8AC3E}">
        <p14:creationId xmlns:p14="http://schemas.microsoft.com/office/powerpoint/2010/main" val="706933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インフラサービス事業部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33965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2022/7/1</a:t>
            </a:fld>
            <a:endParaRPr lang="en-US"/>
          </a:p>
        </p:txBody>
      </p:sp>
    </p:spTree>
    <p:extLst>
      <p:ext uri="{BB962C8B-B14F-4D97-AF65-F5344CB8AC3E}">
        <p14:creationId xmlns:p14="http://schemas.microsoft.com/office/powerpoint/2010/main" val="1444263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グローバル人材開発サービス事業部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2022/7/1</a:t>
            </a:fld>
            <a:endParaRPr lang="en-US"/>
          </a:p>
        </p:txBody>
      </p:sp>
    </p:spTree>
    <p:extLst>
      <p:ext uri="{BB962C8B-B14F-4D97-AF65-F5344CB8AC3E}">
        <p14:creationId xmlns:p14="http://schemas.microsoft.com/office/powerpoint/2010/main" val="2602663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流通・サービスソリューション事業部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2022/7/1</a:t>
            </a:fld>
            <a:endParaRPr lang="en-US"/>
          </a:p>
        </p:txBody>
      </p:sp>
    </p:spTree>
    <p:extLst>
      <p:ext uri="{BB962C8B-B14F-4D97-AF65-F5344CB8AC3E}">
        <p14:creationId xmlns:p14="http://schemas.microsoft.com/office/powerpoint/2010/main" val="1594105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財務・金融ソリューション事業部</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2022/7/1</a:t>
            </a:fld>
            <a:endParaRPr lang="en-US"/>
          </a:p>
        </p:txBody>
      </p:sp>
    </p:spTree>
    <p:extLst>
      <p:ext uri="{BB962C8B-B14F-4D97-AF65-F5344CB8AC3E}">
        <p14:creationId xmlns:p14="http://schemas.microsoft.com/office/powerpoint/2010/main" val="177404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会社ブラント②：ホームページ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585323"/>
          </a:xfrm>
        </p:spPr>
        <p:txBody>
          <a:bodyPr/>
          <a:lstStyle/>
          <a:p>
            <a:r>
              <a:rPr lang="ja-JP" altLang="en-US" dirty="0"/>
              <a:t>現状：</a:t>
            </a:r>
            <a:endParaRPr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a:t>
            </a:fld>
            <a:endParaRPr lang="en-US"/>
          </a:p>
        </p:txBody>
      </p:sp>
    </p:spTree>
    <p:extLst>
      <p:ext uri="{BB962C8B-B14F-4D97-AF65-F5344CB8AC3E}">
        <p14:creationId xmlns:p14="http://schemas.microsoft.com/office/powerpoint/2010/main" val="3699622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ヘルスケアソリューション事業部</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2022/7/1</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414167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9EA3E-3967-46A2-A133-8C673844FAD3}"/>
              </a:ext>
            </a:extLst>
          </p:cNvPr>
          <p:cNvSpPr>
            <a:spLocks noGrp="1"/>
          </p:cNvSpPr>
          <p:nvPr>
            <p:ph type="title"/>
          </p:nvPr>
        </p:nvSpPr>
        <p:spPr>
          <a:xfrm>
            <a:off x="316983" y="-16805"/>
            <a:ext cx="11540249" cy="492443"/>
          </a:xfrm>
        </p:spPr>
        <p:txBody>
          <a:bodyPr/>
          <a:lstStyle/>
          <a:p>
            <a:r>
              <a:rPr lang="ja-JP" altLang="en-US" dirty="0"/>
              <a:t>マーケティング＆セールス部</a:t>
            </a:r>
            <a:endParaRPr lang="zh-CN" altLang="en-US" dirty="0"/>
          </a:p>
        </p:txBody>
      </p:sp>
      <p:sp>
        <p:nvSpPr>
          <p:cNvPr id="3" name="文本占位符 2">
            <a:extLst>
              <a:ext uri="{FF2B5EF4-FFF2-40B4-BE49-F238E27FC236}">
                <a16:creationId xmlns:a16="http://schemas.microsoft.com/office/drawing/2014/main" id="{5EC973E5-0636-48D6-835F-40E09B942A81}"/>
              </a:ext>
            </a:extLst>
          </p:cNvPr>
          <p:cNvSpPr>
            <a:spLocks noGrp="1"/>
          </p:cNvSpPr>
          <p:nvPr>
            <p:ph type="body" idx="1"/>
          </p:nvPr>
        </p:nvSpPr>
        <p:spPr>
          <a:xfrm>
            <a:off x="316983" y="557909"/>
            <a:ext cx="11540249" cy="2308324"/>
          </a:xfrm>
        </p:spPr>
        <p:txBody>
          <a:bodyPr/>
          <a:lstStyle/>
          <a:p>
            <a:r>
              <a:rPr lang="ja-JP" altLang="en-US" dirty="0"/>
              <a:t>プロダクトマネージャー</a:t>
            </a:r>
            <a:endParaRPr lang="en-US" altLang="ja-JP" dirty="0"/>
          </a:p>
          <a:p>
            <a:pPr marL="800100" lvl="1" indent="-342900">
              <a:buFont typeface="Wingdings" panose="05000000000000000000" pitchFamily="2" charset="2"/>
              <a:buChar char="ü"/>
            </a:pPr>
            <a:r>
              <a:rPr lang="ja-JP" altLang="en-US" dirty="0"/>
              <a:t>マーケティングニーズ分析</a:t>
            </a:r>
            <a:endParaRPr lang="en-US" altLang="ja-JP" dirty="0"/>
          </a:p>
          <a:p>
            <a:pPr marL="800100" lvl="1" indent="-342900">
              <a:buFont typeface="Wingdings" panose="05000000000000000000" pitchFamily="2" charset="2"/>
              <a:buChar char="ü"/>
            </a:pPr>
            <a:r>
              <a:rPr lang="ja-JP" altLang="en-US" dirty="0"/>
              <a:t>プロダクトビジネスモデルデザイン＆運営データアナウンス</a:t>
            </a:r>
            <a:endParaRPr lang="en-US" altLang="zh-CN" dirty="0"/>
          </a:p>
          <a:p>
            <a:r>
              <a:rPr lang="ja-JP" altLang="en-US" dirty="0"/>
              <a:t>セールス</a:t>
            </a:r>
            <a:endParaRPr lang="en-US" altLang="ja-JP" dirty="0"/>
          </a:p>
          <a:p>
            <a:pPr marL="800100" lvl="1" indent="-342900">
              <a:buFont typeface="Wingdings" panose="05000000000000000000" pitchFamily="2" charset="2"/>
              <a:buChar char="ü"/>
            </a:pPr>
            <a:r>
              <a:rPr lang="ja-JP" altLang="en-US" dirty="0"/>
              <a:t>受注開発案件</a:t>
            </a:r>
            <a:endParaRPr lang="en-US" altLang="zh-CN" dirty="0"/>
          </a:p>
          <a:p>
            <a:endParaRPr lang="en-US" altLang="zh-CN" dirty="0"/>
          </a:p>
          <a:p>
            <a:endParaRPr lang="zh-CN" altLang="en-US" dirty="0"/>
          </a:p>
        </p:txBody>
      </p:sp>
      <p:sp>
        <p:nvSpPr>
          <p:cNvPr id="4" name="日期占位符 3">
            <a:extLst>
              <a:ext uri="{FF2B5EF4-FFF2-40B4-BE49-F238E27FC236}">
                <a16:creationId xmlns:a16="http://schemas.microsoft.com/office/drawing/2014/main" id="{E7EAAF34-CDEC-4070-BB2C-BF272FC42586}"/>
              </a:ext>
            </a:extLst>
          </p:cNvPr>
          <p:cNvSpPr>
            <a:spLocks noGrp="1"/>
          </p:cNvSpPr>
          <p:nvPr>
            <p:ph type="dt" sz="half" idx="6"/>
          </p:nvPr>
        </p:nvSpPr>
        <p:spPr/>
        <p:txBody>
          <a:bodyPr/>
          <a:lstStyle/>
          <a:p>
            <a:fld id="{8FE51E8E-C10F-4A0F-93A7-73BF0C626025}" type="datetime1">
              <a:rPr lang="zh-CN" altLang="en-US" smtClean="0"/>
              <a:t>2022/7/1</a:t>
            </a:fld>
            <a:endParaRPr lang="en-US"/>
          </a:p>
        </p:txBody>
      </p:sp>
      <p:sp>
        <p:nvSpPr>
          <p:cNvPr id="5" name="灯片编号占位符 4">
            <a:extLst>
              <a:ext uri="{FF2B5EF4-FFF2-40B4-BE49-F238E27FC236}">
                <a16:creationId xmlns:a16="http://schemas.microsoft.com/office/drawing/2014/main" id="{E233F33E-EB37-4896-83E2-7C2B9439D59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71</a:t>
            </a:fld>
            <a:r>
              <a:rPr spc="-45"/>
              <a:t> </a:t>
            </a:r>
            <a:r>
              <a:rPr spc="-5"/>
              <a:t>-</a:t>
            </a:r>
            <a:endParaRPr spc="-5" dirty="0"/>
          </a:p>
        </p:txBody>
      </p:sp>
    </p:spTree>
    <p:extLst>
      <p:ext uri="{BB962C8B-B14F-4D97-AF65-F5344CB8AC3E}">
        <p14:creationId xmlns:p14="http://schemas.microsoft.com/office/powerpoint/2010/main" val="21225609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936F9-4650-4A80-AC87-5E4D42C7B79D}"/>
              </a:ext>
            </a:extLst>
          </p:cNvPr>
          <p:cNvSpPr>
            <a:spLocks noGrp="1"/>
          </p:cNvSpPr>
          <p:nvPr>
            <p:ph type="title"/>
          </p:nvPr>
        </p:nvSpPr>
        <p:spPr>
          <a:xfrm>
            <a:off x="316983" y="-16805"/>
            <a:ext cx="11540249" cy="492443"/>
          </a:xfrm>
        </p:spPr>
        <p:txBody>
          <a:bodyPr/>
          <a:lstStyle/>
          <a:p>
            <a:r>
              <a:rPr lang="ja-JP" altLang="en-US" dirty="0"/>
              <a:t>管理部</a:t>
            </a:r>
            <a:endParaRPr lang="zh-CN" altLang="en-US" dirty="0"/>
          </a:p>
        </p:txBody>
      </p:sp>
      <p:sp>
        <p:nvSpPr>
          <p:cNvPr id="3" name="テキスト プレースホルダー 2">
            <a:extLst>
              <a:ext uri="{FF2B5EF4-FFF2-40B4-BE49-F238E27FC236}">
                <a16:creationId xmlns:a16="http://schemas.microsoft.com/office/drawing/2014/main" id="{A7CFBC71-2129-439E-851D-36702DB81F63}"/>
              </a:ext>
            </a:extLst>
          </p:cNvPr>
          <p:cNvSpPr>
            <a:spLocks noGrp="1"/>
          </p:cNvSpPr>
          <p:nvPr>
            <p:ph type="body" idx="1"/>
          </p:nvPr>
        </p:nvSpPr>
        <p:spPr>
          <a:xfrm>
            <a:off x="316983" y="557909"/>
            <a:ext cx="11540249" cy="2677656"/>
          </a:xfrm>
        </p:spPr>
        <p:txBody>
          <a:bodyPr/>
          <a:lstStyle/>
          <a:p>
            <a:r>
              <a:rPr lang="ja-JP" altLang="en-US" dirty="0"/>
              <a:t>人事</a:t>
            </a:r>
            <a:endParaRPr lang="en-US" altLang="ja-JP" dirty="0"/>
          </a:p>
          <a:p>
            <a:pPr marL="800100" lvl="1" indent="-342900">
              <a:buFont typeface="Wingdings" panose="05000000000000000000" pitchFamily="2" charset="2"/>
              <a:buChar char="ü"/>
            </a:pPr>
            <a:r>
              <a:rPr lang="ja-JP" altLang="en-US" dirty="0"/>
              <a:t>社員紹介</a:t>
            </a:r>
            <a:endParaRPr lang="en-US" altLang="ja-JP" dirty="0"/>
          </a:p>
          <a:p>
            <a:r>
              <a:rPr lang="ja-JP" altLang="en-US" dirty="0"/>
              <a:t>財務</a:t>
            </a:r>
            <a:endParaRPr lang="en-US" altLang="ja-JP" dirty="0"/>
          </a:p>
          <a:p>
            <a:pPr marL="800100" lvl="1" indent="-342900">
              <a:buFont typeface="Wingdings" panose="05000000000000000000" pitchFamily="2" charset="2"/>
              <a:buChar char="ü"/>
            </a:pPr>
            <a:r>
              <a:rPr lang="ja-JP" altLang="en-US" dirty="0"/>
              <a:t>コスト精算、プロジェクト運営リスクの早期発見（課題）</a:t>
            </a:r>
            <a:endParaRPr lang="en-US" altLang="ja-JP" dirty="0"/>
          </a:p>
          <a:p>
            <a:pPr marL="800100" lvl="1" indent="-342900">
              <a:buFont typeface="Wingdings" panose="05000000000000000000" pitchFamily="2" charset="2"/>
              <a:buChar char="ü"/>
            </a:pPr>
            <a:r>
              <a:rPr lang="ja-JP" altLang="en-US" dirty="0"/>
              <a:t>現金流動性（課題）</a:t>
            </a:r>
            <a:endParaRPr lang="en-US" altLang="ja-JP" dirty="0"/>
          </a:p>
          <a:p>
            <a:pPr marL="0" lvl="1"/>
            <a:r>
              <a:rPr lang="ja-JP" altLang="en-US" sz="2400" dirty="0">
                <a:solidFill>
                  <a:schemeClr val="tx1"/>
                </a:solidFill>
              </a:rPr>
              <a:t>セキュリティ</a:t>
            </a:r>
            <a:endParaRPr lang="en-US" altLang="ja-JP" sz="2400" dirty="0">
              <a:solidFill>
                <a:schemeClr val="tx1"/>
              </a:solidFill>
            </a:endParaRPr>
          </a:p>
          <a:p>
            <a:pPr marL="0" lvl="1"/>
            <a:endParaRPr lang="en-US" altLang="ja-JP" sz="2400" dirty="0">
              <a:solidFill>
                <a:schemeClr val="tx1"/>
              </a:solidFill>
            </a:endParaRPr>
          </a:p>
          <a:p>
            <a:pPr marL="800100" lvl="1" indent="-342900">
              <a:buFont typeface="Wingdings" panose="05000000000000000000" pitchFamily="2" charset="2"/>
              <a:buChar char="ü"/>
            </a:pPr>
            <a:endParaRPr lang="zh-CN" altLang="en-US" dirty="0"/>
          </a:p>
        </p:txBody>
      </p:sp>
      <p:sp>
        <p:nvSpPr>
          <p:cNvPr id="4" name="日付プレースホルダー 3">
            <a:extLst>
              <a:ext uri="{FF2B5EF4-FFF2-40B4-BE49-F238E27FC236}">
                <a16:creationId xmlns:a16="http://schemas.microsoft.com/office/drawing/2014/main" id="{559B59E9-9C1A-4523-B698-3CA7926EA293}"/>
              </a:ext>
            </a:extLst>
          </p:cNvPr>
          <p:cNvSpPr>
            <a:spLocks noGrp="1"/>
          </p:cNvSpPr>
          <p:nvPr>
            <p:ph type="dt" sz="half" idx="6"/>
          </p:nvPr>
        </p:nvSpPr>
        <p:spPr/>
        <p:txBody>
          <a:bodyPr/>
          <a:lstStyle/>
          <a:p>
            <a:fld id="{EBD34185-0780-419F-9E23-EE91E7236BDE}"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E9356ABB-5C22-4E6B-BA87-4DE78BC103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175207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highlight>
                  <a:srgbClr val="00FF00"/>
                </a:highlight>
              </a:rPr>
              <a:t>人事管理</a:t>
            </a:r>
            <a:endParaRPr lang="en-US" altLang="ja-JP" sz="2400" dirty="0">
              <a:highlight>
                <a:srgbClr val="00FF00"/>
              </a:highlight>
            </a:endParaRPr>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2636009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74</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2022/7/1</a:t>
            </a:fld>
            <a:endParaRPr lang="en-US"/>
          </a:p>
        </p:txBody>
      </p:sp>
    </p:spTree>
    <p:extLst>
      <p:ext uri="{BB962C8B-B14F-4D97-AF65-F5344CB8AC3E}">
        <p14:creationId xmlns:p14="http://schemas.microsoft.com/office/powerpoint/2010/main" val="1850721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a:t>社員</a:t>
            </a:r>
            <a:r>
              <a:rPr lang="ja-JP" altLang="en-US" dirty="0"/>
              <a:t>へ</a:t>
            </a:r>
            <a:r>
              <a:rPr lang="ja-JP" altLang="en-US"/>
              <a:t>サポート</a:t>
            </a:r>
            <a:endParaRPr lang="ja-JP" altLang="en-US" dirty="0"/>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75</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2022/7/1</a:t>
            </a:fld>
            <a:endParaRPr lang="en-US"/>
          </a:p>
        </p:txBody>
      </p:sp>
    </p:spTree>
    <p:extLst>
      <p:ext uri="{BB962C8B-B14F-4D97-AF65-F5344CB8AC3E}">
        <p14:creationId xmlns:p14="http://schemas.microsoft.com/office/powerpoint/2010/main" val="15252672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2022/7/1</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extLst>
              <p:ext uri="{D42A27DB-BD31-4B8C-83A1-F6EECF244321}">
                <p14:modId xmlns:p14="http://schemas.microsoft.com/office/powerpoint/2010/main" val="1166399272"/>
              </p:ext>
            </p:extLst>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10825868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extLst>
              <p:ext uri="{D42A27DB-BD31-4B8C-83A1-F6EECF244321}">
                <p14:modId xmlns:p14="http://schemas.microsoft.com/office/powerpoint/2010/main" val="2145418640"/>
              </p:ext>
            </p:extLst>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extLst>
              <p:ext uri="{D42A27DB-BD31-4B8C-83A1-F6EECF244321}">
                <p14:modId xmlns:p14="http://schemas.microsoft.com/office/powerpoint/2010/main" val="214990238"/>
              </p:ext>
            </p:extLst>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extLst>
              <p:ext uri="{D42A27DB-BD31-4B8C-83A1-F6EECF244321}">
                <p14:modId xmlns:p14="http://schemas.microsoft.com/office/powerpoint/2010/main" val="3070763130"/>
              </p:ext>
            </p:extLst>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社内講師（時間）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26823812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a:xfrm>
            <a:off x="316983" y="-16805"/>
            <a:ext cx="11540249" cy="492443"/>
          </a:xfrm>
        </p:spPr>
        <p:txBody>
          <a:bodyPr/>
          <a:lstStyle/>
          <a:p>
            <a:r>
              <a:rPr lang="ja-JP" altLang="en-US"/>
              <a:t>給料・賞与制度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基本給調整：毎年６月と</a:t>
            </a:r>
            <a:r>
              <a:rPr lang="en-US" altLang="ja-JP" dirty="0"/>
              <a:t>12</a:t>
            </a:r>
            <a:r>
              <a:rPr lang="ja-JP" altLang="en-US" dirty="0"/>
              <a:t>月、</a:t>
            </a:r>
            <a:r>
              <a:rPr lang="en-US" altLang="ja-JP" dirty="0"/>
              <a:t>OKR</a:t>
            </a:r>
            <a:r>
              <a:rPr lang="ja-JP" altLang="en-US" dirty="0"/>
              <a:t>評価により職級と基本給を調整すること</a:t>
            </a:r>
            <a:endParaRPr lang="en-US" altLang="ja-JP" dirty="0"/>
          </a:p>
          <a:p>
            <a:r>
              <a:rPr lang="ja-JP" altLang="en-US" dirty="0"/>
              <a:t>業績賞与：毎年２回、毎回最大３ヶ月基本給</a:t>
            </a:r>
            <a:r>
              <a:rPr lang="en-US" altLang="ja-JP" dirty="0"/>
              <a:t>,</a:t>
            </a:r>
            <a:r>
              <a:rPr lang="ja-JP" altLang="en-US" dirty="0"/>
              <a:t>評価毎年３と</a:t>
            </a:r>
            <a:r>
              <a:rPr lang="en-US" altLang="ja-JP" dirty="0"/>
              <a:t>9</a:t>
            </a:r>
            <a:r>
              <a:rPr lang="ja-JP" altLang="en-US" dirty="0"/>
              <a:t>月、賞与支払い６と</a:t>
            </a:r>
            <a:r>
              <a:rPr lang="en-US" altLang="ja-JP" dirty="0"/>
              <a:t>12</a:t>
            </a:r>
            <a:r>
              <a:rPr lang="ja-JP" altLang="en-US" dirty="0"/>
              <a:t>月</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extLst>
              <p:ext uri="{D42A27DB-BD31-4B8C-83A1-F6EECF244321}">
                <p14:modId xmlns:p14="http://schemas.microsoft.com/office/powerpoint/2010/main" val="3649146334"/>
              </p:ext>
            </p:extLst>
          </p:nvPr>
        </p:nvGraphicFramePr>
        <p:xfrm>
          <a:off x="334768" y="2180203"/>
          <a:ext cx="11225161" cy="397764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得点≦４</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a:t>
                      </a:r>
                      <a:r>
                        <a:rPr lang="ja-JP" altLang="en-US"/>
                        <a:t>なり、職位調整</a:t>
                      </a:r>
                      <a:endParaRPr lang="en-US" altLang="ja-JP" dirty="0"/>
                    </a:p>
                  </a:txBody>
                  <a:tcPr/>
                </a:tc>
                <a:extLst>
                  <a:ext uri="{0D108BD9-81ED-4DB2-BD59-A6C34878D82A}">
                    <a16:rowId xmlns:a16="http://schemas.microsoft.com/office/drawing/2014/main" val="2232424737"/>
                  </a:ext>
                </a:extLst>
              </a:tr>
              <a:tr h="370840">
                <a:tc>
                  <a:txBody>
                    <a:bodyPr/>
                    <a:lstStyle/>
                    <a:p>
                      <a:r>
                        <a:rPr lang="ja-JP" altLang="en-US" dirty="0"/>
                        <a:t>４＜</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３ヶ月改善期間になり、自己改善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１ヶ月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ja-JP" altLang="en-US" dirty="0"/>
                        <a:t>１</a:t>
                      </a:r>
                      <a:r>
                        <a:rPr lang="en-US" altLang="ja-JP" dirty="0"/>
                        <a:t>.</a:t>
                      </a:r>
                      <a:r>
                        <a:rPr lang="ja-JP" altLang="en-US" dirty="0"/>
                        <a:t>５ヶ月</a:t>
                      </a:r>
                      <a:endParaRPr lang="zh-CN" altLang="en-US" dirty="0"/>
                    </a:p>
                  </a:txBody>
                  <a:tcPr/>
                </a:tc>
                <a:tc>
                  <a:txBody>
                    <a:bodyPr/>
                    <a:lstStyle/>
                    <a:p>
                      <a:r>
                        <a:rPr lang="ja-JP" altLang="en-US" dirty="0"/>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2022/7/1</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2141454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2022/7/1</a:t>
            </a:fld>
            <a:endParaRPr lang="en-US"/>
          </a:p>
        </p:txBody>
      </p:sp>
    </p:spTree>
    <p:extLst>
      <p:ext uri="{BB962C8B-B14F-4D97-AF65-F5344CB8AC3E}">
        <p14:creationId xmlns:p14="http://schemas.microsoft.com/office/powerpoint/2010/main" val="171359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会社ブラント</a:t>
            </a:r>
            <a:r>
              <a:rPr lang="ja-JP" altLang="en-US"/>
              <a:t>③：イベント及び情報アピール</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1846659"/>
          </a:xfrm>
        </p:spPr>
        <p:txBody>
          <a:bodyPr/>
          <a:lstStyle/>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a:t>
            </a:fld>
            <a:endParaRPr lang="en-US"/>
          </a:p>
        </p:txBody>
      </p:sp>
    </p:spTree>
    <p:extLst>
      <p:ext uri="{BB962C8B-B14F-4D97-AF65-F5344CB8AC3E}">
        <p14:creationId xmlns:p14="http://schemas.microsoft.com/office/powerpoint/2010/main" val="10678736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extLst>
              <p:ext uri="{D42A27DB-BD31-4B8C-83A1-F6EECF244321}">
                <p14:modId xmlns:p14="http://schemas.microsoft.com/office/powerpoint/2010/main" val="590423062"/>
              </p:ext>
            </p:extLst>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2022/7/1</a:t>
            </a:fld>
            <a:endParaRPr lang="en-US"/>
          </a:p>
        </p:txBody>
      </p:sp>
    </p:spTree>
    <p:extLst>
      <p:ext uri="{BB962C8B-B14F-4D97-AF65-F5344CB8AC3E}">
        <p14:creationId xmlns:p14="http://schemas.microsoft.com/office/powerpoint/2010/main" val="787263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2022/7/1</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spTree>
    <p:extLst>
      <p:ext uri="{BB962C8B-B14F-4D97-AF65-F5344CB8AC3E}">
        <p14:creationId xmlns:p14="http://schemas.microsoft.com/office/powerpoint/2010/main" val="34345721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社内職位異動の成立条件：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と社員は合意したら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チームの新メンバー、社員の新職位を探す方法：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社員のピーポーマネージャに連絡する。プロジェクト退出日まで</a:t>
            </a:r>
            <a:r>
              <a:rPr lang="en-US" altLang="ja-JP" sz="1800" dirty="0"/>
              <a:t>30</a:t>
            </a:r>
            <a:r>
              <a:rPr lang="ja-JP" altLang="en-US" sz="1800" dirty="0"/>
              <a:t>日以内連絡の時、社員の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社員のピーポーマネージャとテクニックマネージャは　社員へサポートする。</a:t>
            </a:r>
            <a:endParaRPr lang="en-US" altLang="ja-JP" sz="1800" dirty="0"/>
          </a:p>
          <a:p>
            <a:pPr marL="342900" indent="-342900" algn="l">
              <a:buFont typeface="Wingdings" panose="05000000000000000000" pitchFamily="2" charset="2"/>
              <a:buChar char="ü"/>
            </a:pPr>
            <a:r>
              <a:rPr lang="ja-JP" altLang="en-US" sz="1800" dirty="0"/>
              <a:t>社員は待機期間、テクニックマネージャの指示により　コミュニティーの社内作業を参画する。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2022/7/1</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Tree>
    <p:extLst>
      <p:ext uri="{BB962C8B-B14F-4D97-AF65-F5344CB8AC3E}">
        <p14:creationId xmlns:p14="http://schemas.microsoft.com/office/powerpoint/2010/main" val="2256499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社内副職</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原則：自社事業のビジネス秘密を守るために　社外副業は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社内に幅広い業務の副職チャンスを提供しています。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産業パークイベント「テックショー」に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社員は　産業パークイベント「テックショー」に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2022/7/1</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1079042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人材採用プラン（新卒①）</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117077245"/>
              </p:ext>
            </p:extLst>
          </p:nvPr>
        </p:nvGraphicFramePr>
        <p:xfrm>
          <a:off x="376901" y="534618"/>
          <a:ext cx="11438195" cy="185420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日本国籍</a:t>
                      </a:r>
                      <a:endParaRPr lang="zh-CN" altLang="en-US" dirty="0"/>
                    </a:p>
                  </a:txBody>
                  <a:tcPr/>
                </a:tc>
                <a:tc>
                  <a:txBody>
                    <a:bodyPr/>
                    <a:lstStyle/>
                    <a:p>
                      <a:r>
                        <a:rPr lang="en-US" altLang="ja-JP" dirty="0"/>
                        <a:t>2024</a:t>
                      </a:r>
                      <a:r>
                        <a:rPr lang="ja-JP" altLang="en-US" dirty="0"/>
                        <a:t>年から毎年</a:t>
                      </a:r>
                      <a:r>
                        <a:rPr lang="en-US" altLang="ja-JP" dirty="0"/>
                        <a:t>30</a:t>
                      </a:r>
                      <a:r>
                        <a:rPr lang="ja-JP" altLang="en-US" dirty="0"/>
                        <a:t>名採用</a:t>
                      </a:r>
                      <a:endParaRPr lang="zh-CN" altLang="en-US"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999663775"/>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中国国籍</a:t>
                      </a:r>
                      <a:endParaRPr lang="zh-CN" altLang="en-US" dirty="0"/>
                    </a:p>
                  </a:txBody>
                  <a:tcPr/>
                </a:tc>
                <a:tc>
                  <a:txBody>
                    <a:bodyPr/>
                    <a:lstStyle/>
                    <a:p>
                      <a:r>
                        <a:rPr lang="en-US" altLang="ja-JP" dirty="0"/>
                        <a:t>2023</a:t>
                      </a:r>
                      <a:r>
                        <a:rPr lang="ja-JP" altLang="en-US" dirty="0"/>
                        <a:t>年から毎年</a:t>
                      </a:r>
                      <a:r>
                        <a:rPr lang="en-US" altLang="ja-JP" dirty="0"/>
                        <a:t>30</a:t>
                      </a:r>
                      <a:r>
                        <a:rPr lang="ja-JP" altLang="en-US" dirty="0"/>
                        <a:t>名以上採用</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41234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ベトナム国籍</a:t>
                      </a:r>
                      <a:endParaRPr lang="zh-CN" altLang="en-US" dirty="0"/>
                    </a:p>
                  </a:txBody>
                  <a:tcPr/>
                </a:tc>
                <a:tc>
                  <a:txBody>
                    <a:bodyPr/>
                    <a:lstStyle/>
                    <a:p>
                      <a:r>
                        <a:rPr lang="en-US" altLang="ja-JP" dirty="0"/>
                        <a:t>2024</a:t>
                      </a:r>
                      <a:r>
                        <a:rPr lang="ja-JP" altLang="en-US" dirty="0"/>
                        <a:t>年から毎年？名採用（予定）</a:t>
                      </a:r>
                      <a:endParaRPr lang="en-US" altLang="ja-JP" dirty="0"/>
                    </a:p>
                  </a:txBody>
                  <a:tcPr/>
                </a:tc>
                <a:tc>
                  <a:txBody>
                    <a:bodyPr/>
                    <a:lstStyle/>
                    <a:p>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1636237012"/>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ラオス国籍</a:t>
                      </a:r>
                      <a:endParaRPr lang="zh-CN" altLang="en-US" dirty="0"/>
                    </a:p>
                  </a:txBody>
                  <a:tcPr/>
                </a:tc>
                <a:tc>
                  <a:txBody>
                    <a:bodyPr/>
                    <a:lstStyle/>
                    <a:p>
                      <a:r>
                        <a:rPr lang="ja-JP" altLang="en-US" dirty="0"/>
                        <a:t>予定なし</a:t>
                      </a:r>
                      <a:endParaRPr lang="en-US" altLang="ja-JP" dirty="0"/>
                    </a:p>
                  </a:txBody>
                  <a:tcPr/>
                </a:tc>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670349358"/>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2022/7/1</a:t>
            </a:fld>
            <a:endParaRPr lang="en-US"/>
          </a:p>
        </p:txBody>
      </p:sp>
    </p:spTree>
    <p:extLst>
      <p:ext uri="{BB962C8B-B14F-4D97-AF65-F5344CB8AC3E}">
        <p14:creationId xmlns:p14="http://schemas.microsoft.com/office/powerpoint/2010/main" val="9723957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人材採用プラン（新卒②）</a:t>
            </a:r>
            <a:endParaRPr lang="zh-CN" altLang="en-US" dirty="0"/>
          </a:p>
        </p:txBody>
      </p:sp>
      <p:sp>
        <p:nvSpPr>
          <p:cNvPr id="3" name="文本占位符 2">
            <a:extLst>
              <a:ext uri="{FF2B5EF4-FFF2-40B4-BE49-F238E27FC236}">
                <a16:creationId xmlns:a16="http://schemas.microsoft.com/office/drawing/2014/main" id="{A647E0BD-040A-4321-9E88-811D22A0D6FB}"/>
              </a:ext>
            </a:extLst>
          </p:cNvPr>
          <p:cNvSpPr>
            <a:spLocks noGrp="1"/>
          </p:cNvSpPr>
          <p:nvPr>
            <p:ph type="body" idx="1"/>
          </p:nvPr>
        </p:nvSpPr>
        <p:spPr>
          <a:xfrm>
            <a:off x="316982" y="5615496"/>
            <a:ext cx="11540249" cy="830997"/>
          </a:xfrm>
        </p:spPr>
        <p:txBody>
          <a:bodyPr/>
          <a:lstStyle/>
          <a:p>
            <a:r>
              <a:rPr lang="ja-JP" altLang="en-US" sz="1800" dirty="0">
                <a:latin typeface="SimSun" panose="02010600030101010101" pitchFamily="2" charset="-122"/>
                <a:ea typeface="SimSun" panose="02010600030101010101" pitchFamily="2" charset="-122"/>
              </a:rPr>
              <a:t>新卒採用：中国の大学キャンパスに現地採用、</a:t>
            </a:r>
            <a:r>
              <a:rPr lang="en-US" altLang="ja-JP" sz="1800" dirty="0">
                <a:latin typeface="SimSun" panose="02010600030101010101" pitchFamily="2" charset="-122"/>
                <a:ea typeface="SimSun" panose="02010600030101010101" pitchFamily="2" charset="-122"/>
              </a:rPr>
              <a:t> 1</a:t>
            </a:r>
            <a:r>
              <a:rPr lang="ja-JP" altLang="en-US" sz="1800" dirty="0">
                <a:latin typeface="SimSun" panose="02010600030101010101" pitchFamily="2" charset="-122"/>
                <a:ea typeface="SimSun" panose="02010600030101010101" pitchFamily="2" charset="-122"/>
              </a:rPr>
              <a:t>年～</a:t>
            </a:r>
            <a:r>
              <a:rPr lang="en-US" altLang="ja-JP" sz="1800" dirty="0">
                <a:latin typeface="SimSun" panose="02010600030101010101" pitchFamily="2" charset="-122"/>
                <a:ea typeface="SimSun" panose="02010600030101010101" pitchFamily="2" charset="-122"/>
              </a:rPr>
              <a:t>2</a:t>
            </a:r>
            <a:r>
              <a:rPr lang="ja-JP" altLang="en-US" sz="1800" dirty="0">
                <a:latin typeface="SimSun" panose="02010600030101010101" pitchFamily="2" charset="-122"/>
                <a:ea typeface="SimSun" panose="02010600030101010101" pitchFamily="2" charset="-122"/>
              </a:rPr>
              <a:t>年の社員研修を参画する、修了したら新職位により社内のグロバール転職する。</a:t>
            </a:r>
            <a:endParaRPr lang="en-US" altLang="ja-JP" sz="1800" dirty="0">
              <a:latin typeface="SimSun" panose="02010600030101010101" pitchFamily="2" charset="-122"/>
              <a:ea typeface="SimSun" panose="02010600030101010101" pitchFamily="2" charset="-122"/>
            </a:endParaRPr>
          </a:p>
          <a:p>
            <a:r>
              <a:rPr lang="en-US" altLang="ja-JP" sz="1800" dirty="0">
                <a:latin typeface="SimSun" panose="02010600030101010101" pitchFamily="2" charset="-122"/>
                <a:ea typeface="SimSun" panose="02010600030101010101" pitchFamily="2" charset="-122"/>
              </a:rPr>
              <a:t>R</a:t>
            </a:r>
            <a:r>
              <a:rPr lang="ja-JP" altLang="en-US" sz="1800" dirty="0">
                <a:latin typeface="SimSun" panose="02010600030101010101" pitchFamily="2" charset="-122"/>
                <a:ea typeface="SimSun" panose="02010600030101010101" pitchFamily="2" charset="-122"/>
              </a:rPr>
              <a:t>＆</a:t>
            </a:r>
            <a:r>
              <a:rPr lang="en-US" altLang="ja-JP" sz="1800" dirty="0">
                <a:latin typeface="SimSun" panose="02010600030101010101" pitchFamily="2" charset="-122"/>
                <a:ea typeface="SimSun" panose="02010600030101010101" pitchFamily="2" charset="-122"/>
              </a:rPr>
              <a:t>D</a:t>
            </a:r>
            <a:r>
              <a:rPr lang="ja-JP" altLang="en-US" sz="1800" dirty="0">
                <a:latin typeface="SimSun" panose="02010600030101010101" pitchFamily="2" charset="-122"/>
                <a:ea typeface="SimSun" panose="02010600030101010101" pitchFamily="2" charset="-122"/>
              </a:rPr>
              <a:t>：研究＆開発関連の職位　　　</a:t>
            </a:r>
            <a:r>
              <a:rPr lang="en-US" altLang="ja-JP" sz="1800" dirty="0" err="1">
                <a:latin typeface="SimSun" panose="02010600030101010101" pitchFamily="2" charset="-122"/>
                <a:ea typeface="SimSun" panose="02010600030101010101" pitchFamily="2" charset="-122"/>
              </a:rPr>
              <a:t>PdM</a:t>
            </a:r>
            <a:r>
              <a:rPr lang="ja-JP" altLang="en-US" sz="1800" dirty="0">
                <a:latin typeface="SimSun" panose="02010600030101010101" pitchFamily="2" charset="-122"/>
                <a:ea typeface="SimSun" panose="02010600030101010101" pitchFamily="2" charset="-122"/>
              </a:rPr>
              <a:t>：プロダクトマネージャー、所属：マーキング＆セールス部署</a:t>
            </a:r>
            <a:endParaRPr lang="zh-CN" altLang="en-US" sz="1800" dirty="0">
              <a:latin typeface="SimSun" panose="02010600030101010101" pitchFamily="2" charset="-122"/>
              <a:ea typeface="SimSun" panose="02010600030101010101" pitchFamily="2" charset="-122"/>
            </a:endParaRPr>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4246284648"/>
              </p:ext>
            </p:extLst>
          </p:nvPr>
        </p:nvGraphicFramePr>
        <p:xfrm>
          <a:off x="376901" y="534618"/>
          <a:ext cx="11438195" cy="303276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最低学歴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数学、経営管理学</a:t>
                      </a:r>
                      <a:endParaRPr lang="zh-CN" altLang="en-US" dirty="0"/>
                    </a:p>
                  </a:txBody>
                  <a:tcPr/>
                </a:tc>
                <a:tc>
                  <a:txBody>
                    <a:bodyPr/>
                    <a:lstStyle/>
                    <a:p>
                      <a:r>
                        <a:rPr lang="en-US" altLang="ja-JP" dirty="0"/>
                        <a:t>Python</a:t>
                      </a:r>
                      <a:r>
                        <a:rPr lang="ja-JP" altLang="en-US" dirty="0"/>
                        <a:t>でデータアナウンスできる</a:t>
                      </a:r>
                      <a:endParaRPr lang="en-US" altLang="ja-JP" dirty="0"/>
                    </a:p>
                  </a:txBody>
                  <a:tcPr/>
                </a:tc>
                <a:tc>
                  <a:txBody>
                    <a:bodyPr/>
                    <a:lstStyle/>
                    <a:p>
                      <a:r>
                        <a:rPr lang="ja-JP" altLang="en-US" dirty="0"/>
                        <a:t>上限なし</a:t>
                      </a:r>
                      <a:endParaRPr lang="zh-CN" altLang="en-US" dirty="0"/>
                    </a:p>
                  </a:txBody>
                  <a:tcPr/>
                </a:tc>
                <a:tc>
                  <a:txBody>
                    <a:bodyPr/>
                    <a:lstStyle/>
                    <a:p>
                      <a:r>
                        <a:rPr lang="ja-JP" altLang="en-US" dirty="0"/>
                        <a:t>人事</a:t>
                      </a:r>
                      <a:endParaRPr lang="zh-CN" altLang="en-US" dirty="0"/>
                    </a:p>
                  </a:txBody>
                  <a:tcPr/>
                </a:tc>
                <a:extLst>
                  <a:ext uri="{0D108BD9-81ED-4DB2-BD59-A6C34878D82A}">
                    <a16:rowId xmlns:a16="http://schemas.microsoft.com/office/drawing/2014/main" val="677840917"/>
                  </a:ext>
                </a:extLst>
              </a:tr>
              <a:tr h="370840">
                <a:tc>
                  <a:txBody>
                    <a:bodyPr/>
                    <a:lstStyle/>
                    <a:p>
                      <a:r>
                        <a:rPr lang="en-US" altLang="ja-JP" dirty="0" err="1"/>
                        <a:t>PdM</a:t>
                      </a:r>
                      <a:endParaRPr lang="zh-CN" altLang="en-US" dirty="0"/>
                    </a:p>
                  </a:txBody>
                  <a:tcPr/>
                </a:tc>
                <a:tc>
                  <a:txBody>
                    <a:bodyPr/>
                    <a:lstStyle/>
                    <a:p>
                      <a:r>
                        <a:rPr lang="ja-JP" altLang="en-US" dirty="0"/>
                        <a:t>修士、</a:t>
                      </a:r>
                      <a:r>
                        <a:rPr lang="en-US" altLang="ja-JP" dirty="0"/>
                        <a:t>PhD</a:t>
                      </a:r>
                      <a:endParaRPr lang="zh-CN" altLang="en-US" dirty="0"/>
                    </a:p>
                  </a:txBody>
                  <a:tcPr/>
                </a:tc>
                <a:tc>
                  <a:txBody>
                    <a:bodyPr/>
                    <a:lstStyle/>
                    <a:p>
                      <a:r>
                        <a:rPr lang="ja-JP" altLang="en-US" dirty="0"/>
                        <a:t>教育技術学</a:t>
                      </a:r>
                      <a:endParaRPr lang="zh-CN" altLang="en-US" dirty="0"/>
                    </a:p>
                  </a:txBody>
                  <a:tcPr/>
                </a:tc>
                <a:tc>
                  <a:txBody>
                    <a:bodyPr/>
                    <a:lstStyle/>
                    <a:p>
                      <a:r>
                        <a:rPr lang="ja-JP" altLang="en-US" dirty="0"/>
                        <a:t>女性だけ、イノベーション経験優先</a:t>
                      </a:r>
                      <a:endParaRPr lang="en-US" altLang="ja-JP"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3239050344"/>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行動経済学、消費心理学</a:t>
                      </a:r>
                      <a:endParaRPr lang="zh-CN" altLang="en-US" dirty="0"/>
                    </a:p>
                  </a:txBody>
                  <a:tcPr/>
                </a:tc>
                <a:tc>
                  <a:txBody>
                    <a:bodyPr/>
                    <a:lstStyle/>
                    <a:p>
                      <a:r>
                        <a:rPr lang="ja-JP" altLang="en-US" dirty="0"/>
                        <a:t>女性だけ、部活企画、プレゼン経験あり</a:t>
                      </a:r>
                      <a:endParaRPr lang="en-US" altLang="ja-JP" dirty="0"/>
                    </a:p>
                    <a:p>
                      <a:r>
                        <a:rPr lang="ja-JP" altLang="en-US" dirty="0"/>
                        <a:t>マーケティング調査経験優先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591882903"/>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情報学、図書館学</a:t>
                      </a:r>
                      <a:endParaRPr lang="zh-CN" altLang="en-US" dirty="0"/>
                    </a:p>
                  </a:txBody>
                  <a:tcPr/>
                </a:tc>
                <a:tc>
                  <a:txBody>
                    <a:bodyPr/>
                    <a:lstStyle/>
                    <a:p>
                      <a:r>
                        <a:rPr lang="ja-JP" altLang="en-US" dirty="0"/>
                        <a:t>女性だけ、部活企画、プレゼン経験あり</a:t>
                      </a:r>
                      <a:endParaRPr lang="en-US" altLang="ja-JP" dirty="0"/>
                    </a:p>
                    <a:p>
                      <a:r>
                        <a:rPr lang="ja-JP" altLang="en-US" dirty="0"/>
                        <a:t>情報処理（</a:t>
                      </a:r>
                      <a:r>
                        <a:rPr lang="en-US" altLang="ja-JP" dirty="0"/>
                        <a:t>IT</a:t>
                      </a:r>
                      <a:r>
                        <a:rPr lang="ja-JP" altLang="en-US" dirty="0"/>
                        <a:t>）基本知識優先</a:t>
                      </a:r>
                      <a:endParaRPr lang="zh-CN" altLang="en-US" dirty="0"/>
                    </a:p>
                  </a:txBody>
                  <a:tcPr/>
                </a:tc>
                <a:tc>
                  <a:txBody>
                    <a:bodyPr/>
                    <a:lstStyle/>
                    <a:p>
                      <a:r>
                        <a:rPr lang="ja-JP" altLang="en-US" dirty="0"/>
                        <a:t>１名</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1700624882"/>
                  </a:ext>
                </a:extLst>
              </a:tr>
              <a:tr h="370840">
                <a:tc>
                  <a:txBody>
                    <a:bodyPr/>
                    <a:lstStyle/>
                    <a:p>
                      <a:r>
                        <a:rPr lang="en-US" altLang="ja-JP" dirty="0" err="1"/>
                        <a:t>PdM</a:t>
                      </a:r>
                      <a:endParaRPr lang="zh-CN" altLang="en-US" dirty="0"/>
                    </a:p>
                  </a:txBody>
                  <a:tcPr/>
                </a:tc>
                <a:tc>
                  <a:txBody>
                    <a:bodyPr/>
                    <a:lstStyle/>
                    <a:p>
                      <a:r>
                        <a:rPr lang="ja-JP" altLang="en-US" dirty="0"/>
                        <a:t>修士</a:t>
                      </a:r>
                      <a:endParaRPr lang="zh-CN" altLang="en-US" dirty="0"/>
                    </a:p>
                  </a:txBody>
                  <a:tcPr/>
                </a:tc>
                <a:tc>
                  <a:txBody>
                    <a:bodyPr/>
                    <a:lstStyle/>
                    <a:p>
                      <a:r>
                        <a:rPr lang="ja-JP" altLang="en-US" dirty="0"/>
                        <a:t>社会学（ソーシャルネットワーク、新聞</a:t>
                      </a:r>
                      <a:r>
                        <a:rPr lang="zh-CN" altLang="en-US" sz="1800" dirty="0">
                          <a:solidFill>
                            <a:schemeClr val="dk1"/>
                          </a:solidFill>
                          <a:effectLst/>
                          <a:latin typeface="+mn-lt"/>
                          <a:ea typeface="+mn-ea"/>
                          <a:cs typeface="+mn-cs"/>
                        </a:rPr>
                        <a:t>伝播</a:t>
                      </a:r>
                      <a:r>
                        <a:rPr lang="ja-JP" altLang="en-US" dirty="0"/>
                        <a:t>）</a:t>
                      </a:r>
                      <a:endParaRPr lang="zh-CN" altLang="en-US" dirty="0"/>
                    </a:p>
                  </a:txBody>
                  <a:tcPr/>
                </a:tc>
                <a:tc>
                  <a:txBody>
                    <a:bodyPr/>
                    <a:lstStyle/>
                    <a:p>
                      <a:r>
                        <a:rPr lang="ja-JP" altLang="en-US" dirty="0"/>
                        <a:t>女性だけ、部活企画、プレゼン経験あり</a:t>
                      </a:r>
                      <a:endParaRPr lang="en-US" altLang="ja-JP" dirty="0"/>
                    </a:p>
                    <a:p>
                      <a:r>
                        <a:rPr lang="ja-JP" altLang="en-US" dirty="0"/>
                        <a:t>社会課題調査経験優先</a:t>
                      </a:r>
                      <a:endParaRPr lang="zh-CN" altLang="en-US" dirty="0"/>
                    </a:p>
                  </a:txBody>
                  <a:tcPr/>
                </a:tc>
                <a:tc>
                  <a:txBody>
                    <a:bodyPr/>
                    <a:lstStyle/>
                    <a:p>
                      <a:r>
                        <a:rPr lang="ja-JP" altLang="en-US" dirty="0"/>
                        <a:t>１名</a:t>
                      </a:r>
                      <a:r>
                        <a:rPr lang="ja-JP" altLang="en-US" dirty="0">
                          <a:solidFill>
                            <a:srgbClr val="FF0000"/>
                          </a:solidFill>
                        </a:rPr>
                        <a:t>急</a:t>
                      </a:r>
                      <a:endParaRPr lang="zh-CN" altLang="en-US" dirty="0">
                        <a:solidFill>
                          <a:srgbClr val="FF0000"/>
                        </a:solidFill>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人事</a:t>
                      </a:r>
                      <a:endParaRPr lang="zh-CN" altLang="en-US" dirty="0"/>
                    </a:p>
                  </a:txBody>
                  <a:tcPr/>
                </a:tc>
                <a:extLst>
                  <a:ext uri="{0D108BD9-81ED-4DB2-BD59-A6C34878D82A}">
                    <a16:rowId xmlns:a16="http://schemas.microsoft.com/office/drawing/2014/main" val="2344042072"/>
                  </a:ext>
                </a:extLst>
              </a:tr>
            </a:tbl>
          </a:graphicData>
        </a:graphic>
      </p:graphicFrame>
      <p:sp>
        <p:nvSpPr>
          <p:cNvPr id="5" name="灯片编号占位符 4">
            <a:extLst>
              <a:ext uri="{FF2B5EF4-FFF2-40B4-BE49-F238E27FC236}">
                <a16:creationId xmlns:a16="http://schemas.microsoft.com/office/drawing/2014/main" id="{FBB534E0-9E00-4C28-B58E-1B73A4C664B9}"/>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
        <p:nvSpPr>
          <p:cNvPr id="7" name="文本框 6">
            <a:extLst>
              <a:ext uri="{FF2B5EF4-FFF2-40B4-BE49-F238E27FC236}">
                <a16:creationId xmlns:a16="http://schemas.microsoft.com/office/drawing/2014/main" id="{F6E90420-5EE0-4306-B127-9735E133A618}"/>
              </a:ext>
            </a:extLst>
          </p:cNvPr>
          <p:cNvSpPr txBox="1"/>
          <p:nvPr/>
        </p:nvSpPr>
        <p:spPr>
          <a:xfrm>
            <a:off x="6810233" y="-68240"/>
            <a:ext cx="4205758" cy="584775"/>
          </a:xfrm>
          <a:prstGeom prst="rect">
            <a:avLst/>
          </a:prstGeom>
          <a:noFill/>
        </p:spPr>
        <p:txBody>
          <a:bodyPr wrap="square">
            <a:spAutoFit/>
          </a:bodyPr>
          <a:lstStyle/>
          <a:p>
            <a:pPr algn="ctr"/>
            <a:r>
              <a:rPr lang="zh-CN" altLang="en-US" sz="3200" b="1" dirty="0">
                <a:solidFill>
                  <a:srgbClr val="002060"/>
                </a:solidFill>
              </a:rPr>
              <a:t>不拘一格降人才</a:t>
            </a:r>
          </a:p>
        </p:txBody>
      </p:sp>
      <p:sp>
        <p:nvSpPr>
          <p:cNvPr id="6" name="日期占位符 5">
            <a:extLst>
              <a:ext uri="{FF2B5EF4-FFF2-40B4-BE49-F238E27FC236}">
                <a16:creationId xmlns:a16="http://schemas.microsoft.com/office/drawing/2014/main" id="{BEA7A82A-62E1-40DF-8908-74A1ACBA0F2A}"/>
              </a:ext>
            </a:extLst>
          </p:cNvPr>
          <p:cNvSpPr>
            <a:spLocks noGrp="1"/>
          </p:cNvSpPr>
          <p:nvPr>
            <p:ph type="dt" sz="half" idx="6"/>
          </p:nvPr>
        </p:nvSpPr>
        <p:spPr/>
        <p:txBody>
          <a:bodyPr/>
          <a:lstStyle/>
          <a:p>
            <a:fld id="{0D0E8126-C506-4925-8A68-A0F7416A3C32}" type="datetime1">
              <a:rPr lang="zh-CN" altLang="en-US" smtClean="0"/>
              <a:t>2022/7/1</a:t>
            </a:fld>
            <a:endParaRPr lang="en-US"/>
          </a:p>
        </p:txBody>
      </p:sp>
    </p:spTree>
    <p:extLst>
      <p:ext uri="{BB962C8B-B14F-4D97-AF65-F5344CB8AC3E}">
        <p14:creationId xmlns:p14="http://schemas.microsoft.com/office/powerpoint/2010/main" val="18767964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p:txBody>
          <a:bodyPr/>
          <a:lstStyle/>
          <a:p>
            <a:r>
              <a:rPr lang="ja-JP" altLang="en-US" dirty="0"/>
              <a:t>人材採用プラン（中途）</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5" y="6148830"/>
            <a:ext cx="11540249" cy="276999"/>
          </a:xfrm>
        </p:spPr>
        <p:txBody>
          <a:bodyPr/>
          <a:lstStyle/>
          <a:p>
            <a:r>
              <a:rPr lang="en-US" altLang="ja-JP" sz="1800" dirty="0"/>
              <a:t>HRD</a:t>
            </a:r>
            <a:r>
              <a:rPr lang="ja-JP" altLang="en-US" sz="1800" dirty="0"/>
              <a:t>：人材開発＆紹介</a:t>
            </a:r>
            <a:endParaRPr lang="zh-CN" altLang="en-US" sz="1800"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3393798241"/>
              </p:ext>
            </p:extLst>
          </p:nvPr>
        </p:nvGraphicFramePr>
        <p:xfrm>
          <a:off x="368009" y="481625"/>
          <a:ext cx="11438195" cy="5491480"/>
        </p:xfrm>
        <a:graphic>
          <a:graphicData uri="http://schemas.openxmlformats.org/drawingml/2006/table">
            <a:tbl>
              <a:tblPr firstRow="1" bandRow="1">
                <a:tableStyleId>{5C22544A-7EE6-4342-B048-85BDC9FD1C3A}</a:tableStyleId>
              </a:tblPr>
              <a:tblGrid>
                <a:gridCol w="945338">
                  <a:extLst>
                    <a:ext uri="{9D8B030D-6E8A-4147-A177-3AD203B41FA5}">
                      <a16:colId xmlns:a16="http://schemas.microsoft.com/office/drawing/2014/main" val="1900070774"/>
                    </a:ext>
                  </a:extLst>
                </a:gridCol>
                <a:gridCol w="1421389">
                  <a:extLst>
                    <a:ext uri="{9D8B030D-6E8A-4147-A177-3AD203B41FA5}">
                      <a16:colId xmlns:a16="http://schemas.microsoft.com/office/drawing/2014/main" val="3022389948"/>
                    </a:ext>
                  </a:extLst>
                </a:gridCol>
                <a:gridCol w="2565434">
                  <a:extLst>
                    <a:ext uri="{9D8B030D-6E8A-4147-A177-3AD203B41FA5}">
                      <a16:colId xmlns:a16="http://schemas.microsoft.com/office/drawing/2014/main" val="3806104774"/>
                    </a:ext>
                  </a:extLst>
                </a:gridCol>
                <a:gridCol w="4639052">
                  <a:extLst>
                    <a:ext uri="{9D8B030D-6E8A-4147-A177-3AD203B41FA5}">
                      <a16:colId xmlns:a16="http://schemas.microsoft.com/office/drawing/2014/main" val="3596976658"/>
                    </a:ext>
                  </a:extLst>
                </a:gridCol>
                <a:gridCol w="1086265">
                  <a:extLst>
                    <a:ext uri="{9D8B030D-6E8A-4147-A177-3AD203B41FA5}">
                      <a16:colId xmlns:a16="http://schemas.microsoft.com/office/drawing/2014/main" val="2563808643"/>
                    </a:ext>
                  </a:extLst>
                </a:gridCol>
                <a:gridCol w="780717">
                  <a:extLst>
                    <a:ext uri="{9D8B030D-6E8A-4147-A177-3AD203B41FA5}">
                      <a16:colId xmlns:a16="http://schemas.microsoft.com/office/drawing/2014/main" val="983892282"/>
                    </a:ext>
                  </a:extLst>
                </a:gridCol>
              </a:tblGrid>
              <a:tr h="370840">
                <a:tc>
                  <a:txBody>
                    <a:bodyPr/>
                    <a:lstStyle/>
                    <a:p>
                      <a:r>
                        <a:rPr lang="ja-JP" altLang="en-US" dirty="0"/>
                        <a:t>職位</a:t>
                      </a:r>
                      <a:endParaRPr lang="zh-CN" altLang="en-US" dirty="0"/>
                    </a:p>
                  </a:txBody>
                  <a:tcPr/>
                </a:tc>
                <a:tc>
                  <a:txBody>
                    <a:bodyPr/>
                    <a:lstStyle/>
                    <a:p>
                      <a:r>
                        <a:rPr lang="ja-JP" altLang="en-US" dirty="0"/>
                        <a:t>学歴</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tc>
                  <a:txBody>
                    <a:bodyPr/>
                    <a:lstStyle/>
                    <a:p>
                      <a:r>
                        <a:rPr lang="ja-JP" altLang="en-US" dirty="0"/>
                        <a:t>担当</a:t>
                      </a:r>
                      <a:endParaRPr lang="zh-CN" altLang="en-US" dirty="0"/>
                    </a:p>
                  </a:txBody>
                  <a:tcPr/>
                </a:tc>
                <a:extLst>
                  <a:ext uri="{0D108BD9-81ED-4DB2-BD59-A6C34878D82A}">
                    <a16:rowId xmlns:a16="http://schemas.microsoft.com/office/drawing/2014/main" val="3881897796"/>
                  </a:ext>
                </a:extLst>
              </a:tr>
              <a:tr h="370840">
                <a:tc>
                  <a:txBody>
                    <a:bodyPr/>
                    <a:lstStyle/>
                    <a:p>
                      <a:r>
                        <a:rPr lang="en-US" altLang="ja-JP" dirty="0"/>
                        <a:t>R</a:t>
                      </a:r>
                      <a:r>
                        <a:rPr lang="ja-JP" altLang="en-US" dirty="0"/>
                        <a:t>＆</a:t>
                      </a:r>
                      <a:r>
                        <a:rPr lang="en-US" altLang="ja-JP" dirty="0"/>
                        <a:t>D</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修士、</a:t>
                      </a:r>
                      <a:r>
                        <a:rPr lang="en-US" altLang="ja-JP" dirty="0"/>
                        <a:t>PhD</a:t>
                      </a:r>
                      <a:endParaRPr lang="zh-CN" altLang="en-US" dirty="0"/>
                    </a:p>
                  </a:txBody>
                  <a:tcPr/>
                </a:tc>
                <a:tc>
                  <a:txBody>
                    <a:bodyPr/>
                    <a:lstStyle/>
                    <a:p>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ソーシャルネットワーク、</a:t>
                      </a:r>
                      <a:r>
                        <a:rPr lang="en-US" altLang="ja-JP" sz="1800" dirty="0">
                          <a:solidFill>
                            <a:schemeClr val="dk1"/>
                          </a:solidFill>
                          <a:effectLst/>
                          <a:latin typeface="+mn-lt"/>
                          <a:ea typeface="+mn-ea"/>
                          <a:cs typeface="+mn-cs"/>
                        </a:rPr>
                        <a:t>EC</a:t>
                      </a:r>
                      <a:r>
                        <a:rPr lang="ja-JP" altLang="en-US" sz="1800" dirty="0">
                          <a:solidFill>
                            <a:schemeClr val="dk1"/>
                          </a:solidFill>
                          <a:effectLst/>
                          <a:latin typeface="+mn-lt"/>
                          <a:ea typeface="+mn-ea"/>
                          <a:cs typeface="+mn-cs"/>
                        </a:rPr>
                        <a:t>など業界の関連経験</a:t>
                      </a:r>
                      <a:r>
                        <a:rPr lang="ja-JP" altLang="en-US" dirty="0"/>
                        <a:t>６年以上</a:t>
                      </a:r>
                      <a:endParaRPr lang="en-US" altLang="ja-JP"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435195502"/>
                  </a:ext>
                </a:extLst>
              </a:tr>
              <a:tr h="370840">
                <a:tc>
                  <a:txBody>
                    <a:bodyPr/>
                    <a:lstStyle/>
                    <a:p>
                      <a:r>
                        <a:rPr lang="en-US" altLang="ja-JP" dirty="0"/>
                        <a:t>HRD</a:t>
                      </a:r>
                      <a:endParaRPr lang="zh-CN" altLang="en-US" dirty="0"/>
                    </a:p>
                  </a:txBody>
                  <a:tcPr/>
                </a:tc>
                <a:tc>
                  <a:txBody>
                    <a:bodyPr/>
                    <a:lstStyle/>
                    <a:p>
                      <a:r>
                        <a:rPr lang="ja-JP" altLang="en-US" dirty="0"/>
                        <a:t>修士</a:t>
                      </a:r>
                      <a:endParaRPr lang="zh-CN" altLang="en-US" dirty="0"/>
                    </a:p>
                  </a:txBody>
                  <a:tcPr/>
                </a:tc>
                <a:tc>
                  <a:txBody>
                    <a:bodyPr/>
                    <a:lstStyle/>
                    <a:p>
                      <a:endParaRPr lang="zh-CN" altLang="en-US" dirty="0"/>
                    </a:p>
                  </a:txBody>
                  <a:tcPr/>
                </a:tc>
                <a:tc>
                  <a:txBody>
                    <a:bodyPr/>
                    <a:lstStyle/>
                    <a:p>
                      <a:r>
                        <a:rPr lang="en-US" altLang="zh-CN"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業界の人事、エージェントサービス関連経験３年以上、基本の</a:t>
                      </a:r>
                      <a:r>
                        <a:rPr lang="en-US" altLang="ja-JP" sz="1800" dirty="0">
                          <a:solidFill>
                            <a:schemeClr val="dk1"/>
                          </a:solidFill>
                          <a:effectLst/>
                          <a:latin typeface="+mn-lt"/>
                          <a:ea typeface="+mn-ea"/>
                          <a:cs typeface="+mn-cs"/>
                        </a:rPr>
                        <a:t>IT</a:t>
                      </a:r>
                      <a:r>
                        <a:rPr lang="ja-JP" altLang="en-US" sz="1800" dirty="0">
                          <a:solidFill>
                            <a:schemeClr val="dk1"/>
                          </a:solidFill>
                          <a:effectLst/>
                          <a:latin typeface="+mn-lt"/>
                          <a:ea typeface="+mn-ea"/>
                          <a:cs typeface="+mn-cs"/>
                        </a:rPr>
                        <a:t>知識と英語会話優先</a:t>
                      </a:r>
                      <a:endParaRPr lang="en-US" altLang="zh-CN" sz="1800" dirty="0">
                        <a:solidFill>
                          <a:schemeClr val="dk1"/>
                        </a:solidFill>
                        <a:effectLst/>
                        <a:latin typeface="+mn-lt"/>
                        <a:ea typeface="+mn-ea"/>
                        <a:cs typeface="+mn-cs"/>
                      </a:endParaRPr>
                    </a:p>
                  </a:txBody>
                  <a:tcPr/>
                </a:tc>
                <a:tc>
                  <a:txBody>
                    <a:bodyPr/>
                    <a:lstStyle/>
                    <a:p>
                      <a:r>
                        <a:rPr lang="ja-JP" altLang="en-US" dirty="0"/>
                        <a:t>５名</a:t>
                      </a:r>
                      <a:endParaRPr lang="zh-CN" altLang="en-US" dirty="0">
                        <a:solidFill>
                          <a:srgbClr val="FF0000"/>
                        </a:solidFill>
                      </a:endParaRPr>
                    </a:p>
                  </a:txBody>
                  <a:tcPr/>
                </a:tc>
                <a:tc>
                  <a:txBody>
                    <a:bodyPr/>
                    <a:lstStyle/>
                    <a:p>
                      <a:r>
                        <a:rPr lang="ja-JP" altLang="en-US" dirty="0"/>
                        <a:t>社員紹介</a:t>
                      </a:r>
                      <a:endParaRPr lang="zh-CN" altLang="en-US" dirty="0"/>
                    </a:p>
                  </a:txBody>
                  <a:tcPr/>
                </a:tc>
                <a:extLst>
                  <a:ext uri="{0D108BD9-81ED-4DB2-BD59-A6C34878D82A}">
                    <a16:rowId xmlns:a16="http://schemas.microsoft.com/office/drawing/2014/main" val="4275338514"/>
                  </a:ext>
                </a:extLst>
              </a:tr>
              <a:tr h="370840">
                <a:tc>
                  <a:txBody>
                    <a:bodyPr/>
                    <a:lstStyle/>
                    <a:p>
                      <a:r>
                        <a:rPr lang="en-US" altLang="ja-JP" dirty="0"/>
                        <a:t>SSE</a:t>
                      </a:r>
                      <a:endParaRPr lang="zh-CN" altLang="en-US" dirty="0"/>
                    </a:p>
                  </a:txBody>
                  <a:tcPr/>
                </a:tc>
                <a:tc>
                  <a:txBody>
                    <a:bodyPr/>
                    <a:lstStyle/>
                    <a:p>
                      <a:r>
                        <a:rPr lang="ja-JP" altLang="en-US" dirty="0"/>
                        <a:t>修士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ビッグデータプラットフォーム、データアナウンス、実務経験３年以上</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r>
                        <a:rPr lang="ja-JP" altLang="en-US" dirty="0">
                          <a:solidFill>
                            <a:srgbClr val="FF0000"/>
                          </a:solidFill>
                        </a:rPr>
                        <a:t>急</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社員紹介</a:t>
                      </a:r>
                      <a:endParaRPr lang="zh-CN" altLang="en-US" dirty="0"/>
                    </a:p>
                  </a:txBody>
                  <a:tcPr/>
                </a:tc>
                <a:extLst>
                  <a:ext uri="{0D108BD9-81ED-4DB2-BD59-A6C34878D82A}">
                    <a16:rowId xmlns:a16="http://schemas.microsoft.com/office/drawing/2014/main" val="3815922313"/>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r>
                        <a:rPr lang="ja-JP" altLang="en-US" dirty="0"/>
                        <a:t>コンピューターサイエンス関連優先</a:t>
                      </a:r>
                      <a:endParaRPr lang="zh-CN" altLang="en-US" dirty="0"/>
                    </a:p>
                  </a:txBody>
                  <a:tcPr/>
                </a:tc>
                <a:tc>
                  <a:txBody>
                    <a:bodyPr/>
                    <a:lstStyle/>
                    <a:p>
                      <a:r>
                        <a:rPr lang="ja-JP" altLang="en-US" dirty="0"/>
                        <a:t>システム開発経験６年以上、在日３年以上</a:t>
                      </a:r>
                      <a:endParaRPr lang="en-US" altLang="ja-JP" dirty="0"/>
                    </a:p>
                    <a:p>
                      <a:r>
                        <a:rPr lang="ja-JP" altLang="en-US" dirty="0"/>
                        <a:t>いずれか一つを満足：</a:t>
                      </a:r>
                      <a:endParaRPr lang="en-US" altLang="ja-JP" dirty="0"/>
                    </a:p>
                    <a:p>
                      <a:r>
                        <a:rPr lang="zh-CN" altLang="zh-CN" sz="1800" dirty="0">
                          <a:solidFill>
                            <a:schemeClr val="dk1"/>
                          </a:solidFill>
                          <a:effectLst/>
                          <a:latin typeface="+mn-lt"/>
                          <a:ea typeface="+mn-ea"/>
                          <a:cs typeface="+mn-cs"/>
                        </a:rPr>
                        <a:t>インフラ（</a:t>
                      </a:r>
                      <a:r>
                        <a:rPr lang="en-US" altLang="zh-CN" sz="1800" dirty="0">
                          <a:solidFill>
                            <a:schemeClr val="dk1"/>
                          </a:solidFill>
                          <a:effectLst/>
                          <a:latin typeface="+mn-lt"/>
                          <a:ea typeface="+mn-ea"/>
                          <a:cs typeface="+mn-cs"/>
                        </a:rPr>
                        <a:t>GCP</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IBM Cloud</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Azure</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800" dirty="0">
                          <a:solidFill>
                            <a:schemeClr val="dk1"/>
                          </a:solidFill>
                          <a:effectLst/>
                          <a:latin typeface="+mn-lt"/>
                          <a:ea typeface="+mn-ea"/>
                          <a:cs typeface="+mn-cs"/>
                        </a:rPr>
                        <a:t>CRM</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Salesforce</a:t>
                      </a:r>
                      <a:r>
                        <a:rPr lang="zh-CN" altLang="zh-CN" sz="1800" dirty="0">
                          <a:solidFill>
                            <a:schemeClr val="dk1"/>
                          </a:solidFill>
                          <a:effectLst/>
                          <a:latin typeface="+mn-lt"/>
                          <a:ea typeface="+mn-ea"/>
                          <a:cs typeface="+mn-cs"/>
                        </a:rPr>
                        <a:t>）</a:t>
                      </a:r>
                    </a:p>
                    <a:p>
                      <a:r>
                        <a:rPr lang="en-US" altLang="zh-CN" sz="1800" dirty="0">
                          <a:solidFill>
                            <a:schemeClr val="dk1"/>
                          </a:solidFill>
                          <a:effectLst/>
                          <a:latin typeface="+mn-lt"/>
                          <a:ea typeface="+mn-ea"/>
                          <a:cs typeface="+mn-cs"/>
                        </a:rPr>
                        <a:t>RPA</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UiPath</a:t>
                      </a:r>
                      <a:r>
                        <a:rPr lang="zh-CN" altLang="zh-CN"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Microsoft Power Automate Desktop</a:t>
                      </a:r>
                      <a:r>
                        <a:rPr lang="zh-CN" altLang="zh-CN" sz="1800" dirty="0">
                          <a:solidFill>
                            <a:schemeClr val="dk1"/>
                          </a:solidFill>
                          <a:effectLst/>
                          <a:latin typeface="+mn-lt"/>
                          <a:ea typeface="+mn-ea"/>
                          <a:cs typeface="+mn-cs"/>
                        </a:rPr>
                        <a:t>）</a:t>
                      </a:r>
                      <a:endParaRPr lang="en-US" altLang="zh-CN"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ビッグデータプラットフォーム（分散処理）</a:t>
                      </a:r>
                      <a:endParaRPr lang="en-US" altLang="zh-CN" sz="1800" dirty="0">
                        <a:solidFill>
                          <a:schemeClr val="dk1"/>
                        </a:solidFill>
                        <a:effectLst/>
                        <a:latin typeface="+mn-lt"/>
                        <a:ea typeface="+mn-ea"/>
                        <a:cs typeface="+mn-cs"/>
                      </a:endParaRPr>
                    </a:p>
                    <a:p>
                      <a:r>
                        <a:rPr lang="zh-CN" altLang="zh-CN" sz="1800" dirty="0">
                          <a:solidFill>
                            <a:schemeClr val="dk1"/>
                          </a:solidFill>
                          <a:effectLst/>
                          <a:latin typeface="+mn-lt"/>
                          <a:ea typeface="+mn-ea"/>
                          <a:cs typeface="+mn-cs"/>
                        </a:rPr>
                        <a:t>機械学習</a:t>
                      </a:r>
                      <a:r>
                        <a:rPr lang="ja-JP" altLang="en-US" sz="1800" dirty="0">
                          <a:solidFill>
                            <a:schemeClr val="dk1"/>
                          </a:solidFill>
                          <a:effectLst/>
                          <a:latin typeface="+mn-lt"/>
                          <a:ea typeface="+mn-ea"/>
                          <a:cs typeface="+mn-cs"/>
                        </a:rPr>
                        <a:t>、データアナウンス</a:t>
                      </a:r>
                      <a:endParaRPr lang="en-US" altLang="ja-JP" sz="1800" dirty="0">
                        <a:solidFill>
                          <a:schemeClr val="dk1"/>
                        </a:solidFill>
                        <a:effectLst/>
                        <a:latin typeface="+mn-lt"/>
                        <a:ea typeface="+mn-ea"/>
                        <a:cs typeface="+mn-cs"/>
                      </a:endParaRPr>
                    </a:p>
                    <a:p>
                      <a:r>
                        <a:rPr lang="ja-JP" altLang="en-US" sz="1800" dirty="0">
                          <a:solidFill>
                            <a:schemeClr val="dk1"/>
                          </a:solidFill>
                          <a:effectLst/>
                          <a:latin typeface="+mn-lt"/>
                          <a:ea typeface="+mn-ea"/>
                          <a:cs typeface="+mn-cs"/>
                        </a:rPr>
                        <a:t>意思決定支援システム</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tc>
                  <a:txBody>
                    <a:bodyPr/>
                    <a:lstStyle/>
                    <a:p>
                      <a:r>
                        <a:rPr lang="ja-JP" altLang="en-US" dirty="0"/>
                        <a:t>社員紹介／</a:t>
                      </a:r>
                      <a:endParaRPr lang="en-US" altLang="ja-JP" dirty="0"/>
                    </a:p>
                    <a:p>
                      <a:r>
                        <a:rPr lang="ja-JP" altLang="en-US" dirty="0"/>
                        <a:t>イベント</a:t>
                      </a:r>
                      <a:endParaRPr lang="zh-CN" altLang="en-US" dirty="0"/>
                    </a:p>
                  </a:txBody>
                  <a:tcPr/>
                </a:tc>
                <a:extLst>
                  <a:ext uri="{0D108BD9-81ED-4DB2-BD59-A6C34878D82A}">
                    <a16:rowId xmlns:a16="http://schemas.microsoft.com/office/drawing/2014/main" val="3351413024"/>
                  </a:ext>
                </a:extLst>
              </a:tr>
              <a:tr h="370840">
                <a:tc>
                  <a:txBody>
                    <a:bodyPr/>
                    <a:lstStyle/>
                    <a:p>
                      <a:r>
                        <a:rPr lang="en-US" altLang="ja-JP" dirty="0"/>
                        <a:t>SE</a:t>
                      </a:r>
                      <a:endParaRPr lang="zh-CN" altLang="en-US" dirty="0"/>
                    </a:p>
                  </a:txBody>
                  <a:tcPr/>
                </a:tc>
                <a:tc>
                  <a:txBody>
                    <a:bodyPr/>
                    <a:lstStyle/>
                    <a:p>
                      <a:r>
                        <a:rPr lang="ja-JP" altLang="en-US" dirty="0"/>
                        <a:t>学士</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コンピューターサイエンス関連優先</a:t>
                      </a:r>
                      <a:endParaRPr lang="zh-CN" altLang="en-US" dirty="0"/>
                    </a:p>
                  </a:txBody>
                  <a:tcPr/>
                </a:tc>
                <a:tc>
                  <a:txBody>
                    <a:bodyPr/>
                    <a:lstStyle/>
                    <a:p>
                      <a:r>
                        <a:rPr lang="ja-JP" altLang="en-US" sz="1800" dirty="0">
                          <a:solidFill>
                            <a:schemeClr val="dk1"/>
                          </a:solidFill>
                          <a:effectLst/>
                          <a:latin typeface="+mn-lt"/>
                          <a:ea typeface="+mn-ea"/>
                          <a:cs typeface="+mn-cs"/>
                        </a:rPr>
                        <a:t>プロジェクトニーズによってグローバル社内転職、リーダー経験＆</a:t>
                      </a:r>
                      <a:r>
                        <a:rPr lang="en-US" altLang="ja-JP" sz="1800" dirty="0">
                          <a:solidFill>
                            <a:schemeClr val="dk1"/>
                          </a:solidFill>
                          <a:effectLst/>
                          <a:latin typeface="+mn-lt"/>
                          <a:ea typeface="+mn-ea"/>
                          <a:cs typeface="+mn-cs"/>
                        </a:rPr>
                        <a:t>N</a:t>
                      </a:r>
                      <a:r>
                        <a:rPr lang="ja-JP" altLang="en-US" sz="1800" dirty="0">
                          <a:solidFill>
                            <a:schemeClr val="dk1"/>
                          </a:solidFill>
                          <a:effectLst/>
                          <a:latin typeface="+mn-lt"/>
                          <a:ea typeface="+mn-ea"/>
                          <a:cs typeface="+mn-cs"/>
                        </a:rPr>
                        <a:t>１優先、英語会話優先</a:t>
                      </a:r>
                      <a:endParaRPr lang="en-US" altLang="zh-CN" sz="1800" dirty="0">
                        <a:solidFill>
                          <a:schemeClr val="dk1"/>
                        </a:solidFill>
                        <a:effectLst/>
                        <a:latin typeface="+mn-lt"/>
                        <a:ea typeface="+mn-ea"/>
                        <a:cs typeface="+mn-cs"/>
                      </a:endParaRPr>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63630936"/>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
        <p:nvSpPr>
          <p:cNvPr id="6" name="日期占位符 5">
            <a:extLst>
              <a:ext uri="{FF2B5EF4-FFF2-40B4-BE49-F238E27FC236}">
                <a16:creationId xmlns:a16="http://schemas.microsoft.com/office/drawing/2014/main" id="{164AA51D-1CCE-4378-BC60-B4DEE2F3C2FE}"/>
              </a:ext>
            </a:extLst>
          </p:cNvPr>
          <p:cNvSpPr>
            <a:spLocks noGrp="1"/>
          </p:cNvSpPr>
          <p:nvPr>
            <p:ph type="dt" sz="half" idx="6"/>
          </p:nvPr>
        </p:nvSpPr>
        <p:spPr/>
        <p:txBody>
          <a:bodyPr/>
          <a:lstStyle/>
          <a:p>
            <a:fld id="{25658A3A-30B7-4520-ABE0-6F05F7FBA297}" type="datetime1">
              <a:rPr lang="zh-CN" altLang="en-US" smtClean="0"/>
              <a:t>2022/7/1</a:t>
            </a:fld>
            <a:endParaRPr lang="en-US" dirty="0"/>
          </a:p>
        </p:txBody>
      </p:sp>
    </p:spTree>
    <p:extLst>
      <p:ext uri="{BB962C8B-B14F-4D97-AF65-F5344CB8AC3E}">
        <p14:creationId xmlns:p14="http://schemas.microsoft.com/office/powerpoint/2010/main" val="20084424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人材採用プラン（社内副職：コミュニティリーダークラス）</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評価にも記入）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1703016147"/>
              </p:ext>
            </p:extLst>
          </p:nvPr>
        </p:nvGraphicFramePr>
        <p:xfrm>
          <a:off x="351385" y="1705428"/>
          <a:ext cx="11489223" cy="333756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マネージャー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部長</a:t>
                      </a: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r>
                        <a:rPr lang="ja-JP" altLang="en-US"/>
                        <a:t>１名</a:t>
                      </a:r>
                      <a:endParaRPr lang="zh-CN" altLang="en-US" dirty="0"/>
                    </a:p>
                  </a:txBody>
                  <a:tcPr/>
                </a:tc>
                <a:extLst>
                  <a:ext uri="{0D108BD9-81ED-4DB2-BD59-A6C34878D82A}">
                    <a16:rowId xmlns:a16="http://schemas.microsoft.com/office/drawing/2014/main" val="1753066742"/>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インフラ</a:t>
                      </a:r>
                      <a:endParaRPr lang="zh-CN" altLang="en-US" dirty="0"/>
                    </a:p>
                  </a:txBody>
                  <a:tcPr/>
                </a:tc>
                <a:tc>
                  <a:txBody>
                    <a:bodyPr/>
                    <a:lstStyle/>
                    <a:p>
                      <a:r>
                        <a:rPr lang="ja-JP" altLang="en-US" dirty="0"/>
                        <a:t>３年以上ビッグデータプラットフォーム経験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427533851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データアナウンス</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３年以上ビッグデータ・人工知能の経験</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２名</a:t>
                      </a:r>
                      <a:endParaRPr lang="zh-CN" altLang="en-US" dirty="0"/>
                    </a:p>
                  </a:txBody>
                  <a:tcPr/>
                </a:tc>
                <a:extLst>
                  <a:ext uri="{0D108BD9-81ED-4DB2-BD59-A6C34878D82A}">
                    <a16:rowId xmlns:a16="http://schemas.microsoft.com/office/drawing/2014/main" val="3815922313"/>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t>IoT</a:t>
                      </a:r>
                      <a:endParaRPr lang="zh-CN" altLang="en-US" dirty="0"/>
                    </a:p>
                  </a:txBody>
                  <a:tcPr/>
                </a:tc>
                <a:tc>
                  <a:txBody>
                    <a:bodyPr/>
                    <a:lstStyle/>
                    <a:p>
                      <a:r>
                        <a:rPr lang="ja-JP" altLang="en-US" dirty="0"/>
                        <a:t>バーチャル教室関連の</a:t>
                      </a:r>
                      <a:r>
                        <a:rPr lang="en-US" altLang="ja-JP" dirty="0"/>
                        <a:t>IoT</a:t>
                      </a:r>
                      <a:r>
                        <a:rPr lang="ja-JP" altLang="en-US" dirty="0"/>
                        <a:t>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363630936"/>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ウエブサイト</a:t>
                      </a:r>
                      <a:endParaRPr lang="zh-CN" altLang="en-US" dirty="0"/>
                    </a:p>
                  </a:txBody>
                  <a:tcPr/>
                </a:tc>
                <a:tc>
                  <a:txBody>
                    <a:bodyPr/>
                    <a:lstStyle/>
                    <a:p>
                      <a:r>
                        <a:rPr lang="ja-JP" altLang="en-US" dirty="0"/>
                        <a:t>３年以上モバイルアプリ関連の経験</a:t>
                      </a:r>
                      <a:endParaRPr lang="en-US" altLang="zh-CN" sz="1800" dirty="0">
                        <a:solidFill>
                          <a:schemeClr val="dk1"/>
                        </a:solidFill>
                        <a:effectLst/>
                        <a:latin typeface="+mn-lt"/>
                        <a:ea typeface="+mn-ea"/>
                        <a:cs typeface="+mn-cs"/>
                      </a:endParaRPr>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606636777"/>
                  </a:ext>
                </a:extLst>
              </a:tr>
              <a:tr h="370840">
                <a:tc>
                  <a:txBody>
                    <a:bodyPr/>
                    <a:lstStyle/>
                    <a:p>
                      <a:r>
                        <a:rPr lang="ja-JP" altLang="en-US" dirty="0"/>
                        <a:t>リーダー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テスト、</a:t>
                      </a:r>
                      <a:r>
                        <a:rPr lang="en-US" altLang="ja-JP" dirty="0"/>
                        <a:t>CI/CD </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３年以上品質保証の経験</a:t>
                      </a:r>
                      <a:endParaRPr lang="zh-CN" altLang="en-US" dirty="0"/>
                    </a:p>
                  </a:txBody>
                  <a:tcPr/>
                </a:tc>
                <a:tc>
                  <a:txBody>
                    <a:bodyPr/>
                    <a:lstStyle/>
                    <a:p>
                      <a:r>
                        <a:rPr lang="ja-JP" altLang="en-US" dirty="0"/>
                        <a:t>２名</a:t>
                      </a:r>
                      <a:endParaRPr lang="zh-CN" altLang="en-US" dirty="0"/>
                    </a:p>
                  </a:txBody>
                  <a:tcPr/>
                </a:tc>
                <a:extLst>
                  <a:ext uri="{0D108BD9-81ED-4DB2-BD59-A6C34878D82A}">
                    <a16:rowId xmlns:a16="http://schemas.microsoft.com/office/drawing/2014/main" val="210879410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439159050"/>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extLst>
                  <a:ext uri="{0D108BD9-81ED-4DB2-BD59-A6C34878D82A}">
                    <a16:rowId xmlns:a16="http://schemas.microsoft.com/office/drawing/2014/main" val="1616202857"/>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7F4765CF-FD26-4D33-B0F1-C276171C9921}" type="datetime1">
              <a:rPr lang="zh-CN" altLang="en-US" smtClean="0"/>
              <a:t>2022/7/1</a:t>
            </a:fld>
            <a:endParaRPr lang="en-US"/>
          </a:p>
        </p:txBody>
      </p:sp>
    </p:spTree>
    <p:extLst>
      <p:ext uri="{BB962C8B-B14F-4D97-AF65-F5344CB8AC3E}">
        <p14:creationId xmlns:p14="http://schemas.microsoft.com/office/powerpoint/2010/main" val="3343118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62B1-308C-442C-8A9F-4B9434166619}"/>
              </a:ext>
            </a:extLst>
          </p:cNvPr>
          <p:cNvSpPr>
            <a:spLocks noGrp="1"/>
          </p:cNvSpPr>
          <p:nvPr>
            <p:ph type="title"/>
          </p:nvPr>
        </p:nvSpPr>
        <p:spPr>
          <a:xfrm>
            <a:off x="316983" y="-16805"/>
            <a:ext cx="11540249" cy="492443"/>
          </a:xfrm>
        </p:spPr>
        <p:txBody>
          <a:bodyPr/>
          <a:lstStyle/>
          <a:p>
            <a:r>
              <a:rPr lang="ja-JP" altLang="en-US" dirty="0"/>
              <a:t>人材採用プラン（社内副職：コミュニティ運営メンバー）</a:t>
            </a:r>
            <a:endParaRPr lang="zh-CN" altLang="en-US" dirty="0"/>
          </a:p>
        </p:txBody>
      </p:sp>
      <p:sp>
        <p:nvSpPr>
          <p:cNvPr id="3" name="文本占位符 2">
            <a:extLst>
              <a:ext uri="{FF2B5EF4-FFF2-40B4-BE49-F238E27FC236}">
                <a16:creationId xmlns:a16="http://schemas.microsoft.com/office/drawing/2014/main" id="{13F77969-8280-4300-A70D-157923200ECD}"/>
              </a:ext>
            </a:extLst>
          </p:cNvPr>
          <p:cNvSpPr>
            <a:spLocks noGrp="1"/>
          </p:cNvSpPr>
          <p:nvPr>
            <p:ph type="body" idx="1"/>
          </p:nvPr>
        </p:nvSpPr>
        <p:spPr>
          <a:xfrm>
            <a:off x="325873" y="482945"/>
            <a:ext cx="11540249" cy="1107996"/>
          </a:xfrm>
        </p:spPr>
        <p:txBody>
          <a:bodyPr/>
          <a:lstStyle/>
          <a:p>
            <a:r>
              <a:rPr lang="ja-JP" altLang="en-US" dirty="0"/>
              <a:t>職位：先進技術研究部の職位</a:t>
            </a:r>
            <a:endParaRPr lang="en-US" altLang="ja-JP" dirty="0"/>
          </a:p>
          <a:p>
            <a:r>
              <a:rPr lang="ja-JP" altLang="en-US" dirty="0"/>
              <a:t>職能：プロジェクトに技術をサポートし、社員に新技能を教育する</a:t>
            </a:r>
            <a:endParaRPr lang="en-US" altLang="ja-JP" dirty="0"/>
          </a:p>
          <a:p>
            <a:r>
              <a:rPr lang="ja-JP" altLang="en-US" dirty="0"/>
              <a:t>給料：関連業務責任者の承認により精算（</a:t>
            </a:r>
            <a:r>
              <a:rPr lang="en-US" altLang="ja-JP" dirty="0"/>
              <a:t>OKR</a:t>
            </a:r>
            <a:r>
              <a:rPr lang="ja-JP" altLang="en-US" dirty="0"/>
              <a:t>評価に記入）</a:t>
            </a:r>
            <a:endParaRPr lang="zh-CN" altLang="en-US" dirty="0"/>
          </a:p>
        </p:txBody>
      </p:sp>
      <p:graphicFrame>
        <p:nvGraphicFramePr>
          <p:cNvPr id="4" name="表格 4">
            <a:extLst>
              <a:ext uri="{FF2B5EF4-FFF2-40B4-BE49-F238E27FC236}">
                <a16:creationId xmlns:a16="http://schemas.microsoft.com/office/drawing/2014/main" id="{A4B42321-5E51-419E-9706-969B4C842DA4}"/>
              </a:ext>
            </a:extLst>
          </p:cNvPr>
          <p:cNvGraphicFramePr>
            <a:graphicFrameLocks noGrp="1"/>
          </p:cNvGraphicFramePr>
          <p:nvPr>
            <p:extLst>
              <p:ext uri="{D42A27DB-BD31-4B8C-83A1-F6EECF244321}">
                <p14:modId xmlns:p14="http://schemas.microsoft.com/office/powerpoint/2010/main" val="2697576248"/>
              </p:ext>
            </p:extLst>
          </p:nvPr>
        </p:nvGraphicFramePr>
        <p:xfrm>
          <a:off x="351385" y="1705428"/>
          <a:ext cx="11489223" cy="2966720"/>
        </p:xfrm>
        <a:graphic>
          <a:graphicData uri="http://schemas.openxmlformats.org/drawingml/2006/table">
            <a:tbl>
              <a:tblPr firstRow="1" bandRow="1">
                <a:tableStyleId>{5C22544A-7EE6-4342-B048-85BDC9FD1C3A}</a:tableStyleId>
              </a:tblPr>
              <a:tblGrid>
                <a:gridCol w="2176662">
                  <a:extLst>
                    <a:ext uri="{9D8B030D-6E8A-4147-A177-3AD203B41FA5}">
                      <a16:colId xmlns:a16="http://schemas.microsoft.com/office/drawing/2014/main" val="3022389948"/>
                    </a:ext>
                  </a:extLst>
                </a:gridCol>
                <a:gridCol w="1936377">
                  <a:extLst>
                    <a:ext uri="{9D8B030D-6E8A-4147-A177-3AD203B41FA5}">
                      <a16:colId xmlns:a16="http://schemas.microsoft.com/office/drawing/2014/main" val="3806104774"/>
                    </a:ext>
                  </a:extLst>
                </a:gridCol>
                <a:gridCol w="6091159">
                  <a:extLst>
                    <a:ext uri="{9D8B030D-6E8A-4147-A177-3AD203B41FA5}">
                      <a16:colId xmlns:a16="http://schemas.microsoft.com/office/drawing/2014/main" val="3596976658"/>
                    </a:ext>
                  </a:extLst>
                </a:gridCol>
                <a:gridCol w="1285025">
                  <a:extLst>
                    <a:ext uri="{9D8B030D-6E8A-4147-A177-3AD203B41FA5}">
                      <a16:colId xmlns:a16="http://schemas.microsoft.com/office/drawing/2014/main" val="2563808643"/>
                    </a:ext>
                  </a:extLst>
                </a:gridCol>
              </a:tblGrid>
              <a:tr h="370840">
                <a:tc>
                  <a:txBody>
                    <a:bodyPr/>
                    <a:lstStyle/>
                    <a:p>
                      <a:r>
                        <a:rPr lang="ja-JP" altLang="en-US" dirty="0"/>
                        <a:t>部署</a:t>
                      </a:r>
                      <a:endParaRPr lang="zh-CN" altLang="en-US" dirty="0"/>
                    </a:p>
                  </a:txBody>
                  <a:tcPr/>
                </a:tc>
                <a:tc>
                  <a:txBody>
                    <a:bodyPr/>
                    <a:lstStyle/>
                    <a:p>
                      <a:r>
                        <a:rPr lang="ja-JP" altLang="en-US" dirty="0"/>
                        <a:t>専門／研究</a:t>
                      </a:r>
                      <a:endParaRPr lang="zh-CN" altLang="en-US" dirty="0"/>
                    </a:p>
                  </a:txBody>
                  <a:tcPr/>
                </a:tc>
                <a:tc>
                  <a:txBody>
                    <a:bodyPr/>
                    <a:lstStyle/>
                    <a:p>
                      <a:r>
                        <a:rPr lang="ja-JP" altLang="en-US" dirty="0"/>
                        <a:t>条件</a:t>
                      </a:r>
                      <a:endParaRPr lang="zh-CN" altLang="en-US" dirty="0"/>
                    </a:p>
                  </a:txBody>
                  <a:tcPr/>
                </a:tc>
                <a:tc>
                  <a:txBody>
                    <a:bodyPr/>
                    <a:lstStyle/>
                    <a:p>
                      <a:r>
                        <a:rPr lang="ja-JP" altLang="en-US" dirty="0"/>
                        <a:t>ニーズ</a:t>
                      </a:r>
                      <a:endParaRPr lang="zh-CN" altLang="en-US" dirty="0"/>
                    </a:p>
                  </a:txBody>
                  <a:tcPr/>
                </a:tc>
                <a:extLst>
                  <a:ext uri="{0D108BD9-81ED-4DB2-BD59-A6C34878D82A}">
                    <a16:rowId xmlns:a16="http://schemas.microsoft.com/office/drawing/2014/main" val="3881897796"/>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図書出版</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日本語１級</a:t>
                      </a:r>
                      <a:endParaRPr lang="en-US" altLang="zh-CN" sz="1800" dirty="0">
                        <a:solidFill>
                          <a:schemeClr val="dk1"/>
                        </a:solidFill>
                        <a:effectLst/>
                        <a:latin typeface="+mn-lt"/>
                        <a:ea typeface="+mn-ea"/>
                        <a:cs typeface="+mn-cs"/>
                      </a:endParaRPr>
                    </a:p>
                  </a:txBody>
                  <a:tcPr/>
                </a:tc>
                <a:tc>
                  <a:txBody>
                    <a:bodyPr/>
                    <a:lstStyle/>
                    <a:p>
                      <a:r>
                        <a:rPr lang="ja-JP" altLang="en-US" dirty="0"/>
                        <a:t>上限なし</a:t>
                      </a:r>
                      <a:endParaRPr lang="zh-CN" altLang="en-US" dirty="0"/>
                    </a:p>
                  </a:txBody>
                  <a:tcPr/>
                </a:tc>
                <a:extLst>
                  <a:ext uri="{0D108BD9-81ED-4DB2-BD59-A6C34878D82A}">
                    <a16:rowId xmlns:a16="http://schemas.microsoft.com/office/drawing/2014/main" val="1866145534"/>
                  </a:ext>
                </a:extLst>
              </a:tr>
              <a:tr h="370840">
                <a:tc>
                  <a:txBody>
                    <a:bodyPr/>
                    <a:lstStyle/>
                    <a:p>
                      <a:r>
                        <a:rPr lang="ja-JP" altLang="en-US" dirty="0"/>
                        <a:t>編集者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ビデオ</a:t>
                      </a:r>
                      <a:endParaRPr lang="en-US" altLang="zh-CN" sz="1800" dirty="0">
                        <a:solidFill>
                          <a:schemeClr val="dk1"/>
                        </a:solidFill>
                        <a:effectLst/>
                        <a:latin typeface="+mn-lt"/>
                        <a:ea typeface="+mn-ea"/>
                        <a:cs typeface="+mn-cs"/>
                      </a:endParaRPr>
                    </a:p>
                  </a:txBody>
                  <a:tcPr/>
                </a:tc>
                <a:tc>
                  <a:txBody>
                    <a:bodyPr/>
                    <a:lstStyle/>
                    <a:p>
                      <a:r>
                        <a:rPr lang="ja-JP" altLang="en-US" sz="1800" dirty="0">
                          <a:solidFill>
                            <a:schemeClr val="dk1"/>
                          </a:solidFill>
                          <a:effectLst/>
                          <a:latin typeface="+mn-lt"/>
                          <a:ea typeface="+mn-ea"/>
                          <a:cs typeface="+mn-cs"/>
                        </a:rPr>
                        <a:t>オンラインライニング、イベントなどのビデオ</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519977222"/>
                  </a:ext>
                </a:extLst>
              </a:tr>
              <a:tr h="370840">
                <a:tc>
                  <a:txBody>
                    <a:bodyPr/>
                    <a:lstStyle/>
                    <a:p>
                      <a:r>
                        <a:rPr lang="ja-JP" altLang="en-US" dirty="0"/>
                        <a:t>アナウンサー</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sz="1800" dirty="0">
                          <a:solidFill>
                            <a:schemeClr val="dk1"/>
                          </a:solidFill>
                          <a:effectLst/>
                          <a:latin typeface="+mn-lt"/>
                          <a:ea typeface="+mn-ea"/>
                          <a:cs typeface="+mn-cs"/>
                        </a:rPr>
                        <a:t>オンラインイベント開催の経験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124096588"/>
                  </a:ext>
                </a:extLst>
              </a:tr>
              <a:tr h="370840">
                <a:tc>
                  <a:txBody>
                    <a:bodyPr/>
                    <a:lstStyle/>
                    <a:p>
                      <a:r>
                        <a:rPr lang="ja-JP" altLang="en-US" sz="1800" dirty="0">
                          <a:solidFill>
                            <a:schemeClr val="dk1"/>
                          </a:solidFill>
                          <a:effectLst/>
                          <a:latin typeface="+mn-lt"/>
                          <a:ea typeface="+mn-ea"/>
                          <a:cs typeface="+mn-cs"/>
                        </a:rPr>
                        <a:t>イベントの司会者</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オンライン・オフラインイベント開催経験</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1371156491"/>
                  </a:ext>
                </a:extLst>
              </a:tr>
              <a:tr h="370840">
                <a:tc>
                  <a:txBody>
                    <a:bodyPr/>
                    <a:lstStyle/>
                    <a:p>
                      <a:r>
                        <a:rPr lang="en-US" altLang="ja-JP" dirty="0"/>
                        <a:t>SNS</a:t>
                      </a:r>
                      <a:r>
                        <a:rPr lang="ja-JP" altLang="en-US" dirty="0"/>
                        <a:t>アプリ運営</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en-US" altLang="ja-JP" sz="1800" dirty="0">
                          <a:solidFill>
                            <a:schemeClr val="dk1"/>
                          </a:solidFill>
                          <a:effectLst/>
                          <a:latin typeface="+mn-lt"/>
                          <a:ea typeface="+mn-ea"/>
                          <a:cs typeface="+mn-cs"/>
                        </a:rPr>
                        <a:t>LinkedIn</a:t>
                      </a:r>
                      <a:r>
                        <a:rPr lang="ja-JP" altLang="en-US" sz="1800" dirty="0">
                          <a:solidFill>
                            <a:schemeClr val="dk1"/>
                          </a:solidFill>
                          <a:effectLst/>
                          <a:latin typeface="+mn-lt"/>
                          <a:ea typeface="+mn-ea"/>
                          <a:cs typeface="+mn-cs"/>
                        </a:rPr>
                        <a:t>、</a:t>
                      </a:r>
                      <a:r>
                        <a:rPr lang="en-US" altLang="ja-JP" sz="1800" dirty="0">
                          <a:solidFill>
                            <a:schemeClr val="dk1"/>
                          </a:solidFill>
                          <a:effectLst/>
                          <a:latin typeface="+mn-lt"/>
                          <a:ea typeface="+mn-ea"/>
                          <a:cs typeface="+mn-cs"/>
                        </a:rPr>
                        <a:t>Twitter</a:t>
                      </a:r>
                      <a:r>
                        <a:rPr lang="ja-JP" altLang="en-US" sz="1800" dirty="0">
                          <a:solidFill>
                            <a:schemeClr val="dk1"/>
                          </a:solidFill>
                          <a:effectLst/>
                          <a:latin typeface="+mn-lt"/>
                          <a:ea typeface="+mn-ea"/>
                          <a:cs typeface="+mn-cs"/>
                        </a:rPr>
                        <a:t>、</a:t>
                      </a:r>
                      <a:r>
                        <a:rPr lang="en-US" altLang="ja-JP" sz="1800" dirty="0" err="1">
                          <a:solidFill>
                            <a:schemeClr val="dk1"/>
                          </a:solidFill>
                          <a:effectLst/>
                          <a:latin typeface="+mn-lt"/>
                          <a:ea typeface="+mn-ea"/>
                          <a:cs typeface="+mn-cs"/>
                        </a:rPr>
                        <a:t>Youtube</a:t>
                      </a:r>
                      <a:r>
                        <a:rPr lang="zh-CN" altLang="en-US" sz="1800" dirty="0">
                          <a:solidFill>
                            <a:schemeClr val="dk1"/>
                          </a:solidFill>
                          <a:effectLst/>
                          <a:latin typeface="+mn-lt"/>
                          <a:ea typeface="+mn-ea"/>
                          <a:cs typeface="+mn-cs"/>
                        </a:rPr>
                        <a:t>、</a:t>
                      </a:r>
                      <a:r>
                        <a:rPr lang="en-US" altLang="zh-CN" sz="1800" dirty="0">
                          <a:solidFill>
                            <a:schemeClr val="dk1"/>
                          </a:solidFill>
                          <a:effectLst/>
                          <a:latin typeface="+mn-lt"/>
                          <a:ea typeface="+mn-ea"/>
                          <a:cs typeface="+mn-cs"/>
                        </a:rPr>
                        <a:t>Clubhouse</a:t>
                      </a:r>
                      <a:r>
                        <a:rPr lang="ja-JP" altLang="en-US" sz="1800" dirty="0">
                          <a:solidFill>
                            <a:schemeClr val="dk1"/>
                          </a:solidFill>
                          <a:effectLst/>
                          <a:latin typeface="+mn-lt"/>
                          <a:ea typeface="+mn-ea"/>
                          <a:cs typeface="+mn-cs"/>
                        </a:rPr>
                        <a:t>など（言語：英日中）</a:t>
                      </a:r>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上限なし</a:t>
                      </a:r>
                      <a:endParaRPr lang="zh-CN" altLang="en-US" dirty="0"/>
                    </a:p>
                  </a:txBody>
                  <a:tcPr/>
                </a:tc>
                <a:extLst>
                  <a:ext uri="{0D108BD9-81ED-4DB2-BD59-A6C34878D82A}">
                    <a16:rowId xmlns:a16="http://schemas.microsoft.com/office/drawing/2014/main" val="3428085827"/>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539798359"/>
                  </a:ext>
                </a:extLst>
              </a:tr>
              <a:tr h="370840">
                <a:tc>
                  <a:txBody>
                    <a:bodyPr/>
                    <a:lstStyle/>
                    <a:p>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en-US" altLang="zh-CN" sz="1800" dirty="0">
                        <a:solidFill>
                          <a:schemeClr val="dk1"/>
                        </a:solidFill>
                        <a:effectLst/>
                        <a:latin typeface="+mn-lt"/>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87269988"/>
                  </a:ext>
                </a:extLst>
              </a:tr>
            </a:tbl>
          </a:graphicData>
        </a:graphic>
      </p:graphicFrame>
      <p:sp>
        <p:nvSpPr>
          <p:cNvPr id="5" name="灯片编号占位符 4">
            <a:extLst>
              <a:ext uri="{FF2B5EF4-FFF2-40B4-BE49-F238E27FC236}">
                <a16:creationId xmlns:a16="http://schemas.microsoft.com/office/drawing/2014/main" id="{0889AECA-2EA5-469F-A3EE-FED7253492B4}"/>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88</a:t>
            </a:fld>
            <a:r>
              <a:rPr spc="-45"/>
              <a:t> </a:t>
            </a:r>
            <a:r>
              <a:rPr spc="-5"/>
              <a:t>-</a:t>
            </a:r>
            <a:endParaRPr spc="-5" dirty="0"/>
          </a:p>
        </p:txBody>
      </p:sp>
      <p:sp>
        <p:nvSpPr>
          <p:cNvPr id="6" name="日期占位符 5">
            <a:extLst>
              <a:ext uri="{FF2B5EF4-FFF2-40B4-BE49-F238E27FC236}">
                <a16:creationId xmlns:a16="http://schemas.microsoft.com/office/drawing/2014/main" id="{FFD03D9B-109A-4B04-889E-DE1E21E6BF2B}"/>
              </a:ext>
            </a:extLst>
          </p:cNvPr>
          <p:cNvSpPr>
            <a:spLocks noGrp="1"/>
          </p:cNvSpPr>
          <p:nvPr>
            <p:ph type="dt" sz="half" idx="6"/>
          </p:nvPr>
        </p:nvSpPr>
        <p:spPr/>
        <p:txBody>
          <a:bodyPr/>
          <a:lstStyle/>
          <a:p>
            <a:fld id="{0EB404AA-6D1D-4465-B8D0-66AAEEDFD81D}" type="datetime1">
              <a:rPr lang="zh-CN" altLang="en-US" smtClean="0"/>
              <a:t>2022/7/1</a:t>
            </a:fld>
            <a:endParaRPr lang="en-US"/>
          </a:p>
        </p:txBody>
      </p:sp>
    </p:spTree>
    <p:extLst>
      <p:ext uri="{BB962C8B-B14F-4D97-AF65-F5344CB8AC3E}">
        <p14:creationId xmlns:p14="http://schemas.microsoft.com/office/powerpoint/2010/main" val="21700656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5BCA11-97E9-4BD7-94C2-192AAFAD2A33}"/>
              </a:ext>
            </a:extLst>
          </p:cNvPr>
          <p:cNvSpPr>
            <a:spLocks noGrp="1"/>
          </p:cNvSpPr>
          <p:nvPr>
            <p:ph type="title"/>
          </p:nvPr>
        </p:nvSpPr>
        <p:spPr>
          <a:xfrm>
            <a:off x="316983" y="-16805"/>
            <a:ext cx="11540249" cy="492443"/>
          </a:xfrm>
        </p:spPr>
        <p:txBody>
          <a:bodyPr/>
          <a:lstStyle/>
          <a:p>
            <a:r>
              <a:rPr lang="ja-JP" altLang="en-US" dirty="0"/>
              <a:t>社員紹介制度（人材紹介エージェントサポート）</a:t>
            </a:r>
            <a:endParaRPr lang="zh-CN" altLang="en-US" dirty="0"/>
          </a:p>
        </p:txBody>
      </p:sp>
      <p:sp>
        <p:nvSpPr>
          <p:cNvPr id="3" name="文本占位符 2">
            <a:extLst>
              <a:ext uri="{FF2B5EF4-FFF2-40B4-BE49-F238E27FC236}">
                <a16:creationId xmlns:a16="http://schemas.microsoft.com/office/drawing/2014/main" id="{E0A65984-A197-4D0A-A994-BECB252A5BAA}"/>
              </a:ext>
            </a:extLst>
          </p:cNvPr>
          <p:cNvSpPr>
            <a:spLocks noGrp="1"/>
          </p:cNvSpPr>
          <p:nvPr>
            <p:ph type="body" idx="1"/>
          </p:nvPr>
        </p:nvSpPr>
        <p:spPr>
          <a:xfrm>
            <a:off x="316983" y="557909"/>
            <a:ext cx="11540249" cy="2954655"/>
          </a:xfrm>
        </p:spPr>
        <p:txBody>
          <a:bodyPr/>
          <a:lstStyle/>
          <a:p>
            <a:r>
              <a:rPr lang="ja-JP" altLang="en-US" dirty="0"/>
              <a:t>このページは　社員紹介制度の例ですが、人事から公開される社内制度を確認する</a:t>
            </a:r>
            <a:endParaRPr lang="en-US" altLang="ja-JP" dirty="0"/>
          </a:p>
          <a:p>
            <a:r>
              <a:rPr lang="ja-JP" altLang="en-US" dirty="0"/>
              <a:t>入職者第１、２，</a:t>
            </a:r>
            <a:r>
              <a:rPr lang="en-US" altLang="ja-JP" dirty="0"/>
              <a:t>4</a:t>
            </a:r>
            <a:r>
              <a:rPr lang="ja-JP" altLang="en-US" dirty="0"/>
              <a:t>回の</a:t>
            </a:r>
            <a:r>
              <a:rPr lang="en-US" altLang="ja-JP" dirty="0"/>
              <a:t>OKR</a:t>
            </a:r>
            <a:r>
              <a:rPr lang="ja-JP" altLang="en-US" dirty="0"/>
              <a:t>評価は６（普通レベル）の以上になったら　紹介人に紹介賞を支払い、入職者に入職賞を支払い（自社採用、他社採用は不問、管理署は除外）</a:t>
            </a:r>
            <a:endParaRPr lang="en-US" altLang="ja-JP" dirty="0"/>
          </a:p>
          <a:p>
            <a:r>
              <a:rPr lang="ja-JP" altLang="en-US" dirty="0"/>
              <a:t>例①：入職者</a:t>
            </a:r>
            <a:r>
              <a:rPr lang="en-US" altLang="ja-JP" dirty="0"/>
              <a:t>PM</a:t>
            </a:r>
            <a:r>
              <a:rPr lang="ja-JP" altLang="en-US" dirty="0"/>
              <a:t>、第１、２，</a:t>
            </a:r>
            <a:r>
              <a:rPr lang="en-US" altLang="ja-JP" dirty="0"/>
              <a:t>4</a:t>
            </a:r>
            <a:r>
              <a:rPr lang="ja-JP" altLang="en-US" dirty="0"/>
              <a:t>回の</a:t>
            </a:r>
            <a:r>
              <a:rPr lang="en-US" altLang="ja-JP" dirty="0"/>
              <a:t>OKR</a:t>
            </a:r>
            <a:r>
              <a:rPr lang="ja-JP" altLang="en-US" dirty="0"/>
              <a:t>評価は６、８、７、</a:t>
            </a:r>
            <a:endParaRPr lang="en-US" altLang="ja-JP" dirty="0"/>
          </a:p>
          <a:p>
            <a:r>
              <a:rPr lang="ja-JP" altLang="en-US" dirty="0"/>
              <a:t>紹介人の紹介賞：５＋５＋１０＝２０、入職者の入職賞： ５＋５＋１０＝２０</a:t>
            </a:r>
            <a:endParaRPr lang="en-US" altLang="ja-JP" dirty="0"/>
          </a:p>
          <a:p>
            <a:r>
              <a:rPr lang="ja-JP" altLang="en-US" dirty="0"/>
              <a:t>例②：入職者</a:t>
            </a:r>
            <a:r>
              <a:rPr lang="en-US" altLang="ja-JP" dirty="0"/>
              <a:t>SSE</a:t>
            </a:r>
            <a:r>
              <a:rPr lang="ja-JP" altLang="en-US" dirty="0"/>
              <a:t>、第１、２，</a:t>
            </a:r>
            <a:r>
              <a:rPr lang="en-US" altLang="ja-JP" dirty="0"/>
              <a:t>4</a:t>
            </a:r>
            <a:r>
              <a:rPr lang="ja-JP" altLang="en-US" dirty="0"/>
              <a:t>回の</a:t>
            </a:r>
            <a:r>
              <a:rPr lang="en-US" altLang="ja-JP" dirty="0"/>
              <a:t>OKR</a:t>
            </a:r>
            <a:r>
              <a:rPr lang="ja-JP" altLang="en-US" dirty="0"/>
              <a:t>評価は６、４、７、第２回６点不満なので　賞金終止</a:t>
            </a:r>
            <a:endParaRPr lang="en-US" altLang="ja-JP" dirty="0"/>
          </a:p>
          <a:p>
            <a:r>
              <a:rPr lang="ja-JP" altLang="en-US" dirty="0"/>
              <a:t>紹介人の紹介賞：４＋０＋０＝４、入職者の入職賞： ４＋０＋０＝４</a:t>
            </a:r>
            <a:endParaRPr lang="en-US" altLang="ja-JP" dirty="0"/>
          </a:p>
          <a:p>
            <a:r>
              <a:rPr lang="ja-JP" altLang="en-US" dirty="0"/>
              <a:t>例③：入職者</a:t>
            </a:r>
            <a:r>
              <a:rPr lang="en-US" altLang="ja-JP" dirty="0"/>
              <a:t>SE</a:t>
            </a:r>
            <a:r>
              <a:rPr lang="ja-JP" altLang="en-US" dirty="0"/>
              <a:t>第１回の</a:t>
            </a:r>
            <a:r>
              <a:rPr lang="en-US" altLang="ja-JP" dirty="0"/>
              <a:t>OKR</a:t>
            </a:r>
            <a:r>
              <a:rPr lang="ja-JP" altLang="en-US" dirty="0"/>
              <a:t>評価は５、試用期間</a:t>
            </a:r>
            <a:r>
              <a:rPr lang="en-US" altLang="ja-JP" dirty="0"/>
              <a:t>OKR</a:t>
            </a:r>
            <a:r>
              <a:rPr lang="ja-JP" altLang="en-US" dirty="0"/>
              <a:t>評価６点不満なので　本採用できない</a:t>
            </a:r>
          </a:p>
        </p:txBody>
      </p:sp>
      <p:sp>
        <p:nvSpPr>
          <p:cNvPr id="4" name="日期占位符 3">
            <a:extLst>
              <a:ext uri="{FF2B5EF4-FFF2-40B4-BE49-F238E27FC236}">
                <a16:creationId xmlns:a16="http://schemas.microsoft.com/office/drawing/2014/main" id="{FB5E45CF-53B1-4BD0-8572-CE2426B4FBED}"/>
              </a:ext>
            </a:extLst>
          </p:cNvPr>
          <p:cNvSpPr>
            <a:spLocks noGrp="1"/>
          </p:cNvSpPr>
          <p:nvPr>
            <p:ph type="dt" sz="half" idx="6"/>
          </p:nvPr>
        </p:nvSpPr>
        <p:spPr/>
        <p:txBody>
          <a:bodyPr/>
          <a:lstStyle/>
          <a:p>
            <a:fld id="{3C29E764-458C-45B1-A0D0-498EC2ADD03D}" type="datetime1">
              <a:rPr lang="zh-CN" altLang="en-US" smtClean="0"/>
              <a:t>2022/7/1</a:t>
            </a:fld>
            <a:endParaRPr lang="en-US"/>
          </a:p>
        </p:txBody>
      </p:sp>
      <p:sp>
        <p:nvSpPr>
          <p:cNvPr id="5" name="灯片编号占位符 4">
            <a:extLst>
              <a:ext uri="{FF2B5EF4-FFF2-40B4-BE49-F238E27FC236}">
                <a16:creationId xmlns:a16="http://schemas.microsoft.com/office/drawing/2014/main" id="{CCC34AC2-F552-447C-B58D-2CAE1CBCD5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aphicFrame>
        <p:nvGraphicFramePr>
          <p:cNvPr id="6" name="表格 6">
            <a:extLst>
              <a:ext uri="{FF2B5EF4-FFF2-40B4-BE49-F238E27FC236}">
                <a16:creationId xmlns:a16="http://schemas.microsoft.com/office/drawing/2014/main" id="{1BD5F3E3-24CF-48DA-8D6B-744B0093B2AA}"/>
              </a:ext>
            </a:extLst>
          </p:cNvPr>
          <p:cNvGraphicFramePr>
            <a:graphicFrameLocks noGrp="1"/>
          </p:cNvGraphicFramePr>
          <p:nvPr>
            <p:extLst>
              <p:ext uri="{D42A27DB-BD31-4B8C-83A1-F6EECF244321}">
                <p14:modId xmlns:p14="http://schemas.microsoft.com/office/powerpoint/2010/main" val="445604640"/>
              </p:ext>
            </p:extLst>
          </p:nvPr>
        </p:nvGraphicFramePr>
        <p:xfrm>
          <a:off x="338325" y="4300967"/>
          <a:ext cx="11518906" cy="1854200"/>
        </p:xfrm>
        <a:graphic>
          <a:graphicData uri="http://schemas.openxmlformats.org/drawingml/2006/table">
            <a:tbl>
              <a:tblPr firstRow="1" bandRow="1">
                <a:tableStyleId>{5C22544A-7EE6-4342-B048-85BDC9FD1C3A}</a:tableStyleId>
              </a:tblPr>
              <a:tblGrid>
                <a:gridCol w="1562126">
                  <a:extLst>
                    <a:ext uri="{9D8B030D-6E8A-4147-A177-3AD203B41FA5}">
                      <a16:colId xmlns:a16="http://schemas.microsoft.com/office/drawing/2014/main" val="95650343"/>
                    </a:ext>
                  </a:extLst>
                </a:gridCol>
                <a:gridCol w="2162814">
                  <a:extLst>
                    <a:ext uri="{9D8B030D-6E8A-4147-A177-3AD203B41FA5}">
                      <a16:colId xmlns:a16="http://schemas.microsoft.com/office/drawing/2014/main" val="243948747"/>
                    </a:ext>
                  </a:extLst>
                </a:gridCol>
                <a:gridCol w="2162290">
                  <a:extLst>
                    <a:ext uri="{9D8B030D-6E8A-4147-A177-3AD203B41FA5}">
                      <a16:colId xmlns:a16="http://schemas.microsoft.com/office/drawing/2014/main" val="3724985110"/>
                    </a:ext>
                  </a:extLst>
                </a:gridCol>
                <a:gridCol w="2231674">
                  <a:extLst>
                    <a:ext uri="{9D8B030D-6E8A-4147-A177-3AD203B41FA5}">
                      <a16:colId xmlns:a16="http://schemas.microsoft.com/office/drawing/2014/main" val="352286357"/>
                    </a:ext>
                  </a:extLst>
                </a:gridCol>
                <a:gridCol w="1700001">
                  <a:extLst>
                    <a:ext uri="{9D8B030D-6E8A-4147-A177-3AD203B41FA5}">
                      <a16:colId xmlns:a16="http://schemas.microsoft.com/office/drawing/2014/main" val="2743847948"/>
                    </a:ext>
                  </a:extLst>
                </a:gridCol>
                <a:gridCol w="1700001">
                  <a:extLst>
                    <a:ext uri="{9D8B030D-6E8A-4147-A177-3AD203B41FA5}">
                      <a16:colId xmlns:a16="http://schemas.microsoft.com/office/drawing/2014/main" val="1012060162"/>
                    </a:ext>
                  </a:extLst>
                </a:gridCol>
              </a:tblGrid>
              <a:tr h="370840">
                <a:tc>
                  <a:txBody>
                    <a:bodyPr/>
                    <a:lstStyle/>
                    <a:p>
                      <a:pPr algn="ctr"/>
                      <a:r>
                        <a:rPr lang="ja-JP" altLang="en-US" dirty="0"/>
                        <a:t>入職者職級</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入職者年収（万円）</a:t>
                      </a:r>
                      <a:endParaRPr lang="zh-CN" altLang="en-US" dirty="0"/>
                    </a:p>
                  </a:txBody>
                  <a:tcPr/>
                </a:tc>
                <a:tc>
                  <a:txBody>
                    <a:bodyPr/>
                    <a:lstStyle/>
                    <a:p>
                      <a:pPr algn="ctr"/>
                      <a:r>
                        <a:rPr lang="ja-JP" altLang="en-US" dirty="0"/>
                        <a:t>第１期賞</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第２期賞</a:t>
                      </a:r>
                      <a:endParaRPr lang="en-US" altLang="ja-JP" dirty="0"/>
                    </a:p>
                  </a:txBody>
                  <a:tcPr/>
                </a:tc>
                <a:tc>
                  <a:txBody>
                    <a:bodyPr/>
                    <a:lstStyle/>
                    <a:p>
                      <a:pPr algn="ctr"/>
                      <a:r>
                        <a:rPr lang="ja-JP" altLang="en-US" dirty="0"/>
                        <a:t>第３期賞</a:t>
                      </a:r>
                      <a:endParaRPr lang="zh-CN" altLang="en-US" dirty="0"/>
                    </a:p>
                  </a:txBody>
                  <a:tcPr/>
                </a:tc>
                <a:tc>
                  <a:txBody>
                    <a:bodyPr/>
                    <a:lstStyle/>
                    <a:p>
                      <a:pPr algn="ctr"/>
                      <a:r>
                        <a:rPr lang="ja-JP" altLang="en-US" dirty="0"/>
                        <a:t>採用コスト</a:t>
                      </a:r>
                      <a:endParaRPr lang="zh-CN" altLang="en-US" dirty="0"/>
                    </a:p>
                  </a:txBody>
                  <a:tcPr/>
                </a:tc>
                <a:extLst>
                  <a:ext uri="{0D108BD9-81ED-4DB2-BD59-A6C34878D82A}">
                    <a16:rowId xmlns:a16="http://schemas.microsoft.com/office/drawing/2014/main" val="1126283049"/>
                  </a:ext>
                </a:extLst>
              </a:tr>
              <a:tr h="370840">
                <a:tc>
                  <a:txBody>
                    <a:bodyPr/>
                    <a:lstStyle/>
                    <a:p>
                      <a:pPr algn="ctr"/>
                      <a:r>
                        <a:rPr lang="en-US" altLang="ja-JP" dirty="0"/>
                        <a:t>PM</a:t>
                      </a:r>
                      <a:endParaRPr lang="zh-CN" altLang="en-US" dirty="0"/>
                    </a:p>
                  </a:txBody>
                  <a:tcPr/>
                </a:tc>
                <a:tc>
                  <a:txBody>
                    <a:bodyPr/>
                    <a:lstStyle/>
                    <a:p>
                      <a:pPr algn="ctr"/>
                      <a:r>
                        <a:rPr lang="ja-JP" altLang="en-US" dirty="0"/>
                        <a:t>８００</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５</a:t>
                      </a:r>
                      <a:endParaRPr lang="zh-CN" altLang="en-US" dirty="0"/>
                    </a:p>
                  </a:txBody>
                  <a:tcPr/>
                </a:tc>
                <a:tc>
                  <a:txBody>
                    <a:bodyPr/>
                    <a:lstStyle/>
                    <a:p>
                      <a:pPr algn="ctr"/>
                      <a:r>
                        <a:rPr lang="ja-JP" altLang="en-US" dirty="0"/>
                        <a:t>１０</a:t>
                      </a:r>
                      <a:endParaRPr lang="zh-CN" altLang="en-US" dirty="0"/>
                    </a:p>
                  </a:txBody>
                  <a:tcPr/>
                </a:tc>
                <a:tc>
                  <a:txBody>
                    <a:bodyPr/>
                    <a:lstStyle/>
                    <a:p>
                      <a:pPr algn="ctr"/>
                      <a:r>
                        <a:rPr lang="ja-JP" altLang="en-US" dirty="0">
                          <a:solidFill>
                            <a:srgbClr val="FF0000"/>
                          </a:solidFill>
                        </a:rPr>
                        <a:t>４０</a:t>
                      </a:r>
                      <a:endParaRPr lang="zh-CN" altLang="en-US" dirty="0">
                        <a:solidFill>
                          <a:srgbClr val="FF0000"/>
                        </a:solidFill>
                      </a:endParaRPr>
                    </a:p>
                  </a:txBody>
                  <a:tcPr/>
                </a:tc>
                <a:extLst>
                  <a:ext uri="{0D108BD9-81ED-4DB2-BD59-A6C34878D82A}">
                    <a16:rowId xmlns:a16="http://schemas.microsoft.com/office/drawing/2014/main" val="3915385372"/>
                  </a:ext>
                </a:extLst>
              </a:tr>
              <a:tr h="370840">
                <a:tc>
                  <a:txBody>
                    <a:bodyPr/>
                    <a:lstStyle/>
                    <a:p>
                      <a:pPr algn="ctr"/>
                      <a:r>
                        <a:rPr lang="en-US" altLang="ja-JP" dirty="0"/>
                        <a:t>SSE</a:t>
                      </a:r>
                      <a:endParaRPr lang="zh-CN" altLang="en-US" dirty="0"/>
                    </a:p>
                  </a:txBody>
                  <a:tcPr/>
                </a:tc>
                <a:tc>
                  <a:txBody>
                    <a:bodyPr/>
                    <a:lstStyle/>
                    <a:p>
                      <a:pPr algn="ctr"/>
                      <a:r>
                        <a:rPr lang="ja-JP" altLang="en-US" dirty="0"/>
                        <a:t>７００</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８</a:t>
                      </a:r>
                      <a:endParaRPr lang="zh-CN" altLang="en-US" dirty="0"/>
                    </a:p>
                  </a:txBody>
                  <a:tcPr/>
                </a:tc>
                <a:tc>
                  <a:txBody>
                    <a:bodyPr/>
                    <a:lstStyle/>
                    <a:p>
                      <a:pPr algn="ctr"/>
                      <a:r>
                        <a:rPr lang="ja-JP" altLang="en-US" dirty="0">
                          <a:solidFill>
                            <a:srgbClr val="FF0000"/>
                          </a:solidFill>
                        </a:rPr>
                        <a:t>３２</a:t>
                      </a:r>
                      <a:endParaRPr lang="zh-CN" altLang="en-US" dirty="0">
                        <a:solidFill>
                          <a:srgbClr val="FF0000"/>
                        </a:solidFill>
                      </a:endParaRPr>
                    </a:p>
                  </a:txBody>
                  <a:tcPr/>
                </a:tc>
                <a:extLst>
                  <a:ext uri="{0D108BD9-81ED-4DB2-BD59-A6C34878D82A}">
                    <a16:rowId xmlns:a16="http://schemas.microsoft.com/office/drawing/2014/main" val="832370110"/>
                  </a:ext>
                </a:extLst>
              </a:tr>
              <a:tr h="370840">
                <a:tc>
                  <a:txBody>
                    <a:bodyPr/>
                    <a:lstStyle/>
                    <a:p>
                      <a:pPr algn="ctr"/>
                      <a:r>
                        <a:rPr lang="en-US" altLang="ja-JP" dirty="0"/>
                        <a:t>SE</a:t>
                      </a:r>
                      <a:endParaRPr lang="zh-CN" altLang="en-US" dirty="0"/>
                    </a:p>
                  </a:txBody>
                  <a:tcPr/>
                </a:tc>
                <a:tc>
                  <a:txBody>
                    <a:bodyPr/>
                    <a:lstStyle/>
                    <a:p>
                      <a:pPr algn="ctr"/>
                      <a:r>
                        <a:rPr lang="ja-JP" altLang="en-US" dirty="0"/>
                        <a:t>６００</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６</a:t>
                      </a:r>
                      <a:endParaRPr lang="zh-CN" altLang="en-US" dirty="0"/>
                    </a:p>
                  </a:txBody>
                  <a:tcPr/>
                </a:tc>
                <a:tc>
                  <a:txBody>
                    <a:bodyPr/>
                    <a:lstStyle/>
                    <a:p>
                      <a:pPr algn="ctr"/>
                      <a:r>
                        <a:rPr lang="ja-JP" altLang="en-US" dirty="0">
                          <a:solidFill>
                            <a:srgbClr val="FF0000"/>
                          </a:solidFill>
                        </a:rPr>
                        <a:t>２４</a:t>
                      </a:r>
                      <a:endParaRPr lang="zh-CN" altLang="en-US" dirty="0">
                        <a:solidFill>
                          <a:srgbClr val="FF0000"/>
                        </a:solidFill>
                      </a:endParaRPr>
                    </a:p>
                  </a:txBody>
                  <a:tcPr/>
                </a:tc>
                <a:extLst>
                  <a:ext uri="{0D108BD9-81ED-4DB2-BD59-A6C34878D82A}">
                    <a16:rowId xmlns:a16="http://schemas.microsoft.com/office/drawing/2014/main" val="2003071680"/>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396098793"/>
                  </a:ext>
                </a:extLst>
              </a:tr>
            </a:tbl>
          </a:graphicData>
        </a:graphic>
      </p:graphicFrame>
    </p:spTree>
    <p:extLst>
      <p:ext uri="{BB962C8B-B14F-4D97-AF65-F5344CB8AC3E}">
        <p14:creationId xmlns:p14="http://schemas.microsoft.com/office/powerpoint/2010/main" val="3977463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en-US" altLang="ja-JP" dirty="0"/>
              <a:t>HR</a:t>
            </a:r>
            <a:r>
              <a:rPr lang="ja-JP" altLang="en-US" dirty="0"/>
              <a:t>①</a:t>
            </a:r>
            <a:r>
              <a:rPr lang="en-US" altLang="ja-JP" dirty="0"/>
              <a:t>SSC:</a:t>
            </a:r>
            <a:r>
              <a:rPr lang="ja-JP" altLang="en-US" dirty="0"/>
              <a:t>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2215991"/>
          </a:xfrm>
        </p:spPr>
        <p:txBody>
          <a:bodyPr/>
          <a:lstStyle/>
          <a:p>
            <a:r>
              <a:rPr lang="ja-JP" altLang="en-US" dirty="0"/>
              <a:t>現状：組織体制は　古い権力集中モデルなので　社内コミュニケーションは難しい。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社員悩みなど投稿専用の社長室メールアドレスを会社ホームページに公開します。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2022/7/1</a:t>
            </a:fld>
            <a:endParaRPr lang="en-US"/>
          </a:p>
        </p:txBody>
      </p:sp>
    </p:spTree>
    <p:extLst>
      <p:ext uri="{BB962C8B-B14F-4D97-AF65-F5344CB8AC3E}">
        <p14:creationId xmlns:p14="http://schemas.microsoft.com/office/powerpoint/2010/main" val="23828311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highlight>
                  <a:srgbClr val="00FF00"/>
                </a:highlight>
              </a:rPr>
              <a:t>産業パークプレゼン</a:t>
            </a:r>
            <a:endParaRPr lang="en-US" altLang="ja-JP" sz="2400" dirty="0">
              <a:highlight>
                <a:srgbClr val="00FF00"/>
              </a:highlight>
            </a:endParaRPr>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23581038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D88722-8F68-4222-8647-8F188F662F9E}"/>
              </a:ext>
            </a:extLst>
          </p:cNvPr>
          <p:cNvSpPr>
            <a:spLocks noGrp="1"/>
          </p:cNvSpPr>
          <p:nvPr>
            <p:ph type="title"/>
          </p:nvPr>
        </p:nvSpPr>
        <p:spPr/>
        <p:txBody>
          <a:bodyPr/>
          <a:lstStyle/>
          <a:p>
            <a:r>
              <a:rPr lang="ja-JP" altLang="en-US" dirty="0"/>
              <a:t>図書出版</a:t>
            </a:r>
            <a:r>
              <a:rPr lang="en-US" altLang="ja-JP" dirty="0"/>
              <a:t>(</a:t>
            </a:r>
            <a:r>
              <a:rPr lang="zh-TW" altLang="en-US" dirty="0"/>
              <a:t>出版社限定：技術評論社</a:t>
            </a:r>
            <a:r>
              <a:rPr lang="en-US" altLang="ja-JP" dirty="0"/>
              <a:t>)</a:t>
            </a:r>
            <a:endParaRPr lang="zh-CN" altLang="en-US" dirty="0"/>
          </a:p>
        </p:txBody>
      </p:sp>
      <p:sp>
        <p:nvSpPr>
          <p:cNvPr id="5" name="日期占位符 4">
            <a:extLst>
              <a:ext uri="{FF2B5EF4-FFF2-40B4-BE49-F238E27FC236}">
                <a16:creationId xmlns:a16="http://schemas.microsoft.com/office/drawing/2014/main" id="{162EE762-CA87-4685-BFD2-20D4C64F2BC0}"/>
              </a:ext>
            </a:extLst>
          </p:cNvPr>
          <p:cNvSpPr>
            <a:spLocks noGrp="1"/>
          </p:cNvSpPr>
          <p:nvPr>
            <p:ph type="dt" sz="half" idx="6"/>
          </p:nvPr>
        </p:nvSpPr>
        <p:spPr/>
        <p:txBody>
          <a:bodyPr/>
          <a:lstStyle/>
          <a:p>
            <a:fld id="{1E17D28E-E581-4F30-BDA8-4526797523A4}" type="datetime1">
              <a:rPr lang="zh-CN" altLang="en-US" smtClean="0"/>
              <a:t>2022/7/1</a:t>
            </a:fld>
            <a:endParaRPr lang="en-US"/>
          </a:p>
        </p:txBody>
      </p:sp>
      <p:sp>
        <p:nvSpPr>
          <p:cNvPr id="3" name="灯片编号占位符 2">
            <a:extLst>
              <a:ext uri="{FF2B5EF4-FFF2-40B4-BE49-F238E27FC236}">
                <a16:creationId xmlns:a16="http://schemas.microsoft.com/office/drawing/2014/main" id="{CE9EC3C8-9939-43B3-BBC1-821F40E3971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graphicFrame>
        <p:nvGraphicFramePr>
          <p:cNvPr id="6" name="表格 6">
            <a:extLst>
              <a:ext uri="{FF2B5EF4-FFF2-40B4-BE49-F238E27FC236}">
                <a16:creationId xmlns:a16="http://schemas.microsoft.com/office/drawing/2014/main" id="{4A13023D-0784-4A41-8AB4-331C90B67538}"/>
              </a:ext>
            </a:extLst>
          </p:cNvPr>
          <p:cNvGraphicFramePr>
            <a:graphicFrameLocks noGrp="1"/>
          </p:cNvGraphicFramePr>
          <p:nvPr>
            <p:extLst>
              <p:ext uri="{D42A27DB-BD31-4B8C-83A1-F6EECF244321}">
                <p14:modId xmlns:p14="http://schemas.microsoft.com/office/powerpoint/2010/main" val="751340813"/>
              </p:ext>
            </p:extLst>
          </p:nvPr>
        </p:nvGraphicFramePr>
        <p:xfrm>
          <a:off x="315152" y="665236"/>
          <a:ext cx="11558601" cy="2595880"/>
        </p:xfrm>
        <a:graphic>
          <a:graphicData uri="http://schemas.openxmlformats.org/drawingml/2006/table">
            <a:tbl>
              <a:tblPr firstRow="1" bandRow="1">
                <a:tableStyleId>{5C22544A-7EE6-4342-B048-85BDC9FD1C3A}</a:tableStyleId>
              </a:tblPr>
              <a:tblGrid>
                <a:gridCol w="2184408">
                  <a:extLst>
                    <a:ext uri="{9D8B030D-6E8A-4147-A177-3AD203B41FA5}">
                      <a16:colId xmlns:a16="http://schemas.microsoft.com/office/drawing/2014/main" val="879779731"/>
                    </a:ext>
                  </a:extLst>
                </a:gridCol>
                <a:gridCol w="6404360">
                  <a:extLst>
                    <a:ext uri="{9D8B030D-6E8A-4147-A177-3AD203B41FA5}">
                      <a16:colId xmlns:a16="http://schemas.microsoft.com/office/drawing/2014/main" val="2909073703"/>
                    </a:ext>
                  </a:extLst>
                </a:gridCol>
                <a:gridCol w="2969833">
                  <a:extLst>
                    <a:ext uri="{9D8B030D-6E8A-4147-A177-3AD203B41FA5}">
                      <a16:colId xmlns:a16="http://schemas.microsoft.com/office/drawing/2014/main" val="2785280706"/>
                    </a:ext>
                  </a:extLst>
                </a:gridCol>
              </a:tblGrid>
              <a:tr h="370840">
                <a:tc>
                  <a:txBody>
                    <a:bodyPr/>
                    <a:lstStyle/>
                    <a:p>
                      <a:r>
                        <a:rPr lang="ja-JP" altLang="en-US" dirty="0"/>
                        <a:t>書名（暫定名）</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23757927"/>
                  </a:ext>
                </a:extLst>
              </a:tr>
              <a:tr h="370840">
                <a:tc>
                  <a:txBody>
                    <a:bodyPr/>
                    <a:lstStyle/>
                    <a:p>
                      <a:r>
                        <a:rPr lang="en-US" altLang="ja-JP" dirty="0"/>
                        <a:t>Salesforce</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01229982"/>
                  </a:ext>
                </a:extLst>
              </a:tr>
              <a:tr h="370840">
                <a:tc>
                  <a:txBody>
                    <a:bodyPr/>
                    <a:lstStyle/>
                    <a:p>
                      <a:r>
                        <a:rPr lang="en-US" altLang="ja-JP" dirty="0"/>
                        <a:t>RPA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60363799"/>
                  </a:ext>
                </a:extLst>
              </a:tr>
              <a:tr h="370840">
                <a:tc>
                  <a:txBody>
                    <a:bodyPr/>
                    <a:lstStyle/>
                    <a:p>
                      <a:r>
                        <a:rPr lang="ja-JP" altLang="en-US" dirty="0"/>
                        <a:t>テスト自動化</a:t>
                      </a:r>
                      <a:endParaRPr lang="zh-CN" altLang="en-US" dirty="0"/>
                    </a:p>
                  </a:txBody>
                  <a:tcPr/>
                </a:tc>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1626623447"/>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380032"/>
                  </a:ext>
                </a:extLst>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60860770"/>
                  </a:ext>
                </a:extLst>
              </a:tr>
              <a:tr h="370840">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68136693"/>
                  </a:ext>
                </a:extLst>
              </a:tr>
            </a:tbl>
          </a:graphicData>
        </a:graphic>
      </p:graphicFrame>
    </p:spTree>
    <p:extLst>
      <p:ext uri="{BB962C8B-B14F-4D97-AF65-F5344CB8AC3E}">
        <p14:creationId xmlns:p14="http://schemas.microsoft.com/office/powerpoint/2010/main" val="1095665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E8F2A-8BF0-4E21-B4C5-CA2440266259}"/>
              </a:ext>
            </a:extLst>
          </p:cNvPr>
          <p:cNvSpPr>
            <a:spLocks noGrp="1"/>
          </p:cNvSpPr>
          <p:nvPr>
            <p:ph type="title"/>
          </p:nvPr>
        </p:nvSpPr>
        <p:spPr>
          <a:xfrm>
            <a:off x="316983" y="-16805"/>
            <a:ext cx="11540249" cy="492443"/>
          </a:xfrm>
        </p:spPr>
        <p:txBody>
          <a:bodyPr/>
          <a:lstStyle/>
          <a:p>
            <a:r>
              <a:rPr lang="ja-JP" altLang="en-US" dirty="0"/>
              <a:t>ジャーナル</a:t>
            </a:r>
            <a:endParaRPr lang="zh-CN" altLang="en-US" dirty="0"/>
          </a:p>
        </p:txBody>
      </p:sp>
      <p:sp>
        <p:nvSpPr>
          <p:cNvPr id="3" name="文本占位符 2">
            <a:extLst>
              <a:ext uri="{FF2B5EF4-FFF2-40B4-BE49-F238E27FC236}">
                <a16:creationId xmlns:a16="http://schemas.microsoft.com/office/drawing/2014/main" id="{A18CBDA4-E863-4E88-B4E5-E5142ADF3174}"/>
              </a:ext>
            </a:extLst>
          </p:cNvPr>
          <p:cNvSpPr>
            <a:spLocks noGrp="1"/>
          </p:cNvSpPr>
          <p:nvPr>
            <p:ph type="body" idx="1"/>
          </p:nvPr>
        </p:nvSpPr>
        <p:spPr>
          <a:xfrm>
            <a:off x="476250" y="696152"/>
            <a:ext cx="11239500" cy="1846659"/>
          </a:xfrm>
        </p:spPr>
        <p:txBody>
          <a:bodyPr/>
          <a:lstStyle/>
          <a:p>
            <a:r>
              <a:rPr lang="ja-JP" altLang="en-US" dirty="0"/>
              <a:t>月～金　朝</a:t>
            </a:r>
            <a:r>
              <a:rPr lang="en-US" altLang="ja-JP" dirty="0"/>
              <a:t>7</a:t>
            </a:r>
            <a:r>
              <a:rPr lang="ja-JP" altLang="en-US" dirty="0"/>
              <a:t>時</a:t>
            </a:r>
            <a:r>
              <a:rPr lang="en-US" altLang="ja-JP" dirty="0"/>
              <a:t>30</a:t>
            </a:r>
            <a:r>
              <a:rPr lang="ja-JP" altLang="en-US" dirty="0"/>
              <a:t>分～</a:t>
            </a:r>
            <a:r>
              <a:rPr lang="en-US" altLang="ja-JP" dirty="0"/>
              <a:t>8</a:t>
            </a:r>
            <a:r>
              <a:rPr lang="ja-JP" altLang="en-US" dirty="0"/>
              <a:t>時</a:t>
            </a:r>
            <a:r>
              <a:rPr lang="en-US" altLang="ja-JP" dirty="0"/>
              <a:t>30</a:t>
            </a:r>
            <a:r>
              <a:rPr lang="ja-JP" altLang="en-US" dirty="0"/>
              <a:t>分　</a:t>
            </a:r>
          </a:p>
          <a:p>
            <a:r>
              <a:rPr lang="ja-JP" altLang="en-US" dirty="0"/>
              <a:t>オンライン：</a:t>
            </a:r>
            <a:r>
              <a:rPr lang="en-US" altLang="ja-JP" dirty="0"/>
              <a:t>Clubhouse</a:t>
            </a:r>
          </a:p>
          <a:p>
            <a:r>
              <a:rPr lang="ja-JP" altLang="en-US" dirty="0"/>
              <a:t>チャンネル：</a:t>
            </a:r>
            <a:r>
              <a:rPr lang="en-US" altLang="ja-JP" dirty="0" err="1"/>
              <a:t>Youtube</a:t>
            </a:r>
            <a:r>
              <a:rPr lang="zh-CN" altLang="en-US" dirty="0"/>
              <a:t>、腾讯视频</a:t>
            </a:r>
            <a:endParaRPr lang="en-US" altLang="ja-JP" dirty="0"/>
          </a:p>
          <a:p>
            <a:r>
              <a:rPr lang="ja-JP" altLang="en-US" dirty="0"/>
              <a:t>番組サイト：</a:t>
            </a:r>
            <a:endParaRPr lang="en-US" altLang="ja-JP" dirty="0"/>
          </a:p>
          <a:p>
            <a:endParaRPr lang="zh-CN" altLang="en-US" dirty="0"/>
          </a:p>
        </p:txBody>
      </p:sp>
      <p:graphicFrame>
        <p:nvGraphicFramePr>
          <p:cNvPr id="4" name="表格 4">
            <a:extLst>
              <a:ext uri="{FF2B5EF4-FFF2-40B4-BE49-F238E27FC236}">
                <a16:creationId xmlns:a16="http://schemas.microsoft.com/office/drawing/2014/main" id="{BB08E787-9F45-4A51-A2C0-04BBD29D3045}"/>
              </a:ext>
            </a:extLst>
          </p:cNvPr>
          <p:cNvGraphicFramePr>
            <a:graphicFrameLocks noGrp="1"/>
          </p:cNvGraphicFramePr>
          <p:nvPr>
            <p:extLst>
              <p:ext uri="{D42A27DB-BD31-4B8C-83A1-F6EECF244321}">
                <p14:modId xmlns:p14="http://schemas.microsoft.com/office/powerpoint/2010/main" val="2536404789"/>
              </p:ext>
            </p:extLst>
          </p:nvPr>
        </p:nvGraphicFramePr>
        <p:xfrm>
          <a:off x="476250" y="2542810"/>
          <a:ext cx="11239500" cy="3362688"/>
        </p:xfrm>
        <a:graphic>
          <a:graphicData uri="http://schemas.openxmlformats.org/drawingml/2006/table">
            <a:tbl>
              <a:tblPr firstRow="1" bandRow="1">
                <a:tableStyleId>{5C22544A-7EE6-4342-B048-85BDC9FD1C3A}</a:tableStyleId>
              </a:tblPr>
              <a:tblGrid>
                <a:gridCol w="5079907">
                  <a:extLst>
                    <a:ext uri="{9D8B030D-6E8A-4147-A177-3AD203B41FA5}">
                      <a16:colId xmlns:a16="http://schemas.microsoft.com/office/drawing/2014/main" val="1084558633"/>
                    </a:ext>
                  </a:extLst>
                </a:gridCol>
                <a:gridCol w="2413093">
                  <a:extLst>
                    <a:ext uri="{9D8B030D-6E8A-4147-A177-3AD203B41FA5}">
                      <a16:colId xmlns:a16="http://schemas.microsoft.com/office/drawing/2014/main" val="2265570437"/>
                    </a:ext>
                  </a:extLst>
                </a:gridCol>
                <a:gridCol w="3746500">
                  <a:extLst>
                    <a:ext uri="{9D8B030D-6E8A-4147-A177-3AD203B41FA5}">
                      <a16:colId xmlns:a16="http://schemas.microsoft.com/office/drawing/2014/main" val="2081634486"/>
                    </a:ext>
                  </a:extLst>
                </a:gridCol>
              </a:tblGrid>
              <a:tr h="480384">
                <a:tc>
                  <a:txBody>
                    <a:bodyPr/>
                    <a:lstStyle/>
                    <a:p>
                      <a:r>
                        <a:rPr lang="ja-JP" altLang="en-US" dirty="0"/>
                        <a:t>テーマ</a:t>
                      </a:r>
                      <a:endParaRPr lang="zh-CN" altLang="en-US" dirty="0"/>
                    </a:p>
                  </a:txBody>
                  <a:tcPr/>
                </a:tc>
                <a:tc>
                  <a:txBody>
                    <a:bodyPr/>
                    <a:lstStyle/>
                    <a:p>
                      <a:r>
                        <a:rPr lang="ja-JP" altLang="en-US" dirty="0"/>
                        <a:t>時間</a:t>
                      </a:r>
                      <a:endParaRPr lang="zh-CN" altLang="en-US" dirty="0"/>
                    </a:p>
                  </a:txBody>
                  <a:tcPr/>
                </a:tc>
                <a:tc>
                  <a:txBody>
                    <a:bodyPr/>
                    <a:lstStyle/>
                    <a:p>
                      <a:endParaRPr lang="zh-CN" altLang="en-US"/>
                    </a:p>
                  </a:txBody>
                  <a:tcPr/>
                </a:tc>
                <a:extLst>
                  <a:ext uri="{0D108BD9-81ED-4DB2-BD59-A6C34878D82A}">
                    <a16:rowId xmlns:a16="http://schemas.microsoft.com/office/drawing/2014/main" val="3643234288"/>
                  </a:ext>
                </a:extLst>
              </a:tr>
              <a:tr h="4803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66536818"/>
                  </a:ext>
                </a:extLst>
              </a:tr>
              <a:tr h="480384">
                <a:tc>
                  <a:txBody>
                    <a:bodyPr/>
                    <a:lstStyle/>
                    <a:p>
                      <a:r>
                        <a:rPr lang="ja-JP" altLang="en-US" dirty="0"/>
                        <a:t>業界情報</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a:p>
                  </a:txBody>
                  <a:tcPr/>
                </a:tc>
                <a:extLst>
                  <a:ext uri="{0D108BD9-81ED-4DB2-BD59-A6C34878D82A}">
                    <a16:rowId xmlns:a16="http://schemas.microsoft.com/office/drawing/2014/main" val="4016736822"/>
                  </a:ext>
                </a:extLst>
              </a:tr>
              <a:tr h="480384">
                <a:tc>
                  <a:txBody>
                    <a:bodyPr/>
                    <a:lstStyle/>
                    <a:p>
                      <a:r>
                        <a:rPr lang="ja-JP" altLang="en-US" dirty="0"/>
                        <a:t>会社情報</a:t>
                      </a:r>
                      <a:endParaRPr lang="zh-CN" altLang="en-US" dirty="0"/>
                    </a:p>
                  </a:txBody>
                  <a:tcPr/>
                </a:tc>
                <a:tc>
                  <a:txBody>
                    <a:bodyPr/>
                    <a:lstStyle/>
                    <a:p>
                      <a:r>
                        <a:rPr lang="ja-JP" altLang="en-US" dirty="0"/>
                        <a:t>１０分</a:t>
                      </a:r>
                      <a:endParaRPr lang="zh-CN" altLang="en-US" dirty="0"/>
                    </a:p>
                  </a:txBody>
                  <a:tcPr/>
                </a:tc>
                <a:tc>
                  <a:txBody>
                    <a:bodyPr/>
                    <a:lstStyle/>
                    <a:p>
                      <a:endParaRPr lang="zh-CN" altLang="en-US"/>
                    </a:p>
                  </a:txBody>
                  <a:tcPr/>
                </a:tc>
                <a:extLst>
                  <a:ext uri="{0D108BD9-81ED-4DB2-BD59-A6C34878D82A}">
                    <a16:rowId xmlns:a16="http://schemas.microsoft.com/office/drawing/2014/main" val="4225822117"/>
                  </a:ext>
                </a:extLst>
              </a:tr>
              <a:tr h="480384">
                <a:tc>
                  <a:txBody>
                    <a:bodyPr/>
                    <a:lstStyle/>
                    <a:p>
                      <a:r>
                        <a:rPr lang="ja-JP" altLang="en-US" dirty="0"/>
                        <a:t>ビジネスコミュニケーション</a:t>
                      </a:r>
                      <a:endParaRPr lang="zh-CN" altLang="en-US" dirty="0"/>
                    </a:p>
                  </a:txBody>
                  <a:tcPr/>
                </a:tc>
                <a:tc>
                  <a:txBody>
                    <a:bodyPr/>
                    <a:lstStyle/>
                    <a:p>
                      <a:r>
                        <a:rPr lang="ja-JP" altLang="en-US" dirty="0"/>
                        <a:t>２０分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3578358357"/>
                  </a:ext>
                </a:extLst>
              </a:tr>
              <a:tr h="480384">
                <a:tc>
                  <a:txBody>
                    <a:bodyPr/>
                    <a:lstStyle/>
                    <a:p>
                      <a:r>
                        <a:rPr lang="ja-JP" altLang="en-US" dirty="0"/>
                        <a:t>トレニンーグトピック</a:t>
                      </a:r>
                      <a:endParaRPr lang="zh-CN" altLang="en-US" dirty="0"/>
                    </a:p>
                  </a:txBody>
                  <a:tcPr/>
                </a:tc>
                <a:tc>
                  <a:txBody>
                    <a:bodyPr/>
                    <a:lstStyle/>
                    <a:p>
                      <a:r>
                        <a:rPr lang="ja-JP" altLang="en-US" dirty="0"/>
                        <a:t>４０分</a:t>
                      </a:r>
                      <a:endParaRPr lang="zh-CN" altLang="en-US" dirty="0"/>
                    </a:p>
                  </a:txBody>
                  <a:tcPr/>
                </a:tc>
                <a:tc>
                  <a:txBody>
                    <a:bodyPr/>
                    <a:lstStyle/>
                    <a:p>
                      <a:endParaRPr lang="zh-CN" altLang="en-US" dirty="0"/>
                    </a:p>
                  </a:txBody>
                  <a:tcPr/>
                </a:tc>
                <a:extLst>
                  <a:ext uri="{0D108BD9-81ED-4DB2-BD59-A6C34878D82A}">
                    <a16:rowId xmlns:a16="http://schemas.microsoft.com/office/drawing/2014/main" val="4028336248"/>
                  </a:ext>
                </a:extLst>
              </a:tr>
              <a:tr h="480384">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319315164"/>
                  </a:ext>
                </a:extLst>
              </a:tr>
            </a:tbl>
          </a:graphicData>
        </a:graphic>
      </p:graphicFrame>
      <p:sp>
        <p:nvSpPr>
          <p:cNvPr id="5" name="灯片编号占位符 4">
            <a:extLst>
              <a:ext uri="{FF2B5EF4-FFF2-40B4-BE49-F238E27FC236}">
                <a16:creationId xmlns:a16="http://schemas.microsoft.com/office/drawing/2014/main" id="{09B3F2AE-5079-4313-854F-311C43CCF2F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sp>
        <p:nvSpPr>
          <p:cNvPr id="6" name="日期占位符 5">
            <a:extLst>
              <a:ext uri="{FF2B5EF4-FFF2-40B4-BE49-F238E27FC236}">
                <a16:creationId xmlns:a16="http://schemas.microsoft.com/office/drawing/2014/main" id="{9623D9BB-3EAB-422C-91D7-5208E70ED4F4}"/>
              </a:ext>
            </a:extLst>
          </p:cNvPr>
          <p:cNvSpPr>
            <a:spLocks noGrp="1"/>
          </p:cNvSpPr>
          <p:nvPr>
            <p:ph type="dt" sz="half" idx="6"/>
          </p:nvPr>
        </p:nvSpPr>
        <p:spPr/>
        <p:txBody>
          <a:bodyPr/>
          <a:lstStyle/>
          <a:p>
            <a:fld id="{81F22A5A-D947-4028-9210-6E080B0E9E44}" type="datetime1">
              <a:rPr lang="zh-CN" altLang="en-US" smtClean="0"/>
              <a:t>2022/7/1</a:t>
            </a:fld>
            <a:endParaRPr lang="en-US"/>
          </a:p>
        </p:txBody>
      </p:sp>
    </p:spTree>
    <p:extLst>
      <p:ext uri="{BB962C8B-B14F-4D97-AF65-F5344CB8AC3E}">
        <p14:creationId xmlns:p14="http://schemas.microsoft.com/office/powerpoint/2010/main" val="30536688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0C9A0-549B-45F4-899D-B0BF01AF7AFD}"/>
              </a:ext>
            </a:extLst>
          </p:cNvPr>
          <p:cNvSpPr>
            <a:spLocks noGrp="1"/>
          </p:cNvSpPr>
          <p:nvPr>
            <p:ph type="title"/>
          </p:nvPr>
        </p:nvSpPr>
        <p:spPr/>
        <p:txBody>
          <a:bodyPr/>
          <a:lstStyle/>
          <a:p>
            <a:r>
              <a:rPr lang="ja-JP" altLang="en-US" dirty="0"/>
              <a:t>キャリアディベロップメントフォーラム</a:t>
            </a:r>
            <a:endParaRPr lang="zh-CN" altLang="en-US" dirty="0"/>
          </a:p>
        </p:txBody>
      </p:sp>
      <p:sp>
        <p:nvSpPr>
          <p:cNvPr id="6" name="日期占位符 5">
            <a:extLst>
              <a:ext uri="{FF2B5EF4-FFF2-40B4-BE49-F238E27FC236}">
                <a16:creationId xmlns:a16="http://schemas.microsoft.com/office/drawing/2014/main" id="{811435A2-99C6-4356-AB43-8F349F76EE24}"/>
              </a:ext>
            </a:extLst>
          </p:cNvPr>
          <p:cNvSpPr>
            <a:spLocks noGrp="1"/>
          </p:cNvSpPr>
          <p:nvPr>
            <p:ph type="dt" sz="half" idx="6"/>
          </p:nvPr>
        </p:nvSpPr>
        <p:spPr/>
        <p:txBody>
          <a:bodyPr/>
          <a:lstStyle/>
          <a:p>
            <a:fld id="{028FBF57-EFBE-4307-BFAA-694E65C29CF4}" type="datetime1">
              <a:rPr lang="zh-CN" altLang="en-US" smtClean="0"/>
              <a:t>2022/7/1</a:t>
            </a:fld>
            <a:endParaRPr lang="en-US"/>
          </a:p>
        </p:txBody>
      </p:sp>
      <p:sp>
        <p:nvSpPr>
          <p:cNvPr id="5" name="灯片编号占位符 4">
            <a:extLst>
              <a:ext uri="{FF2B5EF4-FFF2-40B4-BE49-F238E27FC236}">
                <a16:creationId xmlns:a16="http://schemas.microsoft.com/office/drawing/2014/main" id="{A950C854-039B-4DF5-AC91-66D843C95C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graphicFrame>
        <p:nvGraphicFramePr>
          <p:cNvPr id="4" name="表格 4">
            <a:extLst>
              <a:ext uri="{FF2B5EF4-FFF2-40B4-BE49-F238E27FC236}">
                <a16:creationId xmlns:a16="http://schemas.microsoft.com/office/drawing/2014/main" id="{6365D187-18EA-4B33-B2F2-09910AEB644F}"/>
              </a:ext>
            </a:extLst>
          </p:cNvPr>
          <p:cNvGraphicFramePr>
            <a:graphicFrameLocks noGrp="1"/>
          </p:cNvGraphicFramePr>
          <p:nvPr>
            <p:extLst>
              <p:ext uri="{D42A27DB-BD31-4B8C-83A1-F6EECF244321}">
                <p14:modId xmlns:p14="http://schemas.microsoft.com/office/powerpoint/2010/main" val="389223773"/>
              </p:ext>
            </p:extLst>
          </p:nvPr>
        </p:nvGraphicFramePr>
        <p:xfrm>
          <a:off x="348057" y="626657"/>
          <a:ext cx="11361933" cy="2023536"/>
        </p:xfrm>
        <a:graphic>
          <a:graphicData uri="http://schemas.openxmlformats.org/drawingml/2006/table">
            <a:tbl>
              <a:tblPr firstRow="1" bandRow="1">
                <a:tableStyleId>{5C22544A-7EE6-4342-B048-85BDC9FD1C3A}</a:tableStyleId>
              </a:tblPr>
              <a:tblGrid>
                <a:gridCol w="2724151">
                  <a:extLst>
                    <a:ext uri="{9D8B030D-6E8A-4147-A177-3AD203B41FA5}">
                      <a16:colId xmlns:a16="http://schemas.microsoft.com/office/drawing/2014/main" val="2506841735"/>
                    </a:ext>
                  </a:extLst>
                </a:gridCol>
                <a:gridCol w="4013459">
                  <a:extLst>
                    <a:ext uri="{9D8B030D-6E8A-4147-A177-3AD203B41FA5}">
                      <a16:colId xmlns:a16="http://schemas.microsoft.com/office/drawing/2014/main" val="3543310575"/>
                    </a:ext>
                  </a:extLst>
                </a:gridCol>
                <a:gridCol w="4624323">
                  <a:extLst>
                    <a:ext uri="{9D8B030D-6E8A-4147-A177-3AD203B41FA5}">
                      <a16:colId xmlns:a16="http://schemas.microsoft.com/office/drawing/2014/main" val="348268678"/>
                    </a:ext>
                  </a:extLst>
                </a:gridCol>
              </a:tblGrid>
              <a:tr h="505884">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36559134"/>
                  </a:ext>
                </a:extLst>
              </a:tr>
              <a:tr h="505884">
                <a:tc>
                  <a:txBody>
                    <a:bodyPr/>
                    <a:lstStyle/>
                    <a:p>
                      <a:r>
                        <a:rPr lang="ja-JP" altLang="en-US" dirty="0"/>
                        <a:t>土曜日朝６時～</a:t>
                      </a:r>
                      <a:r>
                        <a:rPr lang="en-US" altLang="ja-JP" dirty="0"/>
                        <a:t>7</a:t>
                      </a:r>
                      <a:r>
                        <a:rPr lang="ja-JP" altLang="en-US" dirty="0"/>
                        <a:t>時半</a:t>
                      </a:r>
                      <a:endParaRPr lang="zh-CN" altLang="en-US" dirty="0"/>
                    </a:p>
                  </a:txBody>
                  <a:tcPr/>
                </a:tc>
                <a:tc>
                  <a:txBody>
                    <a:bodyPr/>
                    <a:lstStyle/>
                    <a:p>
                      <a:r>
                        <a:rPr lang="ja-JP" altLang="en-US" dirty="0"/>
                        <a:t>日本向け</a:t>
                      </a:r>
                      <a:endParaRPr lang="zh-CN" altLang="en-US" dirty="0"/>
                    </a:p>
                  </a:txBody>
                  <a:tcPr/>
                </a:tc>
                <a:tc>
                  <a:txBody>
                    <a:bodyPr/>
                    <a:lstStyle/>
                    <a:p>
                      <a:endParaRPr lang="zh-CN" altLang="en-US"/>
                    </a:p>
                  </a:txBody>
                  <a:tcPr/>
                </a:tc>
                <a:extLst>
                  <a:ext uri="{0D108BD9-81ED-4DB2-BD59-A6C34878D82A}">
                    <a16:rowId xmlns:a16="http://schemas.microsoft.com/office/drawing/2014/main" val="1282948068"/>
                  </a:ext>
                </a:extLst>
              </a:tr>
              <a:tr h="505884">
                <a:tc>
                  <a:txBody>
                    <a:bodyPr/>
                    <a:lstStyle/>
                    <a:p>
                      <a:r>
                        <a:rPr lang="ja-JP" altLang="en-US" dirty="0"/>
                        <a:t>日曜日朝６時～</a:t>
                      </a:r>
                      <a:r>
                        <a:rPr lang="en-US" altLang="ja-JP" dirty="0"/>
                        <a:t>7</a:t>
                      </a:r>
                      <a:r>
                        <a:rPr lang="ja-JP" altLang="en-US" dirty="0"/>
                        <a:t>時半</a:t>
                      </a:r>
                      <a:endParaRPr lang="zh-CN" altLang="en-US" dirty="0"/>
                    </a:p>
                  </a:txBody>
                  <a:tcPr/>
                </a:tc>
                <a:tc>
                  <a:txBody>
                    <a:bodyPr/>
                    <a:lstStyle/>
                    <a:p>
                      <a:r>
                        <a:rPr lang="ja-JP" altLang="en-US" dirty="0"/>
                        <a:t>グローバル向け</a:t>
                      </a:r>
                      <a:endParaRPr lang="zh-CN" altLang="en-US" dirty="0"/>
                    </a:p>
                  </a:txBody>
                  <a:tcPr/>
                </a:tc>
                <a:tc>
                  <a:txBody>
                    <a:bodyPr/>
                    <a:lstStyle/>
                    <a:p>
                      <a:endParaRPr lang="zh-CN" altLang="en-US"/>
                    </a:p>
                  </a:txBody>
                  <a:tcPr/>
                </a:tc>
                <a:extLst>
                  <a:ext uri="{0D108BD9-81ED-4DB2-BD59-A6C34878D82A}">
                    <a16:rowId xmlns:a16="http://schemas.microsoft.com/office/drawing/2014/main" val="961043404"/>
                  </a:ext>
                </a:extLst>
              </a:tr>
              <a:tr h="505884">
                <a:tc>
                  <a:txBody>
                    <a:bodyPr/>
                    <a:lstStyle/>
                    <a:p>
                      <a:r>
                        <a:rPr lang="ja-JP" altLang="en-US" dirty="0"/>
                        <a:t>月曜日朝６時～</a:t>
                      </a:r>
                      <a:r>
                        <a:rPr lang="en-US" altLang="ja-JP" dirty="0"/>
                        <a:t>7</a:t>
                      </a:r>
                      <a:r>
                        <a:rPr lang="ja-JP" altLang="en-US" dirty="0"/>
                        <a:t>時半</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グローバル向け</a:t>
                      </a:r>
                      <a:endParaRPr lang="zh-CN" altLang="en-US" dirty="0"/>
                    </a:p>
                  </a:txBody>
                  <a:tcPr/>
                </a:tc>
                <a:tc>
                  <a:txBody>
                    <a:bodyPr/>
                    <a:lstStyle/>
                    <a:p>
                      <a:endParaRPr lang="zh-CN" altLang="en-US" dirty="0"/>
                    </a:p>
                  </a:txBody>
                  <a:tcPr/>
                </a:tc>
                <a:extLst>
                  <a:ext uri="{0D108BD9-81ED-4DB2-BD59-A6C34878D82A}">
                    <a16:rowId xmlns:a16="http://schemas.microsoft.com/office/drawing/2014/main" val="1688459525"/>
                  </a:ext>
                </a:extLst>
              </a:tr>
            </a:tbl>
          </a:graphicData>
        </a:graphic>
      </p:graphicFrame>
    </p:spTree>
    <p:extLst>
      <p:ext uri="{BB962C8B-B14F-4D97-AF65-F5344CB8AC3E}">
        <p14:creationId xmlns:p14="http://schemas.microsoft.com/office/powerpoint/2010/main" val="11924170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highlight>
                  <a:srgbClr val="00FF00"/>
                </a:highlight>
              </a:rPr>
              <a:t>社内チームワークとコスト精算</a:t>
            </a:r>
            <a:endParaRPr lang="en-US" altLang="ja-JP" sz="2400" dirty="0">
              <a:highlight>
                <a:srgbClr val="00FF00"/>
              </a:highlight>
            </a:endParaRPr>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t>付録</a:t>
            </a:r>
            <a:endParaRPr lang="en-US" altLang="ja-JP" sz="2400" dirty="0"/>
          </a:p>
          <a:p>
            <a:pPr marL="285750" indent="-285750">
              <a:buFont typeface="Arial" panose="020B0604020202020204" pitchFamily="34" charset="0"/>
              <a:buChar char="•"/>
            </a:pPr>
            <a:endParaRPr lang="en-US" altLang="ja-JP" sz="2400" dirty="0"/>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28940077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社内部署間のチームワーク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9"/>
            <a:ext cx="11540249" cy="369332"/>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Tree>
    <p:extLst>
      <p:ext uri="{BB962C8B-B14F-4D97-AF65-F5344CB8AC3E}">
        <p14:creationId xmlns:p14="http://schemas.microsoft.com/office/powerpoint/2010/main" val="42198375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27755390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Tree>
    <p:extLst>
      <p:ext uri="{BB962C8B-B14F-4D97-AF65-F5344CB8AC3E}">
        <p14:creationId xmlns:p14="http://schemas.microsoft.com/office/powerpoint/2010/main" val="33067827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25875" y="843677"/>
            <a:ext cx="11540249" cy="4062651"/>
          </a:xfrm>
        </p:spPr>
        <p:txBody>
          <a:bodyPr/>
          <a:lstStyle/>
          <a:p>
            <a:pPr marL="285750" indent="-285750">
              <a:buFont typeface="Arial" panose="020B0604020202020204" pitchFamily="34" charset="0"/>
              <a:buChar char="•"/>
            </a:pPr>
            <a:r>
              <a:rPr lang="ja-JP" altLang="en-US" dirty="0"/>
              <a:t>経営リスク分析＆対策</a:t>
            </a:r>
            <a:endParaRPr lang="en-US" altLang="ja-JP" sz="2400" dirty="0"/>
          </a:p>
          <a:p>
            <a:pPr marL="285750" indent="-285750">
              <a:buFont typeface="Arial" panose="020B0604020202020204" pitchFamily="34" charset="0"/>
              <a:buChar char="•"/>
            </a:pPr>
            <a:r>
              <a:rPr lang="ja-JP" altLang="en-US" sz="2400" dirty="0"/>
              <a:t>産業パーク目標</a:t>
            </a:r>
            <a:endParaRPr lang="en-US" altLang="ja-JP" sz="2400" dirty="0"/>
          </a:p>
          <a:p>
            <a:pPr marL="285750" indent="-285750">
              <a:buFont typeface="Arial" panose="020B0604020202020204" pitchFamily="34" charset="0"/>
              <a:buChar char="•"/>
            </a:pPr>
            <a:r>
              <a:rPr lang="ja-JP" altLang="en-US" sz="2400" dirty="0"/>
              <a:t>マーキング戦略</a:t>
            </a:r>
            <a:endParaRPr lang="en-US" altLang="ja-JP" sz="2400" dirty="0"/>
          </a:p>
          <a:p>
            <a:pPr marL="285750" indent="-285750">
              <a:buFont typeface="Arial" panose="020B0604020202020204" pitchFamily="34" charset="0"/>
              <a:buChar char="•"/>
            </a:pPr>
            <a:r>
              <a:rPr lang="ja-JP" altLang="en-US" sz="2400" dirty="0"/>
              <a:t>組織改革</a:t>
            </a:r>
            <a:endParaRPr lang="en-US" altLang="ja-JP" sz="2400" dirty="0"/>
          </a:p>
          <a:p>
            <a:pPr marL="285750" indent="-285750">
              <a:buFont typeface="Arial" panose="020B0604020202020204" pitchFamily="34" charset="0"/>
              <a:buChar char="•"/>
            </a:pPr>
            <a:r>
              <a:rPr lang="ja-JP" altLang="en-US" sz="2400" dirty="0"/>
              <a:t>社内チームワークとコスト精算</a:t>
            </a:r>
            <a:endParaRPr lang="en-US" altLang="ja-JP" sz="2400" dirty="0"/>
          </a:p>
          <a:p>
            <a:pPr marL="285750" indent="-285750">
              <a:buFont typeface="Arial" panose="020B0604020202020204" pitchFamily="34" charset="0"/>
              <a:buChar char="•"/>
            </a:pPr>
            <a:r>
              <a:rPr lang="ja-JP" altLang="en-US" sz="2400" dirty="0"/>
              <a:t>人事管理</a:t>
            </a:r>
            <a:endParaRPr lang="en-US" altLang="ja-JP" sz="2400" dirty="0"/>
          </a:p>
          <a:p>
            <a:pPr marL="285750" indent="-285750">
              <a:buFont typeface="Arial" panose="020B0604020202020204" pitchFamily="34" charset="0"/>
              <a:buChar char="•"/>
            </a:pPr>
            <a:r>
              <a:rPr lang="ja-JP" altLang="en-US" dirty="0"/>
              <a:t>セキュリティ対策</a:t>
            </a:r>
            <a:endParaRPr lang="en-US" altLang="ja-JP" sz="2400" dirty="0"/>
          </a:p>
          <a:p>
            <a:pPr marL="285750" indent="-285750">
              <a:buFont typeface="Arial" panose="020B0604020202020204" pitchFamily="34" charset="0"/>
              <a:buChar char="•"/>
            </a:pPr>
            <a:r>
              <a:rPr lang="ja-JP" altLang="en-US" dirty="0"/>
              <a:t>産業パークイベント</a:t>
            </a:r>
            <a:endParaRPr lang="en-US" altLang="ja-JP" sz="2400" dirty="0"/>
          </a:p>
          <a:p>
            <a:pPr marL="285750" indent="-285750">
              <a:buFont typeface="Arial" panose="020B0604020202020204" pitchFamily="34" charset="0"/>
              <a:buChar char="•"/>
            </a:pPr>
            <a:r>
              <a:rPr lang="ja-JP" altLang="en-US" sz="2400" dirty="0"/>
              <a:t>産業パークプレゼン</a:t>
            </a:r>
            <a:endParaRPr lang="en-US" altLang="ja-JP" sz="2400" dirty="0"/>
          </a:p>
          <a:p>
            <a:pPr marL="285750" indent="-285750">
              <a:buFont typeface="Arial" panose="020B0604020202020204" pitchFamily="34" charset="0"/>
              <a:buChar char="•"/>
            </a:pPr>
            <a:r>
              <a:rPr lang="ja-JP" altLang="en-US" sz="2400" dirty="0">
                <a:highlight>
                  <a:srgbClr val="00FF00"/>
                </a:highlight>
              </a:rPr>
              <a:t>付録</a:t>
            </a:r>
            <a:endParaRPr lang="en-US" altLang="ja-JP" sz="2400" dirty="0">
              <a:highlight>
                <a:srgbClr val="00FF00"/>
              </a:highlight>
            </a:endParaRPr>
          </a:p>
          <a:p>
            <a:pPr marL="285750" indent="-285750">
              <a:buFont typeface="Arial" panose="020B0604020202020204" pitchFamily="34" charset="0"/>
              <a:buChar char="•"/>
            </a:pPr>
            <a:endParaRPr lang="en-US" altLang="ja-JP" sz="2400" dirty="0">
              <a:highlight>
                <a:srgbClr val="00FF00"/>
              </a:highlight>
            </a:endParaRPr>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a:t>
            </a:fld>
            <a:endParaRPr lang="en-US"/>
          </a:p>
        </p:txBody>
      </p:sp>
    </p:spTree>
    <p:extLst>
      <p:ext uri="{BB962C8B-B14F-4D97-AF65-F5344CB8AC3E}">
        <p14:creationId xmlns:p14="http://schemas.microsoft.com/office/powerpoint/2010/main" val="24064487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a:xfrm>
            <a:off x="316983" y="-16805"/>
            <a:ext cx="11540249" cy="492443"/>
          </a:xfrm>
        </p:spPr>
        <p:txBody>
          <a:bodyPr/>
          <a:lstStyle/>
          <a:p>
            <a:r>
              <a:rPr lang="ja-JP" altLang="en-US" dirty="0"/>
              <a:t>付録：参考文献</a:t>
            </a:r>
            <a:endParaRPr lang="zh-CN" altLang="en-US" dirty="0"/>
          </a:p>
        </p:txBody>
      </p:sp>
      <p:sp>
        <p:nvSpPr>
          <p:cNvPr id="3" name="テキスト プレースホルダー 2">
            <a:extLst>
              <a:ext uri="{FF2B5EF4-FFF2-40B4-BE49-F238E27FC236}">
                <a16:creationId xmlns:a16="http://schemas.microsoft.com/office/drawing/2014/main" id="{831B4901-A419-459D-9056-C30D13065F40}"/>
              </a:ext>
            </a:extLst>
          </p:cNvPr>
          <p:cNvSpPr>
            <a:spLocks noGrp="1"/>
          </p:cNvSpPr>
          <p:nvPr>
            <p:ph type="body" idx="1"/>
          </p:nvPr>
        </p:nvSpPr>
        <p:spPr>
          <a:xfrm>
            <a:off x="316983" y="557909"/>
            <a:ext cx="11540249" cy="5539978"/>
          </a:xfrm>
        </p:spPr>
        <p:txBody>
          <a:bodyPr/>
          <a:lstStyle/>
          <a:p>
            <a:r>
              <a:rPr lang="ja-JP" altLang="en-US" dirty="0">
                <a:latin typeface="SimSun" panose="02010600030101010101" pitchFamily="2" charset="-122"/>
                <a:ea typeface="SimSun" panose="02010600030101010101" pitchFamily="2" charset="-122"/>
              </a:rPr>
              <a:t>行動経済学</a:t>
            </a:r>
          </a:p>
          <a:p>
            <a:r>
              <a:rPr lang="ja-JP" altLang="en-US" dirty="0">
                <a:latin typeface="SimSun" panose="02010600030101010101" pitchFamily="2" charset="-122"/>
                <a:ea typeface="SimSun" panose="02010600030101010101" pitchFamily="2" charset="-122"/>
              </a:rPr>
              <a:t>ソーシャルネットワーク</a:t>
            </a:r>
          </a:p>
          <a:p>
            <a:r>
              <a:rPr lang="ja-JP" altLang="en-US" dirty="0">
                <a:latin typeface="SimSun" panose="02010600030101010101" pitchFamily="2" charset="-122"/>
                <a:ea typeface="SimSun" panose="02010600030101010101" pitchFamily="2" charset="-122"/>
              </a:rPr>
              <a:t>心理学</a:t>
            </a:r>
          </a:p>
          <a:p>
            <a:r>
              <a:rPr lang="ja-JP" altLang="en-US" dirty="0">
                <a:latin typeface="SimSun" panose="02010600030101010101" pitchFamily="2" charset="-122"/>
                <a:ea typeface="SimSun" panose="02010600030101010101" pitchFamily="2" charset="-122"/>
              </a:rPr>
              <a:t>社会学</a:t>
            </a:r>
            <a:endParaRPr lang="en-US" altLang="ja-JP"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演讲、沟通与谈判</a:t>
            </a:r>
          </a:p>
          <a:p>
            <a:r>
              <a:rPr lang="zh-CN" altLang="en-US" dirty="0">
                <a:latin typeface="SimSun" panose="02010600030101010101" pitchFamily="2" charset="-122"/>
                <a:ea typeface="SimSun" panose="02010600030101010101" pitchFamily="2" charset="-122"/>
              </a:rPr>
              <a:t>商业模式、商业计划书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定位</a:t>
            </a:r>
          </a:p>
          <a:p>
            <a:r>
              <a:rPr lang="zh-CN" altLang="en-US" dirty="0">
                <a:latin typeface="SimSun" panose="02010600030101010101" pitchFamily="2" charset="-122"/>
                <a:ea typeface="SimSun" panose="02010600030101010101" pitchFamily="2" charset="-122"/>
              </a:rPr>
              <a:t>社交网络</a:t>
            </a:r>
          </a:p>
          <a:p>
            <a:r>
              <a:rPr lang="zh-CN" altLang="en-US" dirty="0">
                <a:latin typeface="SimSun" panose="02010600030101010101" pitchFamily="2" charset="-122"/>
                <a:ea typeface="SimSun" panose="02010600030101010101" pitchFamily="2" charset="-122"/>
              </a:rPr>
              <a:t>长尾理论</a:t>
            </a:r>
          </a:p>
          <a:p>
            <a:r>
              <a:rPr lang="zh-CN" altLang="en-US" dirty="0">
                <a:latin typeface="SimSun" panose="02010600030101010101" pitchFamily="2" charset="-122"/>
                <a:ea typeface="SimSun" panose="02010600030101010101" pitchFamily="2" charset="-122"/>
              </a:rPr>
              <a:t>免费</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众包</a:t>
            </a:r>
          </a:p>
          <a:p>
            <a:r>
              <a:rPr lang="zh-CN" altLang="en-US" dirty="0">
                <a:latin typeface="SimSun" panose="02010600030101010101" pitchFamily="2" charset="-122"/>
                <a:ea typeface="SimSun" panose="02010600030101010101" pitchFamily="2" charset="-122"/>
              </a:rPr>
              <a:t>统计学</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行为经济学</a:t>
            </a:r>
          </a:p>
          <a:p>
            <a:r>
              <a:rPr lang="zh-CN" altLang="en-US" dirty="0">
                <a:latin typeface="SimSun" panose="02010600030101010101" pitchFamily="2" charset="-122"/>
                <a:ea typeface="SimSun" panose="02010600030101010101" pitchFamily="2" charset="-122"/>
              </a:rPr>
              <a:t>游戏化思维</a:t>
            </a:r>
            <a:endParaRPr lang="en-US" altLang="zh-CN" dirty="0">
              <a:latin typeface="SimSun" panose="02010600030101010101" pitchFamily="2" charset="-122"/>
              <a:ea typeface="SimSun" panose="02010600030101010101" pitchFamily="2" charset="-122"/>
            </a:endParaRPr>
          </a:p>
          <a:p>
            <a:r>
              <a:rPr lang="zh-CN" altLang="en-US" dirty="0">
                <a:latin typeface="SimSun" panose="02010600030101010101" pitchFamily="2" charset="-122"/>
                <a:ea typeface="SimSun" panose="02010600030101010101" pitchFamily="2" charset="-122"/>
              </a:rPr>
              <a:t>产品游戏化</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2022/7/1</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Tree>
    <p:extLst>
      <p:ext uri="{BB962C8B-B14F-4D97-AF65-F5344CB8AC3E}">
        <p14:creationId xmlns:p14="http://schemas.microsoft.com/office/powerpoint/2010/main" val="1618624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4737</TotalTime>
  <Words>11807</Words>
  <Application>Microsoft Office PowerPoint</Application>
  <PresentationFormat>宽屏</PresentationFormat>
  <Paragraphs>2289</Paragraphs>
  <Slides>100</Slides>
  <Notes>95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8" baseType="lpstr">
      <vt:lpstr>Meiryo</vt:lpstr>
      <vt:lpstr>ＭＳ ゴシック</vt:lpstr>
      <vt:lpstr>MS Mincho</vt:lpstr>
      <vt:lpstr>ＭＳ Ｐゴシック</vt:lpstr>
      <vt:lpstr>simsun</vt:lpstr>
      <vt:lpstr>simsun</vt:lpstr>
      <vt:lpstr>simsun</vt:lpstr>
      <vt:lpstr>等线</vt:lpstr>
      <vt:lpstr>Arial</vt:lpstr>
      <vt:lpstr>Calibri</vt:lpstr>
      <vt:lpstr>Consolas</vt:lpstr>
      <vt:lpstr>Roboto</vt:lpstr>
      <vt:lpstr>Segoe UI</vt:lpstr>
      <vt:lpstr>Tahoma</vt:lpstr>
      <vt:lpstr>Times New Roman</vt:lpstr>
      <vt:lpstr>Wingdings</vt:lpstr>
      <vt:lpstr>Office Theme</vt:lpstr>
      <vt:lpstr>Worksheet</vt:lpstr>
      <vt:lpstr>中日先端技術産業パーク</vt:lpstr>
      <vt:lpstr>キーワード</vt:lpstr>
      <vt:lpstr>目次</vt:lpstr>
      <vt:lpstr>法務</vt:lpstr>
      <vt:lpstr>グロバール戦略・運営管理</vt:lpstr>
      <vt:lpstr>会社ブラント①：ドメイン</vt:lpstr>
      <vt:lpstr>会社ブラント②：ホームページ</vt:lpstr>
      <vt:lpstr>会社ブラント③：イベント及び情報アピール</vt:lpstr>
      <vt:lpstr>HR①SSC:組織体制、人事管理、業績評価</vt:lpstr>
      <vt:lpstr>HR②HRBP:人材採用、育成</vt:lpstr>
      <vt:lpstr>HR③COE:ビジネスモデル・イノベーション</vt:lpstr>
      <vt:lpstr>品質管理・品質保証</vt:lpstr>
      <vt:lpstr>運営コスト①：IT設備のリース</vt:lpstr>
      <vt:lpstr>運営コスト②：座席指定</vt:lpstr>
      <vt:lpstr>目次</vt:lpstr>
      <vt:lpstr>産業パークの所在地：中国・大連</vt:lpstr>
      <vt:lpstr>産業パークの所在地：日本・東京（関東）</vt:lpstr>
      <vt:lpstr>産業パークの文化</vt:lpstr>
      <vt:lpstr>コアビジネス：先端技術産学研連携</vt:lpstr>
      <vt:lpstr>コアビジネス：先端技術技能実践センター</vt:lpstr>
      <vt:lpstr>コアビジネス：データセンター関連の研究・運営</vt:lpstr>
      <vt:lpstr>運営コスト</vt:lpstr>
      <vt:lpstr>目次</vt:lpstr>
      <vt:lpstr>パソコンのロック</vt:lpstr>
      <vt:lpstr>仮想化技術を活用して　VDIで専用開発環境を構築すること</vt:lpstr>
      <vt:lpstr>目次</vt:lpstr>
      <vt:lpstr>中小企業向けの人事・労務サービス</vt:lpstr>
      <vt:lpstr>バーチャルスクール</vt:lpstr>
      <vt:lpstr>目次</vt:lpstr>
      <vt:lpstr>スケージュール</vt:lpstr>
      <vt:lpstr>テックショー</vt:lpstr>
      <vt:lpstr>定例社員会議</vt:lpstr>
      <vt:lpstr>社員教育</vt:lpstr>
      <vt:lpstr>関係図</vt:lpstr>
      <vt:lpstr>トレニンーグトピック（ビジネス）</vt:lpstr>
      <vt:lpstr>トレニンーグトピック（テック）</vt:lpstr>
      <vt:lpstr>実施方法の例</vt:lpstr>
      <vt:lpstr>実施方法の例：チームワークツール</vt:lpstr>
      <vt:lpstr>実施方法の例：全体目標（予想）</vt:lpstr>
      <vt:lpstr>実施方法の例：課題検討</vt:lpstr>
      <vt:lpstr>実施方法の例：サイクル１目標</vt:lpstr>
      <vt:lpstr>実施方法の例：サイクル１スケジュール（前半）</vt:lpstr>
      <vt:lpstr>実施方法の例：サイクル１スケジュール（後半）</vt:lpstr>
      <vt:lpstr>目次</vt:lpstr>
      <vt:lpstr>ビジネスモデル：戦略目標</vt:lpstr>
      <vt:lpstr>ビジネスモデル</vt:lpstr>
      <vt:lpstr>ビジネスモデル：サービス（B　to　B）</vt:lpstr>
      <vt:lpstr>ビジネスモデル：サービス（B　to　C）</vt:lpstr>
      <vt:lpstr>事業目標（第１期①）</vt:lpstr>
      <vt:lpstr>事業目標（第１期②）</vt:lpstr>
      <vt:lpstr>事業目標（第１期③）</vt:lpstr>
      <vt:lpstr>事業目標（第１期④）</vt:lpstr>
      <vt:lpstr>事業目標（第２期①）</vt:lpstr>
      <vt:lpstr>事業目標（第２期②）</vt:lpstr>
      <vt:lpstr>事業目標（第２期③）</vt:lpstr>
      <vt:lpstr>事業目標（第２期④）</vt:lpstr>
      <vt:lpstr>事業目標（第２期⑤）</vt:lpstr>
      <vt:lpstr>事業プラン</vt:lpstr>
      <vt:lpstr>目次</vt:lpstr>
      <vt:lpstr>アジャイル組織構造(三次元の組織)－ビジネス推進体制</vt:lpstr>
      <vt:lpstr>アジャイル組織構造(三次元の組織)ーユニット体制</vt:lpstr>
      <vt:lpstr>ニアショア・オフショアのグローバルリソース活用（例）</vt:lpstr>
      <vt:lpstr>先進技術研究部：ビジネス研究院（産学研センター）</vt:lpstr>
      <vt:lpstr>産学研協力（大学キャンパス内有給インターンシップ）</vt:lpstr>
      <vt:lpstr>先進技術研究部：コミュニティ </vt:lpstr>
      <vt:lpstr>インフラサービス事業部</vt:lpstr>
      <vt:lpstr>グローバル人材開発サービス事業部</vt:lpstr>
      <vt:lpstr>流通・サービスソリューション事業部</vt:lpstr>
      <vt:lpstr>財務・金融ソリューション事業部</vt:lpstr>
      <vt:lpstr>ヘルスケアソリューション事業部</vt:lpstr>
      <vt:lpstr>マーケティング＆セールス部</vt:lpstr>
      <vt:lpstr>管理部</vt:lpstr>
      <vt:lpstr>目次</vt:lpstr>
      <vt:lpstr>OKRの仕組みや考え方</vt:lpstr>
      <vt:lpstr>社員へサポート</vt:lpstr>
      <vt:lpstr>OKR三次元評価</vt:lpstr>
      <vt:lpstr>OKR三次元評価法（例）</vt:lpstr>
      <vt:lpstr>給料・賞与制度</vt:lpstr>
      <vt:lpstr>裁量労働制、高度プロフェッショナル制度</vt:lpstr>
      <vt:lpstr>文書＆コミュニケーション言語</vt:lpstr>
      <vt:lpstr>ビジネスマナー</vt:lpstr>
      <vt:lpstr>職位異動</vt:lpstr>
      <vt:lpstr>社内副職</vt:lpstr>
      <vt:lpstr>人材採用プラン（新卒①）</vt:lpstr>
      <vt:lpstr>人材採用プラン（新卒②）</vt:lpstr>
      <vt:lpstr>人材採用プラン（中途）</vt:lpstr>
      <vt:lpstr>人材採用プラン（社内副職：コミュニティリーダークラス）</vt:lpstr>
      <vt:lpstr>人材採用プラン（社内副職：コミュニティ運営メンバー）</vt:lpstr>
      <vt:lpstr>社員紹介制度（人材紹介エージェントサポート）</vt:lpstr>
      <vt:lpstr>目次</vt:lpstr>
      <vt:lpstr>図書出版(出版社限定：技術評論社)</vt:lpstr>
      <vt:lpstr>ジャーナル</vt:lpstr>
      <vt:lpstr>キャリアディベロップメントフォーラム</vt:lpstr>
      <vt:lpstr>目次</vt:lpstr>
      <vt:lpstr>社内部署間のチームワーク</vt:lpstr>
      <vt:lpstr>部署間の利益分配</vt:lpstr>
      <vt:lpstr>コスト精算</vt:lpstr>
      <vt:lpstr>目次</vt:lpstr>
      <vt:lpstr>付録：参考文献</vt:lpstr>
      <vt:lpstr>付録：参考文献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1550</cp:revision>
  <cp:lastPrinted>2022-02-04T10:31:37Z</cp:lastPrinted>
  <dcterms:created xsi:type="dcterms:W3CDTF">2021-07-14T02:05:05Z</dcterms:created>
  <dcterms:modified xsi:type="dcterms:W3CDTF">2022-07-01T05:11:37Z</dcterms:modified>
</cp:coreProperties>
</file>