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8"/>
  </p:notesMasterIdLst>
  <p:handoutMasterIdLst>
    <p:handoutMasterId r:id="rId69"/>
  </p:handoutMasterIdLst>
  <p:sldIdLst>
    <p:sldId id="256" r:id="rId2"/>
    <p:sldId id="257" r:id="rId3"/>
    <p:sldId id="261" r:id="rId4"/>
    <p:sldId id="259" r:id="rId5"/>
    <p:sldId id="263" r:id="rId6"/>
    <p:sldId id="264" r:id="rId7"/>
    <p:sldId id="265" r:id="rId8"/>
    <p:sldId id="262" r:id="rId9"/>
    <p:sldId id="299" r:id="rId10"/>
    <p:sldId id="266" r:id="rId11"/>
    <p:sldId id="270" r:id="rId12"/>
    <p:sldId id="272" r:id="rId13"/>
    <p:sldId id="271" r:id="rId14"/>
    <p:sldId id="273" r:id="rId15"/>
    <p:sldId id="274" r:id="rId16"/>
    <p:sldId id="275" r:id="rId17"/>
    <p:sldId id="276" r:id="rId18"/>
    <p:sldId id="277" r:id="rId19"/>
    <p:sldId id="316" r:id="rId20"/>
    <p:sldId id="282" r:id="rId21"/>
    <p:sldId id="283" r:id="rId22"/>
    <p:sldId id="284" r:id="rId23"/>
    <p:sldId id="285" r:id="rId24"/>
    <p:sldId id="286" r:id="rId25"/>
    <p:sldId id="300" r:id="rId26"/>
    <p:sldId id="301" r:id="rId27"/>
    <p:sldId id="287" r:id="rId28"/>
    <p:sldId id="288" r:id="rId29"/>
    <p:sldId id="289" r:id="rId30"/>
    <p:sldId id="290" r:id="rId31"/>
    <p:sldId id="291" r:id="rId32"/>
    <p:sldId id="293" r:id="rId33"/>
    <p:sldId id="318" r:id="rId34"/>
    <p:sldId id="302" r:id="rId35"/>
    <p:sldId id="303" r:id="rId36"/>
    <p:sldId id="304" r:id="rId37"/>
    <p:sldId id="305" r:id="rId38"/>
    <p:sldId id="306" r:id="rId39"/>
    <p:sldId id="308" r:id="rId40"/>
    <p:sldId id="309" r:id="rId41"/>
    <p:sldId id="310" r:id="rId42"/>
    <p:sldId id="311" r:id="rId43"/>
    <p:sldId id="312" r:id="rId44"/>
    <p:sldId id="314" r:id="rId45"/>
    <p:sldId id="319" r:id="rId46"/>
    <p:sldId id="321" r:id="rId47"/>
    <p:sldId id="322" r:id="rId48"/>
    <p:sldId id="324" r:id="rId49"/>
    <p:sldId id="325" r:id="rId50"/>
    <p:sldId id="326" r:id="rId51"/>
    <p:sldId id="327" r:id="rId52"/>
    <p:sldId id="337" r:id="rId53"/>
    <p:sldId id="329" r:id="rId54"/>
    <p:sldId id="338" r:id="rId55"/>
    <p:sldId id="339" r:id="rId56"/>
    <p:sldId id="332" r:id="rId57"/>
    <p:sldId id="320" r:id="rId58"/>
    <p:sldId id="333" r:id="rId59"/>
    <p:sldId id="335" r:id="rId60"/>
    <p:sldId id="336" r:id="rId61"/>
    <p:sldId id="340" r:id="rId62"/>
    <p:sldId id="341" r:id="rId63"/>
    <p:sldId id="342" r:id="rId64"/>
    <p:sldId id="343" r:id="rId65"/>
    <p:sldId id="344" r:id="rId66"/>
    <p:sldId id="34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577" autoAdjust="0"/>
    <p:restoredTop sz="94629" autoAdjust="0"/>
  </p:normalViewPr>
  <p:slideViewPr>
    <p:cSldViewPr>
      <p:cViewPr varScale="1">
        <p:scale>
          <a:sx n="107" d="100"/>
          <a:sy n="107" d="100"/>
        </p:scale>
        <p:origin x="-1650" y="-84"/>
      </p:cViewPr>
      <p:guideLst>
        <p:guide orient="horz" pos="2160"/>
        <p:guide pos="2880"/>
      </p:guideLst>
    </p:cSldViewPr>
  </p:slideViewPr>
  <p:outlineViewPr>
    <p:cViewPr>
      <p:scale>
        <a:sx n="33" d="100"/>
        <a:sy n="33" d="100"/>
      </p:scale>
      <p:origin x="0" y="18600"/>
    </p:cViewPr>
  </p:outlineViewPr>
  <p:notesTextViewPr>
    <p:cViewPr>
      <p:scale>
        <a:sx n="1" d="1"/>
        <a:sy n="1" d="1"/>
      </p:scale>
      <p:origin x="0" y="0"/>
    </p:cViewPr>
  </p:notesTextViewPr>
  <p:notesViewPr>
    <p:cSldViewPr>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251F68-67D7-4F23-9D82-436CC1F710DB}" type="datetimeFigureOut">
              <a:rPr lang="ko-KR" altLang="en-US" smtClean="0"/>
              <a:t>2016-01-18</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840951-9E18-42F5-8BD7-35A4CDE60810}" type="slidenum">
              <a:rPr lang="ko-KR" altLang="en-US" smtClean="0"/>
              <a:t>‹#›</a:t>
            </a:fld>
            <a:endParaRPr lang="ko-KR" altLang="en-US" dirty="0"/>
          </a:p>
        </p:txBody>
      </p:sp>
    </p:spTree>
    <p:extLst>
      <p:ext uri="{BB962C8B-B14F-4D97-AF65-F5344CB8AC3E}">
        <p14:creationId xmlns:p14="http://schemas.microsoft.com/office/powerpoint/2010/main" val="2903548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813E9-CA3F-4063-9603-FA589A2867F5}" type="datetimeFigureOut">
              <a:rPr lang="en-US" smtClean="0"/>
              <a:t>1/18/2016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380B7-150E-4628-9A83-FC0F3C67898D}" type="slidenum">
              <a:rPr lang="en-US" smtClean="0"/>
              <a:t>‹#›</a:t>
            </a:fld>
            <a:endParaRPr lang="en-US" dirty="0"/>
          </a:p>
        </p:txBody>
      </p:sp>
    </p:spTree>
    <p:extLst>
      <p:ext uri="{BB962C8B-B14F-4D97-AF65-F5344CB8AC3E}">
        <p14:creationId xmlns:p14="http://schemas.microsoft.com/office/powerpoint/2010/main" val="371592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380B7-150E-4628-9A83-FC0F3C67898D}" type="slidenum">
              <a:rPr lang="en-US" smtClean="0"/>
              <a:t>29</a:t>
            </a:fld>
            <a:endParaRPr lang="en-US" dirty="0"/>
          </a:p>
        </p:txBody>
      </p:sp>
    </p:spTree>
    <p:extLst>
      <p:ext uri="{BB962C8B-B14F-4D97-AF65-F5344CB8AC3E}">
        <p14:creationId xmlns:p14="http://schemas.microsoft.com/office/powerpoint/2010/main" val="75621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380B7-150E-4628-9A83-FC0F3C67898D}" type="slidenum">
              <a:rPr lang="en-US" smtClean="0"/>
              <a:t>42</a:t>
            </a:fld>
            <a:endParaRPr lang="en-US" dirty="0"/>
          </a:p>
        </p:txBody>
      </p:sp>
    </p:spTree>
    <p:extLst>
      <p:ext uri="{BB962C8B-B14F-4D97-AF65-F5344CB8AC3E}">
        <p14:creationId xmlns:p14="http://schemas.microsoft.com/office/powerpoint/2010/main" val="75621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380B7-150E-4628-9A83-FC0F3C67898D}" type="slidenum">
              <a:rPr lang="en-US" smtClean="0"/>
              <a:t>53</a:t>
            </a:fld>
            <a:endParaRPr lang="en-US" dirty="0"/>
          </a:p>
        </p:txBody>
      </p:sp>
    </p:spTree>
    <p:extLst>
      <p:ext uri="{BB962C8B-B14F-4D97-AF65-F5344CB8AC3E}">
        <p14:creationId xmlns:p14="http://schemas.microsoft.com/office/powerpoint/2010/main" val="75621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ltLang="ko-KR"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Click to edit Master title style</a:t>
            </a:r>
            <a:endParaRPr lang="en-US" dirty="0"/>
          </a:p>
        </p:txBody>
      </p:sp>
      <p:sp>
        <p:nvSpPr>
          <p:cNvPr id="3" name="Content Placeholder 2"/>
          <p:cNvSpPr>
            <a:spLocks noGrp="1"/>
          </p:cNvSpPr>
          <p:nvPr>
            <p:ph idx="1"/>
          </p:nvPr>
        </p:nvSpPr>
        <p:spPr/>
        <p:txBody>
          <a:bodyPr/>
          <a:lstStyle>
            <a:lvl2pPr>
              <a:spcBef>
                <a:spcPts val="1100"/>
              </a:spcBef>
              <a:defRPr/>
            </a:lvl2pPr>
            <a:lvl3pPr>
              <a:spcBef>
                <a:spcPts val="800"/>
              </a:spcBef>
              <a:defRPr/>
            </a:lvl3p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1/18/2016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1/18/2016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ltLang="ko-KR"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1/18/2016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ltLang="ko-KR"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8" name="Date Placeholder 7"/>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1/18/2016</a:t>
            </a:fld>
            <a:endParaRPr lang="en-US" dirty="0"/>
          </a:p>
        </p:txBody>
      </p:sp>
      <p:sp>
        <p:nvSpPr>
          <p:cNvPr id="9" name="Slide Number Placeholder 8"/>
          <p:cNvSpPr>
            <a:spLocks noGrp="1"/>
          </p:cNvSpPr>
          <p:nvPr>
            <p:ph type="sldNum" sz="quarter" idx="11"/>
          </p:nvPr>
        </p:nvSpPr>
        <p:spPr/>
        <p:txBody>
          <a:bodyPr/>
          <a:lstStyle/>
          <a:p>
            <a:pPr algn="ctr" eaLnBrk="1" latinLnBrk="0" hangingPunct="1"/>
            <a:fld id="{2BBB5E19-F10A-4C2F-BF6F-11C513378A2E}" type="slidenum">
              <a:rPr kumimoji="0" lang="en-US" smtClean="0"/>
              <a:pPr algn="ctr" eaLnBrk="1" latinLnBrk="0" hangingPunct="1"/>
              <a:t>‹#›</a:t>
            </a:fld>
            <a:endParaRPr kumimoji="0" lang="en-US" dirty="0"/>
          </a:p>
        </p:txBody>
      </p:sp>
      <p:sp>
        <p:nvSpPr>
          <p:cNvPr id="10" name="Footer Placeholder 9"/>
          <p:cNvSpPr>
            <a:spLocks noGrp="1"/>
          </p:cNvSpPr>
          <p:nvPr>
            <p:ph type="ftr" sz="quarter" idx="12"/>
          </p:nvPr>
        </p:nvSpPr>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ltLang="ko-KR" dirty="0"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l" eaLnBrk="1" latinLnBrk="0" hangingPunct="1"/>
            <a:endParaRPr kumimoji="0" lang="en-US" dirty="0">
              <a:solidFill>
                <a:schemeClr val="tx2"/>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lgn="r" eaLnBrk="1" latinLnBrk="0" hangingPunct="1"/>
            <a:fld id="{E6F9B8CD-342D-4579-98EC-A8FD6B7370E1}" type="datetimeFigureOut">
              <a:rPr lang="en-US" smtClean="0"/>
              <a:pPr algn="r" eaLnBrk="1" latinLnBrk="0" hangingPunct="1"/>
              <a:t>1/18/2016</a:t>
            </a:fld>
            <a:endParaRPr lang="en-US" dirty="0">
              <a:solidFill>
                <a:schemeClr val="tx2"/>
              </a:solidFill>
            </a:endParaRPr>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164288" y="5573824"/>
            <a:ext cx="1237770" cy="1196752"/>
          </a:xfrm>
          <a:prstGeom prst="rect">
            <a:avLst/>
          </a:prstGeom>
        </p:spPr>
      </p:pic>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79512" y="207470"/>
            <a:ext cx="864096" cy="285153"/>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914400" rtl="0" eaLnBrk="0" latinLnBrk="0" hangingPunct="0">
        <a:spcBef>
          <a:spcPct val="0"/>
        </a:spcBef>
        <a:buNone/>
        <a:defRPr sz="4000" kern="1200" cap="none" spc="-100" baseline="0">
          <a:ln>
            <a:noFill/>
          </a:ln>
          <a:solidFill>
            <a:schemeClr val="tx2">
              <a:lumMod val="50000"/>
            </a:schemeClr>
          </a:solidFill>
          <a:effectLst/>
          <a:latin typeface="+mj-lt"/>
          <a:ea typeface="+mj-ea"/>
          <a:cs typeface="+mj-cs"/>
        </a:defRPr>
      </a:lvl1pPr>
    </p:titleStyle>
    <p:bodyStyle>
      <a:lvl1pPr marL="342900" indent="-228600" algn="l" defTabSz="914400" rtl="0" eaLnBrk="0" latinLnBrk="0" hangingPunct="0">
        <a:spcBef>
          <a:spcPts val="1800"/>
        </a:spcBef>
        <a:spcAft>
          <a:spcPts val="0"/>
        </a:spcAft>
        <a:buClr>
          <a:schemeClr val="accent1"/>
        </a:buClr>
        <a:buFont typeface="Arial" pitchFamily="34" charset="0"/>
        <a:buChar char="•"/>
        <a:defRPr sz="2200" kern="1200">
          <a:solidFill>
            <a:schemeClr val="tx2"/>
          </a:solidFill>
          <a:latin typeface="+mn-lt"/>
          <a:ea typeface="+mn-ea"/>
          <a:cs typeface="+mn-cs"/>
        </a:defRPr>
      </a:lvl1pPr>
      <a:lvl2pPr marL="640080" indent="-228600" algn="l" defTabSz="914400" rtl="0" eaLnBrk="0" latinLnBrk="0" hangingPunct="0">
        <a:spcBef>
          <a:spcPts val="800"/>
        </a:spcBef>
        <a:spcAft>
          <a:spcPts val="0"/>
        </a:spcAft>
        <a:buClr>
          <a:schemeClr val="accent2"/>
        </a:buClr>
        <a:buFont typeface="Arial" pitchFamily="34" charset="0"/>
        <a:buChar char="•"/>
        <a:defRPr sz="2000" kern="1200">
          <a:solidFill>
            <a:schemeClr val="tx2"/>
          </a:solidFill>
          <a:latin typeface="+mn-lt"/>
          <a:ea typeface="+mn-ea"/>
          <a:cs typeface="+mn-cs"/>
        </a:defRPr>
      </a:lvl2pPr>
      <a:lvl3pPr marL="1005840" indent="-228600" algn="l" defTabSz="914400" rtl="0" eaLnBrk="0" latinLnBrk="0" hangingPunct="0">
        <a:spcBef>
          <a:spcPts val="600"/>
        </a:spcBef>
        <a:spcAft>
          <a:spcPts val="0"/>
        </a:spcAft>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0" latinLnBrk="0" hangingPunct="0">
        <a:spcBef>
          <a:spcPts val="1200"/>
        </a:spcBef>
        <a:spcAft>
          <a:spcPts val="1200"/>
        </a:spcAft>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0" latinLnBrk="0" hangingPunct="0">
        <a:spcBef>
          <a:spcPts val="1200"/>
        </a:spcBef>
        <a:spcAft>
          <a:spcPts val="1200"/>
        </a:spcAft>
        <a:buClr>
          <a:schemeClr val="accent5"/>
        </a:buClr>
        <a:buFont typeface="Arial" pitchFamily="34" charset="0"/>
        <a:buChar char="•"/>
        <a:defRPr sz="1400" kern="1200" baseline="0">
          <a:solidFill>
            <a:schemeClr val="tx2"/>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tizen.org/dev-guide/2.3.1/org.tizen.native.wearable.apireference/group__CAPI__SYSTEM__SENSOR__MODULE.html" TargetMode="External"/><Relationship Id="rId2" Type="http://schemas.openxmlformats.org/officeDocument/2006/relationships/hyperlink" Target="https://developer.tizen.org/community/code-snippet/native-code-snippet/simple-sensors-application-wearable" TargetMode="External"/><Relationship Id="rId1" Type="http://schemas.openxmlformats.org/officeDocument/2006/relationships/slideLayout" Target="../slideLayouts/slideLayout2.xml"/><Relationship Id="rId5" Type="http://schemas.openxmlformats.org/officeDocument/2006/relationships/hyperlink" Target="https://developer.tizen.org/dev-guide/latest/org.tizen.tutorials/html/native/system/sensor_tutorial_n.htm" TargetMode="External"/><Relationship Id="rId4" Type="http://schemas.openxmlformats.org/officeDocument/2006/relationships/hyperlink" Target="https://developer.tizen.org/development/tutorials/native-application/system/senso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tizen.org/feature/location.gps" TargetMode="External"/><Relationship Id="rId2" Type="http://schemas.openxmlformats.org/officeDocument/2006/relationships/hyperlink" Target="http://tizen.org/feature/location" TargetMode="External"/><Relationship Id="rId1" Type="http://schemas.openxmlformats.org/officeDocument/2006/relationships/slideLayout" Target="../slideLayouts/slideLayout2.xml"/><Relationship Id="rId5" Type="http://schemas.openxmlformats.org/officeDocument/2006/relationships/hyperlink" Target="http://tizen.org/privilege/location" TargetMode="External"/><Relationship Id="rId4" Type="http://schemas.openxmlformats.org/officeDocument/2006/relationships/hyperlink" Target="http://tizen.org/feature/location.wp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tizen.org/dev-guide/2.3.1/org.tizen.native.wearable.apireference/group__CAPI__LOCATION__MANAGER__MODULE.html" TargetMode="External"/><Relationship Id="rId2" Type="http://schemas.openxmlformats.org/officeDocument/2006/relationships/hyperlink" Target="https://developer.tizen.org/community/code-snippet/native-code-snippet/simple-standalone-gps-application-wearable" TargetMode="External"/><Relationship Id="rId1" Type="http://schemas.openxmlformats.org/officeDocument/2006/relationships/slideLayout" Target="../slideLayouts/slideLayout2.xml"/><Relationship Id="rId5" Type="http://schemas.openxmlformats.org/officeDocument/2006/relationships/hyperlink" Target="https://developer.tizen.org/dev-guide/latest/org.tizen.guides/html/native/location/location_n.htm" TargetMode="External"/><Relationship Id="rId4" Type="http://schemas.openxmlformats.org/officeDocument/2006/relationships/hyperlink" Target="https://developer.tizen.org/development/tutorials/native-application/location/location-manag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eveloper.samsung.com/sample-app/view.do?v=S000000086D" TargetMode="External"/><Relationship Id="rId2" Type="http://schemas.openxmlformats.org/officeDocument/2006/relationships/hyperlink" Target="http://apps.samsung.com/ge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developer.samsung.com/technical-doc/view.do?v=T000000239&amp;pi=1&amp;ps=10&amp;pb=Y&amp;ct=CT030000&amp;sc=" TargetMode="External"/><Relationship Id="rId2" Type="http://schemas.openxmlformats.org/officeDocument/2006/relationships/hyperlink" Target="http://img-developer.samsung.com/onlinedocs/sms/accessory/index.html" TargetMode="External"/><Relationship Id="rId1" Type="http://schemas.openxmlformats.org/officeDocument/2006/relationships/slideLayout" Target="../slideLayouts/slideLayout2.xml"/><Relationship Id="rId6" Type="http://schemas.openxmlformats.org/officeDocument/2006/relationships/hyperlink" Target="http://developer.samsung.com/technical-doc/view.do?v=T000000162" TargetMode="External"/><Relationship Id="rId5" Type="http://schemas.openxmlformats.org/officeDocument/2006/relationships/hyperlink" Target="http://developer.android.com/reference/android/location/LocationManager.html" TargetMode="External"/><Relationship Id="rId4" Type="http://schemas.openxmlformats.org/officeDocument/2006/relationships/hyperlink" Target="http://developer.samsung.com/technical-doc/view.do?v=T000000237&amp;pi=1&amp;ps=10&amp;pb=Y&amp;ct=CT030000&amp;sc="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samsung.com/technical-doc/view.do?v=T000000162" TargetMode="External"/><Relationship Id="rId2" Type="http://schemas.openxmlformats.org/officeDocument/2006/relationships/hyperlink" Target="http://apps.samsung.com/ge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developer.samsung.com/technical-doc/view.do?v=T000000136&amp;pi=1&amp;ps=10&amp;pb=Y&amp;ct=CT010100&amp;sc" TargetMode="External"/><Relationship Id="rId2" Type="http://schemas.openxmlformats.org/officeDocument/2006/relationships/hyperlink" Target="http://developer.samsung.com/sample-app/view.do?v=S000000086D"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tizen.org/feature/speech.synthe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tizen.org/dev-guide/2.3.1/org.tizen.native.wearable.apireference/group__CAPI__UIX__TTS__MODULE.html" TargetMode="External"/><Relationship Id="rId2" Type="http://schemas.openxmlformats.org/officeDocument/2006/relationships/hyperlink" Target="https://developer.tizen.org/community/code-snippet/native-code-snippet/simple-text-speech-application-wearable" TargetMode="External"/><Relationship Id="rId1" Type="http://schemas.openxmlformats.org/officeDocument/2006/relationships/slideLayout" Target="../slideLayouts/slideLayout2.xml"/><Relationship Id="rId5" Type="http://schemas.openxmlformats.org/officeDocument/2006/relationships/hyperlink" Target="https://developer.tizen.org/dev-guide/latest/org.tizen.guides/html/native/uix/tts_n.htm" TargetMode="External"/><Relationship Id="rId4" Type="http://schemas.openxmlformats.org/officeDocument/2006/relationships/hyperlink" Target="https://developer.tizen.org/development/tutorials/native-application/uix/t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2060848"/>
            <a:ext cx="6172200" cy="1894362"/>
          </a:xfrm>
        </p:spPr>
        <p:txBody>
          <a:bodyPr>
            <a:normAutofit/>
          </a:bodyPr>
          <a:lstStyle/>
          <a:p>
            <a:pPr algn="ctr" fontAlgn="ctr"/>
            <a:r>
              <a:rPr lang="en-US" altLang="ko-KR" sz="4000" b="0" dirty="0">
                <a:solidFill>
                  <a:schemeClr val="tx2">
                    <a:lumMod val="50000"/>
                  </a:schemeClr>
                </a:solidFill>
                <a:latin typeface="Times New Roman" panose="02020603050405020304" pitchFamily="18" charset="0"/>
                <a:ea typeface="궁서" panose="02030600000101010101" pitchFamily="18" charset="-127"/>
                <a:cs typeface="Times New Roman" panose="02020603050405020304" pitchFamily="18" charset="0"/>
              </a:rPr>
              <a:t>Sensor &amp; Input </a:t>
            </a:r>
            <a:r>
              <a:rPr lang="en-US" altLang="ko-KR" sz="4000" b="0" dirty="0" smtClean="0">
                <a:solidFill>
                  <a:schemeClr val="tx2">
                    <a:lumMod val="50000"/>
                  </a:schemeClr>
                </a:solidFill>
                <a:latin typeface="Times New Roman" panose="02020603050405020304" pitchFamily="18" charset="0"/>
                <a:ea typeface="궁서" panose="02030600000101010101" pitchFamily="18" charset="-127"/>
                <a:cs typeface="Times New Roman" panose="02020603050405020304" pitchFamily="18" charset="0"/>
              </a:rPr>
              <a:t>App</a:t>
            </a:r>
            <a:r>
              <a:rPr lang="en-US" altLang="ko-KR" sz="4000" b="0" dirty="0">
                <a:solidFill>
                  <a:schemeClr val="tx2">
                    <a:lumMod val="75000"/>
                  </a:schemeClr>
                </a:solidFill>
                <a:latin typeface="Times New Roman" panose="02020603050405020304" pitchFamily="18" charset="0"/>
                <a:cs typeface="Times New Roman" panose="02020603050405020304" pitchFamily="18" charset="0"/>
              </a:rPr>
              <a:t/>
            </a:r>
            <a:br>
              <a:rPr lang="en-US" altLang="ko-KR" sz="4000" b="0" dirty="0">
                <a:solidFill>
                  <a:schemeClr val="tx2">
                    <a:lumMod val="75000"/>
                  </a:schemeClr>
                </a:solidFill>
                <a:latin typeface="Times New Roman" panose="02020603050405020304" pitchFamily="18" charset="0"/>
                <a:cs typeface="Times New Roman" panose="02020603050405020304" pitchFamily="18" charset="0"/>
              </a:rPr>
            </a:br>
            <a:endParaRPr lang="ko-KR" alt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75656" y="3645024"/>
            <a:ext cx="6336704" cy="1728192"/>
          </a:xfrm>
        </p:spPr>
        <p:txBody>
          <a:bodyPr>
            <a:normAutofit fontScale="77500" lnSpcReduction="20000"/>
          </a:bodyPr>
          <a:lstStyle/>
          <a:p>
            <a:pPr algn="ctr"/>
            <a:r>
              <a:rPr lang="en-US" altLang="ko-KR" sz="2400" dirty="0" smtClean="0">
                <a:solidFill>
                  <a:schemeClr val="tx2"/>
                </a:solidFill>
                <a:latin typeface="Times New Roman" panose="02020603050405020304" pitchFamily="18" charset="0"/>
                <a:cs typeface="Times New Roman" panose="02020603050405020304" pitchFamily="18" charset="0"/>
              </a:rPr>
              <a:t>TTS (Text-to-Speech)</a:t>
            </a:r>
          </a:p>
          <a:p>
            <a:pPr algn="ctr"/>
            <a:r>
              <a:rPr lang="en-US" altLang="ko-KR" sz="2400" b="0" dirty="0" smtClean="0">
                <a:solidFill>
                  <a:schemeClr val="tx2"/>
                </a:solidFill>
                <a:latin typeface="Times New Roman" panose="02020603050405020304" pitchFamily="18" charset="0"/>
                <a:cs typeface="Times New Roman" panose="02020603050405020304" pitchFamily="18" charset="0"/>
              </a:rPr>
              <a:t>Sensors</a:t>
            </a:r>
          </a:p>
          <a:p>
            <a:pPr algn="ctr"/>
            <a:r>
              <a:rPr lang="en-US" altLang="ko-KR" sz="2400" b="0" dirty="0" smtClean="0">
                <a:solidFill>
                  <a:schemeClr val="tx2"/>
                </a:solidFill>
                <a:latin typeface="Times New Roman" panose="02020603050405020304" pitchFamily="18" charset="0"/>
                <a:cs typeface="Times New Roman" panose="02020603050405020304" pitchFamily="18" charset="0"/>
              </a:rPr>
              <a:t>Standalone GPS</a:t>
            </a:r>
          </a:p>
          <a:p>
            <a:pPr algn="ctr"/>
            <a:r>
              <a:rPr lang="en-US" altLang="ko-KR" sz="2400" dirty="0" smtClean="0">
                <a:solidFill>
                  <a:schemeClr val="tx2"/>
                </a:solidFill>
                <a:latin typeface="Times New Roman" panose="02020603050405020304" pitchFamily="18" charset="0"/>
                <a:cs typeface="Times New Roman" panose="02020603050405020304" pitchFamily="18" charset="0"/>
              </a:rPr>
              <a:t>Companion Smartphone GPS</a:t>
            </a:r>
            <a:endParaRPr lang="ko-KR" alt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64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4400" dirty="0" smtClean="0"/>
              <a:t>Step 1: Creating the TTS Handle</a:t>
            </a:r>
            <a:endParaRPr lang="ko-KR" altLang="en-US" sz="4400" dirty="0"/>
          </a:p>
        </p:txBody>
      </p:sp>
      <p:sp>
        <p:nvSpPr>
          <p:cNvPr id="3" name="Content Placeholder 2"/>
          <p:cNvSpPr>
            <a:spLocks noGrp="1"/>
          </p:cNvSpPr>
          <p:nvPr>
            <p:ph idx="1"/>
          </p:nvPr>
        </p:nvSpPr>
        <p:spPr/>
        <p:txBody>
          <a:bodyPr>
            <a:normAutofit/>
          </a:bodyPr>
          <a:lstStyle/>
          <a:p>
            <a:pPr marL="571500" indent="-457200" eaLnBrk="0" latinLnBrk="0" hangingPunct="0">
              <a:buFont typeface="+mj-lt"/>
              <a:buAutoNum type="arabicPeriod"/>
            </a:pPr>
            <a:r>
              <a:rPr lang="en-US" altLang="ko-KR" sz="1800" dirty="0" smtClean="0"/>
              <a:t>Add a tts handle variable to the </a:t>
            </a:r>
            <a:r>
              <a:rPr lang="en-IN" altLang="ko-KR" sz="1400" b="1" dirty="0" smtClean="0">
                <a:solidFill>
                  <a:srgbClr val="7F0055"/>
                </a:solidFill>
                <a:highlight>
                  <a:srgbClr val="E8F2FE"/>
                </a:highlight>
                <a:latin typeface="Consolas"/>
              </a:rPr>
              <a:t>struct</a:t>
            </a:r>
            <a:r>
              <a:rPr lang="en-IN" altLang="ko-KR" sz="1400" b="1" dirty="0" smtClean="0">
                <a:solidFill>
                  <a:srgbClr val="000000"/>
                </a:solidFill>
                <a:highlight>
                  <a:srgbClr val="E8F2FE"/>
                </a:highlight>
                <a:latin typeface="Consolas"/>
              </a:rPr>
              <a:t> </a:t>
            </a:r>
            <a:r>
              <a:rPr lang="en-IN" altLang="ko-KR" sz="1400" dirty="0" smtClean="0">
                <a:solidFill>
                  <a:srgbClr val="005032"/>
                </a:solidFill>
                <a:highlight>
                  <a:srgbClr val="E8F2FE"/>
                </a:highlight>
                <a:latin typeface="Consolas"/>
              </a:rPr>
              <a:t>appdata_s</a:t>
            </a:r>
            <a:r>
              <a:rPr lang="en-US" altLang="ko-KR" sz="1800" dirty="0" smtClean="0"/>
              <a:t>– </a:t>
            </a:r>
            <a:br>
              <a:rPr lang="en-US" altLang="ko-KR" sz="1800" dirty="0" smtClean="0"/>
            </a:br>
            <a:endParaRPr lang="en-US" altLang="ko-KR" sz="1800" dirty="0" smtClean="0"/>
          </a:p>
          <a:p>
            <a:pPr marL="571500" indent="-457200" eaLnBrk="0" latinLnBrk="0" hangingPunct="0">
              <a:buFont typeface="+mj-lt"/>
              <a:buAutoNum type="arabicPeriod"/>
            </a:pPr>
            <a:r>
              <a:rPr lang="en-US" altLang="ko-KR" sz="1800" dirty="0" smtClean="0"/>
              <a:t>Create a integer variable to hold the return values of the functions. All TTS functions return </a:t>
            </a:r>
            <a:r>
              <a:rPr lang="en-IN" altLang="ko-KR" sz="1200" i="1" dirty="0" smtClean="0">
                <a:solidFill>
                  <a:srgbClr val="0000C0"/>
                </a:solidFill>
                <a:highlight>
                  <a:srgbClr val="E8F2FE"/>
                </a:highlight>
                <a:latin typeface="Consolas"/>
              </a:rPr>
              <a:t>TTS_ERROR_NONE</a:t>
            </a:r>
            <a:r>
              <a:rPr lang="en-US" altLang="ko-KR" sz="1200" dirty="0" smtClean="0"/>
              <a:t> </a:t>
            </a:r>
            <a:r>
              <a:rPr lang="en-US" altLang="ko-KR" sz="1800" dirty="0" smtClean="0"/>
              <a:t>if the function is successful, or corresponding other values from </a:t>
            </a:r>
            <a:r>
              <a:rPr lang="en-IN" altLang="ko-KR" sz="1400" b="1" dirty="0" smtClean="0">
                <a:solidFill>
                  <a:srgbClr val="7F0055"/>
                </a:solidFill>
                <a:highlight>
                  <a:srgbClr val="E8F2FE"/>
                </a:highlight>
                <a:latin typeface="Consolas"/>
              </a:rPr>
              <a:t>enum </a:t>
            </a:r>
            <a:r>
              <a:rPr lang="en-IN" altLang="ko-KR" sz="1400" dirty="0" smtClean="0">
                <a:solidFill>
                  <a:srgbClr val="005032"/>
                </a:solidFill>
                <a:highlight>
                  <a:srgbClr val="E8F2FE"/>
                </a:highlight>
                <a:latin typeface="Consolas"/>
              </a:rPr>
              <a:t>tts_error_e</a:t>
            </a:r>
            <a:r>
              <a:rPr lang="en-US" altLang="ko-KR" sz="1400" dirty="0" smtClean="0"/>
              <a:t>  </a:t>
            </a:r>
            <a:r>
              <a:rPr lang="en-US" altLang="ko-KR" sz="1800" dirty="0" smtClean="0"/>
              <a:t>(declared in </a:t>
            </a:r>
            <a:r>
              <a:rPr lang="en-IN" altLang="ko-KR" sz="1400" dirty="0" smtClean="0">
                <a:solidFill>
                  <a:srgbClr val="2A00FF"/>
                </a:solidFill>
                <a:highlight>
                  <a:srgbClr val="E8F2FE"/>
                </a:highlight>
                <a:latin typeface="Consolas"/>
              </a:rPr>
              <a:t>&lt;tts.h&gt;</a:t>
            </a:r>
            <a:r>
              <a:rPr lang="en-US" altLang="ko-KR" sz="1800" dirty="0" smtClean="0"/>
              <a:t>) if there was some error – </a:t>
            </a:r>
            <a:br>
              <a:rPr lang="en-US" altLang="ko-KR" sz="1800" dirty="0" smtClean="0"/>
            </a:br>
            <a:endParaRPr lang="en-US" altLang="ko-KR" sz="1800" dirty="0" smtClean="0"/>
          </a:p>
          <a:p>
            <a:pPr marL="571500" indent="-457200" eaLnBrk="0" latinLnBrk="0" hangingPunct="0">
              <a:buFont typeface="+mj-lt"/>
              <a:buAutoNum type="arabicPeriod"/>
            </a:pPr>
            <a:r>
              <a:rPr lang="en-US" altLang="ko-KR" sz="1800" dirty="0"/>
              <a:t>Create a TTS handle. The TTS handle is used for other TTS functions as a parameter. When the function return successfully, TTS state changes to </a:t>
            </a:r>
            <a:r>
              <a:rPr lang="en-US" sz="1400" i="1" dirty="0">
                <a:solidFill>
                  <a:srgbClr val="0000C0"/>
                </a:solidFill>
                <a:highlight>
                  <a:srgbClr val="E8F2FE"/>
                </a:highlight>
                <a:latin typeface="Consolas"/>
              </a:rPr>
              <a:t>TTS_STATE_CREATED</a:t>
            </a:r>
            <a:r>
              <a:rPr lang="en-US" altLang="ko-KR" sz="1800" dirty="0"/>
              <a:t>. </a:t>
            </a:r>
            <a:r>
              <a:rPr lang="en-US" altLang="ko-KR" sz="1800" dirty="0" smtClean="0"/>
              <a:t>Here</a:t>
            </a:r>
            <a:r>
              <a:rPr lang="en-US" altLang="ko-KR" sz="1800" dirty="0"/>
              <a:t>,</a:t>
            </a:r>
            <a:r>
              <a:rPr lang="en-US" altLang="ko-KR" sz="1400" dirty="0"/>
              <a:t> </a:t>
            </a:r>
            <a:r>
              <a:rPr lang="en-IN" altLang="ko-KR" sz="1400" b="1" dirty="0">
                <a:solidFill>
                  <a:srgbClr val="000000"/>
                </a:solidFill>
                <a:highlight>
                  <a:srgbClr val="E8F2FE"/>
                </a:highlight>
                <a:latin typeface="Consolas"/>
              </a:rPr>
              <a:t>ad</a:t>
            </a:r>
            <a:r>
              <a:rPr lang="en-US" altLang="ko-KR" sz="1400" dirty="0"/>
              <a:t> </a:t>
            </a:r>
            <a:r>
              <a:rPr lang="en-US" altLang="ko-KR" sz="1800" dirty="0"/>
              <a:t>is a pointer of type </a:t>
            </a:r>
            <a:r>
              <a:rPr lang="en-IN" altLang="ko-KR" sz="1400" dirty="0">
                <a:solidFill>
                  <a:srgbClr val="005032"/>
                </a:solidFill>
                <a:highlight>
                  <a:srgbClr val="E8F2FE"/>
                </a:highlight>
                <a:latin typeface="Consolas"/>
              </a:rPr>
              <a:t>appdata_s</a:t>
            </a:r>
            <a:r>
              <a:rPr lang="en-US" altLang="ko-KR" sz="1800" dirty="0"/>
              <a:t>  </a:t>
            </a:r>
            <a:r>
              <a:rPr lang="en-US" altLang="ko-KR" sz="1800" dirty="0" smtClean="0"/>
              <a:t>–</a:t>
            </a:r>
          </a:p>
          <a:p>
            <a:pPr marL="571500" indent="-457200" eaLnBrk="0" latinLnBrk="0" hangingPunct="0">
              <a:buFont typeface="+mj-lt"/>
              <a:buAutoNum type="arabicPeriod"/>
            </a:pPr>
            <a:endParaRPr lang="en-US" altLang="ko-KR" sz="1800" dirty="0"/>
          </a:p>
          <a:p>
            <a:pPr marL="571500" indent="-457200" eaLnBrk="0" latinLnBrk="0" hangingPunct="0">
              <a:buFont typeface="+mj-lt"/>
              <a:buAutoNum type="arabicPeriod"/>
            </a:pPr>
            <a:endParaRPr lang="en-US" altLang="ko-KR" sz="1800" dirty="0" smtClean="0"/>
          </a:p>
        </p:txBody>
      </p:sp>
      <p:sp>
        <p:nvSpPr>
          <p:cNvPr id="11" name="Rectangle 10"/>
          <p:cNvSpPr/>
          <p:nvPr/>
        </p:nvSpPr>
        <p:spPr>
          <a:xfrm>
            <a:off x="1115616" y="3650202"/>
            <a:ext cx="6552728" cy="276999"/>
          </a:xfrm>
          <a:prstGeom prst="rect">
            <a:avLst/>
          </a:prstGeom>
          <a:solidFill>
            <a:schemeClr val="bg1">
              <a:lumMod val="95000"/>
            </a:schemeClr>
          </a:solidFill>
        </p:spPr>
        <p:txBody>
          <a:bodyPr wrap="square">
            <a:spAutoFit/>
          </a:bodyPr>
          <a:lstStyle/>
          <a:p>
            <a:r>
              <a:rPr lang="en-US" sz="1200" b="1" dirty="0" smtClean="0">
                <a:solidFill>
                  <a:srgbClr val="7F0055"/>
                </a:solidFill>
                <a:latin typeface="Consolas"/>
              </a:rPr>
              <a:t>int</a:t>
            </a:r>
            <a:r>
              <a:rPr lang="en-US" sz="1200" b="1" dirty="0" smtClean="0">
                <a:solidFill>
                  <a:srgbClr val="000000"/>
                </a:solidFill>
                <a:latin typeface="Consolas"/>
              </a:rPr>
              <a:t> </a:t>
            </a:r>
            <a:r>
              <a:rPr lang="en-US" sz="1200" b="1" dirty="0">
                <a:solidFill>
                  <a:srgbClr val="000000"/>
                </a:solidFill>
                <a:latin typeface="Consolas"/>
              </a:rPr>
              <a:t>ret;</a:t>
            </a:r>
            <a:endParaRPr lang="en-US" sz="1200" dirty="0"/>
          </a:p>
        </p:txBody>
      </p:sp>
      <p:sp>
        <p:nvSpPr>
          <p:cNvPr id="12" name="Rectangle 11"/>
          <p:cNvSpPr/>
          <p:nvPr/>
        </p:nvSpPr>
        <p:spPr>
          <a:xfrm>
            <a:off x="1115616" y="2070954"/>
            <a:ext cx="6552728" cy="276999"/>
          </a:xfrm>
          <a:prstGeom prst="rect">
            <a:avLst/>
          </a:prstGeom>
          <a:solidFill>
            <a:schemeClr val="bg1">
              <a:lumMod val="95000"/>
            </a:schemeClr>
          </a:solidFill>
        </p:spPr>
        <p:txBody>
          <a:bodyPr wrap="square">
            <a:spAutoFit/>
          </a:bodyPr>
          <a:lstStyle/>
          <a:p>
            <a:r>
              <a:rPr lang="en-US" sz="1200" dirty="0">
                <a:solidFill>
                  <a:srgbClr val="005032"/>
                </a:solidFill>
                <a:highlight>
                  <a:srgbClr val="E8F2FE"/>
                </a:highlight>
                <a:latin typeface="Consolas"/>
              </a:rPr>
              <a:t>tts_h</a:t>
            </a:r>
            <a:r>
              <a:rPr lang="en-US" sz="1200" dirty="0">
                <a:solidFill>
                  <a:srgbClr val="000000"/>
                </a:solidFill>
                <a:highlight>
                  <a:srgbClr val="E8F2FE"/>
                </a:highlight>
                <a:latin typeface="Consolas"/>
              </a:rPr>
              <a:t> </a:t>
            </a:r>
            <a:r>
              <a:rPr lang="en-US" sz="1200" dirty="0">
                <a:solidFill>
                  <a:srgbClr val="0000C0"/>
                </a:solidFill>
                <a:highlight>
                  <a:srgbClr val="E8F2FE"/>
                </a:highlight>
                <a:latin typeface="Consolas"/>
              </a:rPr>
              <a:t>tts</a:t>
            </a:r>
            <a:r>
              <a:rPr lang="en-US" sz="1200" dirty="0">
                <a:solidFill>
                  <a:srgbClr val="000000"/>
                </a:solidFill>
                <a:highlight>
                  <a:srgbClr val="E8F2FE"/>
                </a:highlight>
                <a:latin typeface="Consolas"/>
              </a:rPr>
              <a:t>;</a:t>
            </a:r>
            <a:endParaRPr lang="en-US" sz="1200" dirty="0"/>
          </a:p>
        </p:txBody>
      </p:sp>
      <p:sp>
        <p:nvSpPr>
          <p:cNvPr id="13" name="Rectangle 12"/>
          <p:cNvSpPr/>
          <p:nvPr/>
        </p:nvSpPr>
        <p:spPr>
          <a:xfrm>
            <a:off x="1115616" y="5047458"/>
            <a:ext cx="6552728" cy="461665"/>
          </a:xfrm>
          <a:prstGeom prst="rect">
            <a:avLst/>
          </a:prstGeom>
          <a:solidFill>
            <a:schemeClr val="bg1">
              <a:lumMod val="95000"/>
            </a:schemeClr>
          </a:solidFill>
        </p:spPr>
        <p:txBody>
          <a:bodyPr wrap="square">
            <a:spAutoFit/>
          </a:bodyPr>
          <a:lstStyle/>
          <a:p>
            <a:r>
              <a:rPr lang="en-US" sz="1200" dirty="0" smtClean="0">
                <a:solidFill>
                  <a:srgbClr val="000000"/>
                </a:solidFill>
                <a:latin typeface="Consolas"/>
              </a:rPr>
              <a:t>ret </a:t>
            </a:r>
            <a:r>
              <a:rPr lang="en-US" sz="1200" dirty="0">
                <a:solidFill>
                  <a:srgbClr val="000000"/>
                </a:solidFill>
                <a:latin typeface="Consolas"/>
              </a:rPr>
              <a:t>= </a:t>
            </a:r>
            <a:r>
              <a:rPr lang="en-US" sz="1200" b="1" dirty="0">
                <a:solidFill>
                  <a:srgbClr val="642880"/>
                </a:solidFill>
                <a:latin typeface="Consolas"/>
              </a:rPr>
              <a:t>tts_create</a:t>
            </a:r>
            <a:r>
              <a:rPr lang="en-US" sz="1200" b="1" dirty="0">
                <a:solidFill>
                  <a:srgbClr val="000000"/>
                </a:solidFill>
                <a:latin typeface="Consolas"/>
              </a:rPr>
              <a:t>(&amp;(ad-&gt;</a:t>
            </a:r>
            <a:r>
              <a:rPr lang="en-US" sz="1200" b="1" dirty="0">
                <a:solidFill>
                  <a:srgbClr val="0000C0"/>
                </a:solidFill>
                <a:latin typeface="Consolas"/>
              </a:rPr>
              <a:t>tts</a:t>
            </a:r>
            <a:r>
              <a:rPr lang="en-US" sz="1200" b="1" dirty="0">
                <a:solidFill>
                  <a:srgbClr val="000000"/>
                </a:solidFill>
                <a:latin typeface="Consolas"/>
              </a:rPr>
              <a:t>));</a:t>
            </a:r>
          </a:p>
          <a:p>
            <a:r>
              <a:rPr lang="en-US" sz="1200" dirty="0">
                <a:solidFill>
                  <a:srgbClr val="3F7F5F"/>
                </a:solidFill>
                <a:latin typeface="Consolas"/>
              </a:rPr>
              <a:t>//Error handling depending on value of </a:t>
            </a:r>
            <a:r>
              <a:rPr lang="en-US" sz="1200" u="sng" dirty="0">
                <a:solidFill>
                  <a:srgbClr val="3F7F5F"/>
                </a:solidFill>
                <a:latin typeface="Consolas"/>
              </a:rPr>
              <a:t>ret</a:t>
            </a:r>
            <a:endParaRPr lang="en-US" sz="1200" dirty="0"/>
          </a:p>
        </p:txBody>
      </p:sp>
    </p:spTree>
    <p:extLst>
      <p:ext uri="{BB962C8B-B14F-4D97-AF65-F5344CB8AC3E}">
        <p14:creationId xmlns:p14="http://schemas.microsoft.com/office/powerpoint/2010/main" val="54998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 2: Setting the callbacks</a:t>
            </a:r>
            <a:endParaRPr lang="ko-KR" altLang="en-US" sz="3200"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altLang="ko-KR" sz="1800" dirty="0" smtClean="0"/>
              <a:t>Create a callback function </a:t>
            </a:r>
            <a:r>
              <a:rPr lang="en-US" sz="1200" b="1" dirty="0" smtClean="0">
                <a:solidFill>
                  <a:srgbClr val="000000"/>
                </a:solidFill>
                <a:latin typeface="Consolas"/>
              </a:rPr>
              <a:t>state_changed_cb</a:t>
            </a:r>
            <a:r>
              <a:rPr lang="en-US" altLang="ko-KR" sz="1600" dirty="0" smtClean="0"/>
              <a:t> </a:t>
            </a:r>
            <a:r>
              <a:rPr lang="en-US" altLang="ko-KR" sz="1800" dirty="0" smtClean="0"/>
              <a:t>and set it. </a:t>
            </a:r>
            <a:r>
              <a:rPr lang="en-US" sz="1800" dirty="0"/>
              <a:t>If you set the state change callback for the TTS, it is invoked when the TTS state changes</a:t>
            </a:r>
            <a:r>
              <a:rPr lang="en-US" sz="1800" dirty="0" smtClean="0"/>
              <a:t>. We will cover the details of </a:t>
            </a:r>
            <a:r>
              <a:rPr lang="en-US" sz="1200" b="1" dirty="0" smtClean="0">
                <a:solidFill>
                  <a:srgbClr val="000000"/>
                </a:solidFill>
                <a:latin typeface="Consolas"/>
              </a:rPr>
              <a:t>state_changed_cb</a:t>
            </a:r>
            <a:r>
              <a:rPr lang="en-US" sz="1800" dirty="0"/>
              <a:t> </a:t>
            </a:r>
            <a:r>
              <a:rPr lang="en-US" sz="1800" dirty="0" smtClean="0"/>
              <a:t>in the next few slides.</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sp>
        <p:nvSpPr>
          <p:cNvPr id="5" name="Rectangle 4"/>
          <p:cNvSpPr/>
          <p:nvPr/>
        </p:nvSpPr>
        <p:spPr>
          <a:xfrm>
            <a:off x="963705" y="2564161"/>
            <a:ext cx="7272808" cy="769441"/>
          </a:xfrm>
          <a:prstGeom prst="rect">
            <a:avLst/>
          </a:prstGeom>
          <a:solidFill>
            <a:schemeClr val="bg1">
              <a:lumMod val="95000"/>
            </a:schemeClr>
          </a:solidFill>
        </p:spPr>
        <p:txBody>
          <a:bodyPr wrap="square">
            <a:spAutoFit/>
          </a:bodyPr>
          <a:lstStyle/>
          <a:p>
            <a:r>
              <a:rPr lang="en-US" sz="1100" b="1" dirty="0">
                <a:solidFill>
                  <a:srgbClr val="7F0055"/>
                </a:solidFill>
                <a:latin typeface="Consolas"/>
              </a:rPr>
              <a:t>void</a:t>
            </a:r>
            <a:r>
              <a:rPr lang="en-US" sz="1100" b="1" dirty="0">
                <a:solidFill>
                  <a:srgbClr val="000000"/>
                </a:solidFill>
                <a:latin typeface="Consolas"/>
              </a:rPr>
              <a:t> state_changed_cb(</a:t>
            </a:r>
            <a:r>
              <a:rPr lang="en-US" sz="1100" b="1" dirty="0">
                <a:solidFill>
                  <a:srgbClr val="005032"/>
                </a:solidFill>
                <a:latin typeface="Consolas"/>
              </a:rPr>
              <a:t>tts_h</a:t>
            </a:r>
            <a:r>
              <a:rPr lang="en-US" sz="1100" b="1" dirty="0">
                <a:solidFill>
                  <a:srgbClr val="000000"/>
                </a:solidFill>
                <a:latin typeface="Consolas"/>
              </a:rPr>
              <a:t> tts, </a:t>
            </a:r>
            <a:r>
              <a:rPr lang="en-US" sz="1100" b="1" dirty="0">
                <a:solidFill>
                  <a:srgbClr val="005032"/>
                </a:solidFill>
                <a:latin typeface="Consolas"/>
              </a:rPr>
              <a:t>tts_state_e</a:t>
            </a:r>
            <a:r>
              <a:rPr lang="en-US" sz="1100" b="1" dirty="0">
                <a:solidFill>
                  <a:srgbClr val="000000"/>
                </a:solidFill>
                <a:latin typeface="Consolas"/>
              </a:rPr>
              <a:t> previous, </a:t>
            </a:r>
            <a:r>
              <a:rPr lang="en-US" sz="1100" b="1" dirty="0">
                <a:solidFill>
                  <a:srgbClr val="005032"/>
                </a:solidFill>
                <a:latin typeface="Consolas"/>
              </a:rPr>
              <a:t>tts_state_e</a:t>
            </a:r>
            <a:r>
              <a:rPr lang="en-US" sz="1100" b="1" dirty="0">
                <a:solidFill>
                  <a:srgbClr val="000000"/>
                </a:solidFill>
                <a:latin typeface="Consolas"/>
              </a:rPr>
              <a:t> </a:t>
            </a:r>
            <a:r>
              <a:rPr lang="en-US" sz="1100" b="1" dirty="0" smtClean="0">
                <a:solidFill>
                  <a:srgbClr val="000000"/>
                </a:solidFill>
                <a:latin typeface="Consolas"/>
              </a:rPr>
              <a:t>current, </a:t>
            </a:r>
            <a:r>
              <a:rPr lang="en-US" sz="1100" b="1" dirty="0" smtClean="0">
                <a:solidFill>
                  <a:srgbClr val="7F0055"/>
                </a:solidFill>
                <a:latin typeface="Consolas"/>
              </a:rPr>
              <a:t>void</a:t>
            </a:r>
            <a:r>
              <a:rPr lang="en-US" sz="1100" b="1" dirty="0">
                <a:solidFill>
                  <a:srgbClr val="000000"/>
                </a:solidFill>
                <a:latin typeface="Consolas"/>
              </a:rPr>
              <a:t>* user_data) </a:t>
            </a:r>
            <a:r>
              <a:rPr lang="en-US" sz="1100" b="1" dirty="0" smtClean="0">
                <a:solidFill>
                  <a:srgbClr val="000000"/>
                </a:solidFill>
                <a:latin typeface="Consolas"/>
              </a:rPr>
              <a:t>{</a:t>
            </a:r>
            <a:endParaRPr lang="en-US" sz="1100" dirty="0" smtClean="0">
              <a:latin typeface="Consolas"/>
            </a:endParaRPr>
          </a:p>
          <a:p>
            <a:r>
              <a:rPr lang="en-US" sz="1100" dirty="0" smtClean="0">
                <a:solidFill>
                  <a:srgbClr val="3F7F5F"/>
                </a:solidFill>
                <a:latin typeface="Consolas"/>
              </a:rPr>
              <a:t>	/* We shall come to this code in the next few slides */</a:t>
            </a:r>
            <a:endParaRPr lang="en-US" sz="1100" dirty="0" smtClean="0">
              <a:latin typeface="Consolas"/>
            </a:endParaRPr>
          </a:p>
          <a:p>
            <a:r>
              <a:rPr lang="en-US" sz="1100" dirty="0" smtClean="0">
                <a:solidFill>
                  <a:srgbClr val="000000"/>
                </a:solidFill>
                <a:latin typeface="Consolas"/>
              </a:rPr>
              <a:t>}</a:t>
            </a:r>
          </a:p>
        </p:txBody>
      </p:sp>
      <p:sp>
        <p:nvSpPr>
          <p:cNvPr id="9" name="Rectangle 8"/>
          <p:cNvSpPr/>
          <p:nvPr/>
        </p:nvSpPr>
        <p:spPr>
          <a:xfrm>
            <a:off x="963705" y="3573016"/>
            <a:ext cx="7200799" cy="769441"/>
          </a:xfrm>
          <a:prstGeom prst="rect">
            <a:avLst/>
          </a:prstGeom>
          <a:solidFill>
            <a:schemeClr val="bg1">
              <a:lumMod val="95000"/>
            </a:schemeClr>
          </a:solidFill>
        </p:spPr>
        <p:txBody>
          <a:bodyPr wrap="square">
            <a:spAutoFit/>
          </a:bodyPr>
          <a:lstStyle/>
          <a:p>
            <a:pPr lvl="0"/>
            <a:endParaRPr lang="en-US" sz="1100" dirty="0">
              <a:solidFill>
                <a:srgbClr val="000000"/>
              </a:solidFill>
              <a:latin typeface="Consolas"/>
            </a:endParaRPr>
          </a:p>
          <a:p>
            <a:pPr lvl="0"/>
            <a:r>
              <a:rPr lang="en-US" sz="1100" dirty="0">
                <a:solidFill>
                  <a:srgbClr val="3F7F5F"/>
                </a:solidFill>
                <a:latin typeface="Consolas"/>
              </a:rPr>
              <a:t>/* set the state change callback for the TTS. It is invoked when the TTS state changes */</a:t>
            </a:r>
          </a:p>
          <a:p>
            <a:pPr lvl="0"/>
            <a:r>
              <a:rPr lang="en-US" sz="1100" dirty="0">
                <a:solidFill>
                  <a:srgbClr val="000000"/>
                </a:solidFill>
                <a:latin typeface="Consolas"/>
              </a:rPr>
              <a:t>ret = </a:t>
            </a:r>
            <a:r>
              <a:rPr lang="en-US" sz="1100" b="1" dirty="0">
                <a:solidFill>
                  <a:srgbClr val="642880"/>
                </a:solidFill>
                <a:latin typeface="Consolas"/>
              </a:rPr>
              <a:t>tts_set_state_changed_cb</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 state_changed_cb, ad);</a:t>
            </a:r>
          </a:p>
          <a:p>
            <a:pPr lvl="0"/>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solidFill>
                <a:prstClr val="black"/>
              </a:solidFill>
            </a:endParaRPr>
          </a:p>
        </p:txBody>
      </p:sp>
    </p:spTree>
    <p:extLst>
      <p:ext uri="{BB962C8B-B14F-4D97-AF65-F5344CB8AC3E}">
        <p14:creationId xmlns:p14="http://schemas.microsoft.com/office/powerpoint/2010/main" val="3800499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 2: Setting the callbacks</a:t>
            </a:r>
            <a:endParaRPr lang="ko-KR" altLang="en-US" sz="3200" dirty="0"/>
          </a:p>
        </p:txBody>
      </p:sp>
      <p:sp>
        <p:nvSpPr>
          <p:cNvPr id="3" name="Content Placeholder 2"/>
          <p:cNvSpPr>
            <a:spLocks noGrp="1"/>
          </p:cNvSpPr>
          <p:nvPr>
            <p:ph idx="1"/>
          </p:nvPr>
        </p:nvSpPr>
        <p:spPr/>
        <p:txBody>
          <a:bodyPr>
            <a:normAutofit/>
          </a:bodyPr>
          <a:lstStyle/>
          <a:p>
            <a:pPr marL="571500" indent="-457200">
              <a:buFont typeface="+mj-lt"/>
              <a:buAutoNum type="arabicPeriod" startAt="2"/>
            </a:pPr>
            <a:r>
              <a:rPr lang="en-US" sz="1800" dirty="0"/>
              <a:t>Create a callback function </a:t>
            </a:r>
            <a:r>
              <a:rPr lang="en-US" sz="1200" b="1" dirty="0">
                <a:solidFill>
                  <a:srgbClr val="000000"/>
                </a:solidFill>
                <a:latin typeface="Consolas"/>
              </a:rPr>
              <a:t>utterance_completed_cb</a:t>
            </a:r>
            <a:r>
              <a:rPr lang="en-US" sz="2000" dirty="0"/>
              <a:t> </a:t>
            </a:r>
            <a:r>
              <a:rPr lang="en-US" sz="1800" dirty="0"/>
              <a:t>for when the TTS finishes speaking and set it.</a:t>
            </a:r>
          </a:p>
          <a:p>
            <a:pPr marL="114300" indent="0">
              <a:buNone/>
            </a:pP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sp>
        <p:nvSpPr>
          <p:cNvPr id="7" name="Rectangle 6"/>
          <p:cNvSpPr/>
          <p:nvPr/>
        </p:nvSpPr>
        <p:spPr>
          <a:xfrm>
            <a:off x="1035713" y="2420888"/>
            <a:ext cx="7200800" cy="938719"/>
          </a:xfrm>
          <a:prstGeom prst="rect">
            <a:avLst/>
          </a:prstGeom>
          <a:solidFill>
            <a:schemeClr val="bg1">
              <a:lumMod val="95000"/>
            </a:schemeClr>
          </a:solidFill>
        </p:spPr>
        <p:txBody>
          <a:bodyPr wrap="square">
            <a:spAutoFit/>
          </a:bodyPr>
          <a:lstStyle/>
          <a:p>
            <a:r>
              <a:rPr lang="en-US" sz="1100" b="1" dirty="0">
                <a:solidFill>
                  <a:srgbClr val="7F0055"/>
                </a:solidFill>
                <a:latin typeface="Consolas"/>
              </a:rPr>
              <a:t>void</a:t>
            </a:r>
            <a:r>
              <a:rPr lang="en-US" sz="1100" b="1" dirty="0">
                <a:solidFill>
                  <a:srgbClr val="000000"/>
                </a:solidFill>
                <a:latin typeface="Consolas"/>
              </a:rPr>
              <a:t> utterance_completed_cb(</a:t>
            </a:r>
            <a:r>
              <a:rPr lang="en-US" sz="1100" b="1" dirty="0">
                <a:solidFill>
                  <a:srgbClr val="005032"/>
                </a:solidFill>
                <a:latin typeface="Consolas"/>
              </a:rPr>
              <a:t>tts_h</a:t>
            </a:r>
            <a:r>
              <a:rPr lang="en-US" sz="1100" b="1" dirty="0">
                <a:solidFill>
                  <a:srgbClr val="000000"/>
                </a:solidFill>
                <a:latin typeface="Consolas"/>
              </a:rPr>
              <a:t> tts, </a:t>
            </a:r>
            <a:r>
              <a:rPr lang="en-US" sz="1100" b="1" dirty="0">
                <a:solidFill>
                  <a:srgbClr val="7F0055"/>
                </a:solidFill>
                <a:latin typeface="Consolas"/>
              </a:rPr>
              <a:t>int</a:t>
            </a:r>
            <a:r>
              <a:rPr lang="en-US" sz="1100" b="1" dirty="0">
                <a:solidFill>
                  <a:srgbClr val="000000"/>
                </a:solidFill>
                <a:latin typeface="Consolas"/>
              </a:rPr>
              <a:t> utt_id, </a:t>
            </a:r>
            <a:r>
              <a:rPr lang="en-US" sz="1100" b="1" dirty="0">
                <a:solidFill>
                  <a:srgbClr val="7F0055"/>
                </a:solidFill>
                <a:latin typeface="Consolas"/>
              </a:rPr>
              <a:t>void</a:t>
            </a:r>
            <a:r>
              <a:rPr lang="en-US" sz="1100" b="1" dirty="0">
                <a:solidFill>
                  <a:srgbClr val="000000"/>
                </a:solidFill>
                <a:latin typeface="Consolas"/>
              </a:rPr>
              <a:t>* user_data) </a:t>
            </a:r>
            <a:r>
              <a:rPr lang="en-US" sz="1100" b="1" dirty="0" smtClean="0">
                <a:solidFill>
                  <a:srgbClr val="000000"/>
                </a:solidFill>
                <a:latin typeface="Consolas"/>
              </a:rPr>
              <a:t>{</a:t>
            </a:r>
            <a:endParaRPr lang="en-US" sz="1100" dirty="0">
              <a:latin typeface="Consolas"/>
            </a:endParaRPr>
          </a:p>
          <a:p>
            <a:r>
              <a:rPr lang="en-US" sz="1100" dirty="0" smtClean="0">
                <a:solidFill>
                  <a:srgbClr val="005032"/>
                </a:solidFill>
                <a:latin typeface="Consolas"/>
              </a:rPr>
              <a:t>	appdata_s</a:t>
            </a:r>
            <a:r>
              <a:rPr lang="en-US" sz="1100" dirty="0" smtClean="0">
                <a:solidFill>
                  <a:srgbClr val="000000"/>
                </a:solidFill>
                <a:latin typeface="Consolas"/>
              </a:rPr>
              <a:t> </a:t>
            </a:r>
            <a:r>
              <a:rPr lang="en-US" sz="1100" dirty="0">
                <a:solidFill>
                  <a:srgbClr val="000000"/>
                </a:solidFill>
                <a:latin typeface="Consolas"/>
              </a:rPr>
              <a:t>*ad = (</a:t>
            </a:r>
            <a:r>
              <a:rPr lang="en-US" sz="1100" dirty="0">
                <a:solidFill>
                  <a:srgbClr val="005032"/>
                </a:solidFill>
                <a:latin typeface="Consolas"/>
              </a:rPr>
              <a:t>appdata_s</a:t>
            </a:r>
            <a:r>
              <a:rPr lang="en-US" sz="1100" dirty="0">
                <a:solidFill>
                  <a:srgbClr val="000000"/>
                </a:solidFill>
                <a:latin typeface="Consolas"/>
              </a:rPr>
              <a:t> *) user_data;</a:t>
            </a:r>
          </a:p>
          <a:p>
            <a:r>
              <a:rPr lang="en-US" sz="1100" dirty="0" smtClean="0">
                <a:solidFill>
                  <a:srgbClr val="3F7F5F"/>
                </a:solidFill>
                <a:latin typeface="Consolas"/>
              </a:rPr>
              <a:t>	//</a:t>
            </a:r>
            <a:r>
              <a:rPr lang="en-US" sz="1100" dirty="0">
                <a:solidFill>
                  <a:srgbClr val="3F7F5F"/>
                </a:solidFill>
                <a:latin typeface="Consolas"/>
              </a:rPr>
              <a:t>for setting the text to display</a:t>
            </a:r>
          </a:p>
          <a:p>
            <a:r>
              <a:rPr lang="en-US" sz="1100" dirty="0" smtClean="0">
                <a:solidFill>
                  <a:srgbClr val="000000"/>
                </a:solidFill>
                <a:latin typeface="Consolas"/>
              </a:rPr>
              <a:t>	elm_object_text_set(ad-</a:t>
            </a:r>
            <a:r>
              <a:rPr lang="en-US" sz="1100" dirty="0">
                <a:solidFill>
                  <a:srgbClr val="000000"/>
                </a:solidFill>
                <a:latin typeface="Consolas"/>
              </a:rPr>
              <a:t>&gt;</a:t>
            </a:r>
            <a:r>
              <a:rPr lang="en-US" sz="1100" dirty="0">
                <a:solidFill>
                  <a:srgbClr val="0000C0"/>
                </a:solidFill>
                <a:latin typeface="Consolas"/>
              </a:rPr>
              <a:t>label</a:t>
            </a:r>
            <a:r>
              <a:rPr lang="en-US" sz="1100" dirty="0">
                <a:solidFill>
                  <a:srgbClr val="000000"/>
                </a:solidFill>
                <a:latin typeface="Consolas"/>
              </a:rPr>
              <a:t>, </a:t>
            </a:r>
            <a:r>
              <a:rPr lang="en-US" sz="1100" dirty="0">
                <a:solidFill>
                  <a:srgbClr val="2A00FF"/>
                </a:solidFill>
                <a:latin typeface="Consolas"/>
              </a:rPr>
              <a:t>"Text-To-Speech completed successfully</a:t>
            </a:r>
            <a:r>
              <a:rPr lang="en-US" sz="1100" dirty="0" smtClean="0">
                <a:solidFill>
                  <a:srgbClr val="2A00FF"/>
                </a:solidFill>
                <a:latin typeface="Consolas"/>
              </a:rPr>
              <a:t>"</a:t>
            </a:r>
            <a:r>
              <a:rPr lang="en-US" sz="1100" dirty="0" smtClean="0">
                <a:solidFill>
                  <a:srgbClr val="000000"/>
                </a:solidFill>
                <a:latin typeface="Consolas"/>
              </a:rPr>
              <a:t>);</a:t>
            </a:r>
            <a:endParaRPr lang="en-US" sz="1100" dirty="0">
              <a:latin typeface="Consolas"/>
            </a:endParaRPr>
          </a:p>
          <a:p>
            <a:r>
              <a:rPr lang="en-US" sz="1100" dirty="0" smtClean="0">
                <a:solidFill>
                  <a:srgbClr val="000000"/>
                </a:solidFill>
                <a:latin typeface="Consolas"/>
              </a:rPr>
              <a:t>}</a:t>
            </a:r>
          </a:p>
        </p:txBody>
      </p:sp>
      <p:sp>
        <p:nvSpPr>
          <p:cNvPr id="12" name="Rectangle 11"/>
          <p:cNvSpPr/>
          <p:nvPr/>
        </p:nvSpPr>
        <p:spPr>
          <a:xfrm>
            <a:off x="996243" y="3705443"/>
            <a:ext cx="7200799" cy="938719"/>
          </a:xfrm>
          <a:prstGeom prst="rect">
            <a:avLst/>
          </a:prstGeom>
          <a:solidFill>
            <a:schemeClr val="bg1">
              <a:lumMod val="95000"/>
            </a:schemeClr>
          </a:solidFill>
        </p:spPr>
        <p:txBody>
          <a:bodyPr wrap="square">
            <a:spAutoFit/>
          </a:bodyPr>
          <a:lstStyle/>
          <a:p>
            <a:pPr lvl="0"/>
            <a:endParaRPr lang="en-US" sz="1100" dirty="0">
              <a:solidFill>
                <a:prstClr val="black"/>
              </a:solidFill>
              <a:latin typeface="Consolas"/>
            </a:endParaRPr>
          </a:p>
          <a:p>
            <a:pPr lvl="0"/>
            <a:r>
              <a:rPr lang="en-US" sz="1100" dirty="0">
                <a:solidFill>
                  <a:srgbClr val="3F7F5F"/>
                </a:solidFill>
                <a:latin typeface="Consolas"/>
              </a:rPr>
              <a:t>/* set the utterance completed callback for the TTS. It is invoked when text synthesized by the TTS engine finishes playing */</a:t>
            </a:r>
          </a:p>
          <a:p>
            <a:pPr lvl="0"/>
            <a:r>
              <a:rPr lang="en-US" sz="1100" dirty="0">
                <a:solidFill>
                  <a:srgbClr val="000000"/>
                </a:solidFill>
                <a:latin typeface="Consolas"/>
              </a:rPr>
              <a:t>ret = </a:t>
            </a:r>
            <a:r>
              <a:rPr lang="en-US" sz="1100" b="1" dirty="0">
                <a:solidFill>
                  <a:srgbClr val="642880"/>
                </a:solidFill>
                <a:latin typeface="Consolas"/>
              </a:rPr>
              <a:t>tts_set_utterance_completed_cb</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 utterance_completed_cb, ad);</a:t>
            </a:r>
          </a:p>
          <a:p>
            <a:pPr lvl="0"/>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solidFill>
                <a:prstClr val="black"/>
              </a:solidFill>
            </a:endParaRPr>
          </a:p>
        </p:txBody>
      </p:sp>
    </p:spTree>
    <p:extLst>
      <p:ext uri="{BB962C8B-B14F-4D97-AF65-F5344CB8AC3E}">
        <p14:creationId xmlns:p14="http://schemas.microsoft.com/office/powerpoint/2010/main" val="2720095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Step 3: Connecting to the TTS Daemon</a:t>
            </a:r>
            <a:endParaRPr lang="en-US" sz="3600" dirty="0"/>
          </a:p>
        </p:txBody>
      </p:sp>
      <p:sp>
        <p:nvSpPr>
          <p:cNvPr id="3" name="Content Placeholder 2"/>
          <p:cNvSpPr>
            <a:spLocks noGrp="1"/>
          </p:cNvSpPr>
          <p:nvPr>
            <p:ph idx="1"/>
          </p:nvPr>
        </p:nvSpPr>
        <p:spPr/>
        <p:txBody>
          <a:bodyPr>
            <a:normAutofit/>
          </a:bodyPr>
          <a:lstStyle/>
          <a:p>
            <a:r>
              <a:rPr lang="en-US" sz="2000" dirty="0" smtClean="0"/>
              <a:t>Connect to </a:t>
            </a:r>
            <a:r>
              <a:rPr lang="en-US" sz="2000" dirty="0"/>
              <a:t>the background TTS daemon. The daemon synthesizes the text with the engine and plays the resulting sound </a:t>
            </a:r>
            <a:r>
              <a:rPr lang="en-US" sz="2000" dirty="0" smtClean="0"/>
              <a:t>data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t>When </a:t>
            </a:r>
            <a:r>
              <a:rPr lang="en-US" sz="1600" b="1" dirty="0" smtClean="0">
                <a:solidFill>
                  <a:srgbClr val="642880"/>
                </a:solidFill>
                <a:latin typeface="Consolas"/>
              </a:rPr>
              <a:t>tts_prepare</a:t>
            </a:r>
            <a:r>
              <a:rPr lang="en-US" sz="2400" dirty="0" smtClean="0"/>
              <a:t> finishes, TTS state changes to </a:t>
            </a:r>
            <a:r>
              <a:rPr lang="en-US" sz="1600" i="1" dirty="0" smtClean="0">
                <a:solidFill>
                  <a:srgbClr val="0000C0"/>
                </a:solidFill>
                <a:highlight>
                  <a:srgbClr val="E8F2FE"/>
                </a:highlight>
                <a:latin typeface="Consolas"/>
              </a:rPr>
              <a:t>TTS_STATE_READY</a:t>
            </a:r>
            <a:r>
              <a:rPr lang="en-US" sz="2000" dirty="0"/>
              <a:t> </a:t>
            </a:r>
            <a:r>
              <a:rPr lang="en-US" sz="2000" dirty="0" smtClean="0"/>
              <a:t> from </a:t>
            </a:r>
            <a:r>
              <a:rPr lang="en-US" sz="1600" i="1" dirty="0" smtClean="0">
                <a:solidFill>
                  <a:srgbClr val="0000C0"/>
                </a:solidFill>
                <a:highlight>
                  <a:srgbClr val="E8F2FE"/>
                </a:highlight>
                <a:latin typeface="Consolas"/>
              </a:rPr>
              <a:t>TTS_STATE_CREATED</a:t>
            </a:r>
            <a:r>
              <a:rPr lang="en-US" sz="2000" dirty="0"/>
              <a:t> </a:t>
            </a:r>
            <a:r>
              <a:rPr lang="en-US" sz="2000" dirty="0" smtClean="0"/>
              <a:t>. The function is asynchronous, however when the state changes </a:t>
            </a:r>
            <a:r>
              <a:rPr lang="en-US" sz="1600" b="1" dirty="0">
                <a:solidFill>
                  <a:srgbClr val="000000"/>
                </a:solidFill>
                <a:latin typeface="Consolas"/>
              </a:rPr>
              <a:t>state_changed_cb</a:t>
            </a:r>
            <a:r>
              <a:rPr lang="en-US" altLang="ko-KR" sz="1800" dirty="0">
                <a:solidFill>
                  <a:srgbClr val="073E87"/>
                </a:solidFill>
              </a:rPr>
              <a:t> </a:t>
            </a:r>
            <a:r>
              <a:rPr lang="en-US" altLang="ko-KR" sz="1800" dirty="0" smtClean="0">
                <a:solidFill>
                  <a:srgbClr val="073E87"/>
                </a:solidFill>
              </a:rPr>
              <a:t>is called.</a:t>
            </a:r>
            <a:endParaRPr lang="en-US" sz="2000" dirty="0"/>
          </a:p>
        </p:txBody>
      </p:sp>
      <p:sp>
        <p:nvSpPr>
          <p:cNvPr id="4" name="Rectangle 3"/>
          <p:cNvSpPr/>
          <p:nvPr/>
        </p:nvSpPr>
        <p:spPr>
          <a:xfrm>
            <a:off x="863101" y="2420888"/>
            <a:ext cx="7200800" cy="1384995"/>
          </a:xfrm>
          <a:prstGeom prst="rect">
            <a:avLst/>
          </a:prstGeom>
          <a:solidFill>
            <a:schemeClr val="bg1">
              <a:lumMod val="95000"/>
            </a:schemeClr>
          </a:solidFill>
        </p:spPr>
        <p:txBody>
          <a:bodyPr wrap="square">
            <a:spAutoFit/>
          </a:bodyPr>
          <a:lstStyle/>
          <a:p>
            <a:r>
              <a:rPr lang="en-US" sz="1200" dirty="0">
                <a:solidFill>
                  <a:srgbClr val="3F7F5F"/>
                </a:solidFill>
                <a:latin typeface="Consolas"/>
              </a:rPr>
              <a:t>/*</a:t>
            </a:r>
          </a:p>
          <a:p>
            <a:r>
              <a:rPr lang="en-US" sz="1200" dirty="0">
                <a:solidFill>
                  <a:srgbClr val="3F7F5F"/>
                </a:solidFill>
                <a:latin typeface="Consolas"/>
              </a:rPr>
              <a:t> * After you create the TTS handle, connect to the background TTS daemon.</a:t>
            </a:r>
          </a:p>
          <a:p>
            <a:r>
              <a:rPr lang="en-US" sz="1200" dirty="0">
                <a:solidFill>
                  <a:srgbClr val="3F7F5F"/>
                </a:solidFill>
                <a:latin typeface="Consolas"/>
              </a:rPr>
              <a:t> * The tts_prepare() function is asynchronous.</a:t>
            </a:r>
          </a:p>
          <a:p>
            <a:r>
              <a:rPr lang="en-US" sz="1200" dirty="0">
                <a:solidFill>
                  <a:srgbClr val="3F7F5F"/>
                </a:solidFill>
                <a:latin typeface="Consolas"/>
              </a:rPr>
              <a:t> * The state of the TTS is changes to TTS_STATE_READY when tts_prepare() finishes.</a:t>
            </a:r>
          </a:p>
          <a:p>
            <a:r>
              <a:rPr lang="en-US" sz="1200" dirty="0">
                <a:solidFill>
                  <a:srgbClr val="3F7F5F"/>
                </a:solidFill>
                <a:latin typeface="Consolas"/>
              </a:rPr>
              <a:t> */</a:t>
            </a:r>
          </a:p>
          <a:p>
            <a:r>
              <a:rPr lang="en-US" sz="1200" dirty="0">
                <a:solidFill>
                  <a:srgbClr val="000000"/>
                </a:solidFill>
                <a:latin typeface="Consolas"/>
              </a:rPr>
              <a:t>ret = </a:t>
            </a:r>
            <a:r>
              <a:rPr lang="en-US" sz="1200" b="1" dirty="0">
                <a:solidFill>
                  <a:srgbClr val="642880"/>
                </a:solidFill>
                <a:latin typeface="Consolas"/>
              </a:rPr>
              <a:t>tts_prepare</a:t>
            </a:r>
            <a:r>
              <a:rPr lang="en-US" sz="1200" b="1" dirty="0">
                <a:solidFill>
                  <a:srgbClr val="000000"/>
                </a:solidFill>
                <a:latin typeface="Consolas"/>
              </a:rPr>
              <a:t>(ad-&gt;</a:t>
            </a:r>
            <a:r>
              <a:rPr lang="en-US" sz="1200" b="1" dirty="0">
                <a:solidFill>
                  <a:srgbClr val="0000C0"/>
                </a:solidFill>
                <a:latin typeface="Consolas"/>
              </a:rPr>
              <a:t>tts</a:t>
            </a:r>
            <a:r>
              <a:rPr lang="en-US" sz="1200" b="1" dirty="0">
                <a:solidFill>
                  <a:srgbClr val="000000"/>
                </a:solidFill>
                <a:latin typeface="Consolas"/>
              </a:rPr>
              <a:t>);</a:t>
            </a:r>
          </a:p>
          <a:p>
            <a:r>
              <a:rPr lang="en-US" sz="1200" dirty="0">
                <a:solidFill>
                  <a:srgbClr val="3F7F5F"/>
                </a:solidFill>
                <a:latin typeface="Consolas"/>
              </a:rPr>
              <a:t>//Error handling depending on value of </a:t>
            </a:r>
            <a:r>
              <a:rPr lang="en-US" sz="1200" u="sng" dirty="0">
                <a:solidFill>
                  <a:srgbClr val="3F7F5F"/>
                </a:solidFill>
                <a:latin typeface="Consolas"/>
              </a:rPr>
              <a:t>ret</a:t>
            </a:r>
            <a:endParaRPr lang="en-US" sz="1200" dirty="0"/>
          </a:p>
        </p:txBody>
      </p:sp>
      <p:sp>
        <p:nvSpPr>
          <p:cNvPr id="6" name="Rectangle 5"/>
          <p:cNvSpPr/>
          <p:nvPr/>
        </p:nvSpPr>
        <p:spPr>
          <a:xfrm>
            <a:off x="847313" y="5411450"/>
            <a:ext cx="7381307" cy="1446550"/>
          </a:xfrm>
          <a:prstGeom prst="rect">
            <a:avLst/>
          </a:prstGeom>
          <a:solidFill>
            <a:schemeClr val="bg1">
              <a:lumMod val="95000"/>
            </a:schemeClr>
          </a:solidFill>
        </p:spPr>
        <p:txBody>
          <a:bodyPr wrap="square">
            <a:spAutoFit/>
          </a:bodyPr>
          <a:lstStyle/>
          <a:p>
            <a:r>
              <a:rPr lang="en-US" sz="1100" dirty="0" smtClean="0">
                <a:solidFill>
                  <a:srgbClr val="3F7F5F"/>
                </a:solidFill>
                <a:latin typeface="Consolas"/>
              </a:rPr>
              <a:t>/* </a:t>
            </a:r>
            <a:r>
              <a:rPr lang="en-US" sz="1100" dirty="0">
                <a:solidFill>
                  <a:srgbClr val="3F7F5F"/>
                </a:solidFill>
                <a:latin typeface="Consolas"/>
              </a:rPr>
              <a:t>Callback for whenever TTS changes state */</a:t>
            </a:r>
          </a:p>
          <a:p>
            <a:r>
              <a:rPr lang="en-US" sz="1100" b="1" dirty="0">
                <a:solidFill>
                  <a:srgbClr val="7F0055"/>
                </a:solidFill>
                <a:latin typeface="Consolas"/>
              </a:rPr>
              <a:t>void</a:t>
            </a:r>
            <a:r>
              <a:rPr lang="en-US" sz="1100" b="1" dirty="0">
                <a:solidFill>
                  <a:srgbClr val="000000"/>
                </a:solidFill>
                <a:latin typeface="Consolas"/>
              </a:rPr>
              <a:t> state_changed_cb(</a:t>
            </a:r>
            <a:r>
              <a:rPr lang="en-US" sz="1100" b="1" dirty="0">
                <a:solidFill>
                  <a:srgbClr val="005032"/>
                </a:solidFill>
                <a:latin typeface="Consolas"/>
              </a:rPr>
              <a:t>tts_h</a:t>
            </a:r>
            <a:r>
              <a:rPr lang="en-US" sz="1100" b="1" dirty="0">
                <a:solidFill>
                  <a:srgbClr val="000000"/>
                </a:solidFill>
                <a:latin typeface="Consolas"/>
              </a:rPr>
              <a:t> tts, </a:t>
            </a:r>
            <a:r>
              <a:rPr lang="en-US" sz="1100" b="1" dirty="0">
                <a:solidFill>
                  <a:srgbClr val="005032"/>
                </a:solidFill>
                <a:latin typeface="Consolas"/>
              </a:rPr>
              <a:t>tts_state_e</a:t>
            </a:r>
            <a:r>
              <a:rPr lang="en-US" sz="1100" b="1" dirty="0">
                <a:solidFill>
                  <a:srgbClr val="000000"/>
                </a:solidFill>
                <a:latin typeface="Consolas"/>
              </a:rPr>
              <a:t> previous, </a:t>
            </a:r>
            <a:r>
              <a:rPr lang="en-US" sz="1100" b="1" dirty="0">
                <a:solidFill>
                  <a:srgbClr val="005032"/>
                </a:solidFill>
                <a:latin typeface="Consolas"/>
              </a:rPr>
              <a:t>tts_state_e</a:t>
            </a:r>
            <a:r>
              <a:rPr lang="en-US" sz="1100" b="1" dirty="0">
                <a:solidFill>
                  <a:srgbClr val="000000"/>
                </a:solidFill>
                <a:latin typeface="Consolas"/>
              </a:rPr>
              <a:t> </a:t>
            </a:r>
            <a:r>
              <a:rPr lang="en-US" sz="1100" b="1" dirty="0" smtClean="0">
                <a:solidFill>
                  <a:srgbClr val="000000"/>
                </a:solidFill>
                <a:latin typeface="Consolas"/>
              </a:rPr>
              <a:t>current, </a:t>
            </a:r>
            <a:r>
              <a:rPr lang="en-US" sz="1100" b="1" dirty="0" smtClean="0">
                <a:solidFill>
                  <a:srgbClr val="7F0055"/>
                </a:solidFill>
                <a:latin typeface="Consolas"/>
              </a:rPr>
              <a:t>void</a:t>
            </a:r>
            <a:r>
              <a:rPr lang="en-US" sz="1100" b="1" dirty="0">
                <a:solidFill>
                  <a:srgbClr val="000000"/>
                </a:solidFill>
                <a:latin typeface="Consolas"/>
              </a:rPr>
              <a:t>* user_data) {</a:t>
            </a:r>
          </a:p>
          <a:p>
            <a:endParaRPr lang="en-US" sz="1100" dirty="0">
              <a:latin typeface="Consolas"/>
            </a:endParaRPr>
          </a:p>
          <a:p>
            <a:r>
              <a:rPr lang="en-US" sz="1100" dirty="0">
                <a:solidFill>
                  <a:srgbClr val="3F7F5F"/>
                </a:solidFill>
                <a:latin typeface="Consolas"/>
              </a:rPr>
              <a:t>/* Current state is READY and previous state is CREATED implies TTS is prepared </a:t>
            </a:r>
            <a:r>
              <a:rPr lang="en-US" sz="1100" dirty="0" smtClean="0">
                <a:solidFill>
                  <a:srgbClr val="3F7F5F"/>
                </a:solidFill>
                <a:latin typeface="Consolas"/>
              </a:rPr>
              <a:t>*/</a:t>
            </a:r>
          </a:p>
          <a:p>
            <a:r>
              <a:rPr lang="en-US" sz="1100" b="1" dirty="0">
                <a:solidFill>
                  <a:srgbClr val="3F7F5F"/>
                </a:solidFill>
                <a:latin typeface="Consolas"/>
              </a:rPr>
              <a:t>	</a:t>
            </a:r>
            <a:r>
              <a:rPr lang="en-US" sz="1100" b="1" dirty="0" smtClean="0">
                <a:solidFill>
                  <a:srgbClr val="7F0055"/>
                </a:solidFill>
                <a:latin typeface="Consolas"/>
              </a:rPr>
              <a:t>if</a:t>
            </a:r>
            <a:r>
              <a:rPr lang="en-US" sz="1100" b="1" dirty="0" smtClean="0">
                <a:solidFill>
                  <a:srgbClr val="000000"/>
                </a:solidFill>
                <a:latin typeface="Consolas"/>
              </a:rPr>
              <a:t> </a:t>
            </a:r>
            <a:r>
              <a:rPr lang="en-US" sz="1100" b="1" dirty="0">
                <a:solidFill>
                  <a:srgbClr val="000000"/>
                </a:solidFill>
                <a:latin typeface="Consolas"/>
              </a:rPr>
              <a:t>(</a:t>
            </a:r>
            <a:r>
              <a:rPr lang="en-US" sz="1100" b="1" i="1" dirty="0">
                <a:solidFill>
                  <a:srgbClr val="0000C0"/>
                </a:solidFill>
                <a:latin typeface="Consolas"/>
              </a:rPr>
              <a:t>TTS_STATE_READY</a:t>
            </a:r>
            <a:r>
              <a:rPr lang="en-US" sz="1100" b="1" i="1" dirty="0">
                <a:solidFill>
                  <a:srgbClr val="000000"/>
                </a:solidFill>
                <a:latin typeface="Consolas"/>
              </a:rPr>
              <a:t> == current &amp;&amp; </a:t>
            </a:r>
            <a:r>
              <a:rPr lang="en-US" sz="1100" b="1" i="1" dirty="0">
                <a:solidFill>
                  <a:srgbClr val="0000C0"/>
                </a:solidFill>
                <a:latin typeface="Consolas"/>
              </a:rPr>
              <a:t>TTS_STATE_CREATED</a:t>
            </a:r>
            <a:r>
              <a:rPr lang="en-US" sz="1100" b="1" i="1" dirty="0">
                <a:solidFill>
                  <a:srgbClr val="000000"/>
                </a:solidFill>
                <a:latin typeface="Consolas"/>
              </a:rPr>
              <a:t> == previous) </a:t>
            </a:r>
            <a:r>
              <a:rPr lang="en-US" sz="1100" b="1" i="1" dirty="0" smtClean="0">
                <a:solidFill>
                  <a:srgbClr val="000000"/>
                </a:solidFill>
                <a:latin typeface="Consolas"/>
              </a:rPr>
              <a:t>{</a:t>
            </a:r>
            <a:endParaRPr lang="en-US" sz="1100" dirty="0">
              <a:latin typeface="Consolas"/>
            </a:endParaRPr>
          </a:p>
          <a:p>
            <a:r>
              <a:rPr lang="en-US" sz="1100" dirty="0" smtClean="0">
                <a:solidFill>
                  <a:srgbClr val="3F7F5F"/>
                </a:solidFill>
                <a:latin typeface="Consolas"/>
              </a:rPr>
              <a:t>		/* Add Text and play – In the next slide */</a:t>
            </a:r>
            <a:endParaRPr lang="en-US" sz="1100" dirty="0">
              <a:solidFill>
                <a:srgbClr val="3F7F5F"/>
              </a:solidFill>
              <a:latin typeface="Consolas"/>
            </a:endParaRPr>
          </a:p>
          <a:p>
            <a:r>
              <a:rPr lang="en-US" sz="1100" dirty="0" smtClean="0">
                <a:solidFill>
                  <a:srgbClr val="000000"/>
                </a:solidFill>
                <a:latin typeface="Consolas"/>
              </a:rPr>
              <a:t>	}</a:t>
            </a:r>
            <a:endParaRPr lang="en-US" sz="1100" dirty="0">
              <a:solidFill>
                <a:srgbClr val="000000"/>
              </a:solidFill>
              <a:latin typeface="Consolas"/>
            </a:endParaRPr>
          </a:p>
          <a:p>
            <a:r>
              <a:rPr lang="en-US" sz="1100" dirty="0">
                <a:solidFill>
                  <a:srgbClr val="000000"/>
                </a:solidFill>
                <a:latin typeface="Consolas"/>
              </a:rPr>
              <a:t>}</a:t>
            </a:r>
            <a:endParaRPr lang="en-US" sz="1100" dirty="0"/>
          </a:p>
        </p:txBody>
      </p:sp>
    </p:spTree>
    <p:extLst>
      <p:ext uri="{BB962C8B-B14F-4D97-AF65-F5344CB8AC3E}">
        <p14:creationId xmlns:p14="http://schemas.microsoft.com/office/powerpoint/2010/main" val="1603010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Adding Text</a:t>
            </a:r>
            <a:endParaRPr lang="en-US" dirty="0"/>
          </a:p>
        </p:txBody>
      </p:sp>
      <p:sp>
        <p:nvSpPr>
          <p:cNvPr id="3" name="Content Placeholder 2"/>
          <p:cNvSpPr>
            <a:spLocks noGrp="1"/>
          </p:cNvSpPr>
          <p:nvPr>
            <p:ph idx="1"/>
          </p:nvPr>
        </p:nvSpPr>
        <p:spPr/>
        <p:txBody>
          <a:bodyPr>
            <a:normAutofit lnSpcReduction="10000"/>
          </a:bodyPr>
          <a:lstStyle/>
          <a:p>
            <a:r>
              <a:rPr lang="en-US" dirty="0" smtClean="0"/>
              <a:t>Use the below code when TTS is ready to add text to play –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smtClean="0"/>
              <a:t>You can also adjust the language, voice-type, reading speed by adjusting the above parameters. See the API doc for details. </a:t>
            </a:r>
          </a:p>
        </p:txBody>
      </p:sp>
      <p:sp>
        <p:nvSpPr>
          <p:cNvPr id="4" name="Rectangle 3"/>
          <p:cNvSpPr/>
          <p:nvPr/>
        </p:nvSpPr>
        <p:spPr>
          <a:xfrm>
            <a:off x="971600" y="2060848"/>
            <a:ext cx="7344816" cy="3308598"/>
          </a:xfrm>
          <a:prstGeom prst="rect">
            <a:avLst/>
          </a:prstGeom>
          <a:solidFill>
            <a:schemeClr val="bg1">
              <a:lumMod val="95000"/>
            </a:schemeClr>
          </a:solidFill>
        </p:spPr>
        <p:txBody>
          <a:bodyPr wrap="square">
            <a:spAutoFit/>
          </a:bodyPr>
          <a:lstStyle/>
          <a:p>
            <a:r>
              <a:rPr lang="en-US" sz="1100" dirty="0">
                <a:solidFill>
                  <a:srgbClr val="005032"/>
                </a:solidFill>
                <a:latin typeface="Consolas"/>
              </a:rPr>
              <a:t>appdata_s</a:t>
            </a:r>
            <a:r>
              <a:rPr lang="en-US" sz="1100" dirty="0">
                <a:solidFill>
                  <a:srgbClr val="000000"/>
                </a:solidFill>
                <a:latin typeface="Consolas"/>
              </a:rPr>
              <a:t> *ad = (</a:t>
            </a:r>
            <a:r>
              <a:rPr lang="en-US" sz="1100" dirty="0">
                <a:solidFill>
                  <a:srgbClr val="005032"/>
                </a:solidFill>
                <a:latin typeface="Consolas"/>
              </a:rPr>
              <a:t>appdata_s</a:t>
            </a:r>
            <a:r>
              <a:rPr lang="en-US" sz="1100" dirty="0">
                <a:solidFill>
                  <a:srgbClr val="000000"/>
                </a:solidFill>
                <a:latin typeface="Consolas"/>
              </a:rPr>
              <a:t> *) user_data;</a:t>
            </a:r>
          </a:p>
          <a:p>
            <a:r>
              <a:rPr lang="en-US" sz="1100" b="1" dirty="0">
                <a:solidFill>
                  <a:srgbClr val="7F0055"/>
                </a:solidFill>
                <a:latin typeface="Consolas"/>
              </a:rPr>
              <a:t>int</a:t>
            </a:r>
            <a:r>
              <a:rPr lang="en-US" sz="1100" b="1" dirty="0">
                <a:solidFill>
                  <a:srgbClr val="000000"/>
                </a:solidFill>
                <a:latin typeface="Consolas"/>
              </a:rPr>
              <a:t> ret;</a:t>
            </a:r>
          </a:p>
          <a:p>
            <a:endParaRPr lang="en-US" sz="1100" dirty="0">
              <a:latin typeface="Consolas"/>
            </a:endParaRPr>
          </a:p>
          <a:p>
            <a:r>
              <a:rPr lang="en-US" sz="1100" b="1" dirty="0">
                <a:solidFill>
                  <a:srgbClr val="7F0055"/>
                </a:solidFill>
                <a:latin typeface="Consolas"/>
              </a:rPr>
              <a:t>const</a:t>
            </a:r>
            <a:r>
              <a:rPr lang="en-US" sz="1100" b="1" dirty="0">
                <a:solidFill>
                  <a:srgbClr val="000000"/>
                </a:solidFill>
                <a:latin typeface="Consolas"/>
              </a:rPr>
              <a:t> </a:t>
            </a:r>
            <a:r>
              <a:rPr lang="en-US" sz="1100" b="1" dirty="0">
                <a:solidFill>
                  <a:srgbClr val="7F0055"/>
                </a:solidFill>
                <a:latin typeface="Consolas"/>
              </a:rPr>
              <a:t>char</a:t>
            </a:r>
            <a:r>
              <a:rPr lang="en-US" sz="1100" b="1" dirty="0">
                <a:solidFill>
                  <a:srgbClr val="000000"/>
                </a:solidFill>
                <a:latin typeface="Consolas"/>
              </a:rPr>
              <a:t>* text =</a:t>
            </a:r>
          </a:p>
          <a:p>
            <a:r>
              <a:rPr lang="en-US" sz="1100" dirty="0">
                <a:solidFill>
                  <a:srgbClr val="2A00FF"/>
                </a:solidFill>
                <a:latin typeface="Consolas"/>
              </a:rPr>
              <a:t>"This is a simple text-to-speech Application. "</a:t>
            </a:r>
          </a:p>
          <a:p>
            <a:r>
              <a:rPr lang="en-US" sz="1100" dirty="0">
                <a:solidFill>
                  <a:srgbClr val="2A00FF"/>
                </a:solidFill>
                <a:latin typeface="Consolas"/>
              </a:rPr>
              <a:t>"The text-to-speech features include synthesizing text "</a:t>
            </a:r>
          </a:p>
          <a:p>
            <a:r>
              <a:rPr lang="en-US" sz="1100" dirty="0">
                <a:solidFill>
                  <a:srgbClr val="2A00FF"/>
                </a:solidFill>
                <a:latin typeface="Consolas"/>
              </a:rPr>
              <a:t>"into sound data as utterances and playing them. "</a:t>
            </a:r>
          </a:p>
          <a:p>
            <a:r>
              <a:rPr lang="en-US" sz="1100" dirty="0">
                <a:solidFill>
                  <a:srgbClr val="2A00FF"/>
                </a:solidFill>
                <a:latin typeface="Consolas"/>
              </a:rPr>
              <a:t>"It is also possible to pause and stop playing. "</a:t>
            </a:r>
            <a:r>
              <a:rPr lang="en-US" sz="1100" dirty="0">
                <a:solidFill>
                  <a:srgbClr val="000000"/>
                </a:solidFill>
                <a:latin typeface="Consolas"/>
              </a:rPr>
              <a:t>; </a:t>
            </a:r>
            <a:r>
              <a:rPr lang="en-US" sz="1100" dirty="0">
                <a:solidFill>
                  <a:srgbClr val="3F7F5F"/>
                </a:solidFill>
                <a:latin typeface="Consolas"/>
              </a:rPr>
              <a:t>// Text to read</a:t>
            </a:r>
          </a:p>
          <a:p>
            <a:r>
              <a:rPr lang="en-US" sz="1100" b="1" dirty="0">
                <a:solidFill>
                  <a:srgbClr val="7F0055"/>
                </a:solidFill>
                <a:latin typeface="Consolas"/>
              </a:rPr>
              <a:t>const</a:t>
            </a:r>
            <a:r>
              <a:rPr lang="en-US" sz="1100" b="1" dirty="0">
                <a:solidFill>
                  <a:srgbClr val="000000"/>
                </a:solidFill>
                <a:latin typeface="Consolas"/>
              </a:rPr>
              <a:t> </a:t>
            </a:r>
            <a:r>
              <a:rPr lang="en-US" sz="1100" b="1" dirty="0">
                <a:solidFill>
                  <a:srgbClr val="7F0055"/>
                </a:solidFill>
                <a:latin typeface="Consolas"/>
              </a:rPr>
              <a:t>char</a:t>
            </a:r>
            <a:r>
              <a:rPr lang="en-US" sz="1100" b="1" dirty="0">
                <a:solidFill>
                  <a:srgbClr val="000000"/>
                </a:solidFill>
                <a:latin typeface="Consolas"/>
              </a:rPr>
              <a:t>* language = </a:t>
            </a:r>
            <a:r>
              <a:rPr lang="en-US" sz="1100" b="1" dirty="0">
                <a:solidFill>
                  <a:srgbClr val="2A00FF"/>
                </a:solidFill>
                <a:latin typeface="Consolas"/>
              </a:rPr>
              <a:t>"en_US"</a:t>
            </a:r>
            <a:r>
              <a:rPr lang="en-US" sz="1100" b="1" dirty="0">
                <a:solidFill>
                  <a:srgbClr val="000000"/>
                </a:solidFill>
                <a:latin typeface="Consolas"/>
              </a:rPr>
              <a:t>; </a:t>
            </a:r>
            <a:r>
              <a:rPr lang="en-US" sz="1100" b="1" dirty="0">
                <a:solidFill>
                  <a:srgbClr val="3F7F5F"/>
                </a:solidFill>
                <a:latin typeface="Consolas"/>
              </a:rPr>
              <a:t>// Language</a:t>
            </a:r>
          </a:p>
          <a:p>
            <a:r>
              <a:rPr lang="en-US" sz="1100" b="1" dirty="0">
                <a:solidFill>
                  <a:srgbClr val="7F0055"/>
                </a:solidFill>
                <a:latin typeface="Consolas"/>
              </a:rPr>
              <a:t>int</a:t>
            </a:r>
            <a:r>
              <a:rPr lang="en-US" sz="1100" b="1" dirty="0">
                <a:solidFill>
                  <a:srgbClr val="000000"/>
                </a:solidFill>
                <a:latin typeface="Consolas"/>
              </a:rPr>
              <a:t> voice_type = TTS_VOICE_TYPE_FEMALE; </a:t>
            </a:r>
            <a:r>
              <a:rPr lang="en-US" sz="1100" b="1" dirty="0">
                <a:solidFill>
                  <a:srgbClr val="3F7F5F"/>
                </a:solidFill>
                <a:latin typeface="Consolas"/>
              </a:rPr>
              <a:t>// Voice type</a:t>
            </a:r>
          </a:p>
          <a:p>
            <a:r>
              <a:rPr lang="en-US" sz="1100" b="1" dirty="0">
                <a:solidFill>
                  <a:srgbClr val="7F0055"/>
                </a:solidFill>
                <a:latin typeface="Consolas"/>
              </a:rPr>
              <a:t>int</a:t>
            </a:r>
            <a:r>
              <a:rPr lang="en-US" sz="1100" b="1" dirty="0">
                <a:solidFill>
                  <a:srgbClr val="000000"/>
                </a:solidFill>
                <a:latin typeface="Consolas"/>
              </a:rPr>
              <a:t> speed = TTS_SPEED_AUTO; </a:t>
            </a:r>
            <a:r>
              <a:rPr lang="en-US" sz="1100" b="1" dirty="0">
                <a:solidFill>
                  <a:srgbClr val="3F7F5F"/>
                </a:solidFill>
                <a:latin typeface="Consolas"/>
              </a:rPr>
              <a:t>// Read speed</a:t>
            </a:r>
          </a:p>
          <a:p>
            <a:r>
              <a:rPr lang="en-US" sz="1100" b="1" dirty="0">
                <a:solidFill>
                  <a:srgbClr val="7F0055"/>
                </a:solidFill>
                <a:latin typeface="Consolas"/>
              </a:rPr>
              <a:t>int</a:t>
            </a:r>
            <a:r>
              <a:rPr lang="en-US" sz="1100" b="1" dirty="0">
                <a:solidFill>
                  <a:srgbClr val="000000"/>
                </a:solidFill>
                <a:latin typeface="Consolas"/>
              </a:rPr>
              <a:t> utt_id; </a:t>
            </a:r>
            <a:r>
              <a:rPr lang="en-US" sz="1100" b="1" dirty="0">
                <a:solidFill>
                  <a:srgbClr val="3F7F5F"/>
                </a:solidFill>
                <a:latin typeface="Consolas"/>
              </a:rPr>
              <a:t>// Utterance ID for the requested text</a:t>
            </a:r>
          </a:p>
          <a:p>
            <a:endParaRPr lang="en-US" sz="1100" dirty="0">
              <a:latin typeface="Consolas"/>
            </a:endParaRPr>
          </a:p>
          <a:p>
            <a:r>
              <a:rPr lang="en-US" sz="1100" dirty="0">
                <a:solidFill>
                  <a:srgbClr val="3F7F5F"/>
                </a:solidFill>
                <a:latin typeface="Consolas"/>
              </a:rPr>
              <a:t>/*</a:t>
            </a:r>
          </a:p>
          <a:p>
            <a:r>
              <a:rPr lang="en-US" sz="1100" dirty="0">
                <a:solidFill>
                  <a:srgbClr val="3F7F5F"/>
                </a:solidFill>
                <a:latin typeface="Consolas"/>
              </a:rPr>
              <a:t> * Add the text to speak to TTS</a:t>
            </a:r>
          </a:p>
          <a:p>
            <a:r>
              <a:rPr lang="en-US" sz="1100" dirty="0">
                <a:solidFill>
                  <a:srgbClr val="3F7F5F"/>
                </a:solidFill>
                <a:latin typeface="Consolas"/>
              </a:rPr>
              <a:t> * Needs the current state to be Ready, Playing or Paused</a:t>
            </a:r>
          </a:p>
          <a:p>
            <a:r>
              <a:rPr lang="en-US" sz="1100" dirty="0">
                <a:solidFill>
                  <a:srgbClr val="3F7F5F"/>
                </a:solidFill>
                <a:latin typeface="Consolas"/>
              </a:rPr>
              <a:t> */</a:t>
            </a:r>
          </a:p>
          <a:p>
            <a:r>
              <a:rPr lang="en-US" sz="1100" dirty="0">
                <a:solidFill>
                  <a:srgbClr val="000000"/>
                </a:solidFill>
                <a:latin typeface="Consolas"/>
              </a:rPr>
              <a:t>ret = </a:t>
            </a:r>
            <a:r>
              <a:rPr lang="en-US" sz="1100" b="1" dirty="0">
                <a:solidFill>
                  <a:srgbClr val="642880"/>
                </a:solidFill>
                <a:latin typeface="Consolas"/>
              </a:rPr>
              <a:t>tts_add_text</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 text, language, voice_type, speed, &amp;utt_id);</a:t>
            </a:r>
          </a:p>
          <a:p>
            <a:r>
              <a:rPr lang="en-US" sz="1100" dirty="0">
                <a:solidFill>
                  <a:srgbClr val="3F7F5F"/>
                </a:solidFill>
                <a:latin typeface="Consolas"/>
              </a:rPr>
              <a:t>//Error handling depending on value of ret</a:t>
            </a:r>
            <a:endParaRPr lang="en-US" sz="1100" dirty="0"/>
          </a:p>
        </p:txBody>
      </p:sp>
    </p:spTree>
    <p:extLst>
      <p:ext uri="{BB962C8B-B14F-4D97-AF65-F5344CB8AC3E}">
        <p14:creationId xmlns:p14="http://schemas.microsoft.com/office/powerpoint/2010/main" val="298550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Playing Text</a:t>
            </a:r>
            <a:endParaRPr lang="en-US" dirty="0"/>
          </a:p>
        </p:txBody>
      </p:sp>
      <p:sp>
        <p:nvSpPr>
          <p:cNvPr id="3" name="Content Placeholder 2"/>
          <p:cNvSpPr>
            <a:spLocks noGrp="1"/>
          </p:cNvSpPr>
          <p:nvPr>
            <p:ph idx="1"/>
          </p:nvPr>
        </p:nvSpPr>
        <p:spPr/>
        <p:txBody>
          <a:bodyPr>
            <a:normAutofit/>
          </a:bodyPr>
          <a:lstStyle/>
          <a:p>
            <a:r>
              <a:rPr lang="en-US" dirty="0" smtClean="0"/>
              <a:t>After adding text to TTS, you can start playing it – </a:t>
            </a:r>
          </a:p>
          <a:p>
            <a:endParaRPr lang="en-US" dirty="0" smtClean="0"/>
          </a:p>
        </p:txBody>
      </p:sp>
      <p:sp>
        <p:nvSpPr>
          <p:cNvPr id="6" name="Rectangle 5"/>
          <p:cNvSpPr/>
          <p:nvPr/>
        </p:nvSpPr>
        <p:spPr>
          <a:xfrm>
            <a:off x="860131" y="2126194"/>
            <a:ext cx="7344816" cy="1615827"/>
          </a:xfrm>
          <a:prstGeom prst="rect">
            <a:avLst/>
          </a:prstGeom>
          <a:solidFill>
            <a:schemeClr val="bg1">
              <a:lumMod val="95000"/>
            </a:schemeClr>
          </a:solidFill>
        </p:spPr>
        <p:txBody>
          <a:bodyPr wrap="square">
            <a:spAutoFit/>
          </a:bodyPr>
          <a:lstStyle/>
          <a:p>
            <a:r>
              <a:rPr lang="en-US" sz="1100" dirty="0">
                <a:solidFill>
                  <a:srgbClr val="3F7F5F"/>
                </a:solidFill>
                <a:latin typeface="Consolas"/>
              </a:rPr>
              <a:t>/*</a:t>
            </a:r>
          </a:p>
          <a:p>
            <a:r>
              <a:rPr lang="en-US" sz="1100" dirty="0">
                <a:solidFill>
                  <a:srgbClr val="3F7F5F"/>
                </a:solidFill>
                <a:latin typeface="Consolas"/>
              </a:rPr>
              <a:t> * Start playing TTS (speaking)</a:t>
            </a:r>
          </a:p>
          <a:p>
            <a:r>
              <a:rPr lang="en-US" sz="1100" dirty="0">
                <a:solidFill>
                  <a:srgbClr val="3F7F5F"/>
                </a:solidFill>
                <a:latin typeface="Consolas"/>
              </a:rPr>
              <a:t> * Needs the current state to be Ready or Paused</a:t>
            </a:r>
          </a:p>
          <a:p>
            <a:r>
              <a:rPr lang="en-US" sz="1100" dirty="0">
                <a:solidFill>
                  <a:srgbClr val="3F7F5F"/>
                </a:solidFill>
                <a:latin typeface="Consolas"/>
              </a:rPr>
              <a:t> */</a:t>
            </a:r>
          </a:p>
          <a:p>
            <a:r>
              <a:rPr lang="en-US" sz="1100" dirty="0">
                <a:solidFill>
                  <a:srgbClr val="000000"/>
                </a:solidFill>
                <a:latin typeface="Consolas"/>
              </a:rPr>
              <a:t>ret = </a:t>
            </a:r>
            <a:r>
              <a:rPr lang="en-US" sz="1100" b="1" dirty="0">
                <a:solidFill>
                  <a:srgbClr val="642880"/>
                </a:solidFill>
                <a:latin typeface="Consolas"/>
              </a:rPr>
              <a:t>tts_play</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a:t>
            </a:r>
          </a:p>
          <a:p>
            <a:r>
              <a:rPr lang="en-US" sz="1100" dirty="0">
                <a:solidFill>
                  <a:srgbClr val="3F7F5F"/>
                </a:solidFill>
                <a:latin typeface="Consolas"/>
              </a:rPr>
              <a:t>//Error handling depending on value of ret</a:t>
            </a:r>
          </a:p>
          <a:p>
            <a:endParaRPr lang="en-US" sz="1100" dirty="0">
              <a:latin typeface="Consolas"/>
            </a:endParaRPr>
          </a:p>
          <a:p>
            <a:r>
              <a:rPr lang="en-US" sz="1100" dirty="0">
                <a:solidFill>
                  <a:srgbClr val="000000"/>
                </a:solidFill>
                <a:latin typeface="Consolas"/>
              </a:rPr>
              <a:t>elm_object_text_set(ad-&gt;</a:t>
            </a:r>
            <a:r>
              <a:rPr lang="en-US" sz="1100" dirty="0">
                <a:solidFill>
                  <a:srgbClr val="0000C0"/>
                </a:solidFill>
                <a:latin typeface="Consolas"/>
              </a:rPr>
              <a:t>label</a:t>
            </a:r>
            <a:r>
              <a:rPr lang="en-US" sz="1100" dirty="0">
                <a:solidFill>
                  <a:srgbClr val="000000"/>
                </a:solidFill>
                <a:latin typeface="Consolas"/>
              </a:rPr>
              <a:t>, </a:t>
            </a:r>
            <a:r>
              <a:rPr lang="en-US" sz="1100" dirty="0">
                <a:solidFill>
                  <a:srgbClr val="2A00FF"/>
                </a:solidFill>
                <a:latin typeface="Consolas"/>
              </a:rPr>
              <a:t>"Started playing Text-to-Speech"</a:t>
            </a:r>
            <a:r>
              <a:rPr lang="en-US" sz="1100" dirty="0">
                <a:solidFill>
                  <a:srgbClr val="000000"/>
                </a:solidFill>
                <a:latin typeface="Consolas"/>
              </a:rPr>
              <a:t>);</a:t>
            </a:r>
          </a:p>
          <a:p>
            <a:r>
              <a:rPr lang="en-US" sz="1100" b="1" dirty="0">
                <a:solidFill>
                  <a:srgbClr val="642880"/>
                </a:solidFill>
                <a:latin typeface="Consolas"/>
              </a:rPr>
              <a:t>dlog_print</a:t>
            </a:r>
            <a:r>
              <a:rPr lang="en-US" sz="1100" b="1" dirty="0">
                <a:solidFill>
                  <a:srgbClr val="000000"/>
                </a:solidFill>
                <a:latin typeface="Consolas"/>
              </a:rPr>
              <a:t>(</a:t>
            </a:r>
            <a:r>
              <a:rPr lang="en-US" sz="1100" b="1" i="1" dirty="0">
                <a:solidFill>
                  <a:srgbClr val="0000C0"/>
                </a:solidFill>
                <a:latin typeface="Consolas"/>
              </a:rPr>
              <a:t>DLOG_INFO</a:t>
            </a:r>
            <a:r>
              <a:rPr lang="en-US" sz="1100" b="1" i="1" dirty="0">
                <a:solidFill>
                  <a:srgbClr val="000000"/>
                </a:solidFill>
                <a:latin typeface="Consolas"/>
              </a:rPr>
              <a:t>, LOG_TAG, </a:t>
            </a:r>
            <a:r>
              <a:rPr lang="en-US" sz="1100" b="1" i="1" dirty="0">
                <a:solidFill>
                  <a:srgbClr val="2A00FF"/>
                </a:solidFill>
                <a:latin typeface="Consolas"/>
              </a:rPr>
              <a:t>"Added text and started playing"</a:t>
            </a:r>
            <a:r>
              <a:rPr lang="en-US" sz="1100" b="1" i="1" dirty="0">
                <a:solidFill>
                  <a:srgbClr val="000000"/>
                </a:solidFill>
                <a:latin typeface="Consolas"/>
              </a:rPr>
              <a:t>);</a:t>
            </a:r>
            <a:endParaRPr lang="en-US" sz="1100" dirty="0"/>
          </a:p>
        </p:txBody>
      </p:sp>
    </p:spTree>
    <p:extLst>
      <p:ext uri="{BB962C8B-B14F-4D97-AF65-F5344CB8AC3E}">
        <p14:creationId xmlns:p14="http://schemas.microsoft.com/office/powerpoint/2010/main" val="1843406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Stopping TTS</a:t>
            </a:r>
            <a:endParaRPr lang="en-US" dirty="0"/>
          </a:p>
        </p:txBody>
      </p:sp>
      <p:sp>
        <p:nvSpPr>
          <p:cNvPr id="3" name="Content Placeholder 2"/>
          <p:cNvSpPr>
            <a:spLocks noGrp="1"/>
          </p:cNvSpPr>
          <p:nvPr>
            <p:ph idx="1"/>
          </p:nvPr>
        </p:nvSpPr>
        <p:spPr/>
        <p:txBody>
          <a:bodyPr/>
          <a:lstStyle/>
          <a:p>
            <a:r>
              <a:rPr lang="en-US" dirty="0" smtClean="0"/>
              <a:t>To stop the playback at anytime use </a:t>
            </a:r>
            <a:r>
              <a:rPr lang="en-US" sz="1600" b="1" dirty="0" smtClean="0">
                <a:solidFill>
                  <a:srgbClr val="642880"/>
                </a:solidFill>
                <a:latin typeface="Consolas"/>
              </a:rPr>
              <a:t>tts_stop </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When you are done with TTS, call </a:t>
            </a:r>
            <a:r>
              <a:rPr lang="en-US" sz="1600" b="1" dirty="0" smtClean="0">
                <a:solidFill>
                  <a:srgbClr val="642880"/>
                </a:solidFill>
                <a:latin typeface="Consolas"/>
              </a:rPr>
              <a:t>tts_unprepare</a:t>
            </a:r>
            <a:r>
              <a:rPr lang="en-US" dirty="0"/>
              <a:t> </a:t>
            </a:r>
            <a:r>
              <a:rPr lang="en-US" dirty="0" smtClean="0"/>
              <a:t>–</a:t>
            </a:r>
            <a:br>
              <a:rPr lang="en-US" dirty="0" smtClean="0"/>
            </a:br>
            <a:r>
              <a:rPr lang="en-US" dirty="0" smtClean="0"/>
              <a:t/>
            </a:r>
            <a:br>
              <a:rPr lang="en-US" dirty="0" smtClean="0"/>
            </a:br>
            <a:endParaRPr lang="en-US" dirty="0" smtClean="0"/>
          </a:p>
          <a:p>
            <a:r>
              <a:rPr lang="en-US" dirty="0"/>
              <a:t>U</a:t>
            </a:r>
            <a:r>
              <a:rPr lang="en-US" dirty="0" smtClean="0"/>
              <a:t>nset the callback for state changed – </a:t>
            </a:r>
          </a:p>
          <a:p>
            <a:endParaRPr lang="en-US" dirty="0" smtClean="0"/>
          </a:p>
          <a:p>
            <a:endParaRPr lang="en-US" dirty="0" smtClean="0"/>
          </a:p>
        </p:txBody>
      </p:sp>
      <p:sp>
        <p:nvSpPr>
          <p:cNvPr id="4" name="Rectangle 3"/>
          <p:cNvSpPr/>
          <p:nvPr/>
        </p:nvSpPr>
        <p:spPr>
          <a:xfrm>
            <a:off x="827584" y="2060848"/>
            <a:ext cx="7344816" cy="1277273"/>
          </a:xfrm>
          <a:prstGeom prst="rect">
            <a:avLst/>
          </a:prstGeom>
          <a:solidFill>
            <a:schemeClr val="bg1">
              <a:lumMod val="95000"/>
            </a:schemeClr>
          </a:solidFill>
        </p:spPr>
        <p:txBody>
          <a:bodyPr wrap="square">
            <a:spAutoFit/>
          </a:bodyPr>
          <a:lstStyle/>
          <a:p>
            <a:r>
              <a:rPr lang="en-US" sz="1100" dirty="0">
                <a:solidFill>
                  <a:srgbClr val="3F7F5F"/>
                </a:solidFill>
                <a:latin typeface="Consolas"/>
              </a:rPr>
              <a:t>/*</a:t>
            </a:r>
          </a:p>
          <a:p>
            <a:r>
              <a:rPr lang="en-US" sz="1100" dirty="0">
                <a:solidFill>
                  <a:srgbClr val="3F7F5F"/>
                </a:solidFill>
                <a:latin typeface="Consolas"/>
              </a:rPr>
              <a:t> * To stop the playback, use the tts_stop() function.</a:t>
            </a:r>
          </a:p>
          <a:p>
            <a:r>
              <a:rPr lang="en-US" sz="1100" dirty="0">
                <a:solidFill>
                  <a:srgbClr val="3F7F5F"/>
                </a:solidFill>
                <a:latin typeface="Consolas"/>
              </a:rPr>
              <a:t> * All the texts in the queue are removed.</a:t>
            </a:r>
          </a:p>
          <a:p>
            <a:r>
              <a:rPr lang="en-US" sz="1100" dirty="0">
                <a:solidFill>
                  <a:srgbClr val="3F7F5F"/>
                </a:solidFill>
                <a:latin typeface="Consolas"/>
              </a:rPr>
              <a:t> * The state is changed to TTS_STATE_READY.</a:t>
            </a:r>
          </a:p>
          <a:p>
            <a:r>
              <a:rPr lang="en-US" sz="1100" dirty="0">
                <a:solidFill>
                  <a:srgbClr val="3F7F5F"/>
                </a:solidFill>
                <a:latin typeface="Consolas"/>
              </a:rPr>
              <a:t> */</a:t>
            </a:r>
          </a:p>
          <a:p>
            <a:r>
              <a:rPr lang="en-US" sz="1100" dirty="0">
                <a:solidFill>
                  <a:srgbClr val="000000"/>
                </a:solidFill>
                <a:latin typeface="Consolas"/>
              </a:rPr>
              <a:t>ret = </a:t>
            </a:r>
            <a:r>
              <a:rPr lang="en-US" sz="1100" b="1" dirty="0">
                <a:solidFill>
                  <a:srgbClr val="642880"/>
                </a:solidFill>
                <a:latin typeface="Consolas"/>
              </a:rPr>
              <a:t>tts_stop</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a:t>
            </a:r>
          </a:p>
          <a:p>
            <a:r>
              <a:rPr lang="en-US" sz="1100" dirty="0">
                <a:solidFill>
                  <a:srgbClr val="3F7F5F"/>
                </a:solidFill>
                <a:latin typeface="Consolas"/>
              </a:rPr>
              <a:t>//Error handling depending on value of ret</a:t>
            </a:r>
            <a:endParaRPr lang="en-US" sz="1100" dirty="0"/>
          </a:p>
        </p:txBody>
      </p:sp>
      <p:sp>
        <p:nvSpPr>
          <p:cNvPr id="5" name="Rectangle 4"/>
          <p:cNvSpPr/>
          <p:nvPr/>
        </p:nvSpPr>
        <p:spPr>
          <a:xfrm>
            <a:off x="827584" y="3933056"/>
            <a:ext cx="7344816" cy="600164"/>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The tts_unprepare() function is used for disconnection from the TTS daemon */</a:t>
            </a:r>
          </a:p>
          <a:p>
            <a:r>
              <a:rPr lang="en-US" sz="1100" dirty="0">
                <a:solidFill>
                  <a:srgbClr val="000000"/>
                </a:solidFill>
                <a:latin typeface="Consolas"/>
              </a:rPr>
              <a:t>ret = </a:t>
            </a:r>
            <a:r>
              <a:rPr lang="en-US" sz="1100" b="1" dirty="0">
                <a:solidFill>
                  <a:srgbClr val="642880"/>
                </a:solidFill>
                <a:latin typeface="Consolas"/>
              </a:rPr>
              <a:t>tts_unprepare</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p>
        </p:txBody>
      </p:sp>
      <p:sp>
        <p:nvSpPr>
          <p:cNvPr id="6" name="Rectangle 5"/>
          <p:cNvSpPr/>
          <p:nvPr/>
        </p:nvSpPr>
        <p:spPr>
          <a:xfrm>
            <a:off x="827584" y="5229200"/>
            <a:ext cx="7344816" cy="600164"/>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Unset the callback for state changed */</a:t>
            </a:r>
          </a:p>
          <a:p>
            <a:r>
              <a:rPr lang="en-US" sz="1100" dirty="0">
                <a:solidFill>
                  <a:srgbClr val="000000"/>
                </a:solidFill>
                <a:latin typeface="Consolas"/>
              </a:rPr>
              <a:t>ret = </a:t>
            </a:r>
            <a:r>
              <a:rPr lang="en-US" sz="1100" b="1" dirty="0">
                <a:solidFill>
                  <a:srgbClr val="642880"/>
                </a:solidFill>
                <a:latin typeface="Consolas"/>
              </a:rPr>
              <a:t>tts_unset_state_changed_cb</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a:t>
            </a:r>
          </a:p>
          <a:p>
            <a:r>
              <a:rPr lang="en-US" sz="1100" dirty="0">
                <a:solidFill>
                  <a:srgbClr val="3F7F5F"/>
                </a:solidFill>
                <a:latin typeface="Consolas"/>
              </a:rPr>
              <a:t>//Error handling depending on value of ret</a:t>
            </a:r>
            <a:endParaRPr lang="en-US" sz="1100" dirty="0"/>
          </a:p>
        </p:txBody>
      </p:sp>
    </p:spTree>
    <p:extLst>
      <p:ext uri="{BB962C8B-B14F-4D97-AF65-F5344CB8AC3E}">
        <p14:creationId xmlns:p14="http://schemas.microsoft.com/office/powerpoint/2010/main" val="3931066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Stopping TTS</a:t>
            </a:r>
            <a:endParaRPr lang="en-US" dirty="0"/>
          </a:p>
        </p:txBody>
      </p:sp>
      <p:sp>
        <p:nvSpPr>
          <p:cNvPr id="3" name="Content Placeholder 2"/>
          <p:cNvSpPr>
            <a:spLocks noGrp="1"/>
          </p:cNvSpPr>
          <p:nvPr>
            <p:ph idx="1"/>
          </p:nvPr>
        </p:nvSpPr>
        <p:spPr/>
        <p:txBody>
          <a:bodyPr/>
          <a:lstStyle/>
          <a:p>
            <a:r>
              <a:rPr lang="en-US" dirty="0" smtClean="0"/>
              <a:t>Unset the callback for utterance completed – </a:t>
            </a:r>
            <a:br>
              <a:rPr lang="en-US" dirty="0" smtClean="0"/>
            </a:br>
            <a:r>
              <a:rPr lang="en-US" dirty="0" smtClean="0"/>
              <a:t/>
            </a:r>
            <a:br>
              <a:rPr lang="en-US" dirty="0" smtClean="0"/>
            </a:br>
            <a:endParaRPr lang="en-US" dirty="0" smtClean="0"/>
          </a:p>
          <a:p>
            <a:r>
              <a:rPr lang="en-US" dirty="0" smtClean="0"/>
              <a:t>Destroy the TTS handle using </a:t>
            </a:r>
            <a:r>
              <a:rPr lang="en-US" sz="1600" b="1" dirty="0" smtClean="0">
                <a:solidFill>
                  <a:srgbClr val="642880"/>
                </a:solidFill>
                <a:latin typeface="Consolas"/>
              </a:rPr>
              <a:t>tts_destroy</a:t>
            </a:r>
            <a:r>
              <a:rPr lang="en-US" dirty="0" smtClean="0"/>
              <a:t>  -</a:t>
            </a:r>
          </a:p>
          <a:p>
            <a:endParaRPr lang="en-US" dirty="0" smtClean="0"/>
          </a:p>
          <a:p>
            <a:endParaRPr lang="en-US" dirty="0" smtClean="0"/>
          </a:p>
        </p:txBody>
      </p:sp>
      <p:sp>
        <p:nvSpPr>
          <p:cNvPr id="7" name="Rectangle 6"/>
          <p:cNvSpPr/>
          <p:nvPr/>
        </p:nvSpPr>
        <p:spPr>
          <a:xfrm>
            <a:off x="899592" y="2060848"/>
            <a:ext cx="7344816" cy="600164"/>
          </a:xfrm>
          <a:prstGeom prst="rect">
            <a:avLst/>
          </a:prstGeom>
          <a:solidFill>
            <a:schemeClr val="bg1">
              <a:lumMod val="95000"/>
            </a:schemeClr>
          </a:solidFill>
        </p:spPr>
        <p:txBody>
          <a:bodyPr wrap="square">
            <a:spAutoFit/>
          </a:bodyPr>
          <a:lstStyle/>
          <a:p>
            <a:r>
              <a:rPr lang="en-US" sz="1100" dirty="0" smtClean="0">
                <a:solidFill>
                  <a:srgbClr val="3F7F5F"/>
                </a:solidFill>
                <a:latin typeface="Consolas"/>
              </a:rPr>
              <a:t>/* </a:t>
            </a:r>
            <a:r>
              <a:rPr lang="en-US" sz="1100" dirty="0">
                <a:solidFill>
                  <a:srgbClr val="3F7F5F"/>
                </a:solidFill>
                <a:latin typeface="Consolas"/>
              </a:rPr>
              <a:t>Unset the callback for utterance completed */</a:t>
            </a:r>
          </a:p>
          <a:p>
            <a:r>
              <a:rPr lang="en-US" sz="1100" dirty="0">
                <a:solidFill>
                  <a:srgbClr val="000000"/>
                </a:solidFill>
                <a:latin typeface="Consolas"/>
              </a:rPr>
              <a:t>ret = </a:t>
            </a:r>
            <a:r>
              <a:rPr lang="en-US" sz="1100" b="1" dirty="0">
                <a:solidFill>
                  <a:srgbClr val="642880"/>
                </a:solidFill>
                <a:latin typeface="Consolas"/>
              </a:rPr>
              <a:t>tts_unset_utterance_completed_cb</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a:t>
            </a:r>
          </a:p>
          <a:p>
            <a:r>
              <a:rPr lang="en-US" sz="1100" dirty="0">
                <a:solidFill>
                  <a:srgbClr val="3F7F5F"/>
                </a:solidFill>
                <a:latin typeface="Consolas"/>
              </a:rPr>
              <a:t>//Error handling depending on value of ret</a:t>
            </a:r>
            <a:endParaRPr lang="en-US" sz="1100" dirty="0"/>
          </a:p>
        </p:txBody>
      </p:sp>
      <p:sp>
        <p:nvSpPr>
          <p:cNvPr id="8" name="Rectangle 7"/>
          <p:cNvSpPr/>
          <p:nvPr/>
        </p:nvSpPr>
        <p:spPr>
          <a:xfrm>
            <a:off x="873939" y="3356992"/>
            <a:ext cx="7344816" cy="1446550"/>
          </a:xfrm>
          <a:prstGeom prst="rect">
            <a:avLst/>
          </a:prstGeom>
          <a:solidFill>
            <a:schemeClr val="bg1">
              <a:lumMod val="95000"/>
            </a:schemeClr>
          </a:solidFill>
        </p:spPr>
        <p:txBody>
          <a:bodyPr wrap="square">
            <a:spAutoFit/>
          </a:bodyPr>
          <a:lstStyle/>
          <a:p>
            <a:r>
              <a:rPr lang="en-US" sz="1100" dirty="0">
                <a:solidFill>
                  <a:srgbClr val="3F7F5F"/>
                </a:solidFill>
                <a:latin typeface="Consolas"/>
              </a:rPr>
              <a:t>/*</a:t>
            </a:r>
          </a:p>
          <a:p>
            <a:r>
              <a:rPr lang="en-US" sz="1100" dirty="0">
                <a:solidFill>
                  <a:srgbClr val="3F7F5F"/>
                </a:solidFill>
                <a:latin typeface="Consolas"/>
              </a:rPr>
              <a:t> * When TTS library is no longer needed, destroy the TTS handle using the tts_destroy()</a:t>
            </a:r>
          </a:p>
          <a:p>
            <a:r>
              <a:rPr lang="en-US" sz="1100" dirty="0">
                <a:solidFill>
                  <a:srgbClr val="3F7F5F"/>
                </a:solidFill>
                <a:latin typeface="Consolas"/>
              </a:rPr>
              <a:t> *</a:t>
            </a:r>
          </a:p>
          <a:p>
            <a:r>
              <a:rPr lang="en-US" sz="1100" dirty="0">
                <a:solidFill>
                  <a:srgbClr val="3F7F5F"/>
                </a:solidFill>
                <a:latin typeface="Consolas"/>
              </a:rPr>
              <a:t> * Do not use the tts_destroy() function within the callback function,</a:t>
            </a:r>
          </a:p>
          <a:p>
            <a:r>
              <a:rPr lang="en-US" sz="1100" dirty="0">
                <a:solidFill>
                  <a:srgbClr val="3F7F5F"/>
                </a:solidFill>
                <a:latin typeface="Consolas"/>
              </a:rPr>
              <a:t> * or the tts_destroy() function fails and returns TTS_ERROR_OPERATION_FAILED.</a:t>
            </a:r>
          </a:p>
          <a:p>
            <a:r>
              <a:rPr lang="en-US" sz="1100" dirty="0">
                <a:solidFill>
                  <a:srgbClr val="3F7F5F"/>
                </a:solidFill>
                <a:latin typeface="Consolas"/>
              </a:rPr>
              <a:t> */</a:t>
            </a:r>
          </a:p>
          <a:p>
            <a:r>
              <a:rPr lang="en-US" sz="1100" dirty="0">
                <a:solidFill>
                  <a:srgbClr val="000000"/>
                </a:solidFill>
                <a:latin typeface="Consolas"/>
              </a:rPr>
              <a:t>ret = </a:t>
            </a:r>
            <a:r>
              <a:rPr lang="en-US" sz="1100" b="1" dirty="0">
                <a:solidFill>
                  <a:srgbClr val="642880"/>
                </a:solidFill>
                <a:latin typeface="Consolas"/>
              </a:rPr>
              <a:t>tts_destroy</a:t>
            </a:r>
            <a:r>
              <a:rPr lang="en-US" sz="1100" b="1" dirty="0">
                <a:solidFill>
                  <a:srgbClr val="000000"/>
                </a:solidFill>
                <a:latin typeface="Consolas"/>
              </a:rPr>
              <a:t>(ad-&gt;</a:t>
            </a:r>
            <a:r>
              <a:rPr lang="en-US" sz="1100" b="1" dirty="0">
                <a:solidFill>
                  <a:srgbClr val="0000C0"/>
                </a:solidFill>
                <a:latin typeface="Consolas"/>
              </a:rPr>
              <a:t>tts</a:t>
            </a:r>
            <a:r>
              <a:rPr lang="en-US" sz="1100" b="1" dirty="0">
                <a:solidFill>
                  <a:srgbClr val="000000"/>
                </a:solidFill>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p>
        </p:txBody>
      </p:sp>
    </p:spTree>
    <p:extLst>
      <p:ext uri="{BB962C8B-B14F-4D97-AF65-F5344CB8AC3E}">
        <p14:creationId xmlns:p14="http://schemas.microsoft.com/office/powerpoint/2010/main" val="3061958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State of TTS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capi_uix_tts_state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196752"/>
            <a:ext cx="367665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76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sp>
        <p:nvSpPr>
          <p:cNvPr id="3" name="Content Placeholder 2"/>
          <p:cNvSpPr>
            <a:spLocks noGrp="1"/>
          </p:cNvSpPr>
          <p:nvPr>
            <p:ph idx="1"/>
          </p:nvPr>
        </p:nvSpPr>
        <p:spPr/>
        <p:txBody>
          <a:bodyPr/>
          <a:lstStyle/>
          <a:p>
            <a:endParaRPr 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412776"/>
            <a:ext cx="3933931" cy="474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5" y="1412775"/>
            <a:ext cx="3578976" cy="474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484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solidFill>
                  <a:schemeClr val="tx2">
                    <a:lumMod val="50000"/>
                  </a:schemeClr>
                </a:solidFill>
                <a:latin typeface="Times New Roman" panose="02020603050405020304" pitchFamily="18" charset="0"/>
                <a:cs typeface="Times New Roman" panose="02020603050405020304" pitchFamily="18" charset="0"/>
              </a:rPr>
              <a:t>Objective</a:t>
            </a:r>
            <a:endParaRPr lang="ko-KR" altLang="en-US"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altLang="ko-KR" sz="2400" dirty="0">
                <a:solidFill>
                  <a:schemeClr val="tx2"/>
                </a:solidFill>
                <a:cs typeface="Times New Roman" panose="02020603050405020304" pitchFamily="18" charset="0"/>
              </a:rPr>
              <a:t>Become familiar with the </a:t>
            </a:r>
            <a:r>
              <a:rPr lang="en-US" altLang="ko-KR" sz="2400" dirty="0" smtClean="0">
                <a:solidFill>
                  <a:schemeClr val="tx2"/>
                </a:solidFill>
                <a:cs typeface="Times New Roman" panose="02020603050405020304" pitchFamily="18" charset="0"/>
              </a:rPr>
              <a:t>following native API basics for wearables:</a:t>
            </a:r>
          </a:p>
          <a:p>
            <a:pPr lvl="1"/>
            <a:r>
              <a:rPr lang="en-US" altLang="ko-KR" sz="2400" b="1" dirty="0">
                <a:solidFill>
                  <a:schemeClr val="tx2"/>
                </a:solidFill>
                <a:cs typeface="Times New Roman" panose="02020603050405020304" pitchFamily="18" charset="0"/>
              </a:rPr>
              <a:t>Text-to-Speech</a:t>
            </a:r>
            <a:r>
              <a:rPr lang="en-US" altLang="ko-KR" sz="2400" dirty="0">
                <a:solidFill>
                  <a:schemeClr val="tx2"/>
                </a:solidFill>
                <a:cs typeface="Times New Roman" panose="02020603050405020304" pitchFamily="18" charset="0"/>
              </a:rPr>
              <a:t> </a:t>
            </a:r>
            <a:r>
              <a:rPr lang="en-US" altLang="ko-KR" sz="2400" dirty="0" smtClean="0">
                <a:solidFill>
                  <a:schemeClr val="tx2"/>
                </a:solidFill>
                <a:cs typeface="Times New Roman" panose="02020603050405020304" pitchFamily="18" charset="0"/>
              </a:rPr>
              <a:t>- </a:t>
            </a:r>
            <a:r>
              <a:rPr lang="en-US" altLang="ko-KR" sz="2400" dirty="0">
                <a:solidFill>
                  <a:schemeClr val="tx2"/>
                </a:solidFill>
                <a:cs typeface="Times New Roman" panose="02020603050405020304" pitchFamily="18" charset="0"/>
              </a:rPr>
              <a:t>Synthesize text into sound data as utterance and play, pause, and stop </a:t>
            </a:r>
            <a:r>
              <a:rPr lang="en-US" altLang="ko-KR" sz="2400" dirty="0" smtClean="0">
                <a:solidFill>
                  <a:schemeClr val="tx2"/>
                </a:solidFill>
                <a:cs typeface="Times New Roman" panose="02020603050405020304" pitchFamily="18" charset="0"/>
              </a:rPr>
              <a:t>it</a:t>
            </a:r>
          </a:p>
          <a:p>
            <a:pPr lvl="1"/>
            <a:r>
              <a:rPr lang="en-US" altLang="ko-KR" sz="2400" b="1" dirty="0">
                <a:solidFill>
                  <a:schemeClr val="tx2"/>
                </a:solidFill>
                <a:cs typeface="Times New Roman" panose="02020603050405020304" pitchFamily="18" charset="0"/>
              </a:rPr>
              <a:t>Sensor</a:t>
            </a:r>
            <a:r>
              <a:rPr lang="en-US" altLang="ko-KR" sz="2400" dirty="0">
                <a:solidFill>
                  <a:schemeClr val="tx2"/>
                </a:solidFill>
                <a:cs typeface="Times New Roman" panose="02020603050405020304" pitchFamily="18" charset="0"/>
              </a:rPr>
              <a:t> </a:t>
            </a:r>
            <a:r>
              <a:rPr lang="en-US" altLang="ko-KR" sz="2400" dirty="0" smtClean="0">
                <a:solidFill>
                  <a:schemeClr val="tx2"/>
                </a:solidFill>
                <a:cs typeface="Times New Roman" panose="02020603050405020304" pitchFamily="18" charset="0"/>
              </a:rPr>
              <a:t>- </a:t>
            </a:r>
            <a:r>
              <a:rPr lang="en-US" altLang="ko-KR" sz="2400" dirty="0">
                <a:solidFill>
                  <a:schemeClr val="tx2"/>
                </a:solidFill>
                <a:cs typeface="Times New Roman" panose="02020603050405020304" pitchFamily="18" charset="0"/>
              </a:rPr>
              <a:t>Manage </a:t>
            </a:r>
            <a:r>
              <a:rPr lang="en-US" altLang="ko-KR" sz="2400" dirty="0" smtClean="0">
                <a:solidFill>
                  <a:schemeClr val="tx2"/>
                </a:solidFill>
                <a:cs typeface="Times New Roman" panose="02020603050405020304" pitchFamily="18" charset="0"/>
              </a:rPr>
              <a:t>sensors such as accelerometer, barometer, etc., </a:t>
            </a:r>
            <a:r>
              <a:rPr lang="en-US" altLang="ko-KR" sz="2400" dirty="0">
                <a:solidFill>
                  <a:schemeClr val="tx2"/>
                </a:solidFill>
                <a:cs typeface="Times New Roman" panose="02020603050405020304" pitchFamily="18" charset="0"/>
              </a:rPr>
              <a:t>retrieve information from and about them, and set intervals for sensor </a:t>
            </a:r>
            <a:r>
              <a:rPr lang="en-US" altLang="ko-KR" sz="2400" dirty="0" smtClean="0">
                <a:solidFill>
                  <a:schemeClr val="tx2"/>
                </a:solidFill>
                <a:cs typeface="Times New Roman" panose="02020603050405020304" pitchFamily="18" charset="0"/>
              </a:rPr>
              <a:t>events</a:t>
            </a:r>
          </a:p>
          <a:p>
            <a:pPr lvl="1"/>
            <a:r>
              <a:rPr lang="en-US" altLang="ko-KR" sz="2400" b="1" dirty="0" smtClean="0">
                <a:solidFill>
                  <a:schemeClr val="tx2"/>
                </a:solidFill>
                <a:cs typeface="Times New Roman" panose="02020603050405020304" pitchFamily="18" charset="0"/>
              </a:rPr>
              <a:t>Location</a:t>
            </a:r>
            <a:r>
              <a:rPr lang="en-US" altLang="ko-KR" sz="2400" dirty="0" smtClean="0">
                <a:solidFill>
                  <a:schemeClr val="tx2"/>
                </a:solidFill>
                <a:cs typeface="Times New Roman" panose="02020603050405020304" pitchFamily="18" charset="0"/>
              </a:rPr>
              <a:t> </a:t>
            </a:r>
            <a:r>
              <a:rPr lang="en-US" altLang="ko-KR" sz="2400" dirty="0">
                <a:solidFill>
                  <a:schemeClr val="tx2"/>
                </a:solidFill>
                <a:cs typeface="Times New Roman" panose="02020603050405020304" pitchFamily="18" charset="0"/>
              </a:rPr>
              <a:t>-</a:t>
            </a:r>
            <a:r>
              <a:rPr lang="en-US" altLang="ko-KR" sz="2400" dirty="0" smtClean="0">
                <a:solidFill>
                  <a:schemeClr val="tx2"/>
                </a:solidFill>
                <a:cs typeface="Times New Roman" panose="02020603050405020304" pitchFamily="18" charset="0"/>
              </a:rPr>
              <a:t> Retrieve </a:t>
            </a:r>
            <a:r>
              <a:rPr lang="en-US" altLang="ko-KR" sz="2400" dirty="0">
                <a:solidFill>
                  <a:schemeClr val="tx2"/>
                </a:solidFill>
                <a:cs typeface="Times New Roman" panose="02020603050405020304" pitchFamily="18" charset="0"/>
              </a:rPr>
              <a:t>and use location information, and track </a:t>
            </a:r>
            <a:r>
              <a:rPr lang="en-US" altLang="ko-KR" sz="2400" dirty="0" smtClean="0">
                <a:solidFill>
                  <a:schemeClr val="tx2"/>
                </a:solidFill>
                <a:cs typeface="Times New Roman" panose="02020603050405020304" pitchFamily="18" charset="0"/>
              </a:rPr>
              <a:t>routes from the GPS</a:t>
            </a:r>
          </a:p>
          <a:p>
            <a:pPr lvl="1"/>
            <a:r>
              <a:rPr lang="en-US" altLang="ko-KR" sz="2400" b="1" dirty="0" smtClean="0">
                <a:solidFill>
                  <a:schemeClr val="tx2"/>
                </a:solidFill>
                <a:cs typeface="Times New Roman" panose="02020603050405020304" pitchFamily="18" charset="0"/>
              </a:rPr>
              <a:t>Samsung Accessory Protocol </a:t>
            </a:r>
            <a:r>
              <a:rPr lang="en-US" altLang="ko-KR" sz="2400" dirty="0" smtClean="0">
                <a:solidFill>
                  <a:schemeClr val="tx2"/>
                </a:solidFill>
                <a:cs typeface="Times New Roman" panose="02020603050405020304" pitchFamily="18" charset="0"/>
              </a:rPr>
              <a:t>– Communicate between a companion phone and smartwatch</a:t>
            </a:r>
          </a:p>
          <a:p>
            <a:r>
              <a:rPr lang="en-US" altLang="ko-KR" sz="2400" dirty="0" smtClean="0">
                <a:solidFill>
                  <a:schemeClr val="tx2"/>
                </a:solidFill>
                <a:cs typeface="Times New Roman" panose="02020603050405020304" pitchFamily="18" charset="0"/>
              </a:rPr>
              <a:t>Use the above APIs to build sample native apps</a:t>
            </a:r>
          </a:p>
        </p:txBody>
      </p:sp>
    </p:spTree>
    <p:extLst>
      <p:ext uri="{BB962C8B-B14F-4D97-AF65-F5344CB8AC3E}">
        <p14:creationId xmlns:p14="http://schemas.microsoft.com/office/powerpoint/2010/main" val="2899930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fontAlgn="ctr"/>
            <a:r>
              <a:rPr lang="en-US" altLang="ko-KR" sz="4000" b="0" dirty="0" smtClean="0">
                <a:solidFill>
                  <a:schemeClr val="tx2">
                    <a:lumMod val="50000"/>
                  </a:schemeClr>
                </a:solidFill>
                <a:latin typeface="Times New Roman" panose="02020603050405020304" pitchFamily="18" charset="0"/>
                <a:ea typeface="궁서" panose="02030600000101010101" pitchFamily="18" charset="-127"/>
                <a:cs typeface="Times New Roman" panose="02020603050405020304" pitchFamily="18" charset="0"/>
              </a:rPr>
              <a:t>SENSORS</a:t>
            </a:r>
            <a:endParaRPr lang="ko-KR" alt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1331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dirty="0" smtClean="0"/>
              <a:t>Structure of the Sensors Presentation</a:t>
            </a:r>
            <a:endParaRPr lang="ko-KR" altLang="en-US" sz="3600" dirty="0"/>
          </a:p>
        </p:txBody>
      </p:sp>
      <p:sp>
        <p:nvSpPr>
          <p:cNvPr id="3" name="Content Placeholder 2"/>
          <p:cNvSpPr>
            <a:spLocks noGrp="1"/>
          </p:cNvSpPr>
          <p:nvPr>
            <p:ph idx="1"/>
          </p:nvPr>
        </p:nvSpPr>
        <p:spPr>
          <a:xfrm>
            <a:off x="457200" y="1484784"/>
            <a:ext cx="7620000" cy="5256584"/>
          </a:xfrm>
        </p:spPr>
        <p:txBody>
          <a:bodyPr>
            <a:normAutofit fontScale="92500" lnSpcReduction="20000"/>
          </a:bodyPr>
          <a:lstStyle/>
          <a:p>
            <a:r>
              <a:rPr lang="en-US" altLang="ko-KR" sz="2400" dirty="0" smtClean="0"/>
              <a:t>Tizen Sensors API Features</a:t>
            </a:r>
          </a:p>
          <a:p>
            <a:r>
              <a:rPr lang="en-IN" altLang="ko-KR" sz="2400" dirty="0"/>
              <a:t>Overview of </a:t>
            </a:r>
            <a:r>
              <a:rPr lang="en-IN" altLang="ko-KR" sz="2400" dirty="0" smtClean="0"/>
              <a:t>Sensors Process</a:t>
            </a:r>
            <a:endParaRPr lang="en-IN" altLang="ko-KR" sz="2400" dirty="0"/>
          </a:p>
          <a:p>
            <a:r>
              <a:rPr lang="en-US" altLang="ko-KR" sz="2400" dirty="0"/>
              <a:t>Basic </a:t>
            </a:r>
            <a:r>
              <a:rPr lang="en-US" altLang="ko-KR" sz="2400" dirty="0" smtClean="0"/>
              <a:t>Requirements</a:t>
            </a:r>
          </a:p>
          <a:p>
            <a:r>
              <a:rPr lang="en-US" altLang="ko-KR" sz="2400" dirty="0" smtClean="0"/>
              <a:t>List of Available Sensors</a:t>
            </a:r>
          </a:p>
          <a:p>
            <a:r>
              <a:rPr lang="en-US" altLang="ko-KR" sz="2400" dirty="0" smtClean="0"/>
              <a:t>Online Resources</a:t>
            </a:r>
            <a:endParaRPr lang="en-US" altLang="ko-KR" sz="2400" dirty="0"/>
          </a:p>
          <a:p>
            <a:r>
              <a:rPr lang="en-US" altLang="ko-KR" sz="2400" dirty="0" smtClean="0"/>
              <a:t>Steps to make a simple TTS code - </a:t>
            </a:r>
          </a:p>
          <a:p>
            <a:pPr lvl="1"/>
            <a:r>
              <a:rPr lang="en-US" altLang="ko-KR" dirty="0" smtClean="0"/>
              <a:t>Step </a:t>
            </a:r>
            <a:r>
              <a:rPr lang="en-US" altLang="ko-KR" dirty="0"/>
              <a:t>1: </a:t>
            </a:r>
            <a:r>
              <a:rPr lang="en-US" altLang="ko-KR" dirty="0" smtClean="0"/>
              <a:t>Create a sensor type</a:t>
            </a:r>
          </a:p>
          <a:p>
            <a:pPr lvl="1"/>
            <a:r>
              <a:rPr lang="en-US" altLang="ko-KR" dirty="0" smtClean="0"/>
              <a:t>Step </a:t>
            </a:r>
            <a:r>
              <a:rPr lang="en-US" altLang="ko-KR" dirty="0"/>
              <a:t>2: </a:t>
            </a:r>
            <a:r>
              <a:rPr lang="en-US" altLang="ko-KR" dirty="0" smtClean="0"/>
              <a:t>Check Support and create handle</a:t>
            </a:r>
          </a:p>
          <a:p>
            <a:pPr lvl="1"/>
            <a:r>
              <a:rPr lang="en-US" dirty="0"/>
              <a:t>Step 3: </a:t>
            </a:r>
            <a:r>
              <a:rPr lang="en-US" dirty="0" smtClean="0"/>
              <a:t>Create a Listener</a:t>
            </a:r>
          </a:p>
          <a:p>
            <a:pPr lvl="1"/>
            <a:r>
              <a:rPr lang="en-US" dirty="0"/>
              <a:t>Step 4: </a:t>
            </a:r>
            <a:r>
              <a:rPr lang="en-US" dirty="0" smtClean="0"/>
              <a:t>Read Data</a:t>
            </a:r>
          </a:p>
          <a:p>
            <a:pPr lvl="1"/>
            <a:r>
              <a:rPr lang="en-US" dirty="0"/>
              <a:t>(Optional) </a:t>
            </a:r>
            <a:r>
              <a:rPr lang="en-US" dirty="0" smtClean="0"/>
              <a:t>Step </a:t>
            </a:r>
            <a:r>
              <a:rPr lang="en-US" dirty="0"/>
              <a:t>5: </a:t>
            </a:r>
            <a:r>
              <a:rPr lang="en-US" dirty="0" smtClean="0"/>
              <a:t>Detect Sensor Events</a:t>
            </a:r>
          </a:p>
          <a:p>
            <a:pPr lvl="1"/>
            <a:r>
              <a:rPr lang="en-US" dirty="0" smtClean="0"/>
              <a:t>Step 6: Destroying the Listener and Handle</a:t>
            </a:r>
          </a:p>
          <a:p>
            <a:endParaRPr lang="en-US" dirty="0" smtClean="0"/>
          </a:p>
          <a:p>
            <a:endParaRPr lang="en-US" dirty="0" smtClean="0"/>
          </a:p>
          <a:p>
            <a:endParaRPr lang="en-US" sz="2400" dirty="0" smtClean="0"/>
          </a:p>
          <a:p>
            <a:endParaRPr lang="en-US" altLang="ko-KR" sz="2400" dirty="0" smtClean="0"/>
          </a:p>
          <a:p>
            <a:endParaRPr lang="en-US" altLang="ko-KR" dirty="0" smtClean="0"/>
          </a:p>
          <a:p>
            <a:endParaRPr lang="en-US" altLang="ko-KR" dirty="0" smtClean="0"/>
          </a:p>
          <a:p>
            <a:endParaRPr lang="ko-KR" altLang="en-US" dirty="0"/>
          </a:p>
        </p:txBody>
      </p:sp>
    </p:spTree>
    <p:extLst>
      <p:ext uri="{BB962C8B-B14F-4D97-AF65-F5344CB8AC3E}">
        <p14:creationId xmlns:p14="http://schemas.microsoft.com/office/powerpoint/2010/main" val="2804781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Tizen Sensors API Features</a:t>
            </a:r>
            <a:endParaRPr lang="ko-KR" altLang="en-US" dirty="0"/>
          </a:p>
        </p:txBody>
      </p:sp>
      <p:sp>
        <p:nvSpPr>
          <p:cNvPr id="3" name="Content Placeholder 2"/>
          <p:cNvSpPr>
            <a:spLocks noGrp="1"/>
          </p:cNvSpPr>
          <p:nvPr>
            <p:ph idx="1"/>
          </p:nvPr>
        </p:nvSpPr>
        <p:spPr/>
        <p:txBody>
          <a:bodyPr>
            <a:normAutofit/>
          </a:bodyPr>
          <a:lstStyle/>
          <a:p>
            <a:r>
              <a:rPr lang="en-US" dirty="0"/>
              <a:t>The Sensor API detects sensors and monitors their availability. The key sensor listening features provided by the Sensor API include:</a:t>
            </a:r>
          </a:p>
          <a:p>
            <a:pPr lvl="1"/>
            <a:r>
              <a:rPr lang="en-US" dirty="0"/>
              <a:t>Adding and removing sensor listeners</a:t>
            </a:r>
          </a:p>
          <a:p>
            <a:pPr lvl="1"/>
            <a:r>
              <a:rPr lang="en-US" dirty="0"/>
              <a:t>Checking available sensors</a:t>
            </a:r>
          </a:p>
          <a:p>
            <a:pPr lvl="1"/>
            <a:r>
              <a:rPr lang="en-US" dirty="0"/>
              <a:t>Getting sensor </a:t>
            </a:r>
            <a:r>
              <a:rPr lang="en-US" dirty="0" smtClean="0"/>
              <a:t>data</a:t>
            </a:r>
          </a:p>
          <a:p>
            <a:r>
              <a:rPr lang="en-US" dirty="0"/>
              <a:t>Sensor listeners can be added or removed at any time. </a:t>
            </a:r>
            <a:endParaRPr lang="en-US" dirty="0" smtClean="0"/>
          </a:p>
          <a:p>
            <a:r>
              <a:rPr lang="en-US" dirty="0" smtClean="0"/>
              <a:t>Listeners </a:t>
            </a:r>
            <a:r>
              <a:rPr lang="en-US" dirty="0"/>
              <a:t>receive registered sensor events and deliver the event data to applications at predefined intervals. </a:t>
            </a:r>
            <a:endParaRPr lang="en-US" dirty="0" smtClean="0"/>
          </a:p>
          <a:p>
            <a:r>
              <a:rPr lang="en-US" dirty="0" smtClean="0"/>
              <a:t>The </a:t>
            </a:r>
            <a:r>
              <a:rPr lang="en-US" dirty="0"/>
              <a:t>applications can add multiple sensor listeners for the same sensor type.</a:t>
            </a:r>
          </a:p>
        </p:txBody>
      </p:sp>
    </p:spTree>
    <p:extLst>
      <p:ext uri="{BB962C8B-B14F-4D97-AF65-F5344CB8AC3E}">
        <p14:creationId xmlns:p14="http://schemas.microsoft.com/office/powerpoint/2010/main" val="2944375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ko-KR" b="1" dirty="0" smtClean="0"/>
              <a:t>Overview of Sensor Process</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altLang="ko-KR" dirty="0" smtClean="0">
                <a:latin typeface="+mj-lt"/>
              </a:rPr>
              <a:t>Check support for the sensor and retrieve the handle</a:t>
            </a:r>
          </a:p>
          <a:p>
            <a:pPr lvl="1"/>
            <a:r>
              <a:rPr lang="en-US" altLang="ko-KR" dirty="0" smtClean="0">
                <a:latin typeface="+mj-lt"/>
              </a:rPr>
              <a:t>Check if the specific sensor is available on the current device</a:t>
            </a:r>
            <a:endParaRPr lang="en-US" altLang="ko-KR" dirty="0">
              <a:latin typeface="+mj-lt"/>
            </a:endParaRPr>
          </a:p>
          <a:p>
            <a:pPr lvl="1"/>
            <a:r>
              <a:rPr lang="en-US" altLang="ko-KR" dirty="0" smtClean="0">
                <a:latin typeface="+mj-lt"/>
              </a:rPr>
              <a:t>Retrieve a handle to a the sensor of the required type</a:t>
            </a:r>
          </a:p>
          <a:p>
            <a:r>
              <a:rPr lang="en-US" altLang="ko-KR" dirty="0" smtClean="0">
                <a:latin typeface="+mj-lt"/>
              </a:rPr>
              <a:t>Create a sensor listener and register callbacks</a:t>
            </a:r>
            <a:endParaRPr lang="en-US" altLang="ko-KR" dirty="0">
              <a:latin typeface="+mj-lt"/>
            </a:endParaRPr>
          </a:p>
          <a:p>
            <a:pPr lvl="1"/>
            <a:r>
              <a:rPr lang="en-US" altLang="ko-KR" dirty="0" smtClean="0">
                <a:latin typeface="+mj-lt"/>
              </a:rPr>
              <a:t>Create a sensor listener </a:t>
            </a:r>
            <a:r>
              <a:rPr lang="en-US" altLang="ko-KR" dirty="0">
                <a:latin typeface="+mj-lt"/>
              </a:rPr>
              <a:t>which </a:t>
            </a:r>
            <a:r>
              <a:rPr lang="en-US" altLang="ko-KR" dirty="0" smtClean="0">
                <a:latin typeface="+mj-lt"/>
              </a:rPr>
              <a:t>is </a:t>
            </a:r>
            <a:r>
              <a:rPr lang="en-US" altLang="ko-KR" dirty="0">
                <a:latin typeface="+mj-lt"/>
              </a:rPr>
              <a:t>an event listener used to receive sensor data asynchronously.</a:t>
            </a:r>
          </a:p>
          <a:p>
            <a:pPr lvl="1"/>
            <a:r>
              <a:rPr lang="en-US" altLang="ko-KR" dirty="0" smtClean="0">
                <a:latin typeface="+mj-lt"/>
              </a:rPr>
              <a:t>Optional - Register callbacks for when sensor event occurs </a:t>
            </a:r>
            <a:r>
              <a:rPr lang="en-US" altLang="ko-KR" dirty="0" smtClean="0">
                <a:latin typeface="+mj-lt"/>
              </a:rPr>
              <a:t>(i.e., </a:t>
            </a:r>
            <a:r>
              <a:rPr lang="en-US" altLang="ko-KR" dirty="0" smtClean="0">
                <a:latin typeface="+mj-lt"/>
              </a:rPr>
              <a:t>sensor values change)</a:t>
            </a:r>
            <a:endParaRPr lang="en-US" altLang="ko-KR" dirty="0">
              <a:latin typeface="+mj-lt"/>
            </a:endParaRPr>
          </a:p>
          <a:p>
            <a:r>
              <a:rPr lang="en-US" altLang="ko-KR" dirty="0" smtClean="0">
                <a:latin typeface="+mj-lt"/>
              </a:rPr>
              <a:t>Start the listener and read data</a:t>
            </a:r>
            <a:endParaRPr lang="en-US" altLang="ko-KR" dirty="0">
              <a:latin typeface="+mj-lt"/>
            </a:endParaRPr>
          </a:p>
          <a:p>
            <a:pPr lvl="1"/>
            <a:r>
              <a:rPr lang="en-US" altLang="ko-KR" dirty="0" smtClean="0">
                <a:latin typeface="+mj-lt"/>
              </a:rPr>
              <a:t>Before data can be read or callbacks invoked, the listener need to be started</a:t>
            </a:r>
            <a:endParaRPr lang="en-US" altLang="ko-KR" dirty="0">
              <a:latin typeface="+mj-lt"/>
            </a:endParaRPr>
          </a:p>
          <a:p>
            <a:pPr lvl="1"/>
            <a:r>
              <a:rPr lang="en-US" altLang="ko-KR" dirty="0" smtClean="0">
                <a:latin typeface="+mj-lt"/>
              </a:rPr>
              <a:t>Read sensor data directly, or wait for callback from sensor event</a:t>
            </a:r>
            <a:endParaRPr lang="ko-KR" altLang="en-US" dirty="0">
              <a:latin typeface="+mj-lt"/>
            </a:endParaRPr>
          </a:p>
        </p:txBody>
      </p:sp>
    </p:spTree>
    <p:extLst>
      <p:ext uri="{BB962C8B-B14F-4D97-AF65-F5344CB8AC3E}">
        <p14:creationId xmlns:p14="http://schemas.microsoft.com/office/powerpoint/2010/main" val="49863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Basic Requirements</a:t>
            </a:r>
            <a:endParaRPr lang="ko-KR" altLang="en-US" dirty="0"/>
          </a:p>
        </p:txBody>
      </p:sp>
      <p:sp>
        <p:nvSpPr>
          <p:cNvPr id="3" name="Content Placeholder 2"/>
          <p:cNvSpPr>
            <a:spLocks noGrp="1"/>
          </p:cNvSpPr>
          <p:nvPr>
            <p:ph idx="1"/>
          </p:nvPr>
        </p:nvSpPr>
        <p:spPr/>
        <p:txBody>
          <a:bodyPr>
            <a:normAutofit/>
          </a:bodyPr>
          <a:lstStyle/>
          <a:p>
            <a:r>
              <a:rPr lang="en-IN" altLang="ko-KR" dirty="0" smtClean="0"/>
              <a:t>We use the native template </a:t>
            </a:r>
            <a:r>
              <a:rPr lang="en-IN" altLang="ko-KR" b="1" dirty="0" smtClean="0"/>
              <a:t>“Basic UI Application (EDC)” </a:t>
            </a:r>
            <a:r>
              <a:rPr lang="en-IN" altLang="ko-KR" dirty="0" smtClean="0"/>
              <a:t>for wearables</a:t>
            </a:r>
          </a:p>
          <a:p>
            <a:r>
              <a:rPr lang="en-IN" altLang="ko-KR" sz="1800" dirty="0" smtClean="0"/>
              <a:t>To make a new project with this template, go to File -&gt; New -&gt; Tizen Native Project -&gt; Templates -&gt; Wearable 2.3.1 -&gt; Basic UI Application with EDC</a:t>
            </a:r>
            <a:endParaRPr lang="en-IN" altLang="ko-KR" dirty="0" smtClean="0"/>
          </a:p>
          <a:p>
            <a:r>
              <a:rPr lang="en-IN" altLang="ko-KR" b="1" dirty="0" smtClean="0"/>
              <a:t>Required Header</a:t>
            </a:r>
            <a:r>
              <a:rPr lang="en-IN" altLang="ko-KR" dirty="0" smtClean="0"/>
              <a:t> </a:t>
            </a:r>
            <a:r>
              <a:rPr lang="en-IN" altLang="ko-KR" sz="1800" dirty="0" smtClean="0"/>
              <a:t>(add to your /inc/&lt;projectmainfile&gt;.h) – </a:t>
            </a:r>
            <a:br>
              <a:rPr lang="en-IN" altLang="ko-KR" sz="1800" dirty="0" smtClean="0"/>
            </a:br>
            <a:r>
              <a:rPr lang="en-IN" altLang="ko-KR" sz="1800" dirty="0" smtClean="0"/>
              <a:t>	</a:t>
            </a:r>
            <a:r>
              <a:rPr lang="en-US" sz="1800" b="1" dirty="0" smtClean="0">
                <a:solidFill>
                  <a:srgbClr val="7F0055"/>
                </a:solidFill>
                <a:highlight>
                  <a:srgbClr val="E8F2FE"/>
                </a:highlight>
                <a:latin typeface="Consolas"/>
              </a:rPr>
              <a:t>#</a:t>
            </a:r>
            <a:r>
              <a:rPr lang="en-US" sz="1800" b="1" dirty="0">
                <a:solidFill>
                  <a:srgbClr val="7F0055"/>
                </a:solidFill>
                <a:highlight>
                  <a:srgbClr val="E8F2FE"/>
                </a:highlight>
                <a:latin typeface="Consolas"/>
              </a:rPr>
              <a:t>include</a:t>
            </a:r>
            <a:r>
              <a:rPr lang="en-US" sz="1800" b="1" dirty="0">
                <a:solidFill>
                  <a:srgbClr val="000000"/>
                </a:solidFill>
                <a:highlight>
                  <a:srgbClr val="E8F2FE"/>
                </a:highlight>
                <a:latin typeface="Consolas"/>
              </a:rPr>
              <a:t> </a:t>
            </a:r>
            <a:r>
              <a:rPr lang="en-US" sz="1800" b="1" dirty="0">
                <a:solidFill>
                  <a:srgbClr val="2A00FF"/>
                </a:solidFill>
                <a:highlight>
                  <a:srgbClr val="E8F2FE"/>
                </a:highlight>
                <a:latin typeface="Consolas"/>
              </a:rPr>
              <a:t>&lt;sensor.h&gt;</a:t>
            </a:r>
            <a:endParaRPr lang="en-IN" altLang="ko-KR" dirty="0"/>
          </a:p>
          <a:p>
            <a:r>
              <a:rPr lang="en-IN" altLang="ko-KR" b="1" dirty="0" smtClean="0"/>
              <a:t>Required Feature</a:t>
            </a:r>
            <a:r>
              <a:rPr lang="en-IN" altLang="ko-KR" dirty="0" smtClean="0"/>
              <a:t> </a:t>
            </a:r>
            <a:r>
              <a:rPr lang="en-IN" altLang="ko-KR" sz="1800" dirty="0" smtClean="0"/>
              <a:t>(add to you tizen-manifest.xml) – See next slide</a:t>
            </a:r>
          </a:p>
          <a:p>
            <a:pPr lvl="0">
              <a:buClr>
                <a:srgbClr val="31B6FD"/>
              </a:buClr>
            </a:pPr>
            <a:r>
              <a:rPr lang="en-IN" altLang="ko-KR" b="1" dirty="0">
                <a:solidFill>
                  <a:srgbClr val="073E87"/>
                </a:solidFill>
              </a:rPr>
              <a:t>Required </a:t>
            </a:r>
            <a:r>
              <a:rPr lang="en-IN" altLang="ko-KR" b="1" dirty="0" smtClean="0">
                <a:solidFill>
                  <a:srgbClr val="073E87"/>
                </a:solidFill>
              </a:rPr>
              <a:t>Privilege </a:t>
            </a:r>
            <a:r>
              <a:rPr lang="en-IN" altLang="ko-KR" sz="1800" dirty="0" smtClean="0">
                <a:solidFill>
                  <a:srgbClr val="073E87"/>
                </a:solidFill>
              </a:rPr>
              <a:t>(add </a:t>
            </a:r>
            <a:r>
              <a:rPr lang="en-IN" altLang="ko-KR" sz="1800" dirty="0">
                <a:solidFill>
                  <a:srgbClr val="073E87"/>
                </a:solidFill>
              </a:rPr>
              <a:t>to you tizen-manifest.xml) – </a:t>
            </a:r>
            <a:r>
              <a:rPr lang="en-IN" altLang="ko-KR" sz="1800" dirty="0" smtClean="0">
                <a:solidFill>
                  <a:srgbClr val="073E87"/>
                </a:solidFill>
              </a:rPr>
              <a:t>Only for using Heart Rate Monitor sensors :</a:t>
            </a:r>
            <a:br>
              <a:rPr lang="en-IN" altLang="ko-KR" sz="1800" dirty="0" smtClean="0">
                <a:solidFill>
                  <a:srgbClr val="073E87"/>
                </a:solidFill>
              </a:rPr>
            </a:br>
            <a:r>
              <a:rPr lang="en-IN" altLang="ko-KR" sz="1800" dirty="0" smtClean="0">
                <a:solidFill>
                  <a:srgbClr val="073E87"/>
                </a:solidFill>
              </a:rPr>
              <a:t>	</a:t>
            </a:r>
            <a:r>
              <a:rPr lang="en-IN" altLang="ko-KR" sz="1600" dirty="0" smtClean="0"/>
              <a:t>http</a:t>
            </a:r>
            <a:r>
              <a:rPr lang="en-IN" altLang="ko-KR" sz="1600" dirty="0"/>
              <a:t>://</a:t>
            </a:r>
            <a:r>
              <a:rPr lang="en-IN" altLang="ko-KR" sz="1600" dirty="0" smtClean="0"/>
              <a:t>tizen.org/privilege/healthinfo</a:t>
            </a:r>
            <a:endParaRPr lang="en-IN" altLang="ko-KR" sz="1400" dirty="0" smtClean="0"/>
          </a:p>
          <a:p>
            <a:pPr marL="114300" indent="0">
              <a:buNone/>
            </a:pPr>
            <a:endParaRPr lang="en-IN" altLang="ko-KR" dirty="0" smtClean="0"/>
          </a:p>
          <a:p>
            <a:pPr marL="114300" indent="0">
              <a:buNone/>
            </a:pPr>
            <a:endParaRPr lang="en-IN" altLang="ko-KR" dirty="0" smtClean="0"/>
          </a:p>
          <a:p>
            <a:endParaRPr lang="ko-KR" altLang="en-US" dirty="0"/>
          </a:p>
        </p:txBody>
      </p:sp>
    </p:spTree>
    <p:extLst>
      <p:ext uri="{BB962C8B-B14F-4D97-AF65-F5344CB8AC3E}">
        <p14:creationId xmlns:p14="http://schemas.microsoft.com/office/powerpoint/2010/main" val="3998426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4000" dirty="0" smtClean="0"/>
              <a:t>List of Sensors in Tizen</a:t>
            </a:r>
            <a:endParaRPr lang="ko-KR" altLang="en-US" sz="4000" dirty="0"/>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1304498209"/>
              </p:ext>
            </p:extLst>
          </p:nvPr>
        </p:nvGraphicFramePr>
        <p:xfrm>
          <a:off x="539552" y="1268760"/>
          <a:ext cx="7776864" cy="4377184"/>
        </p:xfrm>
        <a:graphic>
          <a:graphicData uri="http://schemas.openxmlformats.org/presentationml/2006/ole">
            <mc:AlternateContent xmlns:mc="http://schemas.openxmlformats.org/markup-compatibility/2006">
              <mc:Choice xmlns:v="urn:schemas-microsoft-com:vml" Requires="v">
                <p:oleObj spid="_x0000_s12322" name="워크시트" r:id="rId3" imgW="10067855" imgH="5667300" progId="Excel.Sheet.12">
                  <p:embed/>
                </p:oleObj>
              </mc:Choice>
              <mc:Fallback>
                <p:oleObj name="워크시트" r:id="rId3" imgW="10067855" imgH="5667300" progId="Excel.Sheet.12">
                  <p:embed/>
                  <p:pic>
                    <p:nvPicPr>
                      <p:cNvPr id="0" name=""/>
                      <p:cNvPicPr/>
                      <p:nvPr/>
                    </p:nvPicPr>
                    <p:blipFill>
                      <a:blip r:embed="rId4"/>
                      <a:stretch>
                        <a:fillRect/>
                      </a:stretch>
                    </p:blipFill>
                    <p:spPr>
                      <a:xfrm>
                        <a:off x="539552" y="1268760"/>
                        <a:ext cx="7776864" cy="4377184"/>
                      </a:xfrm>
                      <a:prstGeom prst="rect">
                        <a:avLst/>
                      </a:prstGeom>
                    </p:spPr>
                  </p:pic>
                </p:oleObj>
              </mc:Fallback>
            </mc:AlternateContent>
          </a:graphicData>
        </a:graphic>
      </p:graphicFrame>
      <p:sp>
        <p:nvSpPr>
          <p:cNvPr id="8" name="TextBox 7"/>
          <p:cNvSpPr txBox="1"/>
          <p:nvPr/>
        </p:nvSpPr>
        <p:spPr>
          <a:xfrm>
            <a:off x="539551" y="5817928"/>
            <a:ext cx="5031377" cy="369332"/>
          </a:xfrm>
          <a:prstGeom prst="rect">
            <a:avLst/>
          </a:prstGeom>
          <a:noFill/>
        </p:spPr>
        <p:txBody>
          <a:bodyPr wrap="none" rtlCol="0">
            <a:spAutoFit/>
          </a:bodyPr>
          <a:lstStyle/>
          <a:p>
            <a:r>
              <a:rPr lang="en-US" dirty="0" smtClean="0"/>
              <a:t>Note that not all sensors are available on all devices</a:t>
            </a:r>
          </a:p>
        </p:txBody>
      </p:sp>
    </p:spTree>
    <p:extLst>
      <p:ext uri="{BB962C8B-B14F-4D97-AF65-F5344CB8AC3E}">
        <p14:creationId xmlns:p14="http://schemas.microsoft.com/office/powerpoint/2010/main" val="3714708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a:bodyPr>
          <a:lstStyle/>
          <a:p>
            <a:r>
              <a:rPr lang="en-US" sz="1800" b="1" dirty="0" smtClean="0"/>
              <a:t>Source Code -</a:t>
            </a:r>
            <a:r>
              <a:rPr lang="en-US" sz="1800" dirty="0" smtClean="0"/>
              <a:t> All </a:t>
            </a:r>
            <a:r>
              <a:rPr lang="en-US" sz="1800" dirty="0"/>
              <a:t>of the source code used below for Sensors can be found at – </a:t>
            </a:r>
            <a:r>
              <a:rPr lang="en-US" sz="1800" dirty="0">
                <a:hlinkClick r:id="rId2"/>
              </a:rPr>
              <a:t>https://developer.tizen.org/community/code-snippet/native-code-snippet/simple-sensors-application-wearable</a:t>
            </a:r>
            <a:r>
              <a:rPr lang="en-US" sz="1800" dirty="0"/>
              <a:t> </a:t>
            </a:r>
            <a:endParaRPr lang="en-US" sz="1800" dirty="0" smtClean="0"/>
          </a:p>
          <a:p>
            <a:r>
              <a:rPr lang="en-US" sz="1800" b="1" dirty="0" smtClean="0"/>
              <a:t>API Reference -</a:t>
            </a:r>
            <a:r>
              <a:rPr lang="en-US" sz="1800" dirty="0" smtClean="0"/>
              <a:t> The </a:t>
            </a:r>
            <a:r>
              <a:rPr lang="en-US" sz="1800" dirty="0"/>
              <a:t>API reference for </a:t>
            </a:r>
            <a:r>
              <a:rPr lang="en-US" sz="1800" dirty="0" smtClean="0"/>
              <a:t>Sensors can </a:t>
            </a:r>
            <a:r>
              <a:rPr lang="en-US" sz="1800" dirty="0"/>
              <a:t>be found at - </a:t>
            </a:r>
            <a:r>
              <a:rPr lang="en-US" sz="1800" dirty="0">
                <a:hlinkClick r:id="rId3"/>
              </a:rPr>
              <a:t>https://developer.tizen.org/dev-guide/2.3.1/org.tizen.native.wearable.apireference/group__CAPI__SYSTEM__SENSOR__</a:t>
            </a:r>
            <a:r>
              <a:rPr lang="en-US" sz="1800" dirty="0" smtClean="0">
                <a:hlinkClick r:id="rId3"/>
              </a:rPr>
              <a:t>MODULE.html</a:t>
            </a:r>
            <a:endParaRPr lang="en-US" sz="1800" dirty="0" smtClean="0"/>
          </a:p>
          <a:p>
            <a:r>
              <a:rPr lang="en-US" sz="1800" b="1" dirty="0" smtClean="0"/>
              <a:t>Tutorial -</a:t>
            </a:r>
            <a:r>
              <a:rPr lang="en-US" sz="1800" dirty="0" smtClean="0"/>
              <a:t> A </a:t>
            </a:r>
            <a:r>
              <a:rPr lang="en-US" sz="1800" dirty="0" smtClean="0"/>
              <a:t>tutorial for using Sensors on Tizen can be found at </a:t>
            </a:r>
            <a:r>
              <a:rPr lang="en-US" sz="1800" dirty="0"/>
              <a:t>- </a:t>
            </a:r>
            <a:r>
              <a:rPr lang="en-US" sz="1800" dirty="0">
                <a:hlinkClick r:id="rId4"/>
              </a:rPr>
              <a:t>https://</a:t>
            </a:r>
            <a:r>
              <a:rPr lang="en-US" sz="1800" dirty="0" smtClean="0">
                <a:hlinkClick r:id="rId4"/>
              </a:rPr>
              <a:t>developer.tizen.org/development/tutorials/native-application/system/sensor</a:t>
            </a:r>
            <a:endParaRPr lang="en-US" sz="1800" dirty="0" smtClean="0"/>
          </a:p>
          <a:p>
            <a:r>
              <a:rPr lang="en-US" sz="1800" b="1" dirty="0" smtClean="0"/>
              <a:t>Guide - </a:t>
            </a:r>
            <a:r>
              <a:rPr lang="en-US" sz="1800" dirty="0" smtClean="0"/>
              <a:t>A </a:t>
            </a:r>
            <a:r>
              <a:rPr lang="en-US" sz="1800" dirty="0" smtClean="0"/>
              <a:t>guide on using Sensors on Tizen can </a:t>
            </a:r>
            <a:r>
              <a:rPr lang="en-US" sz="1800" dirty="0"/>
              <a:t>be found at - </a:t>
            </a:r>
            <a:r>
              <a:rPr lang="en-US" sz="1800" dirty="0">
                <a:hlinkClick r:id="rId5"/>
              </a:rPr>
              <a:t>https://</a:t>
            </a:r>
            <a:r>
              <a:rPr lang="en-US" sz="1800" dirty="0" smtClean="0">
                <a:hlinkClick r:id="rId5"/>
              </a:rPr>
              <a:t>developer.tizen.org/dev-guide/latest/org.tizen.tutorials/html/native/system/sensor_tutorial_n.htm</a:t>
            </a:r>
            <a:endParaRPr lang="en-US" sz="1800" dirty="0" smtClean="0"/>
          </a:p>
          <a:p>
            <a:endParaRPr lang="en-US" sz="1800" dirty="0"/>
          </a:p>
        </p:txBody>
      </p:sp>
    </p:spTree>
    <p:extLst>
      <p:ext uri="{BB962C8B-B14F-4D97-AF65-F5344CB8AC3E}">
        <p14:creationId xmlns:p14="http://schemas.microsoft.com/office/powerpoint/2010/main" val="152114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4400" dirty="0" smtClean="0"/>
              <a:t>Step 1: Create a Sensor Type</a:t>
            </a:r>
            <a:endParaRPr lang="ko-KR" altLang="en-US" sz="4400" dirty="0"/>
          </a:p>
        </p:txBody>
      </p:sp>
      <p:sp>
        <p:nvSpPr>
          <p:cNvPr id="3" name="Content Placeholder 2"/>
          <p:cNvSpPr>
            <a:spLocks noGrp="1"/>
          </p:cNvSpPr>
          <p:nvPr>
            <p:ph idx="1"/>
          </p:nvPr>
        </p:nvSpPr>
        <p:spPr/>
        <p:txBody>
          <a:bodyPr>
            <a:normAutofit/>
          </a:bodyPr>
          <a:lstStyle/>
          <a:p>
            <a:pPr marL="571500" indent="-457200" eaLnBrk="0" latinLnBrk="0" hangingPunct="0">
              <a:buFont typeface="+mj-lt"/>
              <a:buAutoNum type="arabicPeriod"/>
            </a:pPr>
            <a:r>
              <a:rPr lang="en-US" altLang="ko-KR" sz="1800" dirty="0" smtClean="0"/>
              <a:t>Add a sensor listener variable and a sensor type enum to the </a:t>
            </a:r>
            <a:r>
              <a:rPr lang="en-IN" altLang="ko-KR" sz="1400" b="1" dirty="0" smtClean="0">
                <a:solidFill>
                  <a:srgbClr val="7F0055"/>
                </a:solidFill>
                <a:highlight>
                  <a:srgbClr val="E8F2FE"/>
                </a:highlight>
                <a:latin typeface="Consolas"/>
              </a:rPr>
              <a:t>struct</a:t>
            </a:r>
            <a:r>
              <a:rPr lang="en-IN" altLang="ko-KR" sz="1400" b="1" dirty="0" smtClean="0">
                <a:solidFill>
                  <a:srgbClr val="000000"/>
                </a:solidFill>
                <a:highlight>
                  <a:srgbClr val="E8F2FE"/>
                </a:highlight>
                <a:latin typeface="Consolas"/>
              </a:rPr>
              <a:t> </a:t>
            </a:r>
            <a:r>
              <a:rPr lang="en-IN" altLang="ko-KR" sz="1400" dirty="0" smtClean="0">
                <a:solidFill>
                  <a:srgbClr val="005032"/>
                </a:solidFill>
                <a:highlight>
                  <a:srgbClr val="E8F2FE"/>
                </a:highlight>
                <a:latin typeface="Consolas"/>
              </a:rPr>
              <a:t>appdata_s</a:t>
            </a:r>
            <a:r>
              <a:rPr lang="en-US" altLang="ko-KR" sz="1800" dirty="0" smtClean="0"/>
              <a:t>– </a:t>
            </a:r>
            <a:br>
              <a:rPr lang="en-US" altLang="ko-KR" sz="1800" dirty="0" smtClean="0"/>
            </a:br>
            <a:endParaRPr lang="en-US" altLang="ko-KR" sz="1800" dirty="0" smtClean="0"/>
          </a:p>
          <a:p>
            <a:pPr marL="571500" indent="-457200" eaLnBrk="0" latinLnBrk="0" hangingPunct="0">
              <a:buFont typeface="+mj-lt"/>
              <a:buAutoNum type="arabicPeriod"/>
            </a:pPr>
            <a:r>
              <a:rPr lang="en-US" altLang="ko-KR" sz="1800" dirty="0" smtClean="0"/>
              <a:t>Create a integer variable to hold the return values of the functions. All TTS functions return </a:t>
            </a:r>
            <a:r>
              <a:rPr lang="en-IN" altLang="ko-KR" sz="1200" i="1" dirty="0" smtClean="0">
                <a:solidFill>
                  <a:srgbClr val="0000C0"/>
                </a:solidFill>
                <a:highlight>
                  <a:srgbClr val="E8F2FE"/>
                </a:highlight>
                <a:latin typeface="Consolas"/>
              </a:rPr>
              <a:t>SENSOR_ERROR_NONE</a:t>
            </a:r>
            <a:r>
              <a:rPr lang="en-US" altLang="ko-KR" sz="1200" dirty="0" smtClean="0"/>
              <a:t> </a:t>
            </a:r>
            <a:r>
              <a:rPr lang="en-US" altLang="ko-KR" sz="1800" dirty="0" smtClean="0"/>
              <a:t>if the function is successful, or corresponding other values from </a:t>
            </a:r>
            <a:r>
              <a:rPr lang="en-IN" altLang="ko-KR" sz="1400" b="1" dirty="0" smtClean="0">
                <a:solidFill>
                  <a:srgbClr val="7F0055"/>
                </a:solidFill>
                <a:highlight>
                  <a:srgbClr val="E8F2FE"/>
                </a:highlight>
                <a:latin typeface="Consolas"/>
              </a:rPr>
              <a:t>enum </a:t>
            </a:r>
            <a:r>
              <a:rPr lang="en-IN" altLang="ko-KR" sz="1400" dirty="0" smtClean="0">
                <a:solidFill>
                  <a:srgbClr val="005032"/>
                </a:solidFill>
                <a:highlight>
                  <a:srgbClr val="E8F2FE"/>
                </a:highlight>
                <a:latin typeface="Consolas"/>
              </a:rPr>
              <a:t>sensor_error_e</a:t>
            </a:r>
            <a:r>
              <a:rPr lang="en-US" altLang="ko-KR" sz="1400" dirty="0" smtClean="0"/>
              <a:t>  </a:t>
            </a:r>
            <a:r>
              <a:rPr lang="en-US" altLang="ko-KR" sz="1800" dirty="0" smtClean="0"/>
              <a:t>(declared in </a:t>
            </a:r>
            <a:r>
              <a:rPr lang="en-IN" altLang="ko-KR" sz="1400" dirty="0" smtClean="0">
                <a:solidFill>
                  <a:srgbClr val="2A00FF"/>
                </a:solidFill>
                <a:highlight>
                  <a:srgbClr val="E8F2FE"/>
                </a:highlight>
                <a:latin typeface="Consolas"/>
              </a:rPr>
              <a:t>&lt;sensor.h&gt;</a:t>
            </a:r>
            <a:r>
              <a:rPr lang="en-US" altLang="ko-KR" sz="1800" dirty="0" smtClean="0"/>
              <a:t>) if there was some error – </a:t>
            </a:r>
            <a:br>
              <a:rPr lang="en-US" altLang="ko-KR" sz="1800" dirty="0" smtClean="0"/>
            </a:br>
            <a:endParaRPr lang="en-US" altLang="ko-KR" sz="1800" dirty="0" smtClean="0"/>
          </a:p>
          <a:p>
            <a:pPr marL="571500" indent="-457200">
              <a:buFont typeface="+mj-lt"/>
              <a:buAutoNum type="arabicPeriod"/>
            </a:pPr>
            <a:r>
              <a:rPr lang="en-US" altLang="ko-KR" sz="1800" dirty="0"/>
              <a:t>Create </a:t>
            </a:r>
            <a:r>
              <a:rPr lang="en-US" altLang="ko-KR" sz="1800" dirty="0" smtClean="0"/>
              <a:t>a </a:t>
            </a:r>
            <a:r>
              <a:rPr lang="en-US" sz="1400" dirty="0">
                <a:solidFill>
                  <a:srgbClr val="005032"/>
                </a:solidFill>
                <a:highlight>
                  <a:srgbClr val="E8F2FE"/>
                </a:highlight>
                <a:latin typeface="Consolas"/>
              </a:rPr>
              <a:t>sensor_type_e</a:t>
            </a:r>
            <a:r>
              <a:rPr lang="en-US" altLang="ko-KR" sz="1800" dirty="0" smtClean="0"/>
              <a:t> variable to select the required sensor. The possible values taken by enum </a:t>
            </a:r>
            <a:r>
              <a:rPr lang="en-IN" altLang="ko-KR" sz="1400" b="1" dirty="0">
                <a:solidFill>
                  <a:srgbClr val="7F0055"/>
                </a:solidFill>
                <a:highlight>
                  <a:srgbClr val="E8F2FE"/>
                </a:highlight>
                <a:latin typeface="Consolas"/>
              </a:rPr>
              <a:t>enum </a:t>
            </a:r>
            <a:r>
              <a:rPr lang="en-IN" altLang="ko-KR" sz="1400" dirty="0">
                <a:solidFill>
                  <a:srgbClr val="005032"/>
                </a:solidFill>
                <a:highlight>
                  <a:srgbClr val="E8F2FE"/>
                </a:highlight>
                <a:latin typeface="Consolas"/>
              </a:rPr>
              <a:t>sensor_error_e</a:t>
            </a:r>
            <a:r>
              <a:rPr lang="en-US" altLang="ko-KR" sz="1800" dirty="0" smtClean="0"/>
              <a:t> are declared </a:t>
            </a:r>
            <a:r>
              <a:rPr lang="en-US" altLang="ko-KR" sz="1800" dirty="0"/>
              <a:t>in </a:t>
            </a:r>
            <a:r>
              <a:rPr lang="en-IN" altLang="ko-KR" sz="1400" dirty="0">
                <a:solidFill>
                  <a:srgbClr val="2A00FF"/>
                </a:solidFill>
                <a:highlight>
                  <a:srgbClr val="E8F2FE"/>
                </a:highlight>
                <a:latin typeface="Consolas"/>
              </a:rPr>
              <a:t>&lt;sensor.h</a:t>
            </a:r>
            <a:r>
              <a:rPr lang="en-IN" altLang="ko-KR" sz="1400" dirty="0" smtClean="0">
                <a:solidFill>
                  <a:srgbClr val="2A00FF"/>
                </a:solidFill>
                <a:highlight>
                  <a:srgbClr val="E8F2FE"/>
                </a:highlight>
                <a:latin typeface="Consolas"/>
              </a:rPr>
              <a:t>&gt;</a:t>
            </a:r>
            <a:r>
              <a:rPr lang="en-US" altLang="ko-KR" sz="1800" dirty="0"/>
              <a:t> </a:t>
            </a:r>
            <a:r>
              <a:rPr lang="en-US" altLang="ko-KR" sz="1800" dirty="0" smtClean="0"/>
              <a:t>, and also listed in the table above - </a:t>
            </a:r>
            <a:endParaRPr lang="en-US" altLang="ko-KR" sz="1800" dirty="0"/>
          </a:p>
          <a:p>
            <a:pPr marL="571500" indent="-457200" eaLnBrk="0" latinLnBrk="0" hangingPunct="0">
              <a:buFont typeface="+mj-lt"/>
              <a:buAutoNum type="arabicPeriod"/>
            </a:pPr>
            <a:endParaRPr lang="en-US" altLang="ko-KR" sz="1800" dirty="0" smtClean="0"/>
          </a:p>
        </p:txBody>
      </p:sp>
      <p:sp>
        <p:nvSpPr>
          <p:cNvPr id="11" name="Rectangle 10"/>
          <p:cNvSpPr/>
          <p:nvPr/>
        </p:nvSpPr>
        <p:spPr>
          <a:xfrm>
            <a:off x="1115616" y="3880749"/>
            <a:ext cx="6552728" cy="276999"/>
          </a:xfrm>
          <a:prstGeom prst="rect">
            <a:avLst/>
          </a:prstGeom>
          <a:solidFill>
            <a:schemeClr val="bg1">
              <a:lumMod val="95000"/>
            </a:schemeClr>
          </a:solidFill>
        </p:spPr>
        <p:txBody>
          <a:bodyPr wrap="square">
            <a:spAutoFit/>
          </a:bodyPr>
          <a:lstStyle/>
          <a:p>
            <a:r>
              <a:rPr lang="en-US" sz="1200" b="1" dirty="0" smtClean="0">
                <a:solidFill>
                  <a:srgbClr val="7F0055"/>
                </a:solidFill>
                <a:latin typeface="Consolas"/>
              </a:rPr>
              <a:t>int</a:t>
            </a:r>
            <a:r>
              <a:rPr lang="en-US" sz="1200" b="1" dirty="0" smtClean="0">
                <a:solidFill>
                  <a:srgbClr val="000000"/>
                </a:solidFill>
                <a:latin typeface="Consolas"/>
              </a:rPr>
              <a:t> </a:t>
            </a:r>
            <a:r>
              <a:rPr lang="en-US" sz="1200" b="1" dirty="0">
                <a:solidFill>
                  <a:srgbClr val="000000"/>
                </a:solidFill>
                <a:latin typeface="Consolas"/>
              </a:rPr>
              <a:t>ret;</a:t>
            </a:r>
            <a:endParaRPr lang="en-US" sz="1200" dirty="0"/>
          </a:p>
        </p:txBody>
      </p:sp>
      <p:sp>
        <p:nvSpPr>
          <p:cNvPr id="12" name="Rectangle 11"/>
          <p:cNvSpPr/>
          <p:nvPr/>
        </p:nvSpPr>
        <p:spPr>
          <a:xfrm>
            <a:off x="1115616" y="2226122"/>
            <a:ext cx="6552728" cy="461665"/>
          </a:xfrm>
          <a:prstGeom prst="rect">
            <a:avLst/>
          </a:prstGeom>
          <a:solidFill>
            <a:schemeClr val="bg1">
              <a:lumMod val="95000"/>
            </a:schemeClr>
          </a:solidFill>
        </p:spPr>
        <p:txBody>
          <a:bodyPr wrap="square">
            <a:spAutoFit/>
          </a:bodyPr>
          <a:lstStyle/>
          <a:p>
            <a:r>
              <a:rPr lang="en-US" sz="1200" dirty="0">
                <a:solidFill>
                  <a:srgbClr val="005032"/>
                </a:solidFill>
                <a:highlight>
                  <a:srgbClr val="E8F2FE"/>
                </a:highlight>
                <a:latin typeface="Consolas"/>
              </a:rPr>
              <a:t>s</a:t>
            </a:r>
            <a:r>
              <a:rPr lang="en-US" sz="1200" dirty="0" smtClean="0">
                <a:solidFill>
                  <a:srgbClr val="005032"/>
                </a:solidFill>
                <a:highlight>
                  <a:srgbClr val="E8F2FE"/>
                </a:highlight>
                <a:latin typeface="Consolas"/>
              </a:rPr>
              <a:t>ensor_listener_h</a:t>
            </a:r>
            <a:r>
              <a:rPr lang="en-US" sz="1200" dirty="0" smtClean="0">
                <a:solidFill>
                  <a:srgbClr val="000000"/>
                </a:solidFill>
                <a:highlight>
                  <a:srgbClr val="E8F2FE"/>
                </a:highlight>
                <a:latin typeface="Consolas"/>
              </a:rPr>
              <a:t> </a:t>
            </a:r>
            <a:r>
              <a:rPr lang="en-US" sz="1200" dirty="0">
                <a:solidFill>
                  <a:srgbClr val="0000C0"/>
                </a:solidFill>
                <a:highlight>
                  <a:srgbClr val="E8F2FE"/>
                </a:highlight>
                <a:latin typeface="Consolas"/>
              </a:rPr>
              <a:t>tts</a:t>
            </a:r>
            <a:r>
              <a:rPr lang="en-US" sz="1200" dirty="0" smtClean="0">
                <a:solidFill>
                  <a:srgbClr val="000000"/>
                </a:solidFill>
                <a:highlight>
                  <a:srgbClr val="E8F2FE"/>
                </a:highlight>
                <a:latin typeface="Consolas"/>
              </a:rPr>
              <a:t>;</a:t>
            </a:r>
          </a:p>
          <a:p>
            <a:r>
              <a:rPr lang="en-US" sz="1200" dirty="0">
                <a:solidFill>
                  <a:srgbClr val="005032"/>
                </a:solidFill>
                <a:highlight>
                  <a:srgbClr val="E8F2FE"/>
                </a:highlight>
                <a:latin typeface="Consolas"/>
              </a:rPr>
              <a:t>sensor_type_e</a:t>
            </a:r>
            <a:r>
              <a:rPr lang="en-US" sz="1200" dirty="0">
                <a:solidFill>
                  <a:srgbClr val="000000"/>
                </a:solidFill>
                <a:highlight>
                  <a:srgbClr val="E8F2FE"/>
                </a:highlight>
                <a:latin typeface="Consolas"/>
              </a:rPr>
              <a:t> </a:t>
            </a:r>
            <a:r>
              <a:rPr lang="en-US" sz="1200" dirty="0">
                <a:solidFill>
                  <a:srgbClr val="0000C0"/>
                </a:solidFill>
                <a:highlight>
                  <a:srgbClr val="E8F2FE"/>
                </a:highlight>
                <a:latin typeface="Consolas"/>
              </a:rPr>
              <a:t>type</a:t>
            </a:r>
            <a:r>
              <a:rPr lang="en-US" sz="1200" dirty="0">
                <a:solidFill>
                  <a:srgbClr val="000000"/>
                </a:solidFill>
                <a:highlight>
                  <a:srgbClr val="E8F2FE"/>
                </a:highlight>
                <a:latin typeface="Consolas"/>
              </a:rPr>
              <a:t>;</a:t>
            </a:r>
            <a:endParaRPr lang="en-US" sz="1200" dirty="0"/>
          </a:p>
        </p:txBody>
      </p:sp>
      <p:sp>
        <p:nvSpPr>
          <p:cNvPr id="13" name="Rectangle 12"/>
          <p:cNvSpPr/>
          <p:nvPr/>
        </p:nvSpPr>
        <p:spPr>
          <a:xfrm>
            <a:off x="1088981" y="5373216"/>
            <a:ext cx="6552728" cy="276999"/>
          </a:xfrm>
          <a:prstGeom prst="rect">
            <a:avLst/>
          </a:prstGeom>
          <a:solidFill>
            <a:schemeClr val="bg1">
              <a:lumMod val="95000"/>
            </a:schemeClr>
          </a:solidFill>
        </p:spPr>
        <p:txBody>
          <a:bodyPr wrap="square">
            <a:spAutoFit/>
          </a:bodyPr>
          <a:lstStyle/>
          <a:p>
            <a:r>
              <a:rPr lang="en-US" sz="1200" dirty="0">
                <a:solidFill>
                  <a:srgbClr val="000000"/>
                </a:solidFill>
                <a:highlight>
                  <a:srgbClr val="E8F2FE"/>
                </a:highlight>
                <a:latin typeface="Consolas"/>
              </a:rPr>
              <a:t>ad-&gt;</a:t>
            </a:r>
            <a:r>
              <a:rPr lang="en-US" sz="1200" dirty="0">
                <a:solidFill>
                  <a:srgbClr val="0000C0"/>
                </a:solidFill>
                <a:highlight>
                  <a:srgbClr val="E8F2FE"/>
                </a:highlight>
                <a:latin typeface="Consolas"/>
              </a:rPr>
              <a:t>type</a:t>
            </a:r>
            <a:r>
              <a:rPr lang="en-US" sz="1200" dirty="0">
                <a:solidFill>
                  <a:srgbClr val="000000"/>
                </a:solidFill>
                <a:highlight>
                  <a:srgbClr val="E8F2FE"/>
                </a:highlight>
                <a:latin typeface="Consolas"/>
              </a:rPr>
              <a:t> = </a:t>
            </a:r>
            <a:r>
              <a:rPr lang="en-US" sz="1200" i="1" dirty="0">
                <a:solidFill>
                  <a:srgbClr val="0000C0"/>
                </a:solidFill>
                <a:highlight>
                  <a:srgbClr val="E8F2FE"/>
                </a:highlight>
                <a:latin typeface="Consolas"/>
              </a:rPr>
              <a:t>SENSOR_ACCELEROMETER</a:t>
            </a:r>
            <a:r>
              <a:rPr lang="en-US" sz="1200" i="1" dirty="0">
                <a:solidFill>
                  <a:srgbClr val="000000"/>
                </a:solidFill>
                <a:highlight>
                  <a:srgbClr val="E8F2FE"/>
                </a:highlight>
                <a:latin typeface="Consolas"/>
              </a:rPr>
              <a:t>;</a:t>
            </a:r>
            <a:endParaRPr lang="en-US" sz="1200" dirty="0"/>
          </a:p>
        </p:txBody>
      </p:sp>
    </p:spTree>
    <p:extLst>
      <p:ext uri="{BB962C8B-B14F-4D97-AF65-F5344CB8AC3E}">
        <p14:creationId xmlns:p14="http://schemas.microsoft.com/office/powerpoint/2010/main" val="3460250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 2: Check Support and Create Handle</a:t>
            </a:r>
            <a:endParaRPr lang="ko-KR" altLang="en-US" sz="3200"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altLang="ko-KR" sz="1800" dirty="0" smtClean="0"/>
              <a:t>Check whether a sensor is supported on the given device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smtClean="0"/>
          </a:p>
          <a:p>
            <a:pPr marL="571500" indent="-457200">
              <a:buFont typeface="+mj-lt"/>
              <a:buAutoNum type="arabicPeriod"/>
            </a:pPr>
            <a:r>
              <a:rPr lang="en-US" sz="1800" dirty="0" smtClean="0"/>
              <a:t>Get a handle to the sensor, needed to call other functions –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sp>
        <p:nvSpPr>
          <p:cNvPr id="5" name="Rectangle 4"/>
          <p:cNvSpPr/>
          <p:nvPr/>
        </p:nvSpPr>
        <p:spPr>
          <a:xfrm>
            <a:off x="1115616" y="1955732"/>
            <a:ext cx="7272808" cy="1954381"/>
          </a:xfrm>
          <a:prstGeom prst="rect">
            <a:avLst/>
          </a:prstGeom>
          <a:solidFill>
            <a:schemeClr val="bg1">
              <a:lumMod val="95000"/>
            </a:schemeClr>
          </a:solidFill>
        </p:spPr>
        <p:txBody>
          <a:bodyPr wrap="square">
            <a:spAutoFit/>
          </a:bodyPr>
          <a:lstStyle/>
          <a:p>
            <a:r>
              <a:rPr lang="en-US" sz="1100" dirty="0">
                <a:solidFill>
                  <a:srgbClr val="000000"/>
                </a:solidFill>
                <a:latin typeface="Consolas"/>
              </a:rPr>
              <a:t>bool supported;</a:t>
            </a:r>
          </a:p>
          <a:p>
            <a:r>
              <a:rPr lang="en-US" sz="1100" dirty="0">
                <a:solidFill>
                  <a:srgbClr val="000000"/>
                </a:solidFill>
                <a:latin typeface="Consolas"/>
              </a:rPr>
              <a:t>ret = </a:t>
            </a:r>
            <a:r>
              <a:rPr lang="en-US" sz="1100" b="1" dirty="0">
                <a:solidFill>
                  <a:srgbClr val="642880"/>
                </a:solidFill>
                <a:latin typeface="Consolas"/>
              </a:rPr>
              <a:t>sensor_is_supported</a:t>
            </a:r>
            <a:r>
              <a:rPr lang="en-US" sz="1100" b="1" dirty="0">
                <a:solidFill>
                  <a:srgbClr val="000000"/>
                </a:solidFill>
                <a:latin typeface="Consolas"/>
              </a:rPr>
              <a:t>(ad-&gt;</a:t>
            </a:r>
            <a:r>
              <a:rPr lang="en-US" sz="1100" b="1" dirty="0">
                <a:solidFill>
                  <a:srgbClr val="0000C0"/>
                </a:solidFill>
                <a:latin typeface="Consolas"/>
              </a:rPr>
              <a:t>type</a:t>
            </a:r>
            <a:r>
              <a:rPr lang="en-US" sz="1100" b="1" dirty="0">
                <a:solidFill>
                  <a:srgbClr val="000000"/>
                </a:solidFill>
                <a:latin typeface="Consolas"/>
              </a:rPr>
              <a:t>, &amp;supported);</a:t>
            </a:r>
          </a:p>
          <a:p>
            <a:r>
              <a:rPr lang="en-US" sz="1100" dirty="0">
                <a:solidFill>
                  <a:srgbClr val="3F7F5F"/>
                </a:solidFill>
                <a:latin typeface="Consolas"/>
              </a:rPr>
              <a:t>//Error handling depending on value of </a:t>
            </a:r>
            <a:r>
              <a:rPr lang="en-US" sz="1100" u="sng" dirty="0">
                <a:solidFill>
                  <a:srgbClr val="3F7F5F"/>
                </a:solidFill>
                <a:latin typeface="Consolas"/>
              </a:rPr>
              <a:t>ret</a:t>
            </a:r>
          </a:p>
          <a:p>
            <a:endParaRPr lang="en-US" sz="1100" dirty="0">
              <a:latin typeface="Consolas"/>
            </a:endParaRPr>
          </a:p>
          <a:p>
            <a:r>
              <a:rPr lang="en-US" sz="1100" dirty="0">
                <a:solidFill>
                  <a:srgbClr val="3F7F5F"/>
                </a:solidFill>
                <a:latin typeface="Consolas"/>
              </a:rPr>
              <a:t>/* If supported is false, sensor is not supported. Return. */</a:t>
            </a:r>
          </a:p>
          <a:p>
            <a:r>
              <a:rPr lang="en-US" sz="1100" b="1" dirty="0">
                <a:solidFill>
                  <a:srgbClr val="7F0055"/>
                </a:solidFill>
                <a:latin typeface="Consolas"/>
              </a:rPr>
              <a:t>if</a:t>
            </a:r>
            <a:r>
              <a:rPr lang="en-US" sz="1100" b="1" dirty="0">
                <a:solidFill>
                  <a:srgbClr val="000000"/>
                </a:solidFill>
                <a:latin typeface="Consolas"/>
              </a:rPr>
              <a:t> (supported == false) {</a:t>
            </a:r>
          </a:p>
          <a:p>
            <a:r>
              <a:rPr lang="en-US" sz="1100" b="1" dirty="0">
                <a:solidFill>
                  <a:srgbClr val="642880"/>
                </a:solidFill>
                <a:latin typeface="Consolas"/>
              </a:rPr>
              <a:t>dlog_print</a:t>
            </a:r>
            <a:r>
              <a:rPr lang="en-US" sz="1100" b="1" dirty="0">
                <a:solidFill>
                  <a:srgbClr val="000000"/>
                </a:solidFill>
                <a:latin typeface="Consolas"/>
              </a:rPr>
              <a:t>(</a:t>
            </a:r>
            <a:r>
              <a:rPr lang="en-US" sz="1100" b="1" i="1" dirty="0">
                <a:solidFill>
                  <a:srgbClr val="0000C0"/>
                </a:solidFill>
                <a:latin typeface="Consolas"/>
              </a:rPr>
              <a:t>DLOG_INFO</a:t>
            </a:r>
            <a:r>
              <a:rPr lang="en-US" sz="1100" b="1" i="1" dirty="0">
                <a:solidFill>
                  <a:srgbClr val="000000"/>
                </a:solidFill>
                <a:latin typeface="Consolas"/>
              </a:rPr>
              <a:t>, LOG_TAG, </a:t>
            </a:r>
            <a:r>
              <a:rPr lang="en-US" sz="1100" b="1" i="1" dirty="0">
                <a:solidFill>
                  <a:srgbClr val="2A00FF"/>
                </a:solidFill>
                <a:latin typeface="Consolas"/>
              </a:rPr>
              <a:t>"sensor is not supported"</a:t>
            </a:r>
            <a:r>
              <a:rPr lang="en-US" sz="1100" b="1" i="1" dirty="0">
                <a:solidFill>
                  <a:srgbClr val="000000"/>
                </a:solidFill>
                <a:latin typeface="Consolas"/>
              </a:rPr>
              <a:t>);</a:t>
            </a:r>
          </a:p>
          <a:p>
            <a:r>
              <a:rPr lang="en-US" sz="1100" dirty="0">
                <a:solidFill>
                  <a:srgbClr val="000000"/>
                </a:solidFill>
                <a:latin typeface="Consolas"/>
              </a:rPr>
              <a:t>elm_object_text_set(ad-&gt;</a:t>
            </a:r>
            <a:r>
              <a:rPr lang="en-US" sz="1100" dirty="0">
                <a:solidFill>
                  <a:srgbClr val="0000C0"/>
                </a:solidFill>
                <a:latin typeface="Consolas"/>
              </a:rPr>
              <a:t>label</a:t>
            </a:r>
            <a:r>
              <a:rPr lang="en-US" sz="1100" dirty="0">
                <a:solidFill>
                  <a:srgbClr val="000000"/>
                </a:solidFill>
                <a:latin typeface="Consolas"/>
              </a:rPr>
              <a:t>,</a:t>
            </a:r>
          </a:p>
          <a:p>
            <a:r>
              <a:rPr lang="en-US" sz="1100" dirty="0">
                <a:solidFill>
                  <a:srgbClr val="2A00FF"/>
                </a:solidFill>
                <a:latin typeface="Consolas"/>
              </a:rPr>
              <a:t>"Sensor is not available on this device&lt;br/&gt;&lt;br/&gt;"</a:t>
            </a:r>
            <a:r>
              <a:rPr lang="en-US" sz="1100" dirty="0">
                <a:solidFill>
                  <a:srgbClr val="000000"/>
                </a:solidFill>
                <a:latin typeface="Consolas"/>
              </a:rPr>
              <a:t>);</a:t>
            </a:r>
          </a:p>
          <a:p>
            <a:r>
              <a:rPr lang="en-US" sz="1100" b="1" dirty="0">
                <a:solidFill>
                  <a:srgbClr val="7F0055"/>
                </a:solidFill>
                <a:latin typeface="Consolas"/>
              </a:rPr>
              <a:t>return</a:t>
            </a:r>
            <a:r>
              <a:rPr lang="en-US" sz="1100" b="1" dirty="0">
                <a:solidFill>
                  <a:srgbClr val="000000"/>
                </a:solidFill>
                <a:latin typeface="Consolas"/>
              </a:rPr>
              <a:t>;</a:t>
            </a:r>
          </a:p>
          <a:p>
            <a:r>
              <a:rPr lang="en-US" sz="1100" dirty="0">
                <a:solidFill>
                  <a:srgbClr val="000000"/>
                </a:solidFill>
                <a:latin typeface="Consolas"/>
              </a:rPr>
              <a:t>}</a:t>
            </a:r>
            <a:endParaRPr lang="en-US" sz="1100" dirty="0" smtClean="0">
              <a:solidFill>
                <a:srgbClr val="000000"/>
              </a:solidFill>
              <a:latin typeface="Consolas"/>
            </a:endParaRPr>
          </a:p>
        </p:txBody>
      </p:sp>
      <p:sp>
        <p:nvSpPr>
          <p:cNvPr id="9" name="Rectangle 8"/>
          <p:cNvSpPr/>
          <p:nvPr/>
        </p:nvSpPr>
        <p:spPr>
          <a:xfrm>
            <a:off x="1115616" y="4509120"/>
            <a:ext cx="7200799" cy="769441"/>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Get a handle of the default sensor */</a:t>
            </a:r>
          </a:p>
          <a:p>
            <a:r>
              <a:rPr lang="en-US" sz="1100" dirty="0">
                <a:solidFill>
                  <a:srgbClr val="005032"/>
                </a:solidFill>
                <a:latin typeface="Consolas"/>
              </a:rPr>
              <a:t>sensor_h</a:t>
            </a:r>
            <a:r>
              <a:rPr lang="en-US" sz="1100" dirty="0">
                <a:solidFill>
                  <a:srgbClr val="000000"/>
                </a:solidFill>
                <a:latin typeface="Consolas"/>
              </a:rPr>
              <a:t> sensor;</a:t>
            </a:r>
          </a:p>
          <a:p>
            <a:r>
              <a:rPr lang="en-US" sz="1100" dirty="0">
                <a:solidFill>
                  <a:srgbClr val="000000"/>
                </a:solidFill>
                <a:latin typeface="Consolas"/>
              </a:rPr>
              <a:t>ret = </a:t>
            </a:r>
            <a:r>
              <a:rPr lang="en-US" sz="1100" b="1" dirty="0">
                <a:solidFill>
                  <a:srgbClr val="642880"/>
                </a:solidFill>
                <a:latin typeface="Consolas"/>
              </a:rPr>
              <a:t>sensor_get_default_sensor</a:t>
            </a:r>
            <a:r>
              <a:rPr lang="en-US" sz="1100" b="1" dirty="0">
                <a:solidFill>
                  <a:srgbClr val="000000"/>
                </a:solidFill>
                <a:latin typeface="Consolas"/>
              </a:rPr>
              <a:t>(ad-&gt;</a:t>
            </a:r>
            <a:r>
              <a:rPr lang="en-US" sz="1100" b="1" dirty="0">
                <a:solidFill>
                  <a:srgbClr val="0000C0"/>
                </a:solidFill>
                <a:latin typeface="Consolas"/>
              </a:rPr>
              <a:t>type</a:t>
            </a:r>
            <a:r>
              <a:rPr lang="en-US" sz="1100" b="1" dirty="0">
                <a:solidFill>
                  <a:srgbClr val="000000"/>
                </a:solidFill>
                <a:latin typeface="Consolas"/>
              </a:rPr>
              <a:t>, &amp;sensor);</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solidFill>
                <a:prstClr val="black"/>
              </a:solidFill>
            </a:endParaRPr>
          </a:p>
        </p:txBody>
      </p:sp>
    </p:spTree>
    <p:extLst>
      <p:ext uri="{BB962C8B-B14F-4D97-AF65-F5344CB8AC3E}">
        <p14:creationId xmlns:p14="http://schemas.microsoft.com/office/powerpoint/2010/main" val="1979835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Step3 : Create a Listener</a:t>
            </a:r>
            <a:endParaRPr lang="ko-KR" altLang="en-US" sz="3200"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altLang="ko-KR" sz="1800" dirty="0"/>
              <a:t>Create a sensor </a:t>
            </a:r>
            <a:r>
              <a:rPr lang="en-US" altLang="ko-KR" sz="1800" dirty="0" smtClean="0"/>
              <a:t>listener to </a:t>
            </a:r>
            <a:r>
              <a:rPr lang="en-US" altLang="ko-KR" sz="1800" dirty="0"/>
              <a:t>receive sensor data </a:t>
            </a:r>
            <a:r>
              <a:rPr lang="en-US" altLang="ko-KR" sz="1800" dirty="0" smtClean="0"/>
              <a:t>asynchronously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smtClean="0"/>
          </a:p>
          <a:p>
            <a:pPr marL="571500" indent="-457200">
              <a:buFont typeface="+mj-lt"/>
              <a:buAutoNum type="arabicPeriod"/>
            </a:pPr>
            <a:r>
              <a:rPr lang="en-US" sz="1800" dirty="0" smtClean="0"/>
              <a:t>Set options to keep sensors always on - </a:t>
            </a:r>
            <a:r>
              <a:rPr lang="en-US" sz="1800" dirty="0"/>
              <a:t/>
            </a:r>
            <a:br>
              <a:rPr lang="en-US" sz="1800" dirty="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marL="571500" indent="-457200">
              <a:buFont typeface="+mj-lt"/>
              <a:buAutoNum type="arabicPeriod"/>
            </a:pPr>
            <a:r>
              <a:rPr lang="en-US" sz="1800" dirty="0" smtClean="0"/>
              <a:t>Start the listener to begin receiving data - </a:t>
            </a:r>
            <a:endParaRPr lang="en-US" sz="1800" dirty="0"/>
          </a:p>
        </p:txBody>
      </p:sp>
      <p:sp>
        <p:nvSpPr>
          <p:cNvPr id="7" name="Rectangle 6"/>
          <p:cNvSpPr/>
          <p:nvPr/>
        </p:nvSpPr>
        <p:spPr>
          <a:xfrm>
            <a:off x="1083051" y="1980204"/>
            <a:ext cx="7200800" cy="1107996"/>
          </a:xfrm>
          <a:prstGeom prst="rect">
            <a:avLst/>
          </a:prstGeom>
          <a:solidFill>
            <a:schemeClr val="bg1">
              <a:lumMod val="95000"/>
            </a:schemeClr>
          </a:solidFill>
        </p:spPr>
        <p:txBody>
          <a:bodyPr wrap="square">
            <a:spAutoFit/>
          </a:bodyPr>
          <a:lstStyle/>
          <a:p>
            <a:r>
              <a:rPr lang="en-US" sz="1100" dirty="0">
                <a:solidFill>
                  <a:srgbClr val="3F7F5F"/>
                </a:solidFill>
                <a:latin typeface="Consolas"/>
              </a:rPr>
              <a:t>/*</a:t>
            </a:r>
          </a:p>
          <a:p>
            <a:r>
              <a:rPr lang="en-US" sz="1100" dirty="0">
                <a:solidFill>
                  <a:srgbClr val="3F7F5F"/>
                </a:solidFill>
                <a:latin typeface="Consolas"/>
              </a:rPr>
              <a:t> * Create a sensor listener.</a:t>
            </a:r>
          </a:p>
          <a:p>
            <a:r>
              <a:rPr lang="en-US" sz="1100" dirty="0">
                <a:solidFill>
                  <a:srgbClr val="3F7F5F"/>
                </a:solidFill>
                <a:latin typeface="Consolas"/>
              </a:rPr>
              <a:t> * This listener is an event listener used to receive sensor data asynchronously.</a:t>
            </a:r>
          </a:p>
          <a:p>
            <a:r>
              <a:rPr lang="en-US" sz="1100" dirty="0">
                <a:solidFill>
                  <a:srgbClr val="3F7F5F"/>
                </a:solidFill>
                <a:latin typeface="Consolas"/>
              </a:rPr>
              <a:t> */</a:t>
            </a:r>
          </a:p>
          <a:p>
            <a:r>
              <a:rPr lang="en-US" sz="1100" dirty="0">
                <a:solidFill>
                  <a:srgbClr val="000000"/>
                </a:solidFill>
                <a:latin typeface="Consolas"/>
              </a:rPr>
              <a:t>ret = </a:t>
            </a:r>
            <a:r>
              <a:rPr lang="en-US" sz="1100" b="1" dirty="0">
                <a:solidFill>
                  <a:srgbClr val="642880"/>
                </a:solidFill>
                <a:latin typeface="Consolas"/>
              </a:rPr>
              <a:t>sensor_create_listener</a:t>
            </a:r>
            <a:r>
              <a:rPr lang="en-US" sz="1100" b="1" dirty="0">
                <a:solidFill>
                  <a:srgbClr val="000000"/>
                </a:solidFill>
                <a:latin typeface="Consolas"/>
              </a:rPr>
              <a:t>(sensor, &amp;(ad-&gt;</a:t>
            </a:r>
            <a:r>
              <a:rPr lang="en-US" sz="1100" b="1" dirty="0">
                <a:solidFill>
                  <a:srgbClr val="0000C0"/>
                </a:solidFill>
                <a:latin typeface="Consolas"/>
              </a:rPr>
              <a:t>listener</a:t>
            </a:r>
            <a:r>
              <a:rPr lang="en-US" sz="1100" b="1" dirty="0">
                <a:solidFill>
                  <a:srgbClr val="000000"/>
                </a:solidFill>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smtClean="0">
              <a:solidFill>
                <a:srgbClr val="000000"/>
              </a:solidFill>
              <a:latin typeface="Consolas"/>
            </a:endParaRPr>
          </a:p>
        </p:txBody>
      </p:sp>
      <p:sp>
        <p:nvSpPr>
          <p:cNvPr id="12" name="Rectangle 11"/>
          <p:cNvSpPr/>
          <p:nvPr/>
        </p:nvSpPr>
        <p:spPr>
          <a:xfrm>
            <a:off x="1089958" y="3573016"/>
            <a:ext cx="7200799" cy="1107996"/>
          </a:xfrm>
          <a:prstGeom prst="rect">
            <a:avLst/>
          </a:prstGeom>
          <a:solidFill>
            <a:schemeClr val="bg1">
              <a:lumMod val="95000"/>
            </a:schemeClr>
          </a:solidFill>
        </p:spPr>
        <p:txBody>
          <a:bodyPr wrap="square">
            <a:spAutoFit/>
          </a:bodyPr>
          <a:lstStyle/>
          <a:p>
            <a:r>
              <a:rPr lang="en-US" sz="1100" dirty="0">
                <a:solidFill>
                  <a:srgbClr val="3F7F5F"/>
                </a:solidFill>
                <a:latin typeface="Consolas"/>
              </a:rPr>
              <a:t>/*</a:t>
            </a:r>
          </a:p>
          <a:p>
            <a:r>
              <a:rPr lang="en-US" sz="1100" dirty="0">
                <a:solidFill>
                  <a:srgbClr val="3F7F5F"/>
                </a:solidFill>
                <a:latin typeface="Consolas"/>
              </a:rPr>
              <a:t> * Change the sensor to be always-on.</a:t>
            </a:r>
          </a:p>
          <a:p>
            <a:r>
              <a:rPr lang="en-US" sz="1100" dirty="0">
                <a:solidFill>
                  <a:srgbClr val="3F7F5F"/>
                </a:solidFill>
                <a:latin typeface="Consolas"/>
              </a:rPr>
              <a:t> * By default sensor data cannot be </a:t>
            </a:r>
            <a:r>
              <a:rPr lang="en-US" sz="1100" dirty="0" smtClean="0">
                <a:solidFill>
                  <a:srgbClr val="3F7F5F"/>
                </a:solidFill>
                <a:latin typeface="Consolas"/>
              </a:rPr>
              <a:t>received </a:t>
            </a:r>
            <a:r>
              <a:rPr lang="en-US" sz="1100" dirty="0">
                <a:solidFill>
                  <a:srgbClr val="3F7F5F"/>
                </a:solidFill>
                <a:latin typeface="Consolas"/>
              </a:rPr>
              <a:t>when the LCD is off and in the power save mode.</a:t>
            </a:r>
          </a:p>
          <a:p>
            <a:r>
              <a:rPr lang="en-US" sz="1100" dirty="0">
                <a:solidFill>
                  <a:srgbClr val="3F7F5F"/>
                </a:solidFill>
                <a:latin typeface="Consolas"/>
              </a:rPr>
              <a:t> */</a:t>
            </a:r>
          </a:p>
          <a:p>
            <a:r>
              <a:rPr lang="da-DK" sz="1100" dirty="0">
                <a:solidFill>
                  <a:srgbClr val="000000"/>
                </a:solidFill>
                <a:latin typeface="Consolas"/>
              </a:rPr>
              <a:t>ret = </a:t>
            </a:r>
            <a:r>
              <a:rPr lang="da-DK" sz="1100" b="1" dirty="0">
                <a:solidFill>
                  <a:srgbClr val="642880"/>
                </a:solidFill>
                <a:latin typeface="Consolas"/>
              </a:rPr>
              <a:t>sensor_listener_set_option</a:t>
            </a:r>
            <a:r>
              <a:rPr lang="da-DK" sz="1100" b="1" dirty="0">
                <a:solidFill>
                  <a:srgbClr val="000000"/>
                </a:solidFill>
                <a:latin typeface="Consolas"/>
              </a:rPr>
              <a:t>((ad-&gt;</a:t>
            </a:r>
            <a:r>
              <a:rPr lang="da-DK" sz="1100" b="1" dirty="0">
                <a:solidFill>
                  <a:srgbClr val="0000C0"/>
                </a:solidFill>
                <a:latin typeface="Consolas"/>
              </a:rPr>
              <a:t>listener</a:t>
            </a:r>
            <a:r>
              <a:rPr lang="da-DK" sz="1100" b="1" dirty="0">
                <a:solidFill>
                  <a:srgbClr val="000000"/>
                </a:solidFill>
                <a:latin typeface="Consolas"/>
              </a:rPr>
              <a:t>), </a:t>
            </a:r>
            <a:r>
              <a:rPr lang="da-DK" sz="1100" b="1" i="1" dirty="0">
                <a:solidFill>
                  <a:srgbClr val="0000C0"/>
                </a:solidFill>
                <a:latin typeface="Consolas"/>
              </a:rPr>
              <a:t>SENSOR_OPTION_ALWAYS_ON</a:t>
            </a:r>
            <a:r>
              <a:rPr lang="da-DK" sz="1100" b="1" i="1" dirty="0">
                <a:solidFill>
                  <a:srgbClr val="000000"/>
                </a:solidFill>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solidFill>
                <a:prstClr val="black"/>
              </a:solidFill>
            </a:endParaRPr>
          </a:p>
        </p:txBody>
      </p:sp>
      <p:sp>
        <p:nvSpPr>
          <p:cNvPr id="8" name="Rectangle 7"/>
          <p:cNvSpPr/>
          <p:nvPr/>
        </p:nvSpPr>
        <p:spPr>
          <a:xfrm>
            <a:off x="1089958" y="5229199"/>
            <a:ext cx="7200799" cy="1277273"/>
          </a:xfrm>
          <a:prstGeom prst="rect">
            <a:avLst/>
          </a:prstGeom>
          <a:solidFill>
            <a:schemeClr val="bg1">
              <a:lumMod val="95000"/>
            </a:schemeClr>
          </a:solidFill>
        </p:spPr>
        <p:txBody>
          <a:bodyPr wrap="square">
            <a:spAutoFit/>
          </a:bodyPr>
          <a:lstStyle/>
          <a:p>
            <a:r>
              <a:rPr lang="en-US" sz="1100" dirty="0">
                <a:solidFill>
                  <a:srgbClr val="3F7F5F"/>
                </a:solidFill>
                <a:latin typeface="Consolas"/>
              </a:rPr>
              <a:t>/*</a:t>
            </a:r>
          </a:p>
          <a:p>
            <a:r>
              <a:rPr lang="en-US" sz="1100" dirty="0">
                <a:solidFill>
                  <a:srgbClr val="3F7F5F"/>
                </a:solidFill>
                <a:latin typeface="Consolas"/>
              </a:rPr>
              <a:t> * Starts the sensor server for the given listener.</a:t>
            </a:r>
          </a:p>
          <a:p>
            <a:r>
              <a:rPr lang="en-US" sz="1100" dirty="0">
                <a:solidFill>
                  <a:srgbClr val="3F7F5F"/>
                </a:solidFill>
                <a:latin typeface="Consolas"/>
              </a:rPr>
              <a:t> * After this function is called, sensor events will occur and the specific sensor type</a:t>
            </a:r>
          </a:p>
          <a:p>
            <a:r>
              <a:rPr lang="en-US" sz="1100" dirty="0">
                <a:solidFill>
                  <a:srgbClr val="3F7F5F"/>
                </a:solidFill>
                <a:latin typeface="Consolas"/>
              </a:rPr>
              <a:t> *  related callback function will be called. An application can read sensor data.</a:t>
            </a:r>
          </a:p>
          <a:p>
            <a:r>
              <a:rPr lang="en-US" sz="1100" dirty="0">
                <a:solidFill>
                  <a:srgbClr val="3F7F5F"/>
                </a:solidFill>
                <a:latin typeface="Consolas"/>
              </a:rPr>
              <a:t> */</a:t>
            </a:r>
          </a:p>
          <a:p>
            <a:r>
              <a:rPr lang="en-US" sz="1100" dirty="0">
                <a:solidFill>
                  <a:srgbClr val="000000"/>
                </a:solidFill>
                <a:latin typeface="Consolas"/>
              </a:rPr>
              <a:t>ret = </a:t>
            </a:r>
            <a:r>
              <a:rPr lang="en-US" sz="1100" b="1" dirty="0">
                <a:solidFill>
                  <a:srgbClr val="642880"/>
                </a:solidFill>
                <a:latin typeface="Consolas"/>
              </a:rPr>
              <a:t>sensor_listener_start</a:t>
            </a:r>
            <a:r>
              <a:rPr lang="en-US" sz="1100" b="1" dirty="0">
                <a:solidFill>
                  <a:srgbClr val="000000"/>
                </a:solidFill>
                <a:latin typeface="Consolas"/>
              </a:rPr>
              <a:t>((ad-&gt;</a:t>
            </a:r>
            <a:r>
              <a:rPr lang="en-US" sz="1100" b="1" dirty="0">
                <a:solidFill>
                  <a:srgbClr val="0000C0"/>
                </a:solidFill>
                <a:latin typeface="Consolas"/>
              </a:rPr>
              <a:t>listener</a:t>
            </a:r>
            <a:r>
              <a:rPr lang="en-US" sz="1100" b="1" dirty="0">
                <a:solidFill>
                  <a:srgbClr val="000000"/>
                </a:solidFill>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solidFill>
                <a:prstClr val="black"/>
              </a:solidFill>
            </a:endParaRPr>
          </a:p>
        </p:txBody>
      </p:sp>
    </p:spTree>
    <p:extLst>
      <p:ext uri="{BB962C8B-B14F-4D97-AF65-F5344CB8AC3E}">
        <p14:creationId xmlns:p14="http://schemas.microsoft.com/office/powerpoint/2010/main" val="301317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solidFill>
                  <a:schemeClr val="tx2">
                    <a:lumMod val="50000"/>
                  </a:schemeClr>
                </a:solidFill>
              </a:rPr>
              <a:t>Prerequisites</a:t>
            </a:r>
            <a:endParaRPr lang="ko-KR" altLang="en-US" dirty="0">
              <a:solidFill>
                <a:schemeClr val="tx2">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US" altLang="ko-KR" sz="2400" b="1" dirty="0" smtClean="0">
                <a:solidFill>
                  <a:schemeClr val="tx2"/>
                </a:solidFill>
              </a:rPr>
              <a:t>Operating System – </a:t>
            </a:r>
            <a:r>
              <a:rPr lang="en-US" altLang="ko-KR" sz="2400" dirty="0" smtClean="0">
                <a:solidFill>
                  <a:schemeClr val="tx2"/>
                </a:solidFill>
              </a:rPr>
              <a:t>Windows or Linux</a:t>
            </a:r>
          </a:p>
          <a:p>
            <a:r>
              <a:rPr lang="en-US" altLang="ko-KR" sz="2400" b="1" dirty="0" smtClean="0">
                <a:solidFill>
                  <a:schemeClr val="tx2"/>
                </a:solidFill>
              </a:rPr>
              <a:t>Tizen SDK version – </a:t>
            </a:r>
            <a:r>
              <a:rPr lang="en-IN" altLang="ko-KR" sz="2400" dirty="0">
                <a:solidFill>
                  <a:schemeClr val="tx2"/>
                </a:solidFill>
              </a:rPr>
              <a:t>2.4 Rev2 </a:t>
            </a:r>
            <a:r>
              <a:rPr lang="en-IN" altLang="ko-KR" sz="2400" dirty="0" smtClean="0">
                <a:solidFill>
                  <a:schemeClr val="tx2"/>
                </a:solidFill>
              </a:rPr>
              <a:t>SDK</a:t>
            </a:r>
          </a:p>
          <a:p>
            <a:r>
              <a:rPr lang="en-IN" altLang="ko-KR" sz="2400" b="1" dirty="0" smtClean="0">
                <a:solidFill>
                  <a:schemeClr val="tx2"/>
                </a:solidFill>
              </a:rPr>
              <a:t>Target – </a:t>
            </a:r>
            <a:r>
              <a:rPr lang="en-IN" altLang="ko-KR" sz="2400" dirty="0" smtClean="0">
                <a:solidFill>
                  <a:schemeClr val="tx2"/>
                </a:solidFill>
              </a:rPr>
              <a:t>Samsung Gear S2 or Emulator</a:t>
            </a:r>
          </a:p>
          <a:p>
            <a:r>
              <a:rPr lang="en-IN" altLang="ko-KR" sz="2400" b="1" dirty="0" smtClean="0">
                <a:solidFill>
                  <a:schemeClr val="tx2"/>
                </a:solidFill>
              </a:rPr>
              <a:t>Emulator Image – </a:t>
            </a:r>
            <a:r>
              <a:rPr lang="en-IN" altLang="ko-KR" sz="2400" dirty="0" smtClean="0">
                <a:solidFill>
                  <a:schemeClr val="tx2"/>
                </a:solidFill>
              </a:rPr>
              <a:t>2.3.1-wearable-circle</a:t>
            </a:r>
          </a:p>
          <a:p>
            <a:r>
              <a:rPr lang="en-IN" altLang="ko-KR" sz="2400" dirty="0" smtClean="0">
                <a:solidFill>
                  <a:schemeClr val="tx2"/>
                </a:solidFill>
              </a:rPr>
              <a:t>Basic familiarity with Tizen application lifecycle and UI components</a:t>
            </a:r>
          </a:p>
          <a:p>
            <a:pPr marL="114300" indent="0">
              <a:buNone/>
            </a:pPr>
            <a:r>
              <a:rPr lang="en-IN" altLang="ko-KR" sz="2400" b="1" dirty="0" smtClean="0">
                <a:solidFill>
                  <a:schemeClr val="tx2"/>
                </a:solidFill>
              </a:rPr>
              <a:t>Note - </a:t>
            </a:r>
            <a:r>
              <a:rPr lang="en-IN" altLang="ko-KR" sz="2400" dirty="0" smtClean="0">
                <a:solidFill>
                  <a:schemeClr val="tx2"/>
                </a:solidFill>
              </a:rPr>
              <a:t>A compatible Android phone(Kitkat or later) is required for the last app, reading the GPS location from the </a:t>
            </a:r>
            <a:r>
              <a:rPr lang="en-IN" altLang="ko-KR" sz="2400" dirty="0" smtClean="0"/>
              <a:t>companion</a:t>
            </a:r>
            <a:r>
              <a:rPr lang="en-IN" altLang="ko-KR" sz="2400" dirty="0" smtClean="0">
                <a:solidFill>
                  <a:schemeClr val="tx2"/>
                </a:solidFill>
              </a:rPr>
              <a:t> mobile phone on the smartwatch. </a:t>
            </a:r>
            <a:br>
              <a:rPr lang="en-IN" altLang="ko-KR" sz="2400" dirty="0" smtClean="0">
                <a:solidFill>
                  <a:schemeClr val="tx2"/>
                </a:solidFill>
              </a:rPr>
            </a:br>
            <a:r>
              <a:rPr lang="en-IN" altLang="ko-KR" sz="2400" dirty="0" smtClean="0">
                <a:solidFill>
                  <a:schemeClr val="tx2"/>
                </a:solidFill>
              </a:rPr>
              <a:t>Android studio and SDK are also needed to build the smartphone android apk for the last app.</a:t>
            </a:r>
          </a:p>
          <a:p>
            <a:endParaRPr lang="en-IN" altLang="ko-KR" dirty="0">
              <a:solidFill>
                <a:schemeClr val="tx2"/>
              </a:solidFill>
            </a:endParaRPr>
          </a:p>
          <a:p>
            <a:endParaRPr lang="ko-KR" altLang="en-US" dirty="0">
              <a:solidFill>
                <a:schemeClr val="tx2"/>
              </a:solidFill>
            </a:endParaRPr>
          </a:p>
        </p:txBody>
      </p:sp>
    </p:spTree>
    <p:extLst>
      <p:ext uri="{BB962C8B-B14F-4D97-AF65-F5344CB8AC3E}">
        <p14:creationId xmlns:p14="http://schemas.microsoft.com/office/powerpoint/2010/main" val="4272407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Step 4: Read Data</a:t>
            </a:r>
            <a:endParaRPr lang="en-US" sz="3600" dirty="0"/>
          </a:p>
        </p:txBody>
      </p:sp>
      <p:sp>
        <p:nvSpPr>
          <p:cNvPr id="3" name="Content Placeholder 2"/>
          <p:cNvSpPr>
            <a:spLocks noGrp="1"/>
          </p:cNvSpPr>
          <p:nvPr>
            <p:ph idx="1"/>
          </p:nvPr>
        </p:nvSpPr>
        <p:spPr>
          <a:xfrm>
            <a:off x="467544" y="1196752"/>
            <a:ext cx="7620000" cy="4800600"/>
          </a:xfrm>
        </p:spPr>
        <p:txBody>
          <a:bodyPr>
            <a:normAutofit/>
          </a:bodyPr>
          <a:lstStyle/>
          <a:p>
            <a:r>
              <a:rPr lang="en-US" sz="2000" dirty="0" smtClean="0"/>
              <a:t>Use the listener to read data. The data will be contained in a struct of type </a:t>
            </a:r>
            <a:r>
              <a:rPr lang="en-US" sz="1600" dirty="0">
                <a:solidFill>
                  <a:srgbClr val="005032"/>
                </a:solidFill>
                <a:latin typeface="Consolas"/>
              </a:rPr>
              <a:t>sensor_event_s</a:t>
            </a:r>
            <a:r>
              <a:rPr lang="en-US" sz="2000" dirty="0" smtClean="0"/>
              <a:t> - </a:t>
            </a:r>
            <a:br>
              <a:rPr lang="en-US" sz="2000" dirty="0" smtClean="0"/>
            </a:br>
            <a:r>
              <a:rPr lang="en-US" sz="2000" dirty="0" smtClean="0"/>
              <a:t/>
            </a:r>
            <a:br>
              <a:rPr lang="en-US" sz="2000" dirty="0" smtClean="0"/>
            </a:br>
            <a:endParaRPr lang="en-US" sz="2000" dirty="0" smtClean="0"/>
          </a:p>
          <a:p>
            <a:r>
              <a:rPr lang="en-US" sz="2000" dirty="0" smtClean="0"/>
              <a:t>And example way to display the data - </a:t>
            </a:r>
            <a:endParaRPr lang="en-US" sz="2000" dirty="0"/>
          </a:p>
        </p:txBody>
      </p:sp>
      <p:sp>
        <p:nvSpPr>
          <p:cNvPr id="4" name="Rectangle 3"/>
          <p:cNvSpPr/>
          <p:nvPr/>
        </p:nvSpPr>
        <p:spPr>
          <a:xfrm>
            <a:off x="817716" y="1890688"/>
            <a:ext cx="7200800" cy="830997"/>
          </a:xfrm>
          <a:prstGeom prst="rect">
            <a:avLst/>
          </a:prstGeom>
          <a:solidFill>
            <a:schemeClr val="bg1">
              <a:lumMod val="95000"/>
            </a:schemeClr>
          </a:solidFill>
        </p:spPr>
        <p:txBody>
          <a:bodyPr wrap="square">
            <a:spAutoFit/>
          </a:bodyPr>
          <a:lstStyle/>
          <a:p>
            <a:r>
              <a:rPr lang="en-US" sz="1200" dirty="0">
                <a:solidFill>
                  <a:srgbClr val="3F7F5F"/>
                </a:solidFill>
                <a:latin typeface="Consolas"/>
              </a:rPr>
              <a:t>/* Read sensor data */</a:t>
            </a:r>
          </a:p>
          <a:p>
            <a:r>
              <a:rPr lang="en-US" sz="1200" dirty="0">
                <a:solidFill>
                  <a:srgbClr val="005032"/>
                </a:solidFill>
                <a:latin typeface="Consolas"/>
              </a:rPr>
              <a:t>sensor_event_s</a:t>
            </a:r>
            <a:r>
              <a:rPr lang="en-US" sz="1200" dirty="0">
                <a:solidFill>
                  <a:srgbClr val="000000"/>
                </a:solidFill>
                <a:latin typeface="Consolas"/>
              </a:rPr>
              <a:t> event;</a:t>
            </a:r>
          </a:p>
          <a:p>
            <a:r>
              <a:rPr lang="da-DK" sz="1200" dirty="0">
                <a:solidFill>
                  <a:srgbClr val="000000"/>
                </a:solidFill>
                <a:latin typeface="Consolas"/>
              </a:rPr>
              <a:t>ret = </a:t>
            </a:r>
            <a:r>
              <a:rPr lang="da-DK" sz="1200" b="1" dirty="0">
                <a:solidFill>
                  <a:srgbClr val="642880"/>
                </a:solidFill>
                <a:latin typeface="Consolas"/>
              </a:rPr>
              <a:t>sensor_listener_read_data</a:t>
            </a:r>
            <a:r>
              <a:rPr lang="da-DK" sz="1200" b="1" dirty="0">
                <a:solidFill>
                  <a:srgbClr val="000000"/>
                </a:solidFill>
                <a:latin typeface="Consolas"/>
              </a:rPr>
              <a:t>((ad-&gt;</a:t>
            </a:r>
            <a:r>
              <a:rPr lang="da-DK" sz="1200" b="1" dirty="0">
                <a:solidFill>
                  <a:srgbClr val="0000C0"/>
                </a:solidFill>
                <a:latin typeface="Consolas"/>
              </a:rPr>
              <a:t>listener</a:t>
            </a:r>
            <a:r>
              <a:rPr lang="da-DK" sz="1200" b="1" dirty="0">
                <a:solidFill>
                  <a:srgbClr val="000000"/>
                </a:solidFill>
                <a:latin typeface="Consolas"/>
              </a:rPr>
              <a:t>), &amp;event);</a:t>
            </a:r>
          </a:p>
          <a:p>
            <a:r>
              <a:rPr lang="en-US" sz="1200" dirty="0">
                <a:solidFill>
                  <a:srgbClr val="3F7F5F"/>
                </a:solidFill>
                <a:latin typeface="Consolas"/>
              </a:rPr>
              <a:t>//Error handling depending on value of </a:t>
            </a:r>
            <a:r>
              <a:rPr lang="en-US" sz="1200" u="sng" dirty="0">
                <a:solidFill>
                  <a:srgbClr val="3F7F5F"/>
                </a:solidFill>
                <a:latin typeface="Consolas"/>
              </a:rPr>
              <a:t>ret</a:t>
            </a:r>
            <a:endParaRPr lang="en-US" sz="1200" dirty="0"/>
          </a:p>
        </p:txBody>
      </p:sp>
      <p:sp>
        <p:nvSpPr>
          <p:cNvPr id="6" name="Rectangle 5"/>
          <p:cNvSpPr/>
          <p:nvPr/>
        </p:nvSpPr>
        <p:spPr>
          <a:xfrm>
            <a:off x="817715" y="2996952"/>
            <a:ext cx="7381307" cy="3631763"/>
          </a:xfrm>
          <a:prstGeom prst="rect">
            <a:avLst/>
          </a:prstGeom>
          <a:solidFill>
            <a:schemeClr val="bg1">
              <a:lumMod val="95000"/>
            </a:schemeClr>
          </a:solidFill>
        </p:spPr>
        <p:txBody>
          <a:bodyPr wrap="square">
            <a:spAutoFit/>
          </a:bodyPr>
          <a:lstStyle/>
          <a:p>
            <a:r>
              <a:rPr lang="en-US" sz="1000" dirty="0">
                <a:solidFill>
                  <a:srgbClr val="3F7F5F"/>
                </a:solidFill>
                <a:latin typeface="Consolas"/>
              </a:rPr>
              <a:t>/* Display the data read. The number of values returned by the sensor is event.value_count */</a:t>
            </a:r>
          </a:p>
          <a:p>
            <a:r>
              <a:rPr lang="en-US" sz="1000" b="1" dirty="0">
                <a:solidFill>
                  <a:srgbClr val="7F0055"/>
                </a:solidFill>
                <a:latin typeface="Consolas"/>
              </a:rPr>
              <a:t>if</a:t>
            </a:r>
            <a:r>
              <a:rPr lang="en-US" sz="1000" b="1" dirty="0">
                <a:solidFill>
                  <a:srgbClr val="000000"/>
                </a:solidFill>
                <a:latin typeface="Consolas"/>
              </a:rPr>
              <a:t> (</a:t>
            </a:r>
            <a:r>
              <a:rPr lang="en-US" sz="1000" b="1" i="1" dirty="0">
                <a:solidFill>
                  <a:srgbClr val="0000C0"/>
                </a:solidFill>
                <a:latin typeface="Consolas"/>
              </a:rPr>
              <a:t>SENSOR_ERROR_NONE</a:t>
            </a:r>
            <a:r>
              <a:rPr lang="en-US" sz="1000" b="1" i="1" dirty="0">
                <a:solidFill>
                  <a:srgbClr val="000000"/>
                </a:solidFill>
                <a:latin typeface="Consolas"/>
              </a:rPr>
              <a:t> == ret) </a:t>
            </a:r>
            <a:r>
              <a:rPr lang="en-US" sz="1000" b="1" i="1" dirty="0" smtClean="0">
                <a:solidFill>
                  <a:srgbClr val="000000"/>
                </a:solidFill>
                <a:latin typeface="Consolas"/>
              </a:rPr>
              <a:t>{</a:t>
            </a:r>
          </a:p>
          <a:p>
            <a:endParaRPr lang="en-US" sz="1000" b="1" i="1" dirty="0">
              <a:solidFill>
                <a:srgbClr val="000000"/>
              </a:solidFill>
              <a:latin typeface="Consolas"/>
            </a:endParaRPr>
          </a:p>
          <a:p>
            <a:r>
              <a:rPr lang="en-US" sz="1000" b="1" dirty="0" smtClean="0">
                <a:solidFill>
                  <a:srgbClr val="642880"/>
                </a:solidFill>
                <a:latin typeface="Consolas"/>
              </a:rPr>
              <a:t>	dlog_print</a:t>
            </a:r>
            <a:r>
              <a:rPr lang="en-US" sz="1000" b="1" dirty="0" smtClean="0">
                <a:solidFill>
                  <a:srgbClr val="000000"/>
                </a:solidFill>
                <a:latin typeface="Consolas"/>
              </a:rPr>
              <a:t>(</a:t>
            </a:r>
            <a:r>
              <a:rPr lang="en-US" sz="1000" b="1" i="1" dirty="0" smtClean="0">
                <a:solidFill>
                  <a:srgbClr val="0000C0"/>
                </a:solidFill>
                <a:latin typeface="Consolas"/>
              </a:rPr>
              <a:t>DLOG_INFO</a:t>
            </a:r>
            <a:r>
              <a:rPr lang="en-US" sz="1000" b="1" i="1" dirty="0">
                <a:solidFill>
                  <a:srgbClr val="000000"/>
                </a:solidFill>
                <a:latin typeface="Consolas"/>
              </a:rPr>
              <a:t>, LOG_TAG, </a:t>
            </a:r>
            <a:r>
              <a:rPr lang="en-US" sz="1000" b="1" i="1" dirty="0">
                <a:solidFill>
                  <a:srgbClr val="2A00FF"/>
                </a:solidFill>
                <a:latin typeface="Consolas"/>
              </a:rPr>
              <a:t>"sensor data read successfully</a:t>
            </a:r>
            <a:r>
              <a:rPr lang="en-US" sz="1000" b="1" i="1" dirty="0" smtClean="0">
                <a:solidFill>
                  <a:srgbClr val="2A00FF"/>
                </a:solidFill>
                <a:latin typeface="Consolas"/>
              </a:rPr>
              <a:t>"</a:t>
            </a:r>
            <a:r>
              <a:rPr lang="en-US" sz="1000" b="1" i="1" dirty="0" smtClean="0">
                <a:solidFill>
                  <a:srgbClr val="000000"/>
                </a:solidFill>
                <a:latin typeface="Consolas"/>
              </a:rPr>
              <a:t>);</a:t>
            </a:r>
          </a:p>
          <a:p>
            <a:endParaRPr lang="en-US" sz="1000" b="1" i="1" dirty="0">
              <a:solidFill>
                <a:srgbClr val="000000"/>
              </a:solidFill>
              <a:latin typeface="Consolas"/>
            </a:endParaRPr>
          </a:p>
          <a:p>
            <a:r>
              <a:rPr lang="en-US" sz="1000" b="1" dirty="0" smtClean="0">
                <a:solidFill>
                  <a:srgbClr val="7F0055"/>
                </a:solidFill>
                <a:latin typeface="Consolas"/>
              </a:rPr>
              <a:t>	char</a:t>
            </a:r>
            <a:r>
              <a:rPr lang="en-US" sz="1000" b="1" dirty="0" smtClean="0">
                <a:solidFill>
                  <a:srgbClr val="000000"/>
                </a:solidFill>
                <a:latin typeface="Consolas"/>
              </a:rPr>
              <a:t> </a:t>
            </a:r>
            <a:r>
              <a:rPr lang="en-US" sz="1000" b="1" dirty="0">
                <a:solidFill>
                  <a:srgbClr val="000000"/>
                </a:solidFill>
                <a:latin typeface="Consolas"/>
              </a:rPr>
              <a:t>buf[1024];</a:t>
            </a:r>
          </a:p>
          <a:p>
            <a:r>
              <a:rPr lang="en-US" sz="1000" b="1" dirty="0" smtClean="0">
                <a:solidFill>
                  <a:srgbClr val="7F0055"/>
                </a:solidFill>
                <a:latin typeface="Consolas"/>
              </a:rPr>
              <a:t>	char</a:t>
            </a:r>
            <a:r>
              <a:rPr lang="en-US" sz="1000" b="1" dirty="0" smtClean="0">
                <a:solidFill>
                  <a:srgbClr val="000000"/>
                </a:solidFill>
                <a:latin typeface="Consolas"/>
              </a:rPr>
              <a:t> </a:t>
            </a:r>
            <a:r>
              <a:rPr lang="en-US" sz="1000" b="1" dirty="0">
                <a:solidFill>
                  <a:srgbClr val="000000"/>
                </a:solidFill>
                <a:latin typeface="Consolas"/>
              </a:rPr>
              <a:t>tempbuf[1024];</a:t>
            </a:r>
          </a:p>
          <a:p>
            <a:r>
              <a:rPr lang="en-US" sz="1000" b="1" dirty="0" smtClean="0">
                <a:solidFill>
                  <a:srgbClr val="642880"/>
                </a:solidFill>
                <a:latin typeface="Consolas"/>
              </a:rPr>
              <a:t>	snprintf</a:t>
            </a:r>
            <a:r>
              <a:rPr lang="en-US" sz="1000" b="1" dirty="0" smtClean="0">
                <a:solidFill>
                  <a:srgbClr val="000000"/>
                </a:solidFill>
                <a:latin typeface="Consolas"/>
              </a:rPr>
              <a:t>(buf</a:t>
            </a:r>
            <a:r>
              <a:rPr lang="en-US" sz="1000" b="1" dirty="0">
                <a:solidFill>
                  <a:srgbClr val="000000"/>
                </a:solidFill>
                <a:latin typeface="Consolas"/>
              </a:rPr>
              <a:t>, 1023, </a:t>
            </a:r>
            <a:r>
              <a:rPr lang="en-US" sz="1000" b="1" dirty="0">
                <a:solidFill>
                  <a:srgbClr val="2A00FF"/>
                </a:solidFill>
                <a:latin typeface="Consolas"/>
              </a:rPr>
              <a:t>"Sensor data read </a:t>
            </a:r>
            <a:r>
              <a:rPr lang="en-US" sz="1000" b="1" dirty="0" smtClean="0">
                <a:solidFill>
                  <a:srgbClr val="2A00FF"/>
                </a:solidFill>
                <a:latin typeface="Consolas"/>
              </a:rPr>
              <a:t>successfully.&lt;</a:t>
            </a:r>
            <a:r>
              <a:rPr lang="en-US" sz="1000" b="1" dirty="0">
                <a:solidFill>
                  <a:srgbClr val="2A00FF"/>
                </a:solidFill>
                <a:latin typeface="Consolas"/>
              </a:rPr>
              <a:t>br</a:t>
            </a:r>
            <a:r>
              <a:rPr lang="en-US" sz="1000" b="1" dirty="0" smtClean="0">
                <a:solidFill>
                  <a:srgbClr val="2A00FF"/>
                </a:solidFill>
                <a:latin typeface="Consolas"/>
              </a:rPr>
              <a:t>/&gt;"</a:t>
            </a:r>
            <a:r>
              <a:rPr lang="en-US" sz="1000" b="1" dirty="0" smtClean="0">
                <a:solidFill>
                  <a:srgbClr val="000000"/>
                </a:solidFill>
                <a:latin typeface="Consolas"/>
              </a:rPr>
              <a:t>);</a:t>
            </a:r>
          </a:p>
          <a:p>
            <a:endParaRPr lang="en-US" sz="1000" b="1" dirty="0">
              <a:solidFill>
                <a:srgbClr val="000000"/>
              </a:solidFill>
              <a:latin typeface="Consolas"/>
            </a:endParaRPr>
          </a:p>
          <a:p>
            <a:r>
              <a:rPr lang="en-US" sz="1000" b="1" dirty="0" smtClean="0">
                <a:solidFill>
                  <a:srgbClr val="7F0055"/>
                </a:solidFill>
                <a:latin typeface="Consolas"/>
              </a:rPr>
              <a:t>	for</a:t>
            </a:r>
            <a:r>
              <a:rPr lang="en-US" sz="1000" b="1" dirty="0" smtClean="0">
                <a:solidFill>
                  <a:srgbClr val="000000"/>
                </a:solidFill>
                <a:latin typeface="Consolas"/>
              </a:rPr>
              <a:t> </a:t>
            </a:r>
            <a:r>
              <a:rPr lang="en-US" sz="1000" b="1" dirty="0">
                <a:solidFill>
                  <a:srgbClr val="000000"/>
                </a:solidFill>
                <a:latin typeface="Consolas"/>
              </a:rPr>
              <a:t>(</a:t>
            </a:r>
            <a:r>
              <a:rPr lang="en-US" sz="1000" b="1" dirty="0">
                <a:solidFill>
                  <a:srgbClr val="7F0055"/>
                </a:solidFill>
                <a:latin typeface="Consolas"/>
              </a:rPr>
              <a:t>int</a:t>
            </a:r>
            <a:r>
              <a:rPr lang="en-US" sz="1000" b="1" dirty="0">
                <a:solidFill>
                  <a:srgbClr val="000000"/>
                </a:solidFill>
                <a:latin typeface="Consolas"/>
              </a:rPr>
              <a:t> i = 0; i&lt;event.</a:t>
            </a:r>
            <a:r>
              <a:rPr lang="en-US" sz="1000" b="1" dirty="0">
                <a:solidFill>
                  <a:srgbClr val="0000C0"/>
                </a:solidFill>
                <a:latin typeface="Consolas"/>
              </a:rPr>
              <a:t>value_count</a:t>
            </a:r>
            <a:r>
              <a:rPr lang="en-US" sz="1000" b="1" dirty="0">
                <a:solidFill>
                  <a:srgbClr val="000000"/>
                </a:solidFill>
                <a:latin typeface="Consolas"/>
              </a:rPr>
              <a:t>;i++){</a:t>
            </a:r>
          </a:p>
          <a:p>
            <a:r>
              <a:rPr lang="en-US" sz="1000" b="1" dirty="0" smtClean="0">
                <a:solidFill>
                  <a:srgbClr val="642880"/>
                </a:solidFill>
                <a:latin typeface="Consolas"/>
              </a:rPr>
              <a:t>		snprintf</a:t>
            </a:r>
            <a:r>
              <a:rPr lang="en-US" sz="1000" b="1" dirty="0" smtClean="0">
                <a:solidFill>
                  <a:srgbClr val="000000"/>
                </a:solidFill>
                <a:latin typeface="Consolas"/>
              </a:rPr>
              <a:t>(tempbuf</a:t>
            </a:r>
            <a:r>
              <a:rPr lang="en-US" sz="1000" b="1" dirty="0">
                <a:solidFill>
                  <a:srgbClr val="000000"/>
                </a:solidFill>
                <a:latin typeface="Consolas"/>
              </a:rPr>
              <a:t>, 1023, </a:t>
            </a:r>
            <a:r>
              <a:rPr lang="en-US" sz="1000" b="1" dirty="0">
                <a:solidFill>
                  <a:srgbClr val="2A00FF"/>
                </a:solidFill>
                <a:latin typeface="Consolas"/>
              </a:rPr>
              <a:t>"Sensor value[%d] is - </a:t>
            </a:r>
            <a:r>
              <a:rPr lang="en-US" sz="1000" b="1" dirty="0" smtClean="0">
                <a:solidFill>
                  <a:srgbClr val="2A00FF"/>
                </a:solidFill>
                <a:latin typeface="Consolas"/>
              </a:rPr>
              <a:t>				%</a:t>
            </a:r>
            <a:r>
              <a:rPr lang="en-US" sz="1000" b="1" dirty="0">
                <a:solidFill>
                  <a:srgbClr val="2A00FF"/>
                </a:solidFill>
                <a:latin typeface="Consolas"/>
              </a:rPr>
              <a:t>f&lt;br/&gt;"</a:t>
            </a:r>
            <a:r>
              <a:rPr lang="en-US" sz="1000" b="1" dirty="0">
                <a:solidFill>
                  <a:srgbClr val="000000"/>
                </a:solidFill>
                <a:latin typeface="Consolas"/>
              </a:rPr>
              <a:t>,i,event.</a:t>
            </a:r>
            <a:r>
              <a:rPr lang="en-US" sz="1000" b="1" dirty="0">
                <a:solidFill>
                  <a:srgbClr val="0000C0"/>
                </a:solidFill>
                <a:latin typeface="Consolas"/>
              </a:rPr>
              <a:t>values</a:t>
            </a:r>
            <a:r>
              <a:rPr lang="en-US" sz="1000" b="1" dirty="0">
                <a:solidFill>
                  <a:srgbClr val="000000"/>
                </a:solidFill>
                <a:latin typeface="Consolas"/>
              </a:rPr>
              <a:t>[i]);</a:t>
            </a:r>
          </a:p>
          <a:p>
            <a:r>
              <a:rPr lang="en-US" sz="1000" b="1" dirty="0" smtClean="0">
                <a:solidFill>
                  <a:srgbClr val="642880"/>
                </a:solidFill>
                <a:latin typeface="Consolas"/>
              </a:rPr>
              <a:t>		strcat</a:t>
            </a:r>
            <a:r>
              <a:rPr lang="en-US" sz="1000" b="1" dirty="0" smtClean="0">
                <a:solidFill>
                  <a:srgbClr val="000000"/>
                </a:solidFill>
                <a:latin typeface="Consolas"/>
              </a:rPr>
              <a:t>(buf</a:t>
            </a:r>
            <a:r>
              <a:rPr lang="en-US" sz="1000" b="1" dirty="0">
                <a:solidFill>
                  <a:srgbClr val="000000"/>
                </a:solidFill>
                <a:latin typeface="Consolas"/>
              </a:rPr>
              <a:t>, tempbuf);</a:t>
            </a:r>
          </a:p>
          <a:p>
            <a:r>
              <a:rPr lang="en-US" sz="1000" dirty="0" smtClean="0">
                <a:solidFill>
                  <a:srgbClr val="000000"/>
                </a:solidFill>
                <a:latin typeface="Consolas"/>
              </a:rPr>
              <a:t>	}</a:t>
            </a:r>
          </a:p>
          <a:p>
            <a:endParaRPr lang="en-US" sz="1000" dirty="0">
              <a:solidFill>
                <a:srgbClr val="000000"/>
              </a:solidFill>
              <a:latin typeface="Consolas"/>
            </a:endParaRPr>
          </a:p>
          <a:p>
            <a:r>
              <a:rPr lang="en-US" sz="1000" b="1" dirty="0" smtClean="0">
                <a:solidFill>
                  <a:srgbClr val="642880"/>
                </a:solidFill>
                <a:latin typeface="Consolas"/>
              </a:rPr>
              <a:t>	snprintf</a:t>
            </a:r>
            <a:r>
              <a:rPr lang="en-US" sz="1000" b="1" dirty="0" smtClean="0">
                <a:solidFill>
                  <a:srgbClr val="000000"/>
                </a:solidFill>
                <a:latin typeface="Consolas"/>
              </a:rPr>
              <a:t>(tempbuf</a:t>
            </a:r>
            <a:r>
              <a:rPr lang="en-US" sz="1000" b="1" dirty="0">
                <a:solidFill>
                  <a:srgbClr val="000000"/>
                </a:solidFill>
                <a:latin typeface="Consolas"/>
              </a:rPr>
              <a:t>, 1023, </a:t>
            </a:r>
            <a:r>
              <a:rPr lang="en-US" sz="1000" b="1" dirty="0">
                <a:solidFill>
                  <a:srgbClr val="2A00FF"/>
                </a:solidFill>
                <a:latin typeface="Consolas"/>
              </a:rPr>
              <a:t>"Sensor timestamp is - %llu&lt;br/&gt;"</a:t>
            </a:r>
            <a:r>
              <a:rPr lang="en-US" sz="1000" b="1" dirty="0">
                <a:solidFill>
                  <a:srgbClr val="000000"/>
                </a:solidFill>
                <a:latin typeface="Consolas"/>
              </a:rPr>
              <a:t>,event.</a:t>
            </a:r>
            <a:r>
              <a:rPr lang="en-US" sz="1000" b="1" dirty="0">
                <a:solidFill>
                  <a:srgbClr val="0000C0"/>
                </a:solidFill>
                <a:latin typeface="Consolas"/>
              </a:rPr>
              <a:t>timestamp</a:t>
            </a:r>
            <a:r>
              <a:rPr lang="en-US" sz="1000" b="1" u="sng" dirty="0">
                <a:solidFill>
                  <a:srgbClr val="000000"/>
                </a:solidFill>
                <a:latin typeface="Consolas"/>
              </a:rPr>
              <a:t>);</a:t>
            </a:r>
          </a:p>
          <a:p>
            <a:r>
              <a:rPr lang="en-US" sz="1000" b="1" dirty="0" smtClean="0">
                <a:solidFill>
                  <a:srgbClr val="642880"/>
                </a:solidFill>
                <a:latin typeface="Consolas"/>
              </a:rPr>
              <a:t>	strcat</a:t>
            </a:r>
            <a:r>
              <a:rPr lang="en-US" sz="1000" b="1" dirty="0" smtClean="0">
                <a:solidFill>
                  <a:srgbClr val="000000"/>
                </a:solidFill>
                <a:latin typeface="Consolas"/>
              </a:rPr>
              <a:t>(buf</a:t>
            </a:r>
            <a:r>
              <a:rPr lang="en-US" sz="1000" b="1" dirty="0">
                <a:solidFill>
                  <a:srgbClr val="000000"/>
                </a:solidFill>
                <a:latin typeface="Consolas"/>
              </a:rPr>
              <a:t>, tempbuf);</a:t>
            </a:r>
          </a:p>
          <a:p>
            <a:r>
              <a:rPr lang="en-US" sz="1000" b="1" dirty="0" smtClean="0">
                <a:solidFill>
                  <a:srgbClr val="642880"/>
                </a:solidFill>
                <a:latin typeface="Consolas"/>
              </a:rPr>
              <a:t>	snprintf</a:t>
            </a:r>
            <a:r>
              <a:rPr lang="en-US" sz="1000" b="1" dirty="0" smtClean="0">
                <a:solidFill>
                  <a:srgbClr val="000000"/>
                </a:solidFill>
                <a:latin typeface="Consolas"/>
              </a:rPr>
              <a:t>(tempbuf</a:t>
            </a:r>
            <a:r>
              <a:rPr lang="en-US" sz="1000" b="1" dirty="0">
                <a:solidFill>
                  <a:srgbClr val="000000"/>
                </a:solidFill>
                <a:latin typeface="Consolas"/>
              </a:rPr>
              <a:t>, 1023, </a:t>
            </a:r>
            <a:r>
              <a:rPr lang="en-US" sz="1000" b="1" dirty="0">
                <a:solidFill>
                  <a:srgbClr val="2A00FF"/>
                </a:solidFill>
                <a:latin typeface="Consolas"/>
              </a:rPr>
              <a:t>"Sensor accuracy is - %d&lt;br/&gt;"</a:t>
            </a:r>
            <a:r>
              <a:rPr lang="en-US" sz="1000" b="1" dirty="0">
                <a:solidFill>
                  <a:srgbClr val="000000"/>
                </a:solidFill>
                <a:latin typeface="Consolas"/>
              </a:rPr>
              <a:t>,event.</a:t>
            </a:r>
            <a:r>
              <a:rPr lang="en-US" sz="1000" b="1" dirty="0">
                <a:solidFill>
                  <a:srgbClr val="0000C0"/>
                </a:solidFill>
                <a:latin typeface="Consolas"/>
              </a:rPr>
              <a:t>accuracy</a:t>
            </a:r>
            <a:r>
              <a:rPr lang="en-US" sz="1000" b="1" dirty="0">
                <a:solidFill>
                  <a:srgbClr val="000000"/>
                </a:solidFill>
                <a:latin typeface="Consolas"/>
              </a:rPr>
              <a:t>);</a:t>
            </a:r>
          </a:p>
          <a:p>
            <a:r>
              <a:rPr lang="en-US" sz="1000" b="1" dirty="0" smtClean="0">
                <a:solidFill>
                  <a:srgbClr val="642880"/>
                </a:solidFill>
                <a:latin typeface="Consolas"/>
              </a:rPr>
              <a:t>	strcat</a:t>
            </a:r>
            <a:r>
              <a:rPr lang="en-US" sz="1000" b="1" dirty="0" smtClean="0">
                <a:solidFill>
                  <a:srgbClr val="000000"/>
                </a:solidFill>
                <a:latin typeface="Consolas"/>
              </a:rPr>
              <a:t>(buf</a:t>
            </a:r>
            <a:r>
              <a:rPr lang="en-US" sz="1000" b="1" dirty="0">
                <a:solidFill>
                  <a:srgbClr val="000000"/>
                </a:solidFill>
                <a:latin typeface="Consolas"/>
              </a:rPr>
              <a:t>, tempbuf);</a:t>
            </a:r>
          </a:p>
          <a:p>
            <a:r>
              <a:rPr lang="en-US" sz="1000" dirty="0" smtClean="0">
                <a:solidFill>
                  <a:srgbClr val="000000"/>
                </a:solidFill>
                <a:latin typeface="Consolas"/>
              </a:rPr>
              <a:t>	elm_object_text_set(ad-</a:t>
            </a:r>
            <a:r>
              <a:rPr lang="en-US" sz="1000" dirty="0">
                <a:solidFill>
                  <a:srgbClr val="000000"/>
                </a:solidFill>
                <a:latin typeface="Consolas"/>
              </a:rPr>
              <a:t>&gt;</a:t>
            </a:r>
            <a:r>
              <a:rPr lang="en-US" sz="1000" dirty="0">
                <a:solidFill>
                  <a:srgbClr val="0000C0"/>
                </a:solidFill>
                <a:latin typeface="Consolas"/>
              </a:rPr>
              <a:t>label</a:t>
            </a:r>
            <a:r>
              <a:rPr lang="en-US" sz="1000" dirty="0">
                <a:solidFill>
                  <a:srgbClr val="000000"/>
                </a:solidFill>
                <a:latin typeface="Consolas"/>
              </a:rPr>
              <a:t>, buf</a:t>
            </a:r>
            <a:r>
              <a:rPr lang="en-US" sz="1000" dirty="0" smtClean="0">
                <a:solidFill>
                  <a:srgbClr val="000000"/>
                </a:solidFill>
                <a:latin typeface="Consolas"/>
              </a:rPr>
              <a:t>);</a:t>
            </a:r>
          </a:p>
          <a:p>
            <a:endParaRPr lang="en-US" sz="1000" dirty="0">
              <a:solidFill>
                <a:srgbClr val="000000"/>
              </a:solidFill>
              <a:latin typeface="Consolas"/>
            </a:endParaRPr>
          </a:p>
          <a:p>
            <a:r>
              <a:rPr lang="en-US" sz="1000" dirty="0" smtClean="0">
                <a:solidFill>
                  <a:srgbClr val="3F7F5F"/>
                </a:solidFill>
                <a:latin typeface="Consolas"/>
              </a:rPr>
              <a:t>	// </a:t>
            </a:r>
            <a:r>
              <a:rPr lang="en-US" sz="1000" dirty="0">
                <a:solidFill>
                  <a:srgbClr val="3F7F5F"/>
                </a:solidFill>
                <a:latin typeface="Consolas"/>
              </a:rPr>
              <a:t>Use sensor information</a:t>
            </a:r>
          </a:p>
          <a:p>
            <a:r>
              <a:rPr lang="en-US" sz="1000" dirty="0" smtClean="0">
                <a:solidFill>
                  <a:srgbClr val="000000"/>
                </a:solidFill>
                <a:latin typeface="Consolas"/>
              </a:rPr>
              <a:t>}</a:t>
            </a:r>
            <a:endParaRPr lang="en-US" sz="1000" dirty="0"/>
          </a:p>
        </p:txBody>
      </p:sp>
    </p:spTree>
    <p:extLst>
      <p:ext uri="{BB962C8B-B14F-4D97-AF65-F5344CB8AC3E}">
        <p14:creationId xmlns:p14="http://schemas.microsoft.com/office/powerpoint/2010/main" val="2894445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Step 5: Detecting Sensor Events</a:t>
            </a:r>
            <a:endParaRPr lang="en-US" sz="4400" dirty="0"/>
          </a:p>
        </p:txBody>
      </p:sp>
      <p:sp>
        <p:nvSpPr>
          <p:cNvPr id="3" name="Content Placeholder 2"/>
          <p:cNvSpPr>
            <a:spLocks noGrp="1"/>
          </p:cNvSpPr>
          <p:nvPr>
            <p:ph idx="1"/>
          </p:nvPr>
        </p:nvSpPr>
        <p:spPr/>
        <p:txBody>
          <a:bodyPr>
            <a:normAutofit/>
          </a:bodyPr>
          <a:lstStyle/>
          <a:p>
            <a:r>
              <a:rPr lang="en-US" dirty="0" smtClean="0"/>
              <a:t>Create a sensor callback function –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smtClean="0"/>
              <a:t>Register the callback function for the listener –  </a:t>
            </a:r>
          </a:p>
        </p:txBody>
      </p:sp>
      <p:sp>
        <p:nvSpPr>
          <p:cNvPr id="4" name="Rectangle 3"/>
          <p:cNvSpPr/>
          <p:nvPr/>
        </p:nvSpPr>
        <p:spPr>
          <a:xfrm>
            <a:off x="971600" y="2060848"/>
            <a:ext cx="7344816" cy="2123658"/>
          </a:xfrm>
          <a:prstGeom prst="rect">
            <a:avLst/>
          </a:prstGeom>
          <a:solidFill>
            <a:schemeClr val="bg1">
              <a:lumMod val="95000"/>
            </a:schemeClr>
          </a:solidFill>
        </p:spPr>
        <p:txBody>
          <a:bodyPr wrap="square">
            <a:spAutoFit/>
          </a:bodyPr>
          <a:lstStyle/>
          <a:p>
            <a:r>
              <a:rPr lang="en-US" sz="1100" b="1" dirty="0">
                <a:solidFill>
                  <a:srgbClr val="7F0055"/>
                </a:solidFill>
                <a:latin typeface="Consolas"/>
              </a:rPr>
              <a:t>void</a:t>
            </a:r>
            <a:r>
              <a:rPr lang="en-US" sz="1100" b="1" dirty="0">
                <a:solidFill>
                  <a:srgbClr val="000000"/>
                </a:solidFill>
                <a:latin typeface="Consolas"/>
              </a:rPr>
              <a:t> on_sensor_event(</a:t>
            </a:r>
            <a:r>
              <a:rPr lang="en-US" sz="1100" b="1" dirty="0">
                <a:solidFill>
                  <a:srgbClr val="005032"/>
                </a:solidFill>
                <a:latin typeface="Consolas"/>
              </a:rPr>
              <a:t>sensor_h</a:t>
            </a:r>
            <a:r>
              <a:rPr lang="en-US" sz="1100" b="1" dirty="0">
                <a:solidFill>
                  <a:srgbClr val="000000"/>
                </a:solidFill>
                <a:latin typeface="Consolas"/>
              </a:rPr>
              <a:t> sensor, </a:t>
            </a:r>
            <a:r>
              <a:rPr lang="en-US" sz="1100" b="1" dirty="0">
                <a:solidFill>
                  <a:srgbClr val="005032"/>
                </a:solidFill>
                <a:latin typeface="Consolas"/>
              </a:rPr>
              <a:t>sensor_event_s</a:t>
            </a:r>
            <a:r>
              <a:rPr lang="en-US" sz="1100" b="1" dirty="0">
                <a:solidFill>
                  <a:srgbClr val="000000"/>
                </a:solidFill>
                <a:latin typeface="Consolas"/>
              </a:rPr>
              <a:t> *event, </a:t>
            </a:r>
            <a:r>
              <a:rPr lang="en-US" sz="1100" b="1" dirty="0">
                <a:solidFill>
                  <a:srgbClr val="7F0055"/>
                </a:solidFill>
                <a:latin typeface="Consolas"/>
              </a:rPr>
              <a:t>void</a:t>
            </a:r>
            <a:r>
              <a:rPr lang="en-US" sz="1100" b="1" dirty="0">
                <a:solidFill>
                  <a:srgbClr val="000000"/>
                </a:solidFill>
                <a:latin typeface="Consolas"/>
              </a:rPr>
              <a:t> *data) {</a:t>
            </a:r>
          </a:p>
          <a:p>
            <a:r>
              <a:rPr lang="en-US" sz="1100" dirty="0" smtClean="0">
                <a:solidFill>
                  <a:srgbClr val="005032"/>
                </a:solidFill>
                <a:latin typeface="Consolas"/>
              </a:rPr>
              <a:t>	appdata_s</a:t>
            </a:r>
            <a:r>
              <a:rPr lang="en-US" sz="1100" dirty="0" smtClean="0">
                <a:solidFill>
                  <a:srgbClr val="000000"/>
                </a:solidFill>
                <a:latin typeface="Consolas"/>
              </a:rPr>
              <a:t> </a:t>
            </a:r>
            <a:r>
              <a:rPr lang="en-US" sz="1100" dirty="0">
                <a:solidFill>
                  <a:srgbClr val="000000"/>
                </a:solidFill>
                <a:latin typeface="Consolas"/>
              </a:rPr>
              <a:t>*ad = data;</a:t>
            </a:r>
          </a:p>
          <a:p>
            <a:endParaRPr lang="en-US" sz="1100" dirty="0">
              <a:latin typeface="Consolas"/>
            </a:endParaRPr>
          </a:p>
          <a:p>
            <a:r>
              <a:rPr lang="en-US" sz="1100" dirty="0" smtClean="0">
                <a:solidFill>
                  <a:srgbClr val="3F7F5F"/>
                </a:solidFill>
                <a:latin typeface="Consolas"/>
              </a:rPr>
              <a:t>	// </a:t>
            </a:r>
            <a:r>
              <a:rPr lang="en-US" sz="1100" dirty="0">
                <a:solidFill>
                  <a:srgbClr val="3F7F5F"/>
                </a:solidFill>
                <a:latin typeface="Consolas"/>
              </a:rPr>
              <a:t>This example uses sensor type, assuming there is only 1 sensor for each type</a:t>
            </a:r>
          </a:p>
          <a:p>
            <a:r>
              <a:rPr lang="en-US" sz="1100" dirty="0" smtClean="0">
                <a:solidFill>
                  <a:srgbClr val="005032"/>
                </a:solidFill>
                <a:latin typeface="Consolas"/>
              </a:rPr>
              <a:t>	sensor_type_e</a:t>
            </a:r>
            <a:r>
              <a:rPr lang="en-US" sz="1100" dirty="0" smtClean="0">
                <a:solidFill>
                  <a:srgbClr val="000000"/>
                </a:solidFill>
                <a:latin typeface="Consolas"/>
              </a:rPr>
              <a:t> </a:t>
            </a:r>
            <a:r>
              <a:rPr lang="en-US" sz="1100" dirty="0">
                <a:solidFill>
                  <a:srgbClr val="000000"/>
                </a:solidFill>
                <a:latin typeface="Consolas"/>
              </a:rPr>
              <a:t>type;</a:t>
            </a:r>
          </a:p>
          <a:p>
            <a:r>
              <a:rPr lang="en-US" sz="1100" b="1" dirty="0" smtClean="0">
                <a:solidFill>
                  <a:srgbClr val="642880"/>
                </a:solidFill>
                <a:latin typeface="Consolas"/>
              </a:rPr>
              <a:t>	sensor_get_type</a:t>
            </a:r>
            <a:r>
              <a:rPr lang="en-US" sz="1100" b="1" dirty="0" smtClean="0">
                <a:solidFill>
                  <a:srgbClr val="000000"/>
                </a:solidFill>
                <a:latin typeface="Consolas"/>
              </a:rPr>
              <a:t>(sensor</a:t>
            </a:r>
            <a:r>
              <a:rPr lang="en-US" sz="1100" b="1" dirty="0">
                <a:solidFill>
                  <a:srgbClr val="000000"/>
                </a:solidFill>
                <a:latin typeface="Consolas"/>
              </a:rPr>
              <a:t>, &amp;type);</a:t>
            </a:r>
          </a:p>
          <a:p>
            <a:endParaRPr lang="en-US" sz="1100" dirty="0">
              <a:latin typeface="Consolas"/>
            </a:endParaRPr>
          </a:p>
          <a:p>
            <a:r>
              <a:rPr lang="en-US" sz="1100" dirty="0" smtClean="0">
                <a:solidFill>
                  <a:srgbClr val="3F7F5F"/>
                </a:solidFill>
                <a:latin typeface="Consolas"/>
              </a:rPr>
              <a:t>	//</a:t>
            </a:r>
            <a:r>
              <a:rPr lang="en-US" sz="1100" dirty="0">
                <a:solidFill>
                  <a:srgbClr val="3F7F5F"/>
                </a:solidFill>
                <a:latin typeface="Consolas"/>
              </a:rPr>
              <a:t>Check the sensor type of the sensor event</a:t>
            </a:r>
          </a:p>
          <a:p>
            <a:r>
              <a:rPr lang="en-US" sz="1100" b="1" dirty="0" smtClean="0">
                <a:solidFill>
                  <a:srgbClr val="7F0055"/>
                </a:solidFill>
                <a:latin typeface="Consolas"/>
              </a:rPr>
              <a:t>	if</a:t>
            </a:r>
            <a:r>
              <a:rPr lang="en-US" sz="1100" b="1" dirty="0" smtClean="0">
                <a:solidFill>
                  <a:srgbClr val="000000"/>
                </a:solidFill>
                <a:latin typeface="Consolas"/>
              </a:rPr>
              <a:t>(type </a:t>
            </a:r>
            <a:r>
              <a:rPr lang="en-US" sz="1100" b="1" dirty="0">
                <a:solidFill>
                  <a:srgbClr val="000000"/>
                </a:solidFill>
                <a:latin typeface="Consolas"/>
              </a:rPr>
              <a:t>== (ad-&gt;</a:t>
            </a:r>
            <a:r>
              <a:rPr lang="en-US" sz="1100" b="1" dirty="0">
                <a:solidFill>
                  <a:srgbClr val="0000C0"/>
                </a:solidFill>
                <a:latin typeface="Consolas"/>
              </a:rPr>
              <a:t>type</a:t>
            </a:r>
            <a:r>
              <a:rPr lang="en-US" sz="1100" b="1" dirty="0">
                <a:solidFill>
                  <a:srgbClr val="000000"/>
                </a:solidFill>
                <a:latin typeface="Consolas"/>
              </a:rPr>
              <a:t>)){</a:t>
            </a:r>
          </a:p>
          <a:p>
            <a:r>
              <a:rPr lang="en-US" sz="1100" dirty="0" smtClean="0">
                <a:solidFill>
                  <a:srgbClr val="3F7F5F"/>
                </a:solidFill>
                <a:latin typeface="Consolas"/>
              </a:rPr>
              <a:t>		// </a:t>
            </a:r>
            <a:r>
              <a:rPr lang="en-US" sz="1100" dirty="0">
                <a:solidFill>
                  <a:srgbClr val="3F7F5F"/>
                </a:solidFill>
                <a:latin typeface="Consolas"/>
              </a:rPr>
              <a:t>Use sensor information</a:t>
            </a:r>
          </a:p>
          <a:p>
            <a:r>
              <a:rPr lang="en-US" sz="1100" dirty="0" smtClean="0">
                <a:solidFill>
                  <a:srgbClr val="000000"/>
                </a:solidFill>
                <a:latin typeface="Consolas"/>
              </a:rPr>
              <a:t>	}</a:t>
            </a:r>
            <a:endParaRPr lang="en-US" sz="1100" dirty="0">
              <a:solidFill>
                <a:srgbClr val="000000"/>
              </a:solidFill>
              <a:latin typeface="Consolas"/>
            </a:endParaRPr>
          </a:p>
          <a:p>
            <a:r>
              <a:rPr lang="en-US" sz="1100" dirty="0">
                <a:solidFill>
                  <a:srgbClr val="000000"/>
                </a:solidFill>
                <a:latin typeface="Consolas"/>
              </a:rPr>
              <a:t>}</a:t>
            </a:r>
            <a:endParaRPr lang="en-US" sz="1100" dirty="0"/>
          </a:p>
        </p:txBody>
      </p:sp>
      <p:sp>
        <p:nvSpPr>
          <p:cNvPr id="5" name="Rectangle 4"/>
          <p:cNvSpPr/>
          <p:nvPr/>
        </p:nvSpPr>
        <p:spPr>
          <a:xfrm>
            <a:off x="952856" y="4728173"/>
            <a:ext cx="7344816" cy="769441"/>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Register a callback if a sensor event is detected (sensor value changed) */</a:t>
            </a:r>
          </a:p>
          <a:p>
            <a:r>
              <a:rPr lang="da-DK" sz="1100" dirty="0">
                <a:solidFill>
                  <a:srgbClr val="000000"/>
                </a:solidFill>
                <a:latin typeface="Consolas"/>
              </a:rPr>
              <a:t>ret = </a:t>
            </a:r>
            <a:r>
              <a:rPr lang="da-DK" sz="1100" b="1" dirty="0">
                <a:solidFill>
                  <a:srgbClr val="642880"/>
                </a:solidFill>
                <a:latin typeface="Consolas"/>
              </a:rPr>
              <a:t>sensor_listener_set_event_cb</a:t>
            </a:r>
            <a:r>
              <a:rPr lang="da-DK" sz="1100" b="1" dirty="0">
                <a:solidFill>
                  <a:srgbClr val="000000"/>
                </a:solidFill>
                <a:latin typeface="Consolas"/>
              </a:rPr>
              <a:t>((ad-&gt;</a:t>
            </a:r>
            <a:r>
              <a:rPr lang="da-DK" sz="1100" b="1" dirty="0">
                <a:solidFill>
                  <a:srgbClr val="0000C0"/>
                </a:solidFill>
                <a:latin typeface="Consolas"/>
              </a:rPr>
              <a:t>listener</a:t>
            </a:r>
            <a:r>
              <a:rPr lang="da-DK" sz="1100" b="1" dirty="0">
                <a:solidFill>
                  <a:srgbClr val="000000"/>
                </a:solidFill>
                <a:latin typeface="Consolas"/>
              </a:rPr>
              <a:t>), 100, on_sensor_event,</a:t>
            </a:r>
          </a:p>
          <a:p>
            <a:r>
              <a:rPr lang="en-US" sz="1100" dirty="0">
                <a:solidFill>
                  <a:srgbClr val="000000"/>
                </a:solidFill>
                <a:latin typeface="Consolas"/>
              </a:rPr>
              <a:t>ad);</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p>
        </p:txBody>
      </p:sp>
    </p:spTree>
    <p:extLst>
      <p:ext uri="{BB962C8B-B14F-4D97-AF65-F5344CB8AC3E}">
        <p14:creationId xmlns:p14="http://schemas.microsoft.com/office/powerpoint/2010/main" val="1560329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Destroying the Listener</a:t>
            </a:r>
            <a:endParaRPr lang="en-US" dirty="0"/>
          </a:p>
        </p:txBody>
      </p:sp>
      <p:sp>
        <p:nvSpPr>
          <p:cNvPr id="3" name="Content Placeholder 2"/>
          <p:cNvSpPr>
            <a:spLocks noGrp="1"/>
          </p:cNvSpPr>
          <p:nvPr>
            <p:ph idx="1"/>
          </p:nvPr>
        </p:nvSpPr>
        <p:spPr/>
        <p:txBody>
          <a:bodyPr/>
          <a:lstStyle/>
          <a:p>
            <a:r>
              <a:rPr lang="en-US" dirty="0" smtClean="0"/>
              <a:t>Unregister callbacks -  </a:t>
            </a:r>
            <a:br>
              <a:rPr lang="en-US" dirty="0" smtClean="0"/>
            </a:br>
            <a:r>
              <a:rPr lang="en-US" dirty="0" smtClean="0"/>
              <a:t/>
            </a:r>
            <a:br>
              <a:rPr lang="en-US" dirty="0" smtClean="0"/>
            </a:br>
            <a:endParaRPr lang="en-US" dirty="0" smtClean="0"/>
          </a:p>
          <a:p>
            <a:r>
              <a:rPr lang="en-US" dirty="0" smtClean="0"/>
              <a:t>Stop the listener –</a:t>
            </a:r>
            <a:br>
              <a:rPr lang="en-US" dirty="0" smtClean="0"/>
            </a:br>
            <a:r>
              <a:rPr lang="en-US" dirty="0" smtClean="0"/>
              <a:t/>
            </a:r>
            <a:br>
              <a:rPr lang="en-US" dirty="0" smtClean="0"/>
            </a:br>
            <a:endParaRPr lang="en-US" dirty="0" smtClean="0"/>
          </a:p>
          <a:p>
            <a:r>
              <a:rPr lang="en-US" dirty="0" smtClean="0"/>
              <a:t>Destroy the handle – </a:t>
            </a:r>
          </a:p>
          <a:p>
            <a:endParaRPr lang="en-US" dirty="0" smtClean="0"/>
          </a:p>
          <a:p>
            <a:endParaRPr lang="en-US" dirty="0" smtClean="0"/>
          </a:p>
        </p:txBody>
      </p:sp>
      <p:sp>
        <p:nvSpPr>
          <p:cNvPr id="4" name="Rectangle 3"/>
          <p:cNvSpPr/>
          <p:nvPr/>
        </p:nvSpPr>
        <p:spPr>
          <a:xfrm>
            <a:off x="827584" y="2060848"/>
            <a:ext cx="7344816" cy="600164"/>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Unset the callback for when a sensor event is detected */</a:t>
            </a:r>
          </a:p>
          <a:p>
            <a:r>
              <a:rPr lang="en-US" sz="1100" dirty="0">
                <a:solidFill>
                  <a:srgbClr val="000000"/>
                </a:solidFill>
                <a:highlight>
                  <a:srgbClr val="F0D8A8"/>
                </a:highlight>
                <a:latin typeface="Consolas"/>
              </a:rPr>
              <a:t>ret = </a:t>
            </a:r>
            <a:r>
              <a:rPr lang="en-US" sz="1100" b="1" dirty="0">
                <a:solidFill>
                  <a:srgbClr val="642880"/>
                </a:solidFill>
                <a:highlight>
                  <a:srgbClr val="F0D8A8"/>
                </a:highlight>
                <a:latin typeface="Consolas"/>
              </a:rPr>
              <a:t>sensor_listener_unset_event_cb</a:t>
            </a:r>
            <a:r>
              <a:rPr lang="en-US" sz="1100" b="1" dirty="0">
                <a:solidFill>
                  <a:srgbClr val="000000"/>
                </a:solidFill>
                <a:highlight>
                  <a:srgbClr val="F0D8A8"/>
                </a:highlight>
                <a:latin typeface="Consolas"/>
              </a:rPr>
              <a:t>((ad-&gt;</a:t>
            </a:r>
            <a:r>
              <a:rPr lang="en-US" sz="1100" b="1" dirty="0">
                <a:solidFill>
                  <a:srgbClr val="0000C0"/>
                </a:solidFill>
                <a:highlight>
                  <a:srgbClr val="F0D8A8"/>
                </a:highlight>
                <a:latin typeface="Consolas"/>
              </a:rPr>
              <a:t>listener</a:t>
            </a:r>
            <a:r>
              <a:rPr lang="en-US" sz="1100" b="1" dirty="0">
                <a:solidFill>
                  <a:srgbClr val="000000"/>
                </a:solidFill>
                <a:highlight>
                  <a:srgbClr val="F0D8A8"/>
                </a:highlight>
                <a:latin typeface="Consolas"/>
              </a:rPr>
              <a:t>));</a:t>
            </a:r>
          </a:p>
          <a:p>
            <a:r>
              <a:rPr lang="en-US" sz="1100" dirty="0">
                <a:solidFill>
                  <a:srgbClr val="3F7F5F"/>
                </a:solidFill>
                <a:latin typeface="Consolas"/>
              </a:rPr>
              <a:t>//Error handling depending on value of ret</a:t>
            </a:r>
            <a:endParaRPr lang="en-US" sz="1100" dirty="0"/>
          </a:p>
        </p:txBody>
      </p:sp>
      <p:sp>
        <p:nvSpPr>
          <p:cNvPr id="5" name="Rectangle 4"/>
          <p:cNvSpPr/>
          <p:nvPr/>
        </p:nvSpPr>
        <p:spPr>
          <a:xfrm>
            <a:off x="827584" y="3315385"/>
            <a:ext cx="7344816" cy="600164"/>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Stops the sensor server for the given listener. */</a:t>
            </a:r>
          </a:p>
          <a:p>
            <a:r>
              <a:rPr lang="en-US" sz="1100" dirty="0">
                <a:solidFill>
                  <a:srgbClr val="000000"/>
                </a:solidFill>
                <a:highlight>
                  <a:srgbClr val="F0D8A8"/>
                </a:highlight>
                <a:latin typeface="Consolas"/>
              </a:rPr>
              <a:t>ret = </a:t>
            </a:r>
            <a:r>
              <a:rPr lang="en-US" sz="1100" b="1" dirty="0">
                <a:solidFill>
                  <a:srgbClr val="642880"/>
                </a:solidFill>
                <a:highlight>
                  <a:srgbClr val="F0D8A8"/>
                </a:highlight>
                <a:latin typeface="Consolas"/>
              </a:rPr>
              <a:t>sensor_listener_stop</a:t>
            </a:r>
            <a:r>
              <a:rPr lang="en-US" sz="1100" b="1" dirty="0">
                <a:solidFill>
                  <a:srgbClr val="000000"/>
                </a:solidFill>
                <a:highlight>
                  <a:srgbClr val="F0D8A8"/>
                </a:highlight>
                <a:latin typeface="Consolas"/>
              </a:rPr>
              <a:t>((ad-&gt;</a:t>
            </a:r>
            <a:r>
              <a:rPr lang="en-US" sz="1100" b="1" dirty="0">
                <a:solidFill>
                  <a:srgbClr val="0000C0"/>
                </a:solidFill>
                <a:highlight>
                  <a:srgbClr val="F0D8A8"/>
                </a:highlight>
                <a:latin typeface="Consolas"/>
              </a:rPr>
              <a:t>listener</a:t>
            </a:r>
            <a:r>
              <a:rPr lang="en-US" sz="1100" b="1" dirty="0">
                <a:solidFill>
                  <a:srgbClr val="000000"/>
                </a:solidFill>
                <a:highlight>
                  <a:srgbClr val="F0D8A8"/>
                </a:highlight>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p>
        </p:txBody>
      </p:sp>
      <p:sp>
        <p:nvSpPr>
          <p:cNvPr id="6" name="Rectangle 5"/>
          <p:cNvSpPr/>
          <p:nvPr/>
        </p:nvSpPr>
        <p:spPr>
          <a:xfrm>
            <a:off x="827584" y="4581128"/>
            <a:ext cx="7344816" cy="600164"/>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Destroys the sensor handle and releases all its resources. */</a:t>
            </a:r>
          </a:p>
          <a:p>
            <a:r>
              <a:rPr lang="en-US" sz="1100" dirty="0">
                <a:solidFill>
                  <a:srgbClr val="000000"/>
                </a:solidFill>
                <a:highlight>
                  <a:srgbClr val="F0D8A8"/>
                </a:highlight>
                <a:latin typeface="Consolas"/>
              </a:rPr>
              <a:t>ret = </a:t>
            </a:r>
            <a:r>
              <a:rPr lang="en-US" sz="1100" b="1" dirty="0">
                <a:solidFill>
                  <a:srgbClr val="642880"/>
                </a:solidFill>
                <a:highlight>
                  <a:srgbClr val="F0D8A8"/>
                </a:highlight>
                <a:latin typeface="Consolas"/>
              </a:rPr>
              <a:t>sensor_destroy_listener</a:t>
            </a:r>
            <a:r>
              <a:rPr lang="en-US" sz="1100" b="1" dirty="0">
                <a:solidFill>
                  <a:srgbClr val="000000"/>
                </a:solidFill>
                <a:highlight>
                  <a:srgbClr val="F0D8A8"/>
                </a:highlight>
                <a:latin typeface="Consolas"/>
              </a:rPr>
              <a:t>((ad-&gt;</a:t>
            </a:r>
            <a:r>
              <a:rPr lang="en-US" sz="1100" b="1" dirty="0">
                <a:solidFill>
                  <a:srgbClr val="0000C0"/>
                </a:solidFill>
                <a:highlight>
                  <a:srgbClr val="F0D8A8"/>
                </a:highlight>
                <a:latin typeface="Consolas"/>
              </a:rPr>
              <a:t>listener</a:t>
            </a:r>
            <a:r>
              <a:rPr lang="en-US" sz="1100" b="1" dirty="0">
                <a:solidFill>
                  <a:srgbClr val="000000"/>
                </a:solidFill>
                <a:highlight>
                  <a:srgbClr val="F0D8A8"/>
                </a:highlight>
                <a:latin typeface="Consolas"/>
              </a:rPr>
              <a:t>));</a:t>
            </a:r>
          </a:p>
          <a:p>
            <a:r>
              <a:rPr lang="en-US" sz="1100" dirty="0">
                <a:solidFill>
                  <a:srgbClr val="3F7F5F"/>
                </a:solidFill>
                <a:latin typeface="Consolas"/>
              </a:rPr>
              <a:t>//Error handling depending on value of </a:t>
            </a:r>
            <a:r>
              <a:rPr lang="en-US" sz="1100" u="sng" dirty="0">
                <a:solidFill>
                  <a:srgbClr val="3F7F5F"/>
                </a:solidFill>
                <a:latin typeface="Consolas"/>
              </a:rPr>
              <a:t>ret</a:t>
            </a:r>
            <a:endParaRPr lang="en-US" sz="1100" dirty="0"/>
          </a:p>
        </p:txBody>
      </p:sp>
    </p:spTree>
    <p:extLst>
      <p:ext uri="{BB962C8B-B14F-4D97-AF65-F5344CB8AC3E}">
        <p14:creationId xmlns:p14="http://schemas.microsoft.com/office/powerpoint/2010/main" val="32851353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3384376" cy="4585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endParaRPr lang="en-US"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376521"/>
            <a:ext cx="3600400" cy="475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1816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fontAlgn="ctr"/>
            <a:r>
              <a:rPr lang="en-US" altLang="ko-KR" sz="4000" dirty="0" smtClean="0">
                <a:solidFill>
                  <a:schemeClr val="tx2">
                    <a:lumMod val="50000"/>
                  </a:schemeClr>
                </a:solidFill>
                <a:latin typeface="Times New Roman" panose="02020603050405020304" pitchFamily="18" charset="0"/>
                <a:ea typeface="궁서" panose="02030600000101010101" pitchFamily="18" charset="-127"/>
                <a:cs typeface="Times New Roman" panose="02020603050405020304" pitchFamily="18" charset="0"/>
              </a:rPr>
              <a:t>STANDALONE</a:t>
            </a:r>
            <a:r>
              <a:rPr lang="en-US" altLang="ko-KR" sz="4000" b="0" dirty="0" smtClean="0">
                <a:solidFill>
                  <a:schemeClr val="tx2">
                    <a:lumMod val="50000"/>
                  </a:schemeClr>
                </a:solidFill>
                <a:latin typeface="Times New Roman" panose="02020603050405020304" pitchFamily="18" charset="0"/>
                <a:ea typeface="궁서" panose="02030600000101010101" pitchFamily="18" charset="-127"/>
                <a:cs typeface="Times New Roman" panose="02020603050405020304" pitchFamily="18" charset="0"/>
              </a:rPr>
              <a:t> GPS</a:t>
            </a:r>
            <a:endParaRPr lang="ko-KR" alt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94719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dirty="0" smtClean="0"/>
              <a:t>Structure of the GPS Presentation</a:t>
            </a:r>
            <a:endParaRPr lang="ko-KR" altLang="en-US" sz="3600" dirty="0"/>
          </a:p>
        </p:txBody>
      </p:sp>
      <p:sp>
        <p:nvSpPr>
          <p:cNvPr id="3" name="Content Placeholder 2"/>
          <p:cNvSpPr>
            <a:spLocks noGrp="1"/>
          </p:cNvSpPr>
          <p:nvPr>
            <p:ph idx="1"/>
          </p:nvPr>
        </p:nvSpPr>
        <p:spPr>
          <a:xfrm>
            <a:off x="457200" y="1484784"/>
            <a:ext cx="7620000" cy="5256584"/>
          </a:xfrm>
        </p:spPr>
        <p:txBody>
          <a:bodyPr>
            <a:normAutofit/>
          </a:bodyPr>
          <a:lstStyle/>
          <a:p>
            <a:r>
              <a:rPr lang="en-US" altLang="ko-KR" sz="2400" dirty="0" smtClean="0"/>
              <a:t>Tizen Locations API Features</a:t>
            </a:r>
          </a:p>
          <a:p>
            <a:r>
              <a:rPr lang="en-IN" altLang="ko-KR" sz="2400" dirty="0"/>
              <a:t>Overview of </a:t>
            </a:r>
            <a:r>
              <a:rPr lang="en-IN" altLang="ko-KR" sz="2400" dirty="0" smtClean="0"/>
              <a:t>GPS Process</a:t>
            </a:r>
            <a:endParaRPr lang="en-IN" altLang="ko-KR" sz="2400" dirty="0"/>
          </a:p>
          <a:p>
            <a:r>
              <a:rPr lang="en-US" altLang="ko-KR" sz="2400" dirty="0"/>
              <a:t>Basic </a:t>
            </a:r>
            <a:r>
              <a:rPr lang="en-US" altLang="ko-KR" sz="2400" dirty="0" smtClean="0"/>
              <a:t>Requirements</a:t>
            </a:r>
          </a:p>
          <a:p>
            <a:r>
              <a:rPr lang="en-US" altLang="ko-KR" sz="2400" dirty="0" smtClean="0"/>
              <a:t>Online Resources</a:t>
            </a:r>
            <a:endParaRPr lang="en-US" altLang="ko-KR" sz="2400" dirty="0"/>
          </a:p>
          <a:p>
            <a:r>
              <a:rPr lang="en-US" altLang="ko-KR" sz="2400" dirty="0" smtClean="0"/>
              <a:t>Steps to make a simple GPS code - </a:t>
            </a:r>
          </a:p>
          <a:p>
            <a:pPr lvl="1"/>
            <a:r>
              <a:rPr lang="en-US" altLang="ko-KR" dirty="0" smtClean="0"/>
              <a:t>Step </a:t>
            </a:r>
            <a:r>
              <a:rPr lang="en-US" altLang="ko-KR" dirty="0"/>
              <a:t>1: </a:t>
            </a:r>
            <a:r>
              <a:rPr lang="en-US" altLang="ko-KR" dirty="0" smtClean="0"/>
              <a:t>Create location manager handle</a:t>
            </a:r>
          </a:p>
          <a:p>
            <a:pPr lvl="1"/>
            <a:r>
              <a:rPr lang="en-US" altLang="ko-KR" dirty="0" smtClean="0"/>
              <a:t>Step </a:t>
            </a:r>
            <a:r>
              <a:rPr lang="en-US" altLang="ko-KR" dirty="0"/>
              <a:t>2: </a:t>
            </a:r>
            <a:r>
              <a:rPr lang="en-US" altLang="ko-KR" dirty="0" smtClean="0"/>
              <a:t>Set callbacks and start location manger</a:t>
            </a:r>
          </a:p>
          <a:p>
            <a:pPr lvl="1"/>
            <a:r>
              <a:rPr lang="en-US" dirty="0"/>
              <a:t>Step 3: </a:t>
            </a:r>
            <a:r>
              <a:rPr lang="en-US" dirty="0" smtClean="0"/>
              <a:t>Read location data</a:t>
            </a:r>
          </a:p>
          <a:p>
            <a:pPr lvl="1"/>
            <a:r>
              <a:rPr lang="en-US" dirty="0"/>
              <a:t>Step 4: </a:t>
            </a:r>
            <a:r>
              <a:rPr lang="en-US" dirty="0" smtClean="0"/>
              <a:t>Destroy the handle</a:t>
            </a:r>
            <a:endParaRPr lang="en-US" dirty="0"/>
          </a:p>
          <a:p>
            <a:r>
              <a:rPr lang="en-US" dirty="0" smtClean="0"/>
              <a:t>Screenshots</a:t>
            </a:r>
          </a:p>
          <a:p>
            <a:endParaRPr lang="en-US" dirty="0" smtClean="0"/>
          </a:p>
          <a:p>
            <a:endParaRPr lang="en-US" sz="2400" dirty="0" smtClean="0"/>
          </a:p>
          <a:p>
            <a:endParaRPr lang="en-US" altLang="ko-KR" sz="2400" dirty="0" smtClean="0"/>
          </a:p>
          <a:p>
            <a:endParaRPr lang="en-US" altLang="ko-KR" dirty="0" smtClean="0"/>
          </a:p>
          <a:p>
            <a:endParaRPr lang="en-US" altLang="ko-KR" dirty="0" smtClean="0"/>
          </a:p>
          <a:p>
            <a:endParaRPr lang="ko-KR" altLang="en-US" dirty="0"/>
          </a:p>
        </p:txBody>
      </p:sp>
    </p:spTree>
    <p:extLst>
      <p:ext uri="{BB962C8B-B14F-4D97-AF65-F5344CB8AC3E}">
        <p14:creationId xmlns:p14="http://schemas.microsoft.com/office/powerpoint/2010/main" val="2913922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Tizen Location API Features</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dirty="0"/>
              <a:t>The Location Manager API provides functions to acquire information about geographical location, including both as accurate a current position as possible, and receiving notification of changes in position, crossing boundary "fences", and velocity changes detected by the device</a:t>
            </a:r>
            <a:r>
              <a:rPr lang="en-US" dirty="0" smtClean="0"/>
              <a:t>.</a:t>
            </a:r>
          </a:p>
          <a:p>
            <a:r>
              <a:rPr lang="en-US" dirty="0"/>
              <a:t>Notifications can be received about the following </a:t>
            </a:r>
            <a:r>
              <a:rPr lang="en-US" dirty="0" smtClean="0"/>
              <a:t>events:</a:t>
            </a:r>
          </a:p>
          <a:p>
            <a:pPr lvl="1"/>
            <a:r>
              <a:rPr lang="en-US" dirty="0" smtClean="0"/>
              <a:t>Change </a:t>
            </a:r>
            <a:r>
              <a:rPr lang="en-US" dirty="0"/>
              <a:t>in service status (enabled / disabled)</a:t>
            </a:r>
          </a:p>
          <a:p>
            <a:pPr lvl="1"/>
            <a:r>
              <a:rPr lang="en-US" dirty="0"/>
              <a:t>New position and velocity information becoming available</a:t>
            </a:r>
          </a:p>
          <a:p>
            <a:pPr lvl="1"/>
            <a:r>
              <a:rPr lang="en-US" dirty="0"/>
              <a:t>Given area being entered or left (</a:t>
            </a:r>
            <a:r>
              <a:rPr lang="en-US" dirty="0" smtClean="0"/>
              <a:t>geo-fencing</a:t>
            </a:r>
            <a:r>
              <a:rPr lang="en-US" dirty="0" smtClean="0"/>
              <a:t>)</a:t>
            </a:r>
          </a:p>
          <a:p>
            <a:r>
              <a:rPr lang="en-US" dirty="0" smtClean="0"/>
              <a:t>A </a:t>
            </a:r>
            <a:r>
              <a:rPr lang="en-US" dirty="0"/>
              <a:t>location manager serves as a gateway so the application does not have to manage the details of the back-end connection, which might be GPS, </a:t>
            </a:r>
            <a:r>
              <a:rPr lang="en-US" dirty="0" smtClean="0"/>
              <a:t>Wi-Fi </a:t>
            </a:r>
            <a:r>
              <a:rPr lang="en-US" dirty="0"/>
              <a:t>or </a:t>
            </a:r>
            <a:r>
              <a:rPr lang="en-US" dirty="0" smtClean="0"/>
              <a:t>others, although it may instruct the location manager as to a preference. </a:t>
            </a:r>
            <a:endParaRPr lang="en-US" dirty="0"/>
          </a:p>
        </p:txBody>
      </p:sp>
    </p:spTree>
    <p:extLst>
      <p:ext uri="{BB962C8B-B14F-4D97-AF65-F5344CB8AC3E}">
        <p14:creationId xmlns:p14="http://schemas.microsoft.com/office/powerpoint/2010/main" val="19173313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ko-KR" b="1" dirty="0" smtClean="0"/>
              <a:t>Overview of Location Process</a:t>
            </a:r>
            <a:endParaRPr lang="ko-KR" altLang="en-US" dirty="0"/>
          </a:p>
        </p:txBody>
      </p:sp>
      <p:sp>
        <p:nvSpPr>
          <p:cNvPr id="3" name="Content Placeholder 2"/>
          <p:cNvSpPr>
            <a:spLocks noGrp="1"/>
          </p:cNvSpPr>
          <p:nvPr>
            <p:ph idx="1"/>
          </p:nvPr>
        </p:nvSpPr>
        <p:spPr/>
        <p:txBody>
          <a:bodyPr>
            <a:normAutofit/>
          </a:bodyPr>
          <a:lstStyle/>
          <a:p>
            <a:r>
              <a:rPr lang="en-US" altLang="ko-KR" dirty="0" smtClean="0">
                <a:latin typeface="+mj-lt"/>
              </a:rPr>
              <a:t>Retrieve a handle on the location manager and set callbacks</a:t>
            </a:r>
          </a:p>
          <a:p>
            <a:pPr lvl="1"/>
            <a:r>
              <a:rPr lang="en-US" altLang="ko-KR" dirty="0" smtClean="0">
                <a:latin typeface="+mj-lt"/>
              </a:rPr>
              <a:t>Retrieve a location manager </a:t>
            </a:r>
            <a:endParaRPr lang="en-US" altLang="ko-KR" dirty="0">
              <a:latin typeface="+mj-lt"/>
            </a:endParaRPr>
          </a:p>
          <a:p>
            <a:pPr lvl="1"/>
            <a:r>
              <a:rPr lang="en-US" altLang="ko-KR" dirty="0" smtClean="0">
                <a:latin typeface="+mj-lt"/>
              </a:rPr>
              <a:t>Register a callback function for when service state changes</a:t>
            </a:r>
          </a:p>
          <a:p>
            <a:r>
              <a:rPr lang="en-US" altLang="ko-KR" dirty="0" smtClean="0">
                <a:latin typeface="+mj-lt"/>
              </a:rPr>
              <a:t>Receive callback and read location data</a:t>
            </a:r>
          </a:p>
          <a:p>
            <a:pPr lvl="1"/>
            <a:r>
              <a:rPr lang="en-US" altLang="ko-KR" dirty="0" smtClean="0">
                <a:latin typeface="+mj-lt"/>
              </a:rPr>
              <a:t>Upon receiving callback, check if the location service is enabled</a:t>
            </a:r>
          </a:p>
          <a:p>
            <a:pPr lvl="1"/>
            <a:r>
              <a:rPr lang="en-US" altLang="ko-KR" dirty="0" smtClean="0">
                <a:latin typeface="+mj-lt"/>
              </a:rPr>
              <a:t>Read location data once the service is enabled</a:t>
            </a:r>
          </a:p>
        </p:txBody>
      </p:sp>
    </p:spTree>
    <p:extLst>
      <p:ext uri="{BB962C8B-B14F-4D97-AF65-F5344CB8AC3E}">
        <p14:creationId xmlns:p14="http://schemas.microsoft.com/office/powerpoint/2010/main" val="5587936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Basic Requirements</a:t>
            </a:r>
            <a:endParaRPr lang="ko-KR" altLang="en-US" dirty="0"/>
          </a:p>
        </p:txBody>
      </p:sp>
      <p:sp>
        <p:nvSpPr>
          <p:cNvPr id="3" name="Content Placeholder 2"/>
          <p:cNvSpPr>
            <a:spLocks noGrp="1"/>
          </p:cNvSpPr>
          <p:nvPr>
            <p:ph idx="1"/>
          </p:nvPr>
        </p:nvSpPr>
        <p:spPr/>
        <p:txBody>
          <a:bodyPr>
            <a:normAutofit lnSpcReduction="10000"/>
          </a:bodyPr>
          <a:lstStyle/>
          <a:p>
            <a:r>
              <a:rPr lang="en-IN" altLang="ko-KR" dirty="0" smtClean="0"/>
              <a:t>We use the native template </a:t>
            </a:r>
            <a:r>
              <a:rPr lang="en-IN" altLang="ko-KR" b="1" dirty="0" smtClean="0"/>
              <a:t>“Basic UI Application (EDC)” </a:t>
            </a:r>
            <a:r>
              <a:rPr lang="en-IN" altLang="ko-KR" dirty="0" smtClean="0"/>
              <a:t>for wearables</a:t>
            </a:r>
          </a:p>
          <a:p>
            <a:r>
              <a:rPr lang="en-IN" altLang="ko-KR" sz="1800" dirty="0" smtClean="0"/>
              <a:t>To make a new project with this template, go to File -&gt; New -&gt; Tizen Native Project -&gt; Templates -&gt; Wearable 2.3.1 -&gt; Basic UI Application with EDC</a:t>
            </a:r>
            <a:endParaRPr lang="en-IN" altLang="ko-KR" dirty="0" smtClean="0"/>
          </a:p>
          <a:p>
            <a:r>
              <a:rPr lang="en-IN" altLang="ko-KR" b="1" dirty="0" smtClean="0"/>
              <a:t>Required Header</a:t>
            </a:r>
            <a:r>
              <a:rPr lang="en-IN" altLang="ko-KR" dirty="0" smtClean="0"/>
              <a:t> </a:t>
            </a:r>
            <a:r>
              <a:rPr lang="en-IN" altLang="ko-KR" sz="1800" dirty="0" smtClean="0"/>
              <a:t>(add to your /inc/&lt;projectmainfile&gt;.h) – </a:t>
            </a:r>
            <a:br>
              <a:rPr lang="en-IN" altLang="ko-KR" sz="1800" dirty="0" smtClean="0"/>
            </a:br>
            <a:r>
              <a:rPr lang="en-IN" altLang="ko-KR" sz="1800" dirty="0" smtClean="0"/>
              <a:t>	</a:t>
            </a:r>
            <a:r>
              <a:rPr lang="en-US" sz="1800" b="1" dirty="0" smtClean="0">
                <a:solidFill>
                  <a:srgbClr val="7F0055"/>
                </a:solidFill>
                <a:highlight>
                  <a:srgbClr val="E8F2FE"/>
                </a:highlight>
                <a:latin typeface="Consolas"/>
              </a:rPr>
              <a:t>#</a:t>
            </a:r>
            <a:r>
              <a:rPr lang="en-US" sz="1800" b="1" dirty="0">
                <a:solidFill>
                  <a:srgbClr val="7F0055"/>
                </a:solidFill>
                <a:highlight>
                  <a:srgbClr val="E8F2FE"/>
                </a:highlight>
                <a:latin typeface="Consolas"/>
              </a:rPr>
              <a:t>include</a:t>
            </a:r>
            <a:r>
              <a:rPr lang="en-US" sz="1800" b="1" dirty="0">
                <a:solidFill>
                  <a:srgbClr val="000000"/>
                </a:solidFill>
                <a:highlight>
                  <a:srgbClr val="E8F2FE"/>
                </a:highlight>
                <a:latin typeface="Consolas"/>
              </a:rPr>
              <a:t> </a:t>
            </a:r>
            <a:r>
              <a:rPr lang="en-US" sz="1800" b="1" dirty="0" smtClean="0">
                <a:solidFill>
                  <a:srgbClr val="2A00FF"/>
                </a:solidFill>
                <a:highlight>
                  <a:srgbClr val="E8F2FE"/>
                </a:highlight>
                <a:latin typeface="Consolas"/>
              </a:rPr>
              <a:t>&lt;locations.h</a:t>
            </a:r>
            <a:r>
              <a:rPr lang="en-US" sz="1800" b="1" dirty="0">
                <a:solidFill>
                  <a:srgbClr val="2A00FF"/>
                </a:solidFill>
                <a:highlight>
                  <a:srgbClr val="E8F2FE"/>
                </a:highlight>
                <a:latin typeface="Consolas"/>
              </a:rPr>
              <a:t>&gt;</a:t>
            </a:r>
            <a:endParaRPr lang="en-IN" altLang="ko-KR" dirty="0"/>
          </a:p>
          <a:p>
            <a:r>
              <a:rPr lang="en-IN" altLang="ko-KR" b="1" dirty="0" smtClean="0"/>
              <a:t>Required Features</a:t>
            </a:r>
            <a:r>
              <a:rPr lang="en-IN" altLang="ko-KR" dirty="0" smtClean="0"/>
              <a:t> </a:t>
            </a:r>
            <a:r>
              <a:rPr lang="en-IN" altLang="ko-KR" sz="1800" dirty="0" smtClean="0"/>
              <a:t>(add to you tizen-manifest.xml) – </a:t>
            </a:r>
          </a:p>
          <a:p>
            <a:pPr lvl="1"/>
            <a:r>
              <a:rPr lang="en-IN" altLang="ko-KR" sz="1600" dirty="0">
                <a:hlinkClick r:id="rId2"/>
              </a:rPr>
              <a:t>http://</a:t>
            </a:r>
            <a:r>
              <a:rPr lang="en-IN" altLang="ko-KR" sz="1600" dirty="0" smtClean="0">
                <a:hlinkClick r:id="rId2"/>
              </a:rPr>
              <a:t>tizen.org/feature/location</a:t>
            </a:r>
            <a:r>
              <a:rPr lang="en-IN" altLang="ko-KR" sz="1600" dirty="0" smtClean="0"/>
              <a:t> </a:t>
            </a:r>
            <a:endParaRPr lang="en-IN" altLang="ko-KR" sz="1600" dirty="0"/>
          </a:p>
          <a:p>
            <a:pPr lvl="1"/>
            <a:r>
              <a:rPr lang="en-IN" altLang="ko-KR" sz="1600" dirty="0">
                <a:hlinkClick r:id="rId3"/>
              </a:rPr>
              <a:t>http://</a:t>
            </a:r>
            <a:r>
              <a:rPr lang="en-IN" altLang="ko-KR" sz="1600" dirty="0" smtClean="0">
                <a:hlinkClick r:id="rId3"/>
              </a:rPr>
              <a:t>tizen.org/feature/location.gps</a:t>
            </a:r>
            <a:r>
              <a:rPr lang="en-IN" altLang="ko-KR" sz="1600" dirty="0" smtClean="0"/>
              <a:t> </a:t>
            </a:r>
            <a:endParaRPr lang="en-IN" altLang="ko-KR" sz="1600" dirty="0"/>
          </a:p>
          <a:p>
            <a:pPr lvl="1"/>
            <a:r>
              <a:rPr lang="en-IN" altLang="ko-KR" sz="1600" dirty="0">
                <a:hlinkClick r:id="rId4"/>
              </a:rPr>
              <a:t>http://</a:t>
            </a:r>
            <a:r>
              <a:rPr lang="en-IN" altLang="ko-KR" sz="1600" dirty="0" smtClean="0">
                <a:hlinkClick r:id="rId4"/>
              </a:rPr>
              <a:t>tizen.org/feature/location.wps</a:t>
            </a:r>
            <a:r>
              <a:rPr lang="en-IN" altLang="ko-KR" sz="1600" dirty="0" smtClean="0"/>
              <a:t> </a:t>
            </a:r>
          </a:p>
          <a:p>
            <a:pPr lvl="0">
              <a:buClr>
                <a:srgbClr val="31B6FD"/>
              </a:buClr>
            </a:pPr>
            <a:r>
              <a:rPr lang="en-IN" altLang="ko-KR" b="1" dirty="0">
                <a:solidFill>
                  <a:srgbClr val="073E87"/>
                </a:solidFill>
              </a:rPr>
              <a:t>Required </a:t>
            </a:r>
            <a:r>
              <a:rPr lang="en-IN" altLang="ko-KR" b="1" dirty="0" smtClean="0">
                <a:solidFill>
                  <a:srgbClr val="073E87"/>
                </a:solidFill>
              </a:rPr>
              <a:t>Privilege </a:t>
            </a:r>
            <a:r>
              <a:rPr lang="en-IN" altLang="ko-KR" sz="1800" dirty="0" smtClean="0">
                <a:solidFill>
                  <a:srgbClr val="073E87"/>
                </a:solidFill>
              </a:rPr>
              <a:t>(add </a:t>
            </a:r>
            <a:r>
              <a:rPr lang="en-IN" altLang="ko-KR" sz="1800" dirty="0">
                <a:solidFill>
                  <a:srgbClr val="073E87"/>
                </a:solidFill>
              </a:rPr>
              <a:t>to you tizen-manifest.xml) – </a:t>
            </a:r>
            <a:r>
              <a:rPr lang="en-IN" altLang="ko-KR" sz="1800" dirty="0" smtClean="0">
                <a:solidFill>
                  <a:srgbClr val="073E87"/>
                </a:solidFill>
              </a:rPr>
              <a:t>Only for using Heart Rate Monitor sensors </a:t>
            </a:r>
            <a:r>
              <a:rPr lang="en-IN" altLang="ko-KR" sz="1800" dirty="0">
                <a:solidFill>
                  <a:srgbClr val="073E87"/>
                </a:solidFill>
              </a:rPr>
              <a:t> </a:t>
            </a:r>
            <a:r>
              <a:rPr lang="en-IN" altLang="ko-KR" sz="1800" dirty="0" smtClean="0">
                <a:solidFill>
                  <a:srgbClr val="073E87"/>
                </a:solidFill>
              </a:rPr>
              <a:t>-</a:t>
            </a:r>
            <a:br>
              <a:rPr lang="en-IN" altLang="ko-KR" sz="1800" dirty="0" smtClean="0">
                <a:solidFill>
                  <a:srgbClr val="073E87"/>
                </a:solidFill>
              </a:rPr>
            </a:br>
            <a:r>
              <a:rPr lang="en-IN" altLang="ko-KR" sz="1600" dirty="0" smtClean="0">
                <a:solidFill>
                  <a:srgbClr val="073E87"/>
                </a:solidFill>
                <a:hlinkClick r:id="rId5"/>
              </a:rPr>
              <a:t>http</a:t>
            </a:r>
            <a:r>
              <a:rPr lang="en-IN" altLang="ko-KR" sz="1600" dirty="0">
                <a:solidFill>
                  <a:srgbClr val="073E87"/>
                </a:solidFill>
                <a:hlinkClick r:id="rId5"/>
              </a:rPr>
              <a:t>://</a:t>
            </a:r>
            <a:r>
              <a:rPr lang="en-IN" altLang="ko-KR" sz="1600" dirty="0" smtClean="0">
                <a:solidFill>
                  <a:srgbClr val="073E87"/>
                </a:solidFill>
                <a:hlinkClick r:id="rId5"/>
              </a:rPr>
              <a:t>tizen.org/privilege/location</a:t>
            </a:r>
            <a:r>
              <a:rPr lang="en-IN" altLang="ko-KR" sz="1600" dirty="0" smtClean="0">
                <a:solidFill>
                  <a:srgbClr val="073E87"/>
                </a:solidFill>
              </a:rPr>
              <a:t> </a:t>
            </a:r>
            <a:endParaRPr lang="en-IN" altLang="ko-KR" sz="1200" dirty="0" smtClean="0"/>
          </a:p>
          <a:p>
            <a:pPr marL="114300" indent="0">
              <a:buNone/>
            </a:pPr>
            <a:endParaRPr lang="en-IN" altLang="ko-KR" dirty="0" smtClean="0"/>
          </a:p>
          <a:p>
            <a:pPr marL="114300" indent="0">
              <a:buNone/>
            </a:pPr>
            <a:endParaRPr lang="en-IN" altLang="ko-KR" dirty="0" smtClean="0"/>
          </a:p>
          <a:p>
            <a:endParaRPr lang="ko-KR" altLang="en-US" dirty="0"/>
          </a:p>
        </p:txBody>
      </p:sp>
    </p:spTree>
    <p:extLst>
      <p:ext uri="{BB962C8B-B14F-4D97-AF65-F5344CB8AC3E}">
        <p14:creationId xmlns:p14="http://schemas.microsoft.com/office/powerpoint/2010/main" val="3835587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a:bodyPr>
          <a:lstStyle/>
          <a:p>
            <a:r>
              <a:rPr lang="en-US" sz="1800" b="1" dirty="0" smtClean="0"/>
              <a:t>Source Code -</a:t>
            </a:r>
            <a:r>
              <a:rPr lang="en-US" sz="1800" dirty="0" smtClean="0"/>
              <a:t> All </a:t>
            </a:r>
            <a:r>
              <a:rPr lang="en-US" sz="1800" dirty="0"/>
              <a:t>of the source code used below for Locations can be found at – </a:t>
            </a:r>
            <a:r>
              <a:rPr lang="en-US" sz="1800" dirty="0">
                <a:hlinkClick r:id="rId2"/>
              </a:rPr>
              <a:t>https://developer.tizen.org/community/code-snippet/native-code-snippet/simple-standalone-gps-application-wearable</a:t>
            </a:r>
            <a:r>
              <a:rPr lang="en-US" sz="1800" dirty="0"/>
              <a:t> </a:t>
            </a:r>
            <a:endParaRPr lang="en-US" sz="1800" dirty="0" smtClean="0"/>
          </a:p>
          <a:p>
            <a:r>
              <a:rPr lang="en-US" sz="1800" b="1" dirty="0" smtClean="0"/>
              <a:t>API Reference -</a:t>
            </a:r>
            <a:r>
              <a:rPr lang="en-US" sz="1800" dirty="0" smtClean="0"/>
              <a:t> The </a:t>
            </a:r>
            <a:r>
              <a:rPr lang="en-US" sz="1800" dirty="0"/>
              <a:t>API reference for </a:t>
            </a:r>
            <a:r>
              <a:rPr lang="en-US" sz="1800" dirty="0" smtClean="0"/>
              <a:t>Location can </a:t>
            </a:r>
            <a:r>
              <a:rPr lang="en-US" sz="1800" dirty="0"/>
              <a:t>be found at - </a:t>
            </a:r>
            <a:r>
              <a:rPr lang="en-US" sz="1800" dirty="0">
                <a:hlinkClick r:id="rId3"/>
              </a:rPr>
              <a:t>https://developer.tizen.org/dev-guide/2.3.1/org.tizen.native.wearable.apireference/group__CAPI__LOCATION__MANAGER__</a:t>
            </a:r>
            <a:r>
              <a:rPr lang="en-US" sz="1800" dirty="0" smtClean="0">
                <a:hlinkClick r:id="rId3"/>
              </a:rPr>
              <a:t>MODULE.html</a:t>
            </a:r>
            <a:endParaRPr lang="en-US" sz="1800" dirty="0" smtClean="0"/>
          </a:p>
          <a:p>
            <a:r>
              <a:rPr lang="en-US" sz="1800" b="1" dirty="0" smtClean="0"/>
              <a:t>Tutorial -</a:t>
            </a:r>
            <a:r>
              <a:rPr lang="en-US" sz="1800" dirty="0" smtClean="0"/>
              <a:t> A </a:t>
            </a:r>
            <a:r>
              <a:rPr lang="en-US" sz="1800" dirty="0" smtClean="0"/>
              <a:t>tutorial for using Locations on Tizen can be found at </a:t>
            </a:r>
            <a:r>
              <a:rPr lang="en-US" sz="1800" dirty="0"/>
              <a:t>- </a:t>
            </a:r>
            <a:r>
              <a:rPr lang="en-US" sz="1800" dirty="0">
                <a:hlinkClick r:id="rId4"/>
              </a:rPr>
              <a:t>https://</a:t>
            </a:r>
            <a:r>
              <a:rPr lang="en-US" sz="1800" dirty="0" smtClean="0">
                <a:hlinkClick r:id="rId4"/>
              </a:rPr>
              <a:t>developer.tizen.org/development/tutorials/native-application/location/location-manager</a:t>
            </a:r>
            <a:endParaRPr lang="en-US" sz="1800" dirty="0" smtClean="0"/>
          </a:p>
          <a:p>
            <a:r>
              <a:rPr lang="en-US" sz="1800" b="1" dirty="0" smtClean="0"/>
              <a:t>Guide -</a:t>
            </a:r>
            <a:r>
              <a:rPr lang="en-US" sz="1800" dirty="0" smtClean="0"/>
              <a:t> A </a:t>
            </a:r>
            <a:r>
              <a:rPr lang="en-US" sz="1800" dirty="0" smtClean="0"/>
              <a:t>guide on using Locations on Tizen can </a:t>
            </a:r>
            <a:r>
              <a:rPr lang="en-US" sz="1800" dirty="0"/>
              <a:t>be found at - </a:t>
            </a:r>
            <a:r>
              <a:rPr lang="en-US" sz="1800" dirty="0">
                <a:hlinkClick r:id="rId5"/>
              </a:rPr>
              <a:t>https://</a:t>
            </a:r>
            <a:r>
              <a:rPr lang="en-US" sz="1800" dirty="0" smtClean="0">
                <a:hlinkClick r:id="rId5"/>
              </a:rPr>
              <a:t>developer.tizen.org/dev-guide/latest/org.tizen.guides/html/native/location/location_n.htm</a:t>
            </a:r>
            <a:endParaRPr lang="en-US" sz="1800" dirty="0" smtClean="0"/>
          </a:p>
        </p:txBody>
      </p:sp>
    </p:spTree>
    <p:extLst>
      <p:ext uri="{BB962C8B-B14F-4D97-AF65-F5344CB8AC3E}">
        <p14:creationId xmlns:p14="http://schemas.microsoft.com/office/powerpoint/2010/main" val="376964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fontAlgn="ctr"/>
            <a:r>
              <a:rPr lang="en-US" altLang="ko-KR" sz="4000" b="0" dirty="0" smtClean="0">
                <a:solidFill>
                  <a:schemeClr val="tx2">
                    <a:lumMod val="50000"/>
                  </a:schemeClr>
                </a:solidFill>
                <a:latin typeface="Times New Roman" panose="02020603050405020304" pitchFamily="18" charset="0"/>
                <a:ea typeface="궁서" panose="02030600000101010101" pitchFamily="18" charset="-127"/>
                <a:cs typeface="Times New Roman" panose="02020603050405020304" pitchFamily="18" charset="0"/>
              </a:rPr>
              <a:t>TTS (Text-to-Speech)</a:t>
            </a:r>
            <a:endParaRPr lang="ko-KR" altLang="en-US" sz="40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8480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 1: Create a Location Manager Handle</a:t>
            </a:r>
            <a:endParaRPr lang="ko-KR" altLang="en-US" sz="3200" dirty="0"/>
          </a:p>
        </p:txBody>
      </p:sp>
      <p:sp>
        <p:nvSpPr>
          <p:cNvPr id="3" name="Content Placeholder 2"/>
          <p:cNvSpPr>
            <a:spLocks noGrp="1"/>
          </p:cNvSpPr>
          <p:nvPr>
            <p:ph idx="1"/>
          </p:nvPr>
        </p:nvSpPr>
        <p:spPr/>
        <p:txBody>
          <a:bodyPr>
            <a:normAutofit/>
          </a:bodyPr>
          <a:lstStyle/>
          <a:p>
            <a:pPr marL="571500" indent="-457200" eaLnBrk="0" latinLnBrk="0" hangingPunct="0">
              <a:buFont typeface="+mj-lt"/>
              <a:buAutoNum type="arabicPeriod"/>
            </a:pPr>
            <a:r>
              <a:rPr lang="en-US" altLang="ko-KR" sz="1800" dirty="0" smtClean="0"/>
              <a:t>Add a location manager handle variable to the </a:t>
            </a:r>
            <a:r>
              <a:rPr lang="en-IN" altLang="ko-KR" sz="1400" b="1" dirty="0" smtClean="0">
                <a:solidFill>
                  <a:srgbClr val="7F0055"/>
                </a:solidFill>
                <a:highlight>
                  <a:srgbClr val="E8F2FE"/>
                </a:highlight>
                <a:latin typeface="Consolas"/>
              </a:rPr>
              <a:t>struct</a:t>
            </a:r>
            <a:r>
              <a:rPr lang="en-IN" altLang="ko-KR" sz="1400" b="1" dirty="0" smtClean="0">
                <a:solidFill>
                  <a:srgbClr val="000000"/>
                </a:solidFill>
                <a:highlight>
                  <a:srgbClr val="E8F2FE"/>
                </a:highlight>
                <a:latin typeface="Consolas"/>
              </a:rPr>
              <a:t> </a:t>
            </a:r>
            <a:r>
              <a:rPr lang="en-IN" altLang="ko-KR" sz="1400" dirty="0" smtClean="0">
                <a:solidFill>
                  <a:srgbClr val="005032"/>
                </a:solidFill>
                <a:highlight>
                  <a:srgbClr val="E8F2FE"/>
                </a:highlight>
                <a:latin typeface="Consolas"/>
              </a:rPr>
              <a:t>appdata_s</a:t>
            </a:r>
            <a:r>
              <a:rPr lang="en-US" altLang="ko-KR" sz="1800" dirty="0" smtClean="0"/>
              <a:t>– </a:t>
            </a:r>
            <a:br>
              <a:rPr lang="en-US" altLang="ko-KR" sz="1800" dirty="0" smtClean="0"/>
            </a:br>
            <a:endParaRPr lang="en-US" altLang="ko-KR" sz="1800" dirty="0" smtClean="0"/>
          </a:p>
          <a:p>
            <a:pPr marL="571500" indent="-457200" eaLnBrk="0" latinLnBrk="0" hangingPunct="0">
              <a:buFont typeface="+mj-lt"/>
              <a:buAutoNum type="arabicPeriod"/>
            </a:pPr>
            <a:r>
              <a:rPr lang="en-US" altLang="ko-KR" sz="1800" dirty="0" smtClean="0"/>
              <a:t>Create a integer variable to hold the return values of the functions. All TTS functions return </a:t>
            </a:r>
            <a:r>
              <a:rPr lang="en-IN" altLang="ko-KR" sz="1200" i="1" dirty="0" smtClean="0">
                <a:solidFill>
                  <a:srgbClr val="0000C0"/>
                </a:solidFill>
                <a:highlight>
                  <a:srgbClr val="E8F2FE"/>
                </a:highlight>
                <a:latin typeface="Consolas"/>
              </a:rPr>
              <a:t>LOCATIONS_ERROR_NONE</a:t>
            </a:r>
            <a:r>
              <a:rPr lang="en-US" altLang="ko-KR" sz="1200" dirty="0" smtClean="0"/>
              <a:t> </a:t>
            </a:r>
            <a:r>
              <a:rPr lang="en-US" altLang="ko-KR" sz="1800" dirty="0" smtClean="0"/>
              <a:t>if the function is successful, or corresponding other values from </a:t>
            </a:r>
            <a:r>
              <a:rPr lang="en-IN" altLang="ko-KR" sz="1400" b="1" dirty="0" smtClean="0">
                <a:solidFill>
                  <a:srgbClr val="7F0055"/>
                </a:solidFill>
                <a:highlight>
                  <a:srgbClr val="E8F2FE"/>
                </a:highlight>
                <a:latin typeface="Consolas"/>
              </a:rPr>
              <a:t>enum </a:t>
            </a:r>
            <a:r>
              <a:rPr lang="en-IN" altLang="ko-KR" sz="1400" dirty="0" smtClean="0">
                <a:solidFill>
                  <a:srgbClr val="005032"/>
                </a:solidFill>
                <a:highlight>
                  <a:srgbClr val="E8F2FE"/>
                </a:highlight>
                <a:latin typeface="Consolas"/>
              </a:rPr>
              <a:t>location_error_e</a:t>
            </a:r>
            <a:r>
              <a:rPr lang="en-US" altLang="ko-KR" sz="1400" dirty="0" smtClean="0"/>
              <a:t>  </a:t>
            </a:r>
            <a:r>
              <a:rPr lang="en-US" altLang="ko-KR" sz="1800" dirty="0" smtClean="0"/>
              <a:t>(declared in </a:t>
            </a:r>
            <a:r>
              <a:rPr lang="en-IN" altLang="ko-KR" sz="1400" dirty="0" smtClean="0">
                <a:solidFill>
                  <a:srgbClr val="2A00FF"/>
                </a:solidFill>
                <a:highlight>
                  <a:srgbClr val="E8F2FE"/>
                </a:highlight>
                <a:latin typeface="Consolas"/>
              </a:rPr>
              <a:t>&lt;locations.h&gt;</a:t>
            </a:r>
            <a:r>
              <a:rPr lang="en-US" altLang="ko-KR" sz="1800" dirty="0" smtClean="0"/>
              <a:t>) if there was some error – </a:t>
            </a:r>
            <a:br>
              <a:rPr lang="en-US" altLang="ko-KR" sz="1800" dirty="0" smtClean="0"/>
            </a:br>
            <a:endParaRPr lang="en-US" altLang="ko-KR" sz="1800" dirty="0" smtClean="0"/>
          </a:p>
          <a:p>
            <a:pPr marL="571500" indent="-457200">
              <a:buFont typeface="+mj-lt"/>
              <a:buAutoNum type="arabicPeriod"/>
            </a:pPr>
            <a:r>
              <a:rPr lang="en-US" altLang="ko-KR" sz="1800" dirty="0" smtClean="0"/>
              <a:t>Create a location manager handle. The sources of the location data are defined in </a:t>
            </a:r>
            <a:r>
              <a:rPr lang="en-IN" altLang="ko-KR" sz="1400" b="1" dirty="0" smtClean="0">
                <a:solidFill>
                  <a:srgbClr val="7F0055"/>
                </a:solidFill>
                <a:highlight>
                  <a:srgbClr val="E8F2FE"/>
                </a:highlight>
                <a:latin typeface="Consolas"/>
              </a:rPr>
              <a:t>enum </a:t>
            </a:r>
            <a:r>
              <a:rPr lang="en-IN" altLang="ko-KR" sz="1400" dirty="0" smtClean="0">
                <a:solidFill>
                  <a:srgbClr val="005032"/>
                </a:solidFill>
                <a:highlight>
                  <a:srgbClr val="E8F2FE"/>
                </a:highlight>
                <a:latin typeface="Consolas"/>
              </a:rPr>
              <a:t>location_method_e</a:t>
            </a:r>
            <a:r>
              <a:rPr lang="en-US" altLang="ko-KR" sz="1800" dirty="0" smtClean="0"/>
              <a:t>, including </a:t>
            </a:r>
            <a:r>
              <a:rPr lang="en-US" sz="1200" b="1" i="1" dirty="0" smtClean="0">
                <a:solidFill>
                  <a:srgbClr val="0000C0"/>
                </a:solidFill>
                <a:latin typeface="Consolas"/>
              </a:rPr>
              <a:t>LOCATIONS_METHOD_WPS</a:t>
            </a:r>
            <a:r>
              <a:rPr lang="en-US" altLang="ko-KR" sz="1800" dirty="0" smtClean="0"/>
              <a:t> or </a:t>
            </a:r>
            <a:r>
              <a:rPr lang="en-US" sz="1200" b="1" i="1" dirty="0" smtClean="0">
                <a:solidFill>
                  <a:srgbClr val="0000C0"/>
                </a:solidFill>
                <a:latin typeface="Consolas"/>
              </a:rPr>
              <a:t>LOCATIONS_METHOD_GPS</a:t>
            </a:r>
            <a:r>
              <a:rPr lang="en-US" altLang="ko-KR" sz="1800" dirty="0" smtClean="0"/>
              <a:t>.</a:t>
            </a:r>
            <a:br>
              <a:rPr lang="en-US" altLang="ko-KR" sz="1800" dirty="0" smtClean="0"/>
            </a:br>
            <a:r>
              <a:rPr lang="en-US" sz="1800" dirty="0" smtClean="0"/>
              <a:t>A </a:t>
            </a:r>
            <a:r>
              <a:rPr lang="en-US" sz="1800" dirty="0"/>
              <a:t>location manager set to the hybrid method will automatically choose the best method available at the moment, choosing between GPS, </a:t>
            </a:r>
            <a:r>
              <a:rPr lang="en-US" sz="1800" dirty="0" smtClean="0"/>
              <a:t>WPS – </a:t>
            </a:r>
            <a:endParaRPr lang="en-US" altLang="ko-KR" sz="1800" dirty="0" smtClean="0"/>
          </a:p>
        </p:txBody>
      </p:sp>
      <p:sp>
        <p:nvSpPr>
          <p:cNvPr id="11" name="Rectangle 10"/>
          <p:cNvSpPr/>
          <p:nvPr/>
        </p:nvSpPr>
        <p:spPr>
          <a:xfrm>
            <a:off x="1134352" y="3603750"/>
            <a:ext cx="6552728" cy="276999"/>
          </a:xfrm>
          <a:prstGeom prst="rect">
            <a:avLst/>
          </a:prstGeom>
          <a:solidFill>
            <a:schemeClr val="bg1">
              <a:lumMod val="95000"/>
            </a:schemeClr>
          </a:solidFill>
        </p:spPr>
        <p:txBody>
          <a:bodyPr wrap="square">
            <a:spAutoFit/>
          </a:bodyPr>
          <a:lstStyle/>
          <a:p>
            <a:r>
              <a:rPr lang="en-US" sz="1200" b="1" dirty="0" smtClean="0">
                <a:solidFill>
                  <a:srgbClr val="7F0055"/>
                </a:solidFill>
                <a:latin typeface="Consolas"/>
              </a:rPr>
              <a:t>int</a:t>
            </a:r>
            <a:r>
              <a:rPr lang="en-US" sz="1200" b="1" dirty="0" smtClean="0">
                <a:solidFill>
                  <a:srgbClr val="000000"/>
                </a:solidFill>
                <a:latin typeface="Consolas"/>
              </a:rPr>
              <a:t> </a:t>
            </a:r>
            <a:r>
              <a:rPr lang="en-US" sz="1200" b="1" dirty="0">
                <a:solidFill>
                  <a:srgbClr val="000000"/>
                </a:solidFill>
                <a:latin typeface="Consolas"/>
              </a:rPr>
              <a:t>ret;</a:t>
            </a:r>
            <a:endParaRPr lang="en-US" sz="1200" dirty="0"/>
          </a:p>
        </p:txBody>
      </p:sp>
      <p:sp>
        <p:nvSpPr>
          <p:cNvPr id="12" name="Rectangle 11"/>
          <p:cNvSpPr/>
          <p:nvPr/>
        </p:nvSpPr>
        <p:spPr>
          <a:xfrm>
            <a:off x="1115616" y="1988840"/>
            <a:ext cx="6552728" cy="276999"/>
          </a:xfrm>
          <a:prstGeom prst="rect">
            <a:avLst/>
          </a:prstGeom>
          <a:solidFill>
            <a:schemeClr val="bg1">
              <a:lumMod val="95000"/>
            </a:schemeClr>
          </a:solidFill>
        </p:spPr>
        <p:txBody>
          <a:bodyPr wrap="square">
            <a:spAutoFit/>
          </a:bodyPr>
          <a:lstStyle/>
          <a:p>
            <a:r>
              <a:rPr lang="en-US" sz="1200" dirty="0">
                <a:solidFill>
                  <a:srgbClr val="005032"/>
                </a:solidFill>
                <a:highlight>
                  <a:srgbClr val="E8F2FE"/>
                </a:highlight>
                <a:latin typeface="Consolas"/>
              </a:rPr>
              <a:t>location_manager_h</a:t>
            </a:r>
            <a:r>
              <a:rPr lang="en-US" sz="1200" dirty="0">
                <a:solidFill>
                  <a:srgbClr val="000000"/>
                </a:solidFill>
                <a:highlight>
                  <a:srgbClr val="E8F2FE"/>
                </a:highlight>
                <a:latin typeface="Consolas"/>
              </a:rPr>
              <a:t> </a:t>
            </a:r>
            <a:r>
              <a:rPr lang="en-US" sz="1200" dirty="0">
                <a:solidFill>
                  <a:srgbClr val="0000C0"/>
                </a:solidFill>
                <a:highlight>
                  <a:srgbClr val="E8F2FE"/>
                </a:highlight>
                <a:latin typeface="Consolas"/>
              </a:rPr>
              <a:t>manager</a:t>
            </a:r>
            <a:r>
              <a:rPr lang="en-US" sz="1200" dirty="0">
                <a:solidFill>
                  <a:srgbClr val="000000"/>
                </a:solidFill>
                <a:highlight>
                  <a:srgbClr val="E8F2FE"/>
                </a:highlight>
                <a:latin typeface="Consolas"/>
              </a:rPr>
              <a:t>;</a:t>
            </a:r>
            <a:endParaRPr lang="en-US" sz="1200" dirty="0"/>
          </a:p>
        </p:txBody>
      </p:sp>
      <p:sp>
        <p:nvSpPr>
          <p:cNvPr id="13" name="Rectangle 12"/>
          <p:cNvSpPr/>
          <p:nvPr/>
        </p:nvSpPr>
        <p:spPr>
          <a:xfrm>
            <a:off x="1134352" y="5521428"/>
            <a:ext cx="6552728" cy="461665"/>
          </a:xfrm>
          <a:prstGeom prst="rect">
            <a:avLst/>
          </a:prstGeom>
          <a:solidFill>
            <a:schemeClr val="bg1">
              <a:lumMod val="95000"/>
            </a:schemeClr>
          </a:solidFill>
        </p:spPr>
        <p:txBody>
          <a:bodyPr wrap="square">
            <a:spAutoFit/>
          </a:bodyPr>
          <a:lstStyle/>
          <a:p>
            <a:r>
              <a:rPr lang="en-US" sz="1200" dirty="0">
                <a:solidFill>
                  <a:srgbClr val="3F7F5F"/>
                </a:solidFill>
                <a:latin typeface="Consolas"/>
              </a:rPr>
              <a:t>/* Create a location manager handle */</a:t>
            </a:r>
          </a:p>
          <a:p>
            <a:r>
              <a:rPr lang="en-US" sz="1200" dirty="0">
                <a:solidFill>
                  <a:srgbClr val="000000"/>
                </a:solidFill>
                <a:latin typeface="Consolas"/>
              </a:rPr>
              <a:t>ret = </a:t>
            </a:r>
            <a:r>
              <a:rPr lang="en-US" sz="1200" b="1" dirty="0">
                <a:solidFill>
                  <a:srgbClr val="642880"/>
                </a:solidFill>
                <a:latin typeface="Consolas"/>
              </a:rPr>
              <a:t>location_manager_create</a:t>
            </a:r>
            <a:r>
              <a:rPr lang="en-US" sz="1200" b="1" dirty="0">
                <a:solidFill>
                  <a:srgbClr val="000000"/>
                </a:solidFill>
                <a:latin typeface="Consolas"/>
              </a:rPr>
              <a:t>(</a:t>
            </a:r>
            <a:r>
              <a:rPr lang="en-US" sz="1200" b="1" i="1" dirty="0">
                <a:solidFill>
                  <a:srgbClr val="0000C0"/>
                </a:solidFill>
                <a:latin typeface="Consolas"/>
              </a:rPr>
              <a:t>LOCATIONS_METHOD_HYBRID</a:t>
            </a:r>
            <a:r>
              <a:rPr lang="en-US" sz="1200" b="1" i="1" dirty="0">
                <a:solidFill>
                  <a:srgbClr val="000000"/>
                </a:solidFill>
                <a:latin typeface="Consolas"/>
              </a:rPr>
              <a:t>, &amp;(ad-&gt;</a:t>
            </a:r>
            <a:r>
              <a:rPr lang="en-US" sz="1200" b="1" i="1" dirty="0">
                <a:solidFill>
                  <a:srgbClr val="0000C0"/>
                </a:solidFill>
                <a:latin typeface="Consolas"/>
              </a:rPr>
              <a:t>manager</a:t>
            </a:r>
            <a:r>
              <a:rPr lang="en-US" sz="1200" b="1" i="1" dirty="0">
                <a:solidFill>
                  <a:srgbClr val="000000"/>
                </a:solidFill>
                <a:latin typeface="Consolas"/>
              </a:rPr>
              <a:t>));</a:t>
            </a:r>
            <a:endParaRPr lang="en-US" sz="1200" dirty="0"/>
          </a:p>
        </p:txBody>
      </p:sp>
    </p:spTree>
    <p:extLst>
      <p:ext uri="{BB962C8B-B14F-4D97-AF65-F5344CB8AC3E}">
        <p14:creationId xmlns:p14="http://schemas.microsoft.com/office/powerpoint/2010/main" val="33747479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2800" dirty="0" smtClean="0"/>
              <a:t>Step 2: Set  Callbacks and Start Location Manager</a:t>
            </a:r>
            <a:endParaRPr lang="ko-KR" altLang="en-US" sz="2800"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altLang="ko-KR" sz="1800" dirty="0" smtClean="0"/>
              <a:t>Create a callback function for when the location service state changes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smtClean="0"/>
          </a:p>
          <a:p>
            <a:pPr marL="571500" indent="-457200">
              <a:buFont typeface="+mj-lt"/>
              <a:buAutoNum type="arabicPeriod"/>
            </a:pPr>
            <a:r>
              <a:rPr lang="en-US" sz="1800" dirty="0" smtClean="0"/>
              <a:t>Register the callback function with the location manager –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marL="571500" indent="-457200">
              <a:buFont typeface="+mj-lt"/>
              <a:buAutoNum type="arabicPeriod"/>
            </a:pPr>
            <a:r>
              <a:rPr lang="en-US" sz="1800" dirty="0" smtClean="0"/>
              <a:t>Start the location manager – </a:t>
            </a:r>
            <a:br>
              <a:rPr lang="en-US" sz="1800" dirty="0" smtClean="0"/>
            </a:br>
            <a:r>
              <a:rPr lang="en-US" sz="1800" dirty="0" smtClean="0"/>
              <a:t/>
            </a:r>
            <a:br>
              <a:rPr lang="en-US" sz="1800" dirty="0" smtClean="0"/>
            </a:br>
            <a:endParaRPr lang="en-US" sz="1800" dirty="0" smtClean="0"/>
          </a:p>
        </p:txBody>
      </p:sp>
      <p:sp>
        <p:nvSpPr>
          <p:cNvPr id="5" name="Rectangle 4"/>
          <p:cNvSpPr/>
          <p:nvPr/>
        </p:nvSpPr>
        <p:spPr>
          <a:xfrm>
            <a:off x="1115616" y="1988840"/>
            <a:ext cx="7272808" cy="769441"/>
          </a:xfrm>
          <a:prstGeom prst="rect">
            <a:avLst/>
          </a:prstGeom>
          <a:solidFill>
            <a:schemeClr val="bg1">
              <a:lumMod val="95000"/>
            </a:schemeClr>
          </a:solidFill>
        </p:spPr>
        <p:txBody>
          <a:bodyPr wrap="square">
            <a:spAutoFit/>
          </a:bodyPr>
          <a:lstStyle/>
          <a:p>
            <a:r>
              <a:rPr lang="en-US" sz="1100" b="1" dirty="0">
                <a:solidFill>
                  <a:srgbClr val="7F0055"/>
                </a:solidFill>
                <a:latin typeface="Consolas"/>
              </a:rPr>
              <a:t>void</a:t>
            </a:r>
            <a:r>
              <a:rPr lang="en-US" sz="1100" b="1" dirty="0">
                <a:solidFill>
                  <a:srgbClr val="000000"/>
                </a:solidFill>
                <a:latin typeface="Consolas"/>
              </a:rPr>
              <a:t> standalone_gps_state_changed_cb(</a:t>
            </a:r>
            <a:r>
              <a:rPr lang="en-US" sz="1100" b="1" dirty="0">
                <a:solidFill>
                  <a:srgbClr val="005032"/>
                </a:solidFill>
                <a:latin typeface="Consolas"/>
              </a:rPr>
              <a:t>location_service_state_e</a:t>
            </a:r>
            <a:r>
              <a:rPr lang="en-US" sz="1100" b="1" dirty="0">
                <a:solidFill>
                  <a:srgbClr val="000000"/>
                </a:solidFill>
                <a:latin typeface="Consolas"/>
              </a:rPr>
              <a:t> state,</a:t>
            </a:r>
          </a:p>
          <a:p>
            <a:r>
              <a:rPr lang="en-US" sz="1100" b="1" dirty="0">
                <a:solidFill>
                  <a:srgbClr val="7F0055"/>
                </a:solidFill>
                <a:latin typeface="Consolas"/>
              </a:rPr>
              <a:t>void</a:t>
            </a:r>
            <a:r>
              <a:rPr lang="en-US" sz="1100" b="1" dirty="0">
                <a:solidFill>
                  <a:srgbClr val="000000"/>
                </a:solidFill>
                <a:latin typeface="Consolas"/>
              </a:rPr>
              <a:t> *user_data) </a:t>
            </a:r>
            <a:r>
              <a:rPr lang="en-US" sz="1100" b="1" dirty="0" smtClean="0">
                <a:solidFill>
                  <a:srgbClr val="000000"/>
                </a:solidFill>
                <a:latin typeface="Consolas"/>
              </a:rPr>
              <a:t>{</a:t>
            </a:r>
          </a:p>
          <a:p>
            <a:r>
              <a:rPr lang="en-US" sz="1100" dirty="0" smtClean="0">
                <a:solidFill>
                  <a:srgbClr val="3F7F5F"/>
                </a:solidFill>
                <a:latin typeface="Consolas"/>
              </a:rPr>
              <a:t>	//We will come to the details of this function in the next slides</a:t>
            </a:r>
            <a:endParaRPr lang="en-US" sz="1100" u="sng" dirty="0" smtClean="0">
              <a:solidFill>
                <a:srgbClr val="3F7F5F"/>
              </a:solidFill>
              <a:latin typeface="Consolas"/>
            </a:endParaRPr>
          </a:p>
          <a:p>
            <a:r>
              <a:rPr lang="en-US" sz="1100" dirty="0" smtClean="0">
                <a:solidFill>
                  <a:srgbClr val="000000"/>
                </a:solidFill>
                <a:latin typeface="Consolas"/>
              </a:rPr>
              <a:t>}</a:t>
            </a:r>
          </a:p>
        </p:txBody>
      </p:sp>
      <p:sp>
        <p:nvSpPr>
          <p:cNvPr id="9" name="Rectangle 8"/>
          <p:cNvSpPr/>
          <p:nvPr/>
        </p:nvSpPr>
        <p:spPr>
          <a:xfrm>
            <a:off x="1115615" y="3429000"/>
            <a:ext cx="7200799" cy="600164"/>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Register a callback function for location service state changes */</a:t>
            </a:r>
          </a:p>
          <a:p>
            <a:r>
              <a:rPr lang="en-US" sz="1100" dirty="0">
                <a:solidFill>
                  <a:srgbClr val="000000"/>
                </a:solidFill>
                <a:latin typeface="Consolas"/>
              </a:rPr>
              <a:t>ret = </a:t>
            </a:r>
            <a:r>
              <a:rPr lang="en-US" sz="1100" b="1" dirty="0">
                <a:solidFill>
                  <a:srgbClr val="642880"/>
                </a:solidFill>
                <a:latin typeface="Consolas"/>
              </a:rPr>
              <a:t>location_manager_set_service_state_changed_cb</a:t>
            </a:r>
            <a:r>
              <a:rPr lang="en-US" sz="1100" b="1" dirty="0">
                <a:solidFill>
                  <a:srgbClr val="000000"/>
                </a:solidFill>
                <a:latin typeface="Consolas"/>
              </a:rPr>
              <a:t>(ad-&gt;</a:t>
            </a:r>
            <a:r>
              <a:rPr lang="en-US" sz="1100" b="1" dirty="0">
                <a:solidFill>
                  <a:srgbClr val="0000C0"/>
                </a:solidFill>
                <a:latin typeface="Consolas"/>
              </a:rPr>
              <a:t>manager</a:t>
            </a:r>
            <a:r>
              <a:rPr lang="en-US" sz="1100" b="1" dirty="0">
                <a:solidFill>
                  <a:srgbClr val="000000"/>
                </a:solidFill>
                <a:latin typeface="Consolas"/>
              </a:rPr>
              <a:t>,</a:t>
            </a:r>
          </a:p>
          <a:p>
            <a:r>
              <a:rPr lang="en-US" sz="1100" dirty="0">
                <a:solidFill>
                  <a:srgbClr val="000000"/>
                </a:solidFill>
                <a:latin typeface="Consolas"/>
              </a:rPr>
              <a:t>standalone_gps_state_changed_cb, ad);</a:t>
            </a:r>
            <a:endParaRPr lang="en-US" sz="1100" dirty="0">
              <a:solidFill>
                <a:prstClr val="black"/>
              </a:solidFill>
            </a:endParaRPr>
          </a:p>
        </p:txBody>
      </p:sp>
      <p:sp>
        <p:nvSpPr>
          <p:cNvPr id="6" name="Rectangle 5"/>
          <p:cNvSpPr/>
          <p:nvPr/>
        </p:nvSpPr>
        <p:spPr>
          <a:xfrm>
            <a:off x="1115614" y="4725144"/>
            <a:ext cx="7200799" cy="430887"/>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Start the Location Manager */</a:t>
            </a:r>
          </a:p>
          <a:p>
            <a:r>
              <a:rPr lang="en-US" sz="1100" dirty="0">
                <a:solidFill>
                  <a:srgbClr val="000000"/>
                </a:solidFill>
                <a:latin typeface="Consolas"/>
              </a:rPr>
              <a:t>ret = </a:t>
            </a:r>
            <a:r>
              <a:rPr lang="en-US" sz="1100" b="1" dirty="0">
                <a:solidFill>
                  <a:srgbClr val="642880"/>
                </a:solidFill>
                <a:latin typeface="Consolas"/>
              </a:rPr>
              <a:t>location_manager_start</a:t>
            </a:r>
            <a:r>
              <a:rPr lang="en-US" sz="1100" b="1" dirty="0">
                <a:solidFill>
                  <a:srgbClr val="000000"/>
                </a:solidFill>
                <a:latin typeface="Consolas"/>
              </a:rPr>
              <a:t>(ad-&gt;</a:t>
            </a:r>
            <a:r>
              <a:rPr lang="en-US" sz="1100" b="1" dirty="0">
                <a:solidFill>
                  <a:srgbClr val="0000C0"/>
                </a:solidFill>
                <a:latin typeface="Consolas"/>
              </a:rPr>
              <a:t>manager</a:t>
            </a:r>
            <a:r>
              <a:rPr lang="en-US" sz="1100" b="1" dirty="0">
                <a:solidFill>
                  <a:srgbClr val="000000"/>
                </a:solidFill>
                <a:latin typeface="Consolas"/>
              </a:rPr>
              <a:t>);</a:t>
            </a:r>
            <a:endParaRPr lang="en-US" sz="1100" dirty="0">
              <a:solidFill>
                <a:prstClr val="black"/>
              </a:solidFill>
            </a:endParaRPr>
          </a:p>
        </p:txBody>
      </p:sp>
    </p:spTree>
    <p:extLst>
      <p:ext uri="{BB962C8B-B14F-4D97-AF65-F5344CB8AC3E}">
        <p14:creationId xmlns:p14="http://schemas.microsoft.com/office/powerpoint/2010/main" val="4211468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Step3 : Read Location Data</a:t>
            </a:r>
            <a:endParaRPr lang="ko-KR" altLang="en-US" sz="3200"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altLang="ko-KR" sz="1800" dirty="0" smtClean="0"/>
              <a:t>In the callback for service state changed, check if the current location service state is </a:t>
            </a:r>
            <a:r>
              <a:rPr lang="en-US" sz="1400" i="1" dirty="0">
                <a:solidFill>
                  <a:srgbClr val="0000C0"/>
                </a:solidFill>
                <a:highlight>
                  <a:srgbClr val="E8F2FE"/>
                </a:highlight>
                <a:latin typeface="Consolas"/>
              </a:rPr>
              <a:t>LOCATIONS_SERVICE_ENABLED</a:t>
            </a:r>
            <a:r>
              <a:rPr lang="en-US" altLang="ko-KR" sz="1800" dirty="0" smtClean="0"/>
              <a:t> and read data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smtClean="0"/>
          </a:p>
        </p:txBody>
      </p:sp>
      <p:sp>
        <p:nvSpPr>
          <p:cNvPr id="7" name="Rectangle 6"/>
          <p:cNvSpPr/>
          <p:nvPr/>
        </p:nvSpPr>
        <p:spPr>
          <a:xfrm>
            <a:off x="1083051" y="2276872"/>
            <a:ext cx="7200800" cy="4493538"/>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Callback for whenever </a:t>
            </a:r>
            <a:r>
              <a:rPr lang="en-US" sz="1100" dirty="0" smtClean="0">
                <a:solidFill>
                  <a:srgbClr val="3F7F5F"/>
                </a:solidFill>
                <a:latin typeface="Consolas"/>
              </a:rPr>
              <a:t>GPS</a:t>
            </a:r>
            <a:r>
              <a:rPr lang="en-US" sz="1100" dirty="0" smtClean="0">
                <a:solidFill>
                  <a:srgbClr val="3F7F5F"/>
                </a:solidFill>
                <a:latin typeface="Consolas"/>
              </a:rPr>
              <a:t> </a:t>
            </a:r>
            <a:r>
              <a:rPr lang="en-US" sz="1100" dirty="0">
                <a:solidFill>
                  <a:srgbClr val="3F7F5F"/>
                </a:solidFill>
                <a:latin typeface="Consolas"/>
              </a:rPr>
              <a:t>state is changed */</a:t>
            </a:r>
          </a:p>
          <a:p>
            <a:r>
              <a:rPr lang="en-US" sz="1100" b="1" dirty="0">
                <a:solidFill>
                  <a:srgbClr val="7F0055"/>
                </a:solidFill>
                <a:latin typeface="Consolas"/>
              </a:rPr>
              <a:t>void</a:t>
            </a:r>
            <a:r>
              <a:rPr lang="en-US" sz="1100" b="1" dirty="0">
                <a:solidFill>
                  <a:srgbClr val="000000"/>
                </a:solidFill>
                <a:latin typeface="Consolas"/>
              </a:rPr>
              <a:t> standalone_gps_state_changed_cb(</a:t>
            </a:r>
            <a:r>
              <a:rPr lang="en-US" sz="1100" b="1" dirty="0">
                <a:solidFill>
                  <a:srgbClr val="005032"/>
                </a:solidFill>
                <a:latin typeface="Consolas"/>
              </a:rPr>
              <a:t>location_service_state_e</a:t>
            </a:r>
            <a:r>
              <a:rPr lang="en-US" sz="1100" b="1" dirty="0">
                <a:solidFill>
                  <a:srgbClr val="000000"/>
                </a:solidFill>
                <a:latin typeface="Consolas"/>
              </a:rPr>
              <a:t> state,</a:t>
            </a:r>
          </a:p>
          <a:p>
            <a:r>
              <a:rPr lang="en-US" sz="1100" b="1" dirty="0">
                <a:solidFill>
                  <a:srgbClr val="7F0055"/>
                </a:solidFill>
                <a:latin typeface="Consolas"/>
              </a:rPr>
              <a:t>void</a:t>
            </a:r>
            <a:r>
              <a:rPr lang="en-US" sz="1100" b="1" dirty="0">
                <a:solidFill>
                  <a:srgbClr val="000000"/>
                </a:solidFill>
                <a:latin typeface="Consolas"/>
              </a:rPr>
              <a:t> *user_data) {</a:t>
            </a:r>
          </a:p>
          <a:p>
            <a:endParaRPr lang="en-US" sz="1100" dirty="0">
              <a:latin typeface="Consolas"/>
            </a:endParaRPr>
          </a:p>
          <a:p>
            <a:r>
              <a:rPr lang="en-US" sz="1100" b="1" dirty="0" smtClean="0">
                <a:solidFill>
                  <a:srgbClr val="7F0055"/>
                </a:solidFill>
                <a:latin typeface="Consolas"/>
              </a:rPr>
              <a:t>	int</a:t>
            </a:r>
            <a:r>
              <a:rPr lang="en-US" sz="1100" b="1" dirty="0" smtClean="0">
                <a:solidFill>
                  <a:srgbClr val="000000"/>
                </a:solidFill>
                <a:latin typeface="Consolas"/>
              </a:rPr>
              <a:t> </a:t>
            </a:r>
            <a:r>
              <a:rPr lang="en-US" sz="1100" b="1" dirty="0">
                <a:solidFill>
                  <a:srgbClr val="000000"/>
                </a:solidFill>
                <a:latin typeface="Consolas"/>
              </a:rPr>
              <a:t>ret</a:t>
            </a:r>
            <a:r>
              <a:rPr lang="en-US" sz="1100" b="1" dirty="0" smtClean="0">
                <a:solidFill>
                  <a:srgbClr val="000000"/>
                </a:solidFill>
                <a:latin typeface="Consolas"/>
              </a:rPr>
              <a:t>;</a:t>
            </a:r>
          </a:p>
          <a:p>
            <a:endParaRPr lang="en-US" sz="1100" b="1" dirty="0">
              <a:solidFill>
                <a:srgbClr val="000000"/>
              </a:solidFill>
              <a:latin typeface="Consolas"/>
            </a:endParaRPr>
          </a:p>
          <a:p>
            <a:r>
              <a:rPr lang="en-US" sz="1100" dirty="0" smtClean="0">
                <a:solidFill>
                  <a:srgbClr val="3F7F5F"/>
                </a:solidFill>
                <a:latin typeface="Consolas"/>
              </a:rPr>
              <a:t>	/* </a:t>
            </a:r>
            <a:r>
              <a:rPr lang="en-US" sz="1100" dirty="0">
                <a:solidFill>
                  <a:srgbClr val="3F7F5F"/>
                </a:solidFill>
                <a:latin typeface="Consolas"/>
              </a:rPr>
              <a:t>Check if the service is enabled </a:t>
            </a:r>
            <a:r>
              <a:rPr lang="en-US" sz="1100" dirty="0" smtClean="0">
                <a:solidFill>
                  <a:srgbClr val="3F7F5F"/>
                </a:solidFill>
                <a:latin typeface="Consolas"/>
              </a:rPr>
              <a:t>*/</a:t>
            </a:r>
            <a:endParaRPr lang="en-US" sz="1100" dirty="0">
              <a:solidFill>
                <a:srgbClr val="3F7F5F"/>
              </a:solidFill>
              <a:latin typeface="Consolas"/>
            </a:endParaRPr>
          </a:p>
          <a:p>
            <a:r>
              <a:rPr lang="en-US" sz="1100" b="1" dirty="0" smtClean="0">
                <a:solidFill>
                  <a:srgbClr val="7F0055"/>
                </a:solidFill>
                <a:latin typeface="Consolas"/>
              </a:rPr>
              <a:t>	if</a:t>
            </a:r>
            <a:r>
              <a:rPr lang="en-US" sz="1100" b="1" dirty="0" smtClean="0">
                <a:solidFill>
                  <a:srgbClr val="000000"/>
                </a:solidFill>
                <a:latin typeface="Consolas"/>
              </a:rPr>
              <a:t> </a:t>
            </a:r>
            <a:r>
              <a:rPr lang="en-US" sz="1100" b="1" dirty="0">
                <a:solidFill>
                  <a:srgbClr val="000000"/>
                </a:solidFill>
                <a:latin typeface="Consolas"/>
              </a:rPr>
              <a:t>(</a:t>
            </a:r>
            <a:r>
              <a:rPr lang="en-US" sz="1100" b="1" i="1" dirty="0">
                <a:solidFill>
                  <a:srgbClr val="0000C0"/>
                </a:solidFill>
                <a:latin typeface="Consolas"/>
              </a:rPr>
              <a:t>LOCATIONS_SERVICE_ENABLED</a:t>
            </a:r>
            <a:r>
              <a:rPr lang="en-US" sz="1100" b="1" i="1" dirty="0">
                <a:solidFill>
                  <a:srgbClr val="000000"/>
                </a:solidFill>
                <a:latin typeface="Consolas"/>
              </a:rPr>
              <a:t> == state) {</a:t>
            </a:r>
          </a:p>
          <a:p>
            <a:endParaRPr lang="en-US" sz="1100" dirty="0">
              <a:latin typeface="Consolas"/>
            </a:endParaRPr>
          </a:p>
          <a:p>
            <a:r>
              <a:rPr lang="en-US" sz="1100" dirty="0" smtClean="0">
                <a:solidFill>
                  <a:srgbClr val="005032"/>
                </a:solidFill>
                <a:latin typeface="Consolas"/>
              </a:rPr>
              <a:t>		appdata_s</a:t>
            </a:r>
            <a:r>
              <a:rPr lang="en-US" sz="1100" dirty="0">
                <a:solidFill>
                  <a:srgbClr val="000000"/>
                </a:solidFill>
                <a:latin typeface="Consolas"/>
              </a:rPr>
              <a:t>* ad = user_data;</a:t>
            </a:r>
          </a:p>
          <a:p>
            <a:r>
              <a:rPr lang="en-US" sz="1100" dirty="0" smtClean="0">
                <a:solidFill>
                  <a:srgbClr val="000000"/>
                </a:solidFill>
                <a:latin typeface="Consolas"/>
              </a:rPr>
              <a:t>		elm_object_text_set(ad-</a:t>
            </a:r>
            <a:r>
              <a:rPr lang="en-US" sz="1100" dirty="0">
                <a:solidFill>
                  <a:srgbClr val="000000"/>
                </a:solidFill>
                <a:latin typeface="Consolas"/>
              </a:rPr>
              <a:t>&gt;</a:t>
            </a:r>
            <a:r>
              <a:rPr lang="en-US" sz="1100" dirty="0">
                <a:solidFill>
                  <a:srgbClr val="0000C0"/>
                </a:solidFill>
                <a:latin typeface="Consolas"/>
              </a:rPr>
              <a:t>label</a:t>
            </a:r>
            <a:r>
              <a:rPr lang="en-US" sz="1100" dirty="0">
                <a:solidFill>
                  <a:srgbClr val="000000"/>
                </a:solidFill>
                <a:latin typeface="Consolas"/>
              </a:rPr>
              <a:t>,</a:t>
            </a:r>
          </a:p>
          <a:p>
            <a:r>
              <a:rPr lang="en-US" sz="1100" dirty="0" smtClean="0">
                <a:solidFill>
                  <a:srgbClr val="2A00FF"/>
                </a:solidFill>
                <a:latin typeface="Consolas"/>
              </a:rPr>
              <a:t>		"</a:t>
            </a:r>
            <a:r>
              <a:rPr lang="en-US" sz="1100" dirty="0">
                <a:solidFill>
                  <a:srgbClr val="2A00FF"/>
                </a:solidFill>
                <a:latin typeface="Consolas"/>
              </a:rPr>
              <a:t>GPS Location service started. Waiting for location.&lt;br/&gt;&lt;br/&gt;"</a:t>
            </a:r>
            <a:r>
              <a:rPr lang="en-US" sz="1100" dirty="0">
                <a:solidFill>
                  <a:srgbClr val="000000"/>
                </a:solidFill>
                <a:latin typeface="Consolas"/>
              </a:rPr>
              <a:t>);</a:t>
            </a:r>
          </a:p>
          <a:p>
            <a:pPr lvl="1"/>
            <a:endParaRPr lang="en-US" sz="1100" dirty="0" smtClean="0">
              <a:latin typeface="Consolas"/>
            </a:endParaRPr>
          </a:p>
          <a:p>
            <a:pPr lvl="1"/>
            <a:r>
              <a:rPr lang="en-US" sz="1100" dirty="0" smtClean="0">
                <a:solidFill>
                  <a:srgbClr val="3F7F5F"/>
                </a:solidFill>
                <a:latin typeface="Consolas"/>
              </a:rPr>
              <a:t>		//Receive </a:t>
            </a:r>
            <a:r>
              <a:rPr lang="en-US" sz="1100" dirty="0">
                <a:solidFill>
                  <a:srgbClr val="3F7F5F"/>
                </a:solidFill>
                <a:latin typeface="Consolas"/>
              </a:rPr>
              <a:t>the current information about position, velocity</a:t>
            </a:r>
            <a:r>
              <a:rPr lang="en-US" sz="1100" dirty="0" smtClean="0">
                <a:solidFill>
                  <a:srgbClr val="3F7F5F"/>
                </a:solidFill>
                <a:latin typeface="Consolas"/>
              </a:rPr>
              <a:t>,</a:t>
            </a:r>
          </a:p>
          <a:p>
            <a:pPr lvl="1"/>
            <a:r>
              <a:rPr lang="en-US" sz="1100" dirty="0" smtClean="0">
                <a:solidFill>
                  <a:srgbClr val="3F7F5F"/>
                </a:solidFill>
                <a:latin typeface="Consolas"/>
              </a:rPr>
              <a:t>		// </a:t>
            </a:r>
            <a:r>
              <a:rPr lang="en-US" sz="1100" dirty="0">
                <a:solidFill>
                  <a:srgbClr val="3F7F5F"/>
                </a:solidFill>
                <a:latin typeface="Consolas"/>
              </a:rPr>
              <a:t>or </a:t>
            </a:r>
            <a:r>
              <a:rPr lang="en-US" sz="1100" dirty="0" smtClean="0">
                <a:solidFill>
                  <a:srgbClr val="3F7F5F"/>
                </a:solidFill>
                <a:latin typeface="Consolas"/>
              </a:rPr>
              <a:t>location </a:t>
            </a:r>
            <a:r>
              <a:rPr lang="en-US" sz="1100" dirty="0">
                <a:solidFill>
                  <a:srgbClr val="3F7F5F"/>
                </a:solidFill>
                <a:latin typeface="Consolas"/>
              </a:rPr>
              <a:t>accuracy</a:t>
            </a:r>
            <a:r>
              <a:rPr lang="en-US" sz="1100" dirty="0" smtClean="0">
                <a:solidFill>
                  <a:srgbClr val="3F7F5F"/>
                </a:solidFill>
                <a:latin typeface="Consolas"/>
              </a:rPr>
              <a:t>:</a:t>
            </a:r>
            <a:endParaRPr lang="en-US" sz="1100" dirty="0">
              <a:solidFill>
                <a:srgbClr val="3F7F5F"/>
              </a:solidFill>
              <a:latin typeface="Consolas"/>
            </a:endParaRPr>
          </a:p>
          <a:p>
            <a:r>
              <a:rPr lang="en-US" sz="1100" b="1" dirty="0" smtClean="0">
                <a:solidFill>
                  <a:srgbClr val="7F0055"/>
                </a:solidFill>
                <a:latin typeface="Consolas"/>
              </a:rPr>
              <a:t>		double</a:t>
            </a:r>
            <a:r>
              <a:rPr lang="en-US" sz="1100" b="1" dirty="0" smtClean="0">
                <a:solidFill>
                  <a:srgbClr val="000000"/>
                </a:solidFill>
                <a:latin typeface="Consolas"/>
              </a:rPr>
              <a:t> </a:t>
            </a:r>
            <a:r>
              <a:rPr lang="en-US" sz="1100" b="1" dirty="0">
                <a:solidFill>
                  <a:srgbClr val="000000"/>
                </a:solidFill>
                <a:latin typeface="Consolas"/>
              </a:rPr>
              <a:t>altitude, latitude, longitude;</a:t>
            </a:r>
          </a:p>
          <a:p>
            <a:r>
              <a:rPr lang="en-US" sz="1100" dirty="0" smtClean="0">
                <a:solidFill>
                  <a:srgbClr val="005032"/>
                </a:solidFill>
                <a:latin typeface="Consolas"/>
              </a:rPr>
              <a:t>		time_t</a:t>
            </a:r>
            <a:r>
              <a:rPr lang="en-US" sz="1100" dirty="0" smtClean="0">
                <a:solidFill>
                  <a:srgbClr val="000000"/>
                </a:solidFill>
                <a:latin typeface="Consolas"/>
              </a:rPr>
              <a:t> </a:t>
            </a:r>
            <a:r>
              <a:rPr lang="en-US" sz="1100" dirty="0">
                <a:solidFill>
                  <a:srgbClr val="000000"/>
                </a:solidFill>
                <a:latin typeface="Consolas"/>
              </a:rPr>
              <a:t>timestamp;</a:t>
            </a:r>
          </a:p>
          <a:p>
            <a:r>
              <a:rPr lang="en-US" sz="1100" b="1" dirty="0" smtClean="0">
                <a:solidFill>
                  <a:srgbClr val="7F0055"/>
                </a:solidFill>
                <a:latin typeface="Consolas"/>
              </a:rPr>
              <a:t>		int</a:t>
            </a:r>
            <a:r>
              <a:rPr lang="en-US" sz="1100" b="1" dirty="0" smtClean="0">
                <a:solidFill>
                  <a:srgbClr val="000000"/>
                </a:solidFill>
                <a:latin typeface="Consolas"/>
              </a:rPr>
              <a:t> </a:t>
            </a:r>
            <a:r>
              <a:rPr lang="en-US" sz="1100" b="1" dirty="0">
                <a:solidFill>
                  <a:srgbClr val="000000"/>
                </a:solidFill>
                <a:latin typeface="Consolas"/>
              </a:rPr>
              <a:t>ret = </a:t>
            </a:r>
            <a:r>
              <a:rPr lang="en-US" sz="1100" b="1" dirty="0">
                <a:solidFill>
                  <a:srgbClr val="642880"/>
                </a:solidFill>
                <a:latin typeface="Consolas"/>
              </a:rPr>
              <a:t>location_manager_get_position</a:t>
            </a:r>
            <a:r>
              <a:rPr lang="en-US" sz="1100" b="1" dirty="0">
                <a:solidFill>
                  <a:srgbClr val="000000"/>
                </a:solidFill>
                <a:latin typeface="Consolas"/>
              </a:rPr>
              <a:t>(ad-&gt;</a:t>
            </a:r>
            <a:r>
              <a:rPr lang="en-US" sz="1100" b="1" dirty="0">
                <a:solidFill>
                  <a:srgbClr val="0000C0"/>
                </a:solidFill>
                <a:latin typeface="Consolas"/>
              </a:rPr>
              <a:t>manager</a:t>
            </a:r>
            <a:r>
              <a:rPr lang="en-US" sz="1100" b="1" dirty="0">
                <a:solidFill>
                  <a:srgbClr val="000000"/>
                </a:solidFill>
                <a:latin typeface="Consolas"/>
              </a:rPr>
              <a:t>, &amp;altitude, </a:t>
            </a:r>
            <a:r>
              <a:rPr lang="en-US" sz="1100" b="1" dirty="0" smtClean="0">
                <a:solidFill>
                  <a:srgbClr val="000000"/>
                </a:solidFill>
                <a:latin typeface="Consolas"/>
              </a:rPr>
              <a:t>		&amp;latitude, &amp;longitude, &amp;timestamp</a:t>
            </a:r>
            <a:r>
              <a:rPr lang="en-US" sz="1100" dirty="0" smtClean="0">
                <a:solidFill>
                  <a:srgbClr val="000000"/>
                </a:solidFill>
                <a:latin typeface="Consolas"/>
              </a:rPr>
              <a:t>);</a:t>
            </a:r>
            <a:endParaRPr lang="en-US" sz="1100" dirty="0">
              <a:solidFill>
                <a:srgbClr val="000000"/>
              </a:solidFill>
              <a:latin typeface="Consolas"/>
            </a:endParaRPr>
          </a:p>
          <a:p>
            <a:endParaRPr lang="en-US" sz="1100" dirty="0">
              <a:latin typeface="Consolas"/>
            </a:endParaRPr>
          </a:p>
          <a:p>
            <a:r>
              <a:rPr lang="en-US" sz="1100" b="1" dirty="0" smtClean="0">
                <a:solidFill>
                  <a:srgbClr val="7F0055"/>
                </a:solidFill>
                <a:latin typeface="Consolas"/>
              </a:rPr>
              <a:t>		if</a:t>
            </a:r>
            <a:r>
              <a:rPr lang="en-US" sz="1100" b="1" dirty="0" smtClean="0">
                <a:solidFill>
                  <a:srgbClr val="000000"/>
                </a:solidFill>
                <a:latin typeface="Consolas"/>
              </a:rPr>
              <a:t> </a:t>
            </a:r>
            <a:r>
              <a:rPr lang="en-US" sz="1100" b="1" dirty="0">
                <a:solidFill>
                  <a:srgbClr val="000000"/>
                </a:solidFill>
                <a:latin typeface="Consolas"/>
              </a:rPr>
              <a:t>(</a:t>
            </a:r>
            <a:r>
              <a:rPr lang="en-US" sz="1100" b="1" i="1" dirty="0">
                <a:solidFill>
                  <a:srgbClr val="0000C0"/>
                </a:solidFill>
                <a:latin typeface="Consolas"/>
              </a:rPr>
              <a:t>LOCATIONS_ERROR_NONE</a:t>
            </a:r>
            <a:r>
              <a:rPr lang="en-US" sz="1100" b="1" i="1" dirty="0">
                <a:solidFill>
                  <a:srgbClr val="000000"/>
                </a:solidFill>
                <a:latin typeface="Consolas"/>
              </a:rPr>
              <a:t> == ret) {</a:t>
            </a:r>
          </a:p>
          <a:p>
            <a:endParaRPr lang="en-US" sz="1100" dirty="0">
              <a:latin typeface="Consolas"/>
            </a:endParaRPr>
          </a:p>
          <a:p>
            <a:r>
              <a:rPr lang="en-US" sz="1100" dirty="0" smtClean="0">
                <a:solidFill>
                  <a:srgbClr val="3F7F5F"/>
                </a:solidFill>
                <a:latin typeface="Consolas"/>
              </a:rPr>
              <a:t>			//</a:t>
            </a:r>
            <a:r>
              <a:rPr lang="en-US" sz="1100" dirty="0">
                <a:solidFill>
                  <a:srgbClr val="3F7F5F"/>
                </a:solidFill>
                <a:latin typeface="Consolas"/>
              </a:rPr>
              <a:t>Process the location information</a:t>
            </a:r>
          </a:p>
          <a:p>
            <a:r>
              <a:rPr lang="en-US" sz="1100" dirty="0" smtClean="0">
                <a:solidFill>
                  <a:srgbClr val="000000"/>
                </a:solidFill>
                <a:latin typeface="Consolas"/>
              </a:rPr>
              <a:t>		}</a:t>
            </a:r>
            <a:endParaRPr lang="en-US" sz="1100" dirty="0">
              <a:solidFill>
                <a:srgbClr val="000000"/>
              </a:solidFill>
              <a:latin typeface="Consolas"/>
            </a:endParaRPr>
          </a:p>
          <a:p>
            <a:r>
              <a:rPr lang="en-US" sz="1100" dirty="0" smtClean="0">
                <a:solidFill>
                  <a:srgbClr val="000000"/>
                </a:solidFill>
                <a:latin typeface="Consolas"/>
              </a:rPr>
              <a:t>	}</a:t>
            </a:r>
            <a:endParaRPr lang="en-US" sz="1100" dirty="0">
              <a:solidFill>
                <a:srgbClr val="000000"/>
              </a:solidFill>
              <a:latin typeface="Consolas"/>
            </a:endParaRPr>
          </a:p>
          <a:p>
            <a:r>
              <a:rPr lang="en-US" sz="1100" dirty="0">
                <a:solidFill>
                  <a:srgbClr val="000000"/>
                </a:solidFill>
                <a:latin typeface="Consolas"/>
              </a:rPr>
              <a:t>}</a:t>
            </a:r>
            <a:endParaRPr lang="en-US" sz="1100" dirty="0" smtClean="0">
              <a:solidFill>
                <a:srgbClr val="000000"/>
              </a:solidFill>
              <a:latin typeface="Consolas"/>
            </a:endParaRPr>
          </a:p>
        </p:txBody>
      </p:sp>
    </p:spTree>
    <p:extLst>
      <p:ext uri="{BB962C8B-B14F-4D97-AF65-F5344CB8AC3E}">
        <p14:creationId xmlns:p14="http://schemas.microsoft.com/office/powerpoint/2010/main" val="3726579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Sample Code to Display the </a:t>
            </a:r>
            <a:r>
              <a:rPr lang="en-US" sz="3200" dirty="0"/>
              <a:t>L</a:t>
            </a:r>
            <a:r>
              <a:rPr lang="en-US" sz="3200" dirty="0" smtClean="0"/>
              <a:t>ocation Data</a:t>
            </a:r>
            <a:endParaRPr lang="en-US" sz="3200" dirty="0"/>
          </a:p>
        </p:txBody>
      </p:sp>
      <p:sp>
        <p:nvSpPr>
          <p:cNvPr id="3" name="Content Placeholder 2"/>
          <p:cNvSpPr>
            <a:spLocks noGrp="1"/>
          </p:cNvSpPr>
          <p:nvPr>
            <p:ph idx="1"/>
          </p:nvPr>
        </p:nvSpPr>
        <p:spPr>
          <a:xfrm>
            <a:off x="467544" y="1196752"/>
            <a:ext cx="7620000" cy="4800600"/>
          </a:xfrm>
        </p:spPr>
        <p:txBody>
          <a:bodyPr>
            <a:normAutofit/>
          </a:bodyPr>
          <a:lstStyle/>
          <a:p>
            <a:endParaRPr lang="en-US" sz="2000" dirty="0"/>
          </a:p>
        </p:txBody>
      </p:sp>
      <p:sp>
        <p:nvSpPr>
          <p:cNvPr id="6" name="Rectangle 5"/>
          <p:cNvSpPr/>
          <p:nvPr/>
        </p:nvSpPr>
        <p:spPr>
          <a:xfrm>
            <a:off x="611560" y="1484784"/>
            <a:ext cx="7381307" cy="2631490"/>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Sample code to display the data */</a:t>
            </a:r>
          </a:p>
          <a:p>
            <a:r>
              <a:rPr lang="en-US" sz="1100" b="1" dirty="0">
                <a:solidFill>
                  <a:srgbClr val="642880"/>
                </a:solidFill>
                <a:latin typeface="Consolas"/>
              </a:rPr>
              <a:t>dlog_print</a:t>
            </a:r>
            <a:r>
              <a:rPr lang="en-US" sz="1100" b="1" dirty="0">
                <a:solidFill>
                  <a:srgbClr val="000000"/>
                </a:solidFill>
                <a:latin typeface="Consolas"/>
              </a:rPr>
              <a:t>(</a:t>
            </a:r>
            <a:r>
              <a:rPr lang="en-US" sz="1100" b="1" i="1" dirty="0">
                <a:solidFill>
                  <a:srgbClr val="0000C0"/>
                </a:solidFill>
                <a:latin typeface="Consolas"/>
              </a:rPr>
              <a:t>DLOG_INFO</a:t>
            </a:r>
            <a:r>
              <a:rPr lang="en-US" sz="1100" b="1" i="1" dirty="0">
                <a:solidFill>
                  <a:srgbClr val="000000"/>
                </a:solidFill>
                <a:latin typeface="Consolas"/>
              </a:rPr>
              <a:t>, LOG_TAG,</a:t>
            </a:r>
          </a:p>
          <a:p>
            <a:r>
              <a:rPr lang="en-US" sz="1100" dirty="0">
                <a:solidFill>
                  <a:srgbClr val="2A00FF"/>
                </a:solidFill>
                <a:latin typeface="Consolas"/>
              </a:rPr>
              <a:t>"location got altitude %f, latitude %f, longitude %f"</a:t>
            </a:r>
            <a:r>
              <a:rPr lang="en-US" sz="1100" dirty="0">
                <a:solidFill>
                  <a:srgbClr val="000000"/>
                </a:solidFill>
                <a:latin typeface="Consolas"/>
              </a:rPr>
              <a:t>,</a:t>
            </a:r>
          </a:p>
          <a:p>
            <a:r>
              <a:rPr lang="en-US" sz="1100" dirty="0">
                <a:solidFill>
                  <a:srgbClr val="000000"/>
                </a:solidFill>
                <a:latin typeface="Consolas"/>
              </a:rPr>
              <a:t>altitude, latitude, longitude);</a:t>
            </a:r>
          </a:p>
          <a:p>
            <a:r>
              <a:rPr lang="en-US" sz="1100" b="1" dirty="0">
                <a:solidFill>
                  <a:srgbClr val="7F0055"/>
                </a:solidFill>
                <a:latin typeface="Consolas"/>
              </a:rPr>
              <a:t>char</a:t>
            </a:r>
            <a:r>
              <a:rPr lang="en-US" sz="1100" b="1" dirty="0">
                <a:solidFill>
                  <a:srgbClr val="000000"/>
                </a:solidFill>
                <a:latin typeface="Consolas"/>
              </a:rPr>
              <a:t> buf[1024];</a:t>
            </a:r>
          </a:p>
          <a:p>
            <a:r>
              <a:rPr lang="en-US" sz="1100" b="1" dirty="0">
                <a:solidFill>
                  <a:srgbClr val="7F0055"/>
                </a:solidFill>
                <a:latin typeface="Consolas"/>
              </a:rPr>
              <a:t>char</a:t>
            </a:r>
            <a:r>
              <a:rPr lang="en-US" sz="1100" b="1" dirty="0">
                <a:solidFill>
                  <a:srgbClr val="000000"/>
                </a:solidFill>
                <a:latin typeface="Consolas"/>
              </a:rPr>
              <a:t>* timebuf;</a:t>
            </a:r>
          </a:p>
          <a:p>
            <a:r>
              <a:rPr lang="en-US" sz="1100" dirty="0">
                <a:solidFill>
                  <a:srgbClr val="000000"/>
                </a:solidFill>
                <a:latin typeface="Consolas"/>
              </a:rPr>
              <a:t>timebuf = </a:t>
            </a:r>
            <a:r>
              <a:rPr lang="en-US" sz="1100" b="1" dirty="0">
                <a:solidFill>
                  <a:srgbClr val="642880"/>
                </a:solidFill>
                <a:latin typeface="Consolas"/>
              </a:rPr>
              <a:t>asctime</a:t>
            </a:r>
            <a:r>
              <a:rPr lang="en-US" sz="1100" b="1" dirty="0">
                <a:solidFill>
                  <a:srgbClr val="000000"/>
                </a:solidFill>
                <a:latin typeface="Consolas"/>
              </a:rPr>
              <a:t>(</a:t>
            </a:r>
            <a:r>
              <a:rPr lang="en-US" sz="1100" b="1" dirty="0">
                <a:solidFill>
                  <a:srgbClr val="642880"/>
                </a:solidFill>
                <a:latin typeface="Consolas"/>
              </a:rPr>
              <a:t>localtime</a:t>
            </a:r>
            <a:r>
              <a:rPr lang="en-US" sz="1100" b="1" dirty="0">
                <a:solidFill>
                  <a:srgbClr val="000000"/>
                </a:solidFill>
                <a:latin typeface="Consolas"/>
              </a:rPr>
              <a:t>(&amp;timestamp));</a:t>
            </a:r>
          </a:p>
          <a:p>
            <a:r>
              <a:rPr lang="en-US" sz="1100" b="1" dirty="0">
                <a:solidFill>
                  <a:srgbClr val="642880"/>
                </a:solidFill>
                <a:latin typeface="Consolas"/>
              </a:rPr>
              <a:t>snprintf</a:t>
            </a:r>
            <a:r>
              <a:rPr lang="en-US" sz="1100" b="1" dirty="0">
                <a:solidFill>
                  <a:srgbClr val="000000"/>
                </a:solidFill>
                <a:latin typeface="Consolas"/>
              </a:rPr>
              <a:t>(buf, 1023,</a:t>
            </a:r>
          </a:p>
          <a:p>
            <a:r>
              <a:rPr lang="en-US" sz="1100" dirty="0">
                <a:solidFill>
                  <a:srgbClr val="2A00FF"/>
                </a:solidFill>
                <a:latin typeface="Consolas"/>
              </a:rPr>
              <a:t>"GPS Location Acquired.&lt;br/&gt;"</a:t>
            </a:r>
          </a:p>
          <a:p>
            <a:r>
              <a:rPr lang="en-US" sz="1100" dirty="0">
                <a:solidFill>
                  <a:srgbClr val="2A00FF"/>
                </a:solidFill>
                <a:latin typeface="Consolas"/>
              </a:rPr>
              <a:t>"Altitude is - %f &lt;br/&gt;"</a:t>
            </a:r>
          </a:p>
          <a:p>
            <a:r>
              <a:rPr lang="en-US" sz="1100" dirty="0">
                <a:solidFill>
                  <a:srgbClr val="2A00FF"/>
                </a:solidFill>
                <a:latin typeface="Consolas"/>
              </a:rPr>
              <a:t>"Latitude is - %f &lt;br/&gt;"</a:t>
            </a:r>
          </a:p>
          <a:p>
            <a:r>
              <a:rPr lang="en-US" sz="1100" dirty="0">
                <a:solidFill>
                  <a:srgbClr val="2A00FF"/>
                </a:solidFill>
                <a:latin typeface="Consolas"/>
              </a:rPr>
              <a:t>"Longitude is - %f &lt;br/&gt;"</a:t>
            </a:r>
          </a:p>
          <a:p>
            <a:r>
              <a:rPr lang="en-US" sz="1100" dirty="0">
                <a:solidFill>
                  <a:srgbClr val="2A00FF"/>
                </a:solidFill>
                <a:latin typeface="Consolas"/>
              </a:rPr>
              <a:t>"Timestamp is - %s &lt;br/&gt;&lt;br/&gt;"</a:t>
            </a:r>
            <a:r>
              <a:rPr lang="en-US" sz="1100" dirty="0">
                <a:solidFill>
                  <a:srgbClr val="000000"/>
                </a:solidFill>
                <a:latin typeface="Consolas"/>
              </a:rPr>
              <a:t>,</a:t>
            </a:r>
          </a:p>
          <a:p>
            <a:r>
              <a:rPr lang="en-US" sz="1100" dirty="0">
                <a:solidFill>
                  <a:srgbClr val="000000"/>
                </a:solidFill>
                <a:latin typeface="Consolas"/>
              </a:rPr>
              <a:t>altitude, latitude, longitude,  timebuf);</a:t>
            </a:r>
          </a:p>
          <a:p>
            <a:r>
              <a:rPr lang="en-US" sz="1100" dirty="0">
                <a:solidFill>
                  <a:srgbClr val="000000"/>
                </a:solidFill>
                <a:latin typeface="Consolas"/>
              </a:rPr>
              <a:t>elm_object_text_set(ad-&gt;</a:t>
            </a:r>
            <a:r>
              <a:rPr lang="en-US" sz="1100" dirty="0">
                <a:solidFill>
                  <a:srgbClr val="0000C0"/>
                </a:solidFill>
                <a:latin typeface="Consolas"/>
              </a:rPr>
              <a:t>label</a:t>
            </a:r>
            <a:r>
              <a:rPr lang="en-US" sz="1100" dirty="0">
                <a:solidFill>
                  <a:srgbClr val="000000"/>
                </a:solidFill>
                <a:latin typeface="Consolas"/>
              </a:rPr>
              <a:t>, buf);</a:t>
            </a:r>
            <a:endParaRPr lang="en-US" sz="1100" dirty="0"/>
          </a:p>
        </p:txBody>
      </p:sp>
    </p:spTree>
    <p:extLst>
      <p:ext uri="{BB962C8B-B14F-4D97-AF65-F5344CB8AC3E}">
        <p14:creationId xmlns:p14="http://schemas.microsoft.com/office/powerpoint/2010/main" val="4054146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Destroying the Handle</a:t>
            </a:r>
            <a:endParaRPr lang="en-US" dirty="0"/>
          </a:p>
        </p:txBody>
      </p:sp>
      <p:sp>
        <p:nvSpPr>
          <p:cNvPr id="3" name="Content Placeholder 2"/>
          <p:cNvSpPr>
            <a:spLocks noGrp="1"/>
          </p:cNvSpPr>
          <p:nvPr>
            <p:ph idx="1"/>
          </p:nvPr>
        </p:nvSpPr>
        <p:spPr/>
        <p:txBody>
          <a:bodyPr/>
          <a:lstStyle/>
          <a:p>
            <a:r>
              <a:rPr lang="en-US" dirty="0" smtClean="0"/>
              <a:t>Destroy all used resources when no longer needed using </a:t>
            </a:r>
            <a:r>
              <a:rPr lang="en-US" sz="1200" b="1" dirty="0" smtClean="0">
                <a:solidFill>
                  <a:srgbClr val="642880"/>
                </a:solidFill>
                <a:latin typeface="Consolas"/>
              </a:rPr>
              <a:t>location_manager_destroy</a:t>
            </a:r>
            <a:r>
              <a:rPr lang="en-US" sz="1200" b="1" dirty="0" smtClean="0">
                <a:solidFill>
                  <a:srgbClr val="000000"/>
                </a:solidFill>
                <a:latin typeface="Consolas"/>
              </a:rPr>
              <a:t>()</a:t>
            </a:r>
            <a:r>
              <a:rPr lang="en-US" dirty="0" smtClean="0"/>
              <a:t> - </a:t>
            </a:r>
            <a:br>
              <a:rPr lang="en-US" dirty="0" smtClean="0"/>
            </a:br>
            <a:endParaRPr lang="en-US" dirty="0" smtClean="0"/>
          </a:p>
          <a:p>
            <a:endParaRPr lang="en-US" dirty="0" smtClean="0"/>
          </a:p>
          <a:p>
            <a:endParaRPr lang="en-US" dirty="0" smtClean="0"/>
          </a:p>
        </p:txBody>
      </p:sp>
      <p:sp>
        <p:nvSpPr>
          <p:cNvPr id="4" name="Rectangle 3"/>
          <p:cNvSpPr/>
          <p:nvPr/>
        </p:nvSpPr>
        <p:spPr>
          <a:xfrm>
            <a:off x="797009" y="2492896"/>
            <a:ext cx="7344816" cy="2292935"/>
          </a:xfrm>
          <a:prstGeom prst="rect">
            <a:avLst/>
          </a:prstGeom>
          <a:solidFill>
            <a:schemeClr val="bg1">
              <a:lumMod val="95000"/>
            </a:schemeClr>
          </a:solidFill>
        </p:spPr>
        <p:txBody>
          <a:bodyPr wrap="square">
            <a:spAutoFit/>
          </a:bodyPr>
          <a:lstStyle/>
          <a:p>
            <a:r>
              <a:rPr lang="en-US" sz="1100" dirty="0">
                <a:solidFill>
                  <a:srgbClr val="3F7F5F"/>
                </a:solidFill>
                <a:latin typeface="Consolas"/>
              </a:rPr>
              <a:t>/* Function which handles all the work of unsetting and stopping the location manager */</a:t>
            </a:r>
          </a:p>
          <a:p>
            <a:r>
              <a:rPr lang="en-US" sz="1100" b="1" dirty="0">
                <a:solidFill>
                  <a:srgbClr val="7F0055"/>
                </a:solidFill>
                <a:latin typeface="Consolas"/>
              </a:rPr>
              <a:t>void</a:t>
            </a:r>
            <a:r>
              <a:rPr lang="en-US" sz="1100" b="1" dirty="0">
                <a:solidFill>
                  <a:srgbClr val="000000"/>
                </a:solidFill>
                <a:latin typeface="Consolas"/>
              </a:rPr>
              <a:t> exit_gps(</a:t>
            </a:r>
            <a:r>
              <a:rPr lang="en-US" sz="1100" b="1" dirty="0">
                <a:solidFill>
                  <a:srgbClr val="005032"/>
                </a:solidFill>
                <a:latin typeface="Consolas"/>
              </a:rPr>
              <a:t>appdata_s</a:t>
            </a:r>
            <a:r>
              <a:rPr lang="en-US" sz="1100" b="1" dirty="0">
                <a:solidFill>
                  <a:srgbClr val="000000"/>
                </a:solidFill>
                <a:latin typeface="Consolas"/>
              </a:rPr>
              <a:t> *ad) {</a:t>
            </a:r>
          </a:p>
          <a:p>
            <a:endParaRPr lang="en-US" sz="1100" dirty="0">
              <a:latin typeface="Consolas"/>
            </a:endParaRPr>
          </a:p>
          <a:p>
            <a:r>
              <a:rPr lang="en-US" sz="1100" dirty="0">
                <a:solidFill>
                  <a:srgbClr val="3F7F5F"/>
                </a:solidFill>
                <a:latin typeface="Consolas"/>
              </a:rPr>
              <a:t>/*</a:t>
            </a:r>
          </a:p>
          <a:p>
            <a:r>
              <a:rPr lang="en-US" sz="1100" dirty="0">
                <a:solidFill>
                  <a:srgbClr val="3F7F5F"/>
                </a:solidFill>
                <a:latin typeface="Consolas"/>
              </a:rPr>
              <a:t> * At the end of the application, destroy all used resources, such as the location manager</a:t>
            </a:r>
          </a:p>
          <a:p>
            <a:r>
              <a:rPr lang="en-US" sz="1100" dirty="0">
                <a:solidFill>
                  <a:srgbClr val="3F7F5F"/>
                </a:solidFill>
                <a:latin typeface="Consolas"/>
              </a:rPr>
              <a:t> * If you destroy the handle, there is no need to call the location_manager_stop() function to stop the service.</a:t>
            </a:r>
          </a:p>
          <a:p>
            <a:r>
              <a:rPr lang="en-US" sz="1100" dirty="0">
                <a:solidFill>
                  <a:srgbClr val="3F7F5F"/>
                </a:solidFill>
                <a:latin typeface="Consolas"/>
              </a:rPr>
              <a:t> * The service is automatically stopped. Also, you do not have to unset previously set callbacks.</a:t>
            </a:r>
          </a:p>
          <a:p>
            <a:r>
              <a:rPr lang="en-US" sz="1100" dirty="0">
                <a:solidFill>
                  <a:srgbClr val="3F7F5F"/>
                </a:solidFill>
                <a:latin typeface="Consolas"/>
              </a:rPr>
              <a:t> */</a:t>
            </a:r>
          </a:p>
          <a:p>
            <a:r>
              <a:rPr lang="en-US" sz="1100" b="1" dirty="0" smtClean="0">
                <a:solidFill>
                  <a:srgbClr val="642880"/>
                </a:solidFill>
                <a:latin typeface="Consolas"/>
              </a:rPr>
              <a:t>	location_manager_destroy</a:t>
            </a:r>
            <a:r>
              <a:rPr lang="en-US" sz="1100" b="1" dirty="0" smtClean="0">
                <a:solidFill>
                  <a:srgbClr val="000000"/>
                </a:solidFill>
                <a:latin typeface="Consolas"/>
              </a:rPr>
              <a:t>(ad-</a:t>
            </a:r>
            <a:r>
              <a:rPr lang="en-US" sz="1100" b="1" dirty="0">
                <a:solidFill>
                  <a:srgbClr val="000000"/>
                </a:solidFill>
                <a:latin typeface="Consolas"/>
              </a:rPr>
              <a:t>&gt;</a:t>
            </a:r>
            <a:r>
              <a:rPr lang="en-US" sz="1100" b="1" dirty="0">
                <a:solidFill>
                  <a:srgbClr val="0000C0"/>
                </a:solidFill>
                <a:latin typeface="Consolas"/>
              </a:rPr>
              <a:t>manager</a:t>
            </a:r>
            <a:r>
              <a:rPr lang="en-US" sz="1100" b="1" dirty="0">
                <a:solidFill>
                  <a:srgbClr val="000000"/>
                </a:solidFill>
                <a:latin typeface="Consolas"/>
              </a:rPr>
              <a:t>);</a:t>
            </a:r>
          </a:p>
          <a:p>
            <a:r>
              <a:rPr lang="en-US" sz="1100" dirty="0" smtClean="0">
                <a:solidFill>
                  <a:srgbClr val="000000"/>
                </a:solidFill>
                <a:latin typeface="Consolas"/>
              </a:rPr>
              <a:t>	ad-</a:t>
            </a:r>
            <a:r>
              <a:rPr lang="en-US" sz="1100" dirty="0">
                <a:solidFill>
                  <a:srgbClr val="000000"/>
                </a:solidFill>
                <a:latin typeface="Consolas"/>
              </a:rPr>
              <a:t>&gt;</a:t>
            </a:r>
            <a:r>
              <a:rPr lang="en-US" sz="1100" dirty="0">
                <a:solidFill>
                  <a:srgbClr val="0000C0"/>
                </a:solidFill>
                <a:latin typeface="Consolas"/>
              </a:rPr>
              <a:t>manager</a:t>
            </a:r>
            <a:r>
              <a:rPr lang="en-US" sz="1100" dirty="0">
                <a:solidFill>
                  <a:srgbClr val="000000"/>
                </a:solidFill>
                <a:latin typeface="Consolas"/>
              </a:rPr>
              <a:t> = NULL;</a:t>
            </a:r>
          </a:p>
          <a:p>
            <a:r>
              <a:rPr lang="en-US" sz="1100" dirty="0">
                <a:solidFill>
                  <a:srgbClr val="000000"/>
                </a:solidFill>
                <a:latin typeface="Consolas"/>
              </a:rPr>
              <a:t>}</a:t>
            </a:r>
            <a:endParaRPr lang="en-US" sz="1100" dirty="0"/>
          </a:p>
        </p:txBody>
      </p:sp>
    </p:spTree>
    <p:extLst>
      <p:ext uri="{BB962C8B-B14F-4D97-AF65-F5344CB8AC3E}">
        <p14:creationId xmlns:p14="http://schemas.microsoft.com/office/powerpoint/2010/main" val="35086822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72" y="1350136"/>
            <a:ext cx="3816424" cy="497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292" y="1412776"/>
            <a:ext cx="3644990" cy="5094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372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ko-KR" sz="3200" dirty="0" smtClean="0">
                <a:solidFill>
                  <a:schemeClr val="tx2">
                    <a:lumMod val="50000"/>
                  </a:schemeClr>
                </a:solidFill>
                <a:latin typeface="Times New Roman" panose="02020603050405020304" pitchFamily="18" charset="0"/>
                <a:cs typeface="Times New Roman" panose="02020603050405020304" pitchFamily="18" charset="0"/>
              </a:rPr>
              <a:t>COMPANION SMARTPHONE GPS</a:t>
            </a:r>
            <a:endParaRPr lang="ko-KR" altLang="en-US" sz="3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58825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Structure of the Companion GPS Presentation</a:t>
            </a:r>
            <a:endParaRPr lang="ko-KR" altLang="en-US" sz="3200" dirty="0"/>
          </a:p>
        </p:txBody>
      </p:sp>
      <p:sp>
        <p:nvSpPr>
          <p:cNvPr id="3" name="Content Placeholder 2"/>
          <p:cNvSpPr>
            <a:spLocks noGrp="1"/>
          </p:cNvSpPr>
          <p:nvPr>
            <p:ph idx="1"/>
          </p:nvPr>
        </p:nvSpPr>
        <p:spPr>
          <a:xfrm>
            <a:off x="457200" y="1484784"/>
            <a:ext cx="7620000" cy="5256584"/>
          </a:xfrm>
        </p:spPr>
        <p:txBody>
          <a:bodyPr>
            <a:normAutofit fontScale="85000" lnSpcReduction="20000"/>
          </a:bodyPr>
          <a:lstStyle/>
          <a:p>
            <a:r>
              <a:rPr lang="en-IN" altLang="ko-KR" sz="2400" dirty="0" smtClean="0"/>
              <a:t>Overview of Companion GPS Process</a:t>
            </a:r>
            <a:endParaRPr lang="en-IN" altLang="ko-KR" sz="2400" dirty="0"/>
          </a:p>
          <a:p>
            <a:r>
              <a:rPr lang="en-US" altLang="ko-KR" sz="2400" dirty="0"/>
              <a:t>Basic </a:t>
            </a:r>
            <a:r>
              <a:rPr lang="en-US" altLang="ko-KR" sz="2400" dirty="0" smtClean="0"/>
              <a:t>Requirements</a:t>
            </a:r>
          </a:p>
          <a:p>
            <a:r>
              <a:rPr lang="en-US" altLang="ko-KR" sz="2400" dirty="0" smtClean="0"/>
              <a:t>Online Resources</a:t>
            </a:r>
            <a:endParaRPr lang="en-US" altLang="ko-KR" sz="2400" dirty="0"/>
          </a:p>
          <a:p>
            <a:r>
              <a:rPr lang="en-US" altLang="ko-KR" sz="2400" dirty="0" smtClean="0"/>
              <a:t>Steps to make a simple Companion GPS code - </a:t>
            </a:r>
          </a:p>
          <a:p>
            <a:pPr lvl="1"/>
            <a:r>
              <a:rPr lang="en-US" altLang="ko-KR" dirty="0" smtClean="0"/>
              <a:t>Step 1: Create </a:t>
            </a:r>
            <a:r>
              <a:rPr lang="en-US" altLang="ko-KR" dirty="0"/>
              <a:t>an class for Managing Location</a:t>
            </a:r>
          </a:p>
          <a:p>
            <a:pPr lvl="1"/>
            <a:r>
              <a:rPr lang="en-US" altLang="ko-KR" dirty="0"/>
              <a:t>Step </a:t>
            </a:r>
            <a:r>
              <a:rPr lang="en-US" altLang="ko-KR" dirty="0" smtClean="0"/>
              <a:t>2: Create </a:t>
            </a:r>
            <a:r>
              <a:rPr lang="en-US" altLang="ko-KR" dirty="0"/>
              <a:t>a Location Listener</a:t>
            </a:r>
          </a:p>
          <a:p>
            <a:pPr lvl="1"/>
            <a:r>
              <a:rPr lang="en-US" altLang="ko-KR" dirty="0"/>
              <a:t>Step </a:t>
            </a:r>
            <a:r>
              <a:rPr lang="en-US" altLang="ko-KR" dirty="0" smtClean="0"/>
              <a:t>3: Read </a:t>
            </a:r>
            <a:r>
              <a:rPr lang="en-US" altLang="ko-KR" dirty="0"/>
              <a:t>Location Data</a:t>
            </a:r>
          </a:p>
          <a:p>
            <a:pPr lvl="1"/>
            <a:r>
              <a:rPr lang="en-US" altLang="ko-KR" dirty="0"/>
              <a:t>Step </a:t>
            </a:r>
            <a:r>
              <a:rPr lang="en-US" altLang="ko-KR" dirty="0" smtClean="0"/>
              <a:t>4: Request </a:t>
            </a:r>
            <a:r>
              <a:rPr lang="en-US" altLang="ko-KR" dirty="0"/>
              <a:t>Location Updates</a:t>
            </a:r>
          </a:p>
          <a:p>
            <a:pPr lvl="1"/>
            <a:r>
              <a:rPr lang="en-US" altLang="ko-KR" dirty="0"/>
              <a:t>Step </a:t>
            </a:r>
            <a:r>
              <a:rPr lang="en-US" altLang="ko-KR" dirty="0" smtClean="0"/>
              <a:t>5: Send </a:t>
            </a:r>
            <a:r>
              <a:rPr lang="en-US" altLang="ko-KR" dirty="0"/>
              <a:t>the Location to </a:t>
            </a:r>
            <a:r>
              <a:rPr lang="en-US" altLang="ko-KR" dirty="0" smtClean="0"/>
              <a:t>Wearable</a:t>
            </a:r>
          </a:p>
          <a:p>
            <a:r>
              <a:rPr lang="en-US" dirty="0" smtClean="0"/>
              <a:t>Screenshots</a:t>
            </a:r>
          </a:p>
          <a:p>
            <a:r>
              <a:rPr lang="en-US" dirty="0" smtClean="0"/>
              <a:t>Appendix</a:t>
            </a:r>
          </a:p>
          <a:p>
            <a:pPr lvl="1"/>
            <a:r>
              <a:rPr lang="en-US" dirty="0" smtClean="0"/>
              <a:t>Using Gear Emulator with Android Device</a:t>
            </a:r>
            <a:endParaRPr lang="en-US" dirty="0"/>
          </a:p>
          <a:p>
            <a:pPr lvl="1"/>
            <a:r>
              <a:rPr lang="en-US" dirty="0" smtClean="0"/>
              <a:t>Basics of SAP</a:t>
            </a:r>
          </a:p>
          <a:p>
            <a:endParaRPr lang="en-US" dirty="0" smtClean="0"/>
          </a:p>
          <a:p>
            <a:endParaRPr lang="en-US" sz="2400" dirty="0" smtClean="0"/>
          </a:p>
          <a:p>
            <a:endParaRPr lang="en-US" altLang="ko-KR" sz="2400" dirty="0" smtClean="0"/>
          </a:p>
          <a:p>
            <a:endParaRPr lang="en-US" altLang="ko-KR" dirty="0" smtClean="0"/>
          </a:p>
          <a:p>
            <a:endParaRPr lang="en-US" altLang="ko-KR" dirty="0" smtClean="0"/>
          </a:p>
          <a:p>
            <a:endParaRPr lang="ko-KR" altLang="en-US" dirty="0"/>
          </a:p>
        </p:txBody>
      </p:sp>
    </p:spTree>
    <p:extLst>
      <p:ext uri="{BB962C8B-B14F-4D97-AF65-F5344CB8AC3E}">
        <p14:creationId xmlns:p14="http://schemas.microsoft.com/office/powerpoint/2010/main" val="1472086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ko-KR" b="1" dirty="0" smtClean="0"/>
              <a:t>Overview of Location Process</a:t>
            </a:r>
            <a:endParaRPr lang="ko-KR" altLang="en-US" dirty="0"/>
          </a:p>
        </p:txBody>
      </p:sp>
      <p:sp>
        <p:nvSpPr>
          <p:cNvPr id="3" name="Content Placeholder 2"/>
          <p:cNvSpPr>
            <a:spLocks noGrp="1"/>
          </p:cNvSpPr>
          <p:nvPr>
            <p:ph idx="1"/>
          </p:nvPr>
        </p:nvSpPr>
        <p:spPr/>
        <p:txBody>
          <a:bodyPr>
            <a:normAutofit/>
          </a:bodyPr>
          <a:lstStyle/>
          <a:p>
            <a:pPr marL="114300" indent="0">
              <a:buNone/>
            </a:pPr>
            <a:r>
              <a:rPr lang="en-US" altLang="ko-KR" dirty="0" smtClean="0">
                <a:latin typeface="+mj-lt"/>
              </a:rPr>
              <a:t>This application is more advanced than previous ones as communication between two devices is required – </a:t>
            </a:r>
          </a:p>
          <a:p>
            <a:r>
              <a:rPr lang="en-US" altLang="ko-KR" dirty="0" smtClean="0">
                <a:latin typeface="+mj-lt"/>
              </a:rPr>
              <a:t>Establish a connection between the wearable (“consumer”) and the companion smartphone host (“provider”)</a:t>
            </a:r>
          </a:p>
          <a:p>
            <a:pPr lvl="1"/>
            <a:r>
              <a:rPr lang="en-US" altLang="ko-KR" dirty="0" smtClean="0">
                <a:latin typeface="+mj-lt"/>
              </a:rPr>
              <a:t>Use Samsung Accessory Protocol (SAP) to connect smartphone and wearable</a:t>
            </a:r>
          </a:p>
          <a:p>
            <a:pPr lvl="1"/>
            <a:r>
              <a:rPr lang="en-US" altLang="ko-KR" dirty="0" smtClean="0">
                <a:latin typeface="+mj-lt"/>
              </a:rPr>
              <a:t>The smartphone must be a supported one, and have gear manager installed. It must also be paired with the smartwatch.</a:t>
            </a:r>
          </a:p>
          <a:p>
            <a:r>
              <a:rPr lang="en-US" altLang="ko-KR" dirty="0" smtClean="0">
                <a:latin typeface="+mj-lt"/>
              </a:rPr>
              <a:t>Use Android APIs to fetch location data from smartphone</a:t>
            </a:r>
          </a:p>
          <a:p>
            <a:r>
              <a:rPr lang="en-US" altLang="ko-KR" dirty="0" smtClean="0">
                <a:latin typeface="+mj-lt"/>
              </a:rPr>
              <a:t>Send the location data to the wearable</a:t>
            </a:r>
          </a:p>
          <a:p>
            <a:pPr lvl="1"/>
            <a:r>
              <a:rPr lang="en-US" altLang="ko-KR" dirty="0" smtClean="0">
                <a:latin typeface="+mj-lt"/>
              </a:rPr>
              <a:t>Samsung Accessory Protocol is again used to send the data</a:t>
            </a:r>
          </a:p>
          <a:p>
            <a:endParaRPr lang="en-US" altLang="ko-KR" dirty="0" smtClean="0">
              <a:latin typeface="+mj-lt"/>
            </a:endParaRPr>
          </a:p>
        </p:txBody>
      </p:sp>
    </p:spTree>
    <p:extLst>
      <p:ext uri="{BB962C8B-B14F-4D97-AF65-F5344CB8AC3E}">
        <p14:creationId xmlns:p14="http://schemas.microsoft.com/office/powerpoint/2010/main" val="3993046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Basic Requirements</a:t>
            </a:r>
            <a:endParaRPr lang="ko-KR" altLang="en-US" dirty="0"/>
          </a:p>
        </p:txBody>
      </p:sp>
      <p:sp>
        <p:nvSpPr>
          <p:cNvPr id="3" name="Content Placeholder 2"/>
          <p:cNvSpPr>
            <a:spLocks noGrp="1"/>
          </p:cNvSpPr>
          <p:nvPr>
            <p:ph idx="1"/>
          </p:nvPr>
        </p:nvSpPr>
        <p:spPr/>
        <p:txBody>
          <a:bodyPr>
            <a:noAutofit/>
          </a:bodyPr>
          <a:lstStyle/>
          <a:p>
            <a:r>
              <a:rPr lang="en-IN" altLang="ko-KR" sz="1800" dirty="0" smtClean="0"/>
              <a:t>Supported Android host Smartphone with gear manager installed</a:t>
            </a:r>
          </a:p>
          <a:p>
            <a:pPr lvl="1"/>
            <a:r>
              <a:rPr lang="en-IN" altLang="ko-KR" sz="1800" dirty="0" smtClean="0"/>
              <a:t>The gear manager is available at </a:t>
            </a:r>
            <a:r>
              <a:rPr lang="en-IN" altLang="ko-KR" sz="1800" dirty="0" smtClean="0">
                <a:hlinkClick r:id="rId2"/>
              </a:rPr>
              <a:t>http://</a:t>
            </a:r>
            <a:r>
              <a:rPr lang="en-US" sz="1800" dirty="0" smtClean="0">
                <a:hlinkClick r:id="rId2"/>
              </a:rPr>
              <a:t>apps.samsung.com/gear</a:t>
            </a:r>
            <a:r>
              <a:rPr lang="en-US" sz="1800" dirty="0" smtClean="0"/>
              <a:t> </a:t>
            </a:r>
          </a:p>
          <a:p>
            <a:pPr lvl="1"/>
            <a:r>
              <a:rPr lang="en-US" altLang="ko-KR" sz="1800" dirty="0" smtClean="0"/>
              <a:t>System Requirements for gear manager – Android version 4.4 (</a:t>
            </a:r>
            <a:r>
              <a:rPr lang="en-US" altLang="ko-KR" sz="1800" dirty="0"/>
              <a:t>K</a:t>
            </a:r>
            <a:r>
              <a:rPr lang="en-US" altLang="ko-KR" sz="1800" dirty="0" smtClean="0"/>
              <a:t>itKat) or higher, 1.5GB memory or higher, WVGA or higher screen resolution</a:t>
            </a:r>
          </a:p>
          <a:p>
            <a:r>
              <a:rPr lang="en-IN" altLang="ko-KR" sz="1800" dirty="0" smtClean="0"/>
              <a:t>We use the native sample application for using the Samsung Accessory Protocol </a:t>
            </a:r>
            <a:r>
              <a:rPr lang="en-IN" altLang="ko-KR" sz="1800" b="1" dirty="0" smtClean="0"/>
              <a:t>“</a:t>
            </a:r>
            <a:r>
              <a:rPr lang="en-US" altLang="ko-KR" sz="1800" b="1" dirty="0" smtClean="0"/>
              <a:t>Gear | Companion Type - Hello Accessory(Native)</a:t>
            </a:r>
            <a:r>
              <a:rPr lang="en-IN" altLang="ko-KR" sz="1800" b="1" dirty="0" smtClean="0"/>
              <a:t>” </a:t>
            </a:r>
            <a:r>
              <a:rPr lang="en-IN" altLang="ko-KR" sz="1800" dirty="0" smtClean="0"/>
              <a:t>available </a:t>
            </a:r>
            <a:r>
              <a:rPr lang="en-IN" altLang="ko-KR" sz="1800" dirty="0"/>
              <a:t>at </a:t>
            </a:r>
            <a:r>
              <a:rPr lang="en-IN" altLang="ko-KR" sz="1800" dirty="0">
                <a:hlinkClick r:id="rId3"/>
              </a:rPr>
              <a:t>http://</a:t>
            </a:r>
            <a:r>
              <a:rPr lang="en-IN" altLang="ko-KR" sz="1800" dirty="0" smtClean="0">
                <a:hlinkClick r:id="rId3"/>
              </a:rPr>
              <a:t>developer.samsung.com/sample-app/view.do?v=S000000086D</a:t>
            </a:r>
            <a:r>
              <a:rPr lang="en-IN" altLang="ko-KR" sz="1800" dirty="0" smtClean="0"/>
              <a:t> </a:t>
            </a:r>
          </a:p>
          <a:p>
            <a:pPr lvl="1"/>
            <a:r>
              <a:rPr lang="en-IN" altLang="ko-KR" sz="1800" dirty="0" smtClean="0"/>
              <a:t>From the above sample, we use the apps Provider Android and Consumer Tizen App</a:t>
            </a:r>
          </a:p>
          <a:p>
            <a:pPr marL="114300" indent="0">
              <a:buNone/>
            </a:pPr>
            <a:r>
              <a:rPr lang="en-IN" altLang="ko-KR" sz="1800" b="1" u="sng" dirty="0" smtClean="0"/>
              <a:t>Note</a:t>
            </a:r>
            <a:r>
              <a:rPr lang="en-IN" altLang="ko-KR" sz="1800" dirty="0" smtClean="0"/>
              <a:t>  - The Consumer Tizen app is for an older version of the SDK</a:t>
            </a:r>
            <a:br>
              <a:rPr lang="en-IN" altLang="ko-KR" sz="1800" dirty="0" smtClean="0"/>
            </a:br>
            <a:r>
              <a:rPr lang="en-IN" altLang="ko-KR" sz="1800" dirty="0" smtClean="0"/>
              <a:t>In order to build it for SDK 2.4, simply make a new project in SDK 2.4 and copy all the relevant source files from the Consumer Tizen app to the new project.</a:t>
            </a:r>
            <a:br>
              <a:rPr lang="en-IN" altLang="ko-KR" sz="1800" dirty="0" smtClean="0"/>
            </a:br>
            <a:r>
              <a:rPr lang="en-IN" altLang="ko-KR" sz="1800" dirty="0" smtClean="0"/>
              <a:t>Make sure to have </a:t>
            </a:r>
            <a:r>
              <a:rPr lang="en-IN" altLang="ko-KR" sz="1800" dirty="0"/>
              <a:t>T</a:t>
            </a:r>
            <a:r>
              <a:rPr lang="en-IN" altLang="ko-KR" sz="1800" dirty="0" smtClean="0"/>
              <a:t>izen extension SDK installed, otherwise building will result in the error “sap.h</a:t>
            </a:r>
            <a:r>
              <a:rPr lang="en-IN" altLang="ko-KR" sz="1800" dirty="0"/>
              <a:t> </a:t>
            </a:r>
            <a:r>
              <a:rPr lang="en-IN" altLang="ko-KR" sz="1800" dirty="0" smtClean="0"/>
              <a:t>not found”</a:t>
            </a:r>
          </a:p>
          <a:p>
            <a:endParaRPr lang="ko-KR" altLang="en-US" sz="1800" dirty="0"/>
          </a:p>
        </p:txBody>
      </p:sp>
    </p:spTree>
    <p:extLst>
      <p:ext uri="{BB962C8B-B14F-4D97-AF65-F5344CB8AC3E}">
        <p14:creationId xmlns:p14="http://schemas.microsoft.com/office/powerpoint/2010/main" val="209678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4000" dirty="0" smtClean="0"/>
              <a:t>Structure of the TTS Presentation</a:t>
            </a:r>
            <a:endParaRPr lang="ko-KR" altLang="en-US" sz="4000" dirty="0"/>
          </a:p>
        </p:txBody>
      </p:sp>
      <p:sp>
        <p:nvSpPr>
          <p:cNvPr id="3" name="Content Placeholder 2"/>
          <p:cNvSpPr>
            <a:spLocks noGrp="1"/>
          </p:cNvSpPr>
          <p:nvPr>
            <p:ph idx="1"/>
          </p:nvPr>
        </p:nvSpPr>
        <p:spPr>
          <a:xfrm>
            <a:off x="467544" y="1484784"/>
            <a:ext cx="7620000" cy="4800600"/>
          </a:xfrm>
        </p:spPr>
        <p:txBody>
          <a:bodyPr>
            <a:normAutofit fontScale="62500" lnSpcReduction="20000"/>
          </a:bodyPr>
          <a:lstStyle/>
          <a:p>
            <a:r>
              <a:rPr lang="en-US" altLang="ko-KR" sz="2600" dirty="0" smtClean="0"/>
              <a:t>Tizen TTS API Features</a:t>
            </a:r>
          </a:p>
          <a:p>
            <a:r>
              <a:rPr lang="en-IN" altLang="ko-KR" sz="2600" dirty="0"/>
              <a:t>Overview of TTS </a:t>
            </a:r>
            <a:r>
              <a:rPr lang="en-IN" altLang="ko-KR" sz="2600" dirty="0" smtClean="0"/>
              <a:t>Process</a:t>
            </a:r>
          </a:p>
          <a:p>
            <a:r>
              <a:rPr lang="en-US" altLang="ko-KR" sz="2600" dirty="0" smtClean="0"/>
              <a:t>Basic Requirements</a:t>
            </a:r>
          </a:p>
          <a:p>
            <a:r>
              <a:rPr lang="en-US" altLang="ko-KR" sz="2600" dirty="0" smtClean="0"/>
              <a:t>Online Resources</a:t>
            </a:r>
          </a:p>
          <a:p>
            <a:r>
              <a:rPr lang="en-US" altLang="ko-KR" sz="2600" dirty="0" smtClean="0"/>
              <a:t>Steps to make a simple TTS code - </a:t>
            </a:r>
          </a:p>
          <a:p>
            <a:pPr lvl="1"/>
            <a:r>
              <a:rPr lang="en-US" altLang="ko-KR" sz="2300" dirty="0"/>
              <a:t>Step 1: Creating the TTS </a:t>
            </a:r>
            <a:r>
              <a:rPr lang="en-US" altLang="ko-KR" sz="2300" dirty="0" smtClean="0"/>
              <a:t>Handle</a:t>
            </a:r>
          </a:p>
          <a:p>
            <a:pPr lvl="1"/>
            <a:r>
              <a:rPr lang="en-US" altLang="ko-KR" sz="2300" dirty="0" smtClean="0"/>
              <a:t>Step </a:t>
            </a:r>
            <a:r>
              <a:rPr lang="en-US" altLang="ko-KR" sz="2300" dirty="0"/>
              <a:t>2: Setting the </a:t>
            </a:r>
            <a:r>
              <a:rPr lang="en-US" altLang="ko-KR" sz="2300" dirty="0" smtClean="0"/>
              <a:t>callbacks</a:t>
            </a:r>
          </a:p>
          <a:p>
            <a:pPr lvl="1"/>
            <a:r>
              <a:rPr lang="en-US" sz="2300" dirty="0"/>
              <a:t>Step 3: Connecting to the TTS </a:t>
            </a:r>
            <a:r>
              <a:rPr lang="en-US" sz="2300" dirty="0" smtClean="0"/>
              <a:t>Daemon</a:t>
            </a:r>
          </a:p>
          <a:p>
            <a:pPr lvl="1"/>
            <a:r>
              <a:rPr lang="en-US" sz="2300" dirty="0"/>
              <a:t>Step 4: Adding </a:t>
            </a:r>
            <a:r>
              <a:rPr lang="en-US" sz="2300" dirty="0" smtClean="0"/>
              <a:t>Text</a:t>
            </a:r>
          </a:p>
          <a:p>
            <a:pPr lvl="1"/>
            <a:r>
              <a:rPr lang="en-US" sz="2300" dirty="0"/>
              <a:t>Step 5: Playing </a:t>
            </a:r>
            <a:r>
              <a:rPr lang="en-US" sz="2300" dirty="0" smtClean="0"/>
              <a:t>Text</a:t>
            </a:r>
          </a:p>
          <a:p>
            <a:pPr lvl="1"/>
            <a:r>
              <a:rPr lang="en-US" sz="2300" dirty="0"/>
              <a:t>Step 6: Stopping </a:t>
            </a:r>
            <a:r>
              <a:rPr lang="en-US" sz="2300" dirty="0" smtClean="0"/>
              <a:t>TTS</a:t>
            </a:r>
          </a:p>
          <a:p>
            <a:r>
              <a:rPr lang="en-US" sz="2600" dirty="0" smtClean="0"/>
              <a:t>Lifecycle and states of TTS</a:t>
            </a:r>
          </a:p>
          <a:p>
            <a:r>
              <a:rPr lang="en-US" sz="2600" dirty="0" smtClean="0"/>
              <a:t>Screenshots</a:t>
            </a:r>
          </a:p>
          <a:p>
            <a:endParaRPr lang="en-US" dirty="0" smtClean="0"/>
          </a:p>
          <a:p>
            <a:endParaRPr lang="en-US" dirty="0" smtClean="0"/>
          </a:p>
          <a:p>
            <a:endParaRPr lang="en-US" sz="2400" dirty="0" smtClean="0"/>
          </a:p>
          <a:p>
            <a:endParaRPr lang="en-US" altLang="ko-KR" sz="2400" dirty="0" smtClean="0"/>
          </a:p>
          <a:p>
            <a:endParaRPr lang="en-US" altLang="ko-KR" dirty="0" smtClean="0"/>
          </a:p>
          <a:p>
            <a:endParaRPr lang="en-US" altLang="ko-KR" dirty="0" smtClean="0"/>
          </a:p>
          <a:p>
            <a:endParaRPr lang="ko-KR" altLang="en-US" dirty="0"/>
          </a:p>
        </p:txBody>
      </p:sp>
    </p:spTree>
    <p:extLst>
      <p:ext uri="{BB962C8B-B14F-4D97-AF65-F5344CB8AC3E}">
        <p14:creationId xmlns:p14="http://schemas.microsoft.com/office/powerpoint/2010/main" val="5420575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Resources</a:t>
            </a:r>
            <a:endParaRPr lang="en-US" dirty="0"/>
          </a:p>
        </p:txBody>
      </p:sp>
      <p:sp>
        <p:nvSpPr>
          <p:cNvPr id="3" name="Content Placeholder 2"/>
          <p:cNvSpPr>
            <a:spLocks noGrp="1"/>
          </p:cNvSpPr>
          <p:nvPr>
            <p:ph idx="1"/>
          </p:nvPr>
        </p:nvSpPr>
        <p:spPr/>
        <p:txBody>
          <a:bodyPr>
            <a:normAutofit fontScale="92500" lnSpcReduction="10000"/>
          </a:bodyPr>
          <a:lstStyle/>
          <a:p>
            <a:r>
              <a:rPr lang="en-US" sz="1800" b="1" dirty="0" smtClean="0"/>
              <a:t>SAP API Reference -</a:t>
            </a:r>
            <a:r>
              <a:rPr lang="en-US" sz="1800" dirty="0" smtClean="0"/>
              <a:t> The </a:t>
            </a:r>
            <a:r>
              <a:rPr lang="en-US" sz="1800" dirty="0"/>
              <a:t>API reference for </a:t>
            </a:r>
            <a:r>
              <a:rPr lang="en-US" sz="1800" dirty="0" smtClean="0"/>
              <a:t>Samsung Accessory Services can </a:t>
            </a:r>
            <a:r>
              <a:rPr lang="en-US" sz="1800" dirty="0"/>
              <a:t>be found at - </a:t>
            </a:r>
            <a:r>
              <a:rPr lang="en-US" sz="1800" dirty="0">
                <a:hlinkClick r:id="rId2"/>
              </a:rPr>
              <a:t>http://</a:t>
            </a:r>
            <a:r>
              <a:rPr lang="en-US" sz="1800" dirty="0" smtClean="0">
                <a:hlinkClick r:id="rId2"/>
              </a:rPr>
              <a:t>img-developer.samsung.com/onlinedocs/sms/accessory/index.html</a:t>
            </a:r>
            <a:endParaRPr lang="en-US" sz="1800" dirty="0" smtClean="0"/>
          </a:p>
          <a:p>
            <a:r>
              <a:rPr lang="en-US" sz="1800" b="1" dirty="0" smtClean="0"/>
              <a:t>Native Guide -</a:t>
            </a:r>
            <a:r>
              <a:rPr lang="en-US" sz="1800" dirty="0" smtClean="0"/>
              <a:t> A </a:t>
            </a:r>
            <a:r>
              <a:rPr lang="en-US" sz="1800" dirty="0" smtClean="0"/>
              <a:t>guide on using Accessory Service from Tizen native can </a:t>
            </a:r>
            <a:r>
              <a:rPr lang="en-US" sz="1800" dirty="0"/>
              <a:t>be found at - </a:t>
            </a:r>
            <a:r>
              <a:rPr lang="en-US" sz="1800" dirty="0">
                <a:hlinkClick r:id="rId3"/>
              </a:rPr>
              <a:t>http://</a:t>
            </a:r>
            <a:r>
              <a:rPr lang="en-US" sz="1800" dirty="0" smtClean="0">
                <a:hlinkClick r:id="rId3"/>
              </a:rPr>
              <a:t>developer.samsung.com/technical-doc/view.do?v=T000000239&amp;pi=1&amp;ps=10&amp;pb=Y&amp;ct=CT030000&amp;sc=</a:t>
            </a:r>
            <a:endParaRPr lang="en-US" sz="1800" dirty="0" smtClean="0"/>
          </a:p>
          <a:p>
            <a:r>
              <a:rPr lang="en-US" sz="1800" b="1" dirty="0" smtClean="0"/>
              <a:t>Full Guide -</a:t>
            </a:r>
            <a:r>
              <a:rPr lang="en-US" sz="1800" dirty="0" smtClean="0"/>
              <a:t> A </a:t>
            </a:r>
            <a:r>
              <a:rPr lang="en-US" sz="1800" dirty="0" smtClean="0"/>
              <a:t>full general guide for </a:t>
            </a:r>
            <a:r>
              <a:rPr lang="en-US" sz="1800" dirty="0"/>
              <a:t>using </a:t>
            </a:r>
            <a:r>
              <a:rPr lang="en-US" sz="1800" dirty="0" smtClean="0"/>
              <a:t>Accessory Service on </a:t>
            </a:r>
            <a:r>
              <a:rPr lang="en-US" sz="1800" dirty="0"/>
              <a:t>Tizen can be found at - </a:t>
            </a:r>
            <a:r>
              <a:rPr lang="en-US" sz="1800" dirty="0">
                <a:hlinkClick r:id="rId4"/>
              </a:rPr>
              <a:t>http://developer.samsung.com/technical-doc/view.do?v=T000000237&amp;pi=1&amp;ps=10&amp;pb=Y&amp;ct=CT030000&amp;sc</a:t>
            </a:r>
            <a:r>
              <a:rPr lang="en-US" sz="1800" dirty="0" smtClean="0">
                <a:hlinkClick r:id="rId4"/>
              </a:rPr>
              <a:t>= </a:t>
            </a:r>
            <a:endParaRPr lang="en-US" sz="1800" dirty="0" smtClean="0"/>
          </a:p>
          <a:p>
            <a:r>
              <a:rPr lang="en-US" sz="1800" b="1" dirty="0" smtClean="0"/>
              <a:t>Location Manager API Reference -</a:t>
            </a:r>
            <a:r>
              <a:rPr lang="en-US" sz="1800" dirty="0" smtClean="0"/>
              <a:t> The </a:t>
            </a:r>
            <a:r>
              <a:rPr lang="en-US" sz="1800" dirty="0" smtClean="0"/>
              <a:t>API reference for Location Manager on Android can </a:t>
            </a:r>
            <a:r>
              <a:rPr lang="en-US" sz="1800" dirty="0"/>
              <a:t>be found at - </a:t>
            </a:r>
            <a:r>
              <a:rPr lang="en-US" sz="1800" dirty="0">
                <a:hlinkClick r:id="rId5"/>
              </a:rPr>
              <a:t>http://</a:t>
            </a:r>
            <a:r>
              <a:rPr lang="en-US" sz="1800" dirty="0" smtClean="0">
                <a:hlinkClick r:id="rId5"/>
              </a:rPr>
              <a:t>developer.android.com/reference/android/location/LocationManager.html</a:t>
            </a:r>
            <a:r>
              <a:rPr lang="en-US" sz="1800" dirty="0" smtClean="0"/>
              <a:t> </a:t>
            </a:r>
          </a:p>
          <a:p>
            <a:r>
              <a:rPr lang="en-US" sz="1800" b="1" dirty="0" smtClean="0"/>
              <a:t>Guide for using Emulator -</a:t>
            </a:r>
            <a:r>
              <a:rPr lang="en-US" sz="1800" dirty="0" smtClean="0"/>
              <a:t> A </a:t>
            </a:r>
            <a:r>
              <a:rPr lang="en-US" sz="1800" dirty="0" smtClean="0"/>
              <a:t>guide for using the Gear emulator with Android smartphone host </a:t>
            </a:r>
            <a:r>
              <a:rPr lang="en-US" sz="1800" dirty="0"/>
              <a:t>is available at - </a:t>
            </a:r>
            <a:r>
              <a:rPr lang="en-US" sz="1800" dirty="0">
                <a:hlinkClick r:id="rId6"/>
              </a:rPr>
              <a:t>http://</a:t>
            </a:r>
            <a:r>
              <a:rPr lang="en-US" sz="1800" dirty="0" smtClean="0">
                <a:hlinkClick r:id="rId6"/>
              </a:rPr>
              <a:t>developer.samsung.com/technical-doc/view.do?v=T000000162</a:t>
            </a:r>
            <a:r>
              <a:rPr lang="en-US" sz="1800" dirty="0" smtClean="0"/>
              <a:t> </a:t>
            </a:r>
            <a:endParaRPr lang="en-US" sz="1800" dirty="0"/>
          </a:p>
        </p:txBody>
      </p:sp>
    </p:spTree>
    <p:extLst>
      <p:ext uri="{BB962C8B-B14F-4D97-AF65-F5344CB8AC3E}">
        <p14:creationId xmlns:p14="http://schemas.microsoft.com/office/powerpoint/2010/main" val="1862895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 1: Create an class for </a:t>
            </a:r>
            <a:r>
              <a:rPr lang="en-US" altLang="ko-KR" sz="3200" dirty="0"/>
              <a:t>M</a:t>
            </a:r>
            <a:r>
              <a:rPr lang="en-US" altLang="ko-KR" sz="3200" dirty="0" smtClean="0"/>
              <a:t>anaging Location</a:t>
            </a:r>
            <a:endParaRPr lang="ko-KR" altLang="en-US" sz="3200" dirty="0"/>
          </a:p>
        </p:txBody>
      </p:sp>
      <p:sp>
        <p:nvSpPr>
          <p:cNvPr id="3" name="Content Placeholder 2"/>
          <p:cNvSpPr>
            <a:spLocks noGrp="1"/>
          </p:cNvSpPr>
          <p:nvPr>
            <p:ph idx="1"/>
          </p:nvPr>
        </p:nvSpPr>
        <p:spPr/>
        <p:txBody>
          <a:bodyPr>
            <a:normAutofit/>
          </a:bodyPr>
          <a:lstStyle/>
          <a:p>
            <a:pPr marL="114300" indent="0" eaLnBrk="0" latinLnBrk="0" hangingPunct="0">
              <a:buNone/>
            </a:pPr>
            <a:r>
              <a:rPr lang="en-US" altLang="ko-KR" sz="1800" dirty="0" smtClean="0"/>
              <a:t>Create an abstract class to hold the location result and take an action once the location is received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a:p>
          <a:p>
            <a:pPr marL="114300" indent="0" eaLnBrk="0" latinLnBrk="0" hangingPunct="0">
              <a:buNone/>
            </a:pPr>
            <a:r>
              <a:rPr lang="en-US" altLang="ko-KR" sz="1800" dirty="0" smtClean="0"/>
              <a:t/>
            </a:r>
            <a:br>
              <a:rPr lang="en-US" altLang="ko-KR" sz="1800" dirty="0" smtClean="0"/>
            </a:br>
            <a:endParaRPr lang="en-US" altLang="ko-KR" sz="1800" dirty="0" smtClean="0"/>
          </a:p>
        </p:txBody>
      </p:sp>
      <p:sp>
        <p:nvSpPr>
          <p:cNvPr id="12" name="Rectangle 11"/>
          <p:cNvSpPr/>
          <p:nvPr/>
        </p:nvSpPr>
        <p:spPr>
          <a:xfrm>
            <a:off x="1134352" y="2225821"/>
            <a:ext cx="6552728" cy="4524315"/>
          </a:xfrm>
          <a:prstGeom prst="rect">
            <a:avLst/>
          </a:prstGeom>
          <a:solidFill>
            <a:schemeClr val="bg1">
              <a:lumMod val="95000"/>
            </a:schemeClr>
          </a:solidFill>
        </p:spPr>
        <p:txBody>
          <a:bodyPr wrap="square">
            <a:spAutoFit/>
          </a:bodyPr>
          <a:lstStyle/>
          <a:p>
            <a:r>
              <a:rPr lang="en-US" sz="1200" dirty="0">
                <a:solidFill>
                  <a:srgbClr val="8000FF"/>
                </a:solidFill>
                <a:highlight>
                  <a:srgbClr val="FFFFFF"/>
                </a:highlight>
              </a:rPr>
              <a:t>class</a:t>
            </a:r>
            <a:r>
              <a:rPr lang="en-US" sz="1200" dirty="0">
                <a:solidFill>
                  <a:srgbClr val="000000"/>
                </a:solidFill>
                <a:highlight>
                  <a:srgbClr val="FFFFFF"/>
                </a:highlight>
              </a:rPr>
              <a:t> MyLocation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Timer timer1</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LocationManager lm</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LocationResult </a:t>
            </a:r>
            <a:r>
              <a:rPr lang="en-US" sz="1200" dirty="0">
                <a:solidFill>
                  <a:srgbClr val="000000"/>
                </a:solidFill>
                <a:highlight>
                  <a:srgbClr val="FFFFFF"/>
                </a:highlight>
              </a:rPr>
              <a:t>locationResult</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boolean</a:t>
            </a:r>
            <a:r>
              <a:rPr lang="en-US" sz="1200" dirty="0">
                <a:solidFill>
                  <a:srgbClr val="000000"/>
                </a:solidFill>
                <a:highlight>
                  <a:srgbClr val="FFFFFF"/>
                </a:highlight>
              </a:rPr>
              <a:t> gps_enabled</a:t>
            </a:r>
            <a:r>
              <a:rPr lang="en-US" sz="1200" b="1" dirty="0">
                <a:solidFill>
                  <a:srgbClr val="000080"/>
                </a:solidFill>
                <a:highlight>
                  <a:srgbClr val="FFFFFF"/>
                </a:highlight>
              </a:rPr>
              <a:t>=</a:t>
            </a:r>
            <a:r>
              <a:rPr lang="en-US" sz="1200" b="1" dirty="0">
                <a:solidFill>
                  <a:srgbClr val="0000FF"/>
                </a:solidFill>
                <a:highlight>
                  <a:srgbClr val="FFFFFF"/>
                </a:highlight>
              </a:rPr>
              <a:t>false</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boolean</a:t>
            </a:r>
            <a:r>
              <a:rPr lang="en-US" sz="1200" dirty="0">
                <a:solidFill>
                  <a:srgbClr val="000000"/>
                </a:solidFill>
                <a:highlight>
                  <a:srgbClr val="FFFFFF"/>
                </a:highlight>
              </a:rPr>
              <a:t> network_enabled</a:t>
            </a:r>
            <a:r>
              <a:rPr lang="en-US" sz="1200" b="1" dirty="0">
                <a:solidFill>
                  <a:srgbClr val="000080"/>
                </a:solidFill>
                <a:highlight>
                  <a:srgbClr val="FFFFFF"/>
                </a:highlight>
              </a:rPr>
              <a:t>=</a:t>
            </a:r>
            <a:r>
              <a:rPr lang="en-US" sz="1200" b="1" dirty="0">
                <a:solidFill>
                  <a:srgbClr val="0000FF"/>
                </a:solidFill>
                <a:highlight>
                  <a:srgbClr val="FFFFFF"/>
                </a:highlight>
              </a:rPr>
              <a:t>false</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boolean</a:t>
            </a:r>
            <a:r>
              <a:rPr lang="en-US" sz="1200" dirty="0">
                <a:solidFill>
                  <a:srgbClr val="000000"/>
                </a:solidFill>
                <a:highlight>
                  <a:srgbClr val="FFFFFF"/>
                </a:highlight>
              </a:rPr>
              <a:t> getLocation</a:t>
            </a:r>
            <a:r>
              <a:rPr lang="en-US" sz="1200" b="1" dirty="0">
                <a:solidFill>
                  <a:srgbClr val="000080"/>
                </a:solidFill>
                <a:highlight>
                  <a:srgbClr val="FFFFFF"/>
                </a:highlight>
              </a:rPr>
              <a:t>(</a:t>
            </a:r>
            <a:r>
              <a:rPr lang="en-US" sz="1200" dirty="0">
                <a:solidFill>
                  <a:srgbClr val="000000"/>
                </a:solidFill>
                <a:highlight>
                  <a:srgbClr val="FFFFFF"/>
                </a:highlight>
              </a:rPr>
              <a:t>Context </a:t>
            </a:r>
            <a:r>
              <a:rPr lang="en-US" sz="1200" dirty="0">
                <a:solidFill>
                  <a:srgbClr val="000000"/>
                </a:solidFill>
                <a:highlight>
                  <a:srgbClr val="FFFFFF"/>
                </a:highlight>
              </a:rPr>
              <a:t>context</a:t>
            </a:r>
            <a:r>
              <a:rPr lang="en-US" sz="1200" b="1" dirty="0">
                <a:solidFill>
                  <a:srgbClr val="000080"/>
                </a:solidFill>
                <a:highlight>
                  <a:srgbClr val="FFFFFF"/>
                </a:highlight>
              </a:rPr>
              <a:t>,</a:t>
            </a:r>
            <a:r>
              <a:rPr lang="en-US" sz="1200" dirty="0">
                <a:solidFill>
                  <a:srgbClr val="000000"/>
                </a:solidFill>
                <a:highlight>
                  <a:srgbClr val="FFFFFF"/>
                </a:highlight>
              </a:rPr>
              <a:t> LocationResult result</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008000"/>
                </a:solidFill>
                <a:highlight>
                  <a:srgbClr val="FFFFFF"/>
                </a:highlight>
              </a:rPr>
              <a:t>//To be defined later</a:t>
            </a:r>
          </a:p>
          <a:p>
            <a:r>
              <a:rPr lang="en-US" sz="1200" dirty="0">
                <a:solidFill>
                  <a:srgbClr val="000000"/>
                </a:solidFill>
                <a:highlight>
                  <a:srgbClr val="FFFFFF"/>
                </a:highlight>
              </a:rPr>
              <a:t>    </a:t>
            </a:r>
            <a:r>
              <a:rPr lang="en-US" sz="1200" b="1" dirty="0" smtClean="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LocationListener locationListenerGps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new</a:t>
            </a:r>
            <a:r>
              <a:rPr lang="en-US" sz="1200" dirty="0">
                <a:solidFill>
                  <a:srgbClr val="000000"/>
                </a:solidFill>
                <a:highlight>
                  <a:srgbClr val="FFFFFF"/>
                </a:highlight>
              </a:rPr>
              <a:t> LocationListener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008000"/>
                </a:solidFill>
                <a:highlight>
                  <a:srgbClr val="FFFFFF"/>
                </a:highlight>
              </a:rPr>
              <a:t>//To be defined later</a:t>
            </a:r>
          </a:p>
          <a:p>
            <a:r>
              <a:rPr lang="en-US" sz="1200" dirty="0">
                <a:solidFill>
                  <a:srgbClr val="000000"/>
                </a:solidFill>
                <a:highlight>
                  <a:srgbClr val="FFFFFF"/>
                </a:highlight>
              </a:rPr>
              <a:t>    </a:t>
            </a:r>
            <a:r>
              <a:rPr lang="en-US" sz="1200" b="1" dirty="0" smtClean="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LocationListener locationListenerNetwork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new</a:t>
            </a:r>
            <a:r>
              <a:rPr lang="en-US" sz="1200" dirty="0">
                <a:solidFill>
                  <a:srgbClr val="000000"/>
                </a:solidFill>
                <a:highlight>
                  <a:srgbClr val="FFFFFF"/>
                </a:highlight>
              </a:rPr>
              <a:t> LocationListener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008000"/>
                </a:solidFill>
                <a:highlight>
                  <a:srgbClr val="FFFFFF"/>
                </a:highlight>
              </a:rPr>
              <a:t>//To be defined later</a:t>
            </a:r>
          </a:p>
          <a:p>
            <a:r>
              <a:rPr lang="en-US" sz="1200" dirty="0">
                <a:solidFill>
                  <a:srgbClr val="000000"/>
                </a:solidFill>
                <a:highlight>
                  <a:srgbClr val="FFFFFF"/>
                </a:highlight>
              </a:rPr>
              <a:t>    </a:t>
            </a:r>
            <a:r>
              <a:rPr lang="en-US" sz="1200" b="1" dirty="0" smtClean="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class</a:t>
            </a:r>
            <a:r>
              <a:rPr lang="en-US" sz="1200" dirty="0">
                <a:solidFill>
                  <a:srgbClr val="000000"/>
                </a:solidFill>
                <a:highlight>
                  <a:srgbClr val="FFFFFF"/>
                </a:highlight>
              </a:rPr>
              <a:t> GetLastLocation </a:t>
            </a:r>
            <a:r>
              <a:rPr lang="en-US" sz="1200" b="1" dirty="0">
                <a:solidFill>
                  <a:srgbClr val="0000FF"/>
                </a:solidFill>
                <a:highlight>
                  <a:srgbClr val="FFFFFF"/>
                </a:highlight>
              </a:rPr>
              <a:t>extends</a:t>
            </a:r>
            <a:r>
              <a:rPr lang="en-US" sz="1200" dirty="0">
                <a:solidFill>
                  <a:srgbClr val="000000"/>
                </a:solidFill>
                <a:highlight>
                  <a:srgbClr val="FFFFFF"/>
                </a:highlight>
              </a:rPr>
              <a:t> TimerTask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008000"/>
                </a:solidFill>
                <a:highlight>
                  <a:srgbClr val="FFFFFF"/>
                </a:highlight>
              </a:rPr>
              <a:t>//To be defined later</a:t>
            </a:r>
          </a:p>
          <a:p>
            <a:r>
              <a:rPr lang="en-US" sz="1200" dirty="0">
                <a:solidFill>
                  <a:srgbClr val="000000"/>
                </a:solidFill>
                <a:highlight>
                  <a:srgbClr val="FFFFFF"/>
                </a:highlight>
              </a:rPr>
              <a:t>    </a:t>
            </a:r>
            <a:r>
              <a:rPr lang="en-US" sz="1200" b="1" dirty="0" smtClean="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static</a:t>
            </a:r>
            <a:r>
              <a:rPr lang="en-US" sz="1200" dirty="0">
                <a:solidFill>
                  <a:srgbClr val="000000"/>
                </a:solidFill>
                <a:highlight>
                  <a:srgbClr val="FFFFFF"/>
                </a:highlight>
              </a:rPr>
              <a:t> </a:t>
            </a:r>
            <a:r>
              <a:rPr lang="en-US" sz="1200" dirty="0">
                <a:solidFill>
                  <a:srgbClr val="8000FF"/>
                </a:solidFill>
                <a:highlight>
                  <a:srgbClr val="FFFFFF"/>
                </a:highlight>
              </a:rPr>
              <a:t>abstract</a:t>
            </a:r>
            <a:r>
              <a:rPr lang="en-US" sz="1200" dirty="0">
                <a:solidFill>
                  <a:srgbClr val="000000"/>
                </a:solidFill>
                <a:highlight>
                  <a:srgbClr val="FFFFFF"/>
                </a:highlight>
              </a:rPr>
              <a:t> </a:t>
            </a:r>
            <a:r>
              <a:rPr lang="en-US" sz="1200" dirty="0">
                <a:solidFill>
                  <a:srgbClr val="8000FF"/>
                </a:solidFill>
                <a:highlight>
                  <a:srgbClr val="FFFFFF"/>
                </a:highlight>
              </a:rPr>
              <a:t>class</a:t>
            </a:r>
            <a:r>
              <a:rPr lang="en-US" sz="1200" dirty="0">
                <a:solidFill>
                  <a:srgbClr val="000000"/>
                </a:solidFill>
                <a:highlight>
                  <a:srgbClr val="FFFFFF"/>
                </a:highlight>
              </a:rPr>
              <a:t> LocationResult</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abstract</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gotLocation</a:t>
            </a:r>
            <a:r>
              <a:rPr lang="en-US" sz="1200" b="1" dirty="0">
                <a:solidFill>
                  <a:srgbClr val="000080"/>
                </a:solidFill>
                <a:highlight>
                  <a:srgbClr val="FFFFFF"/>
                </a:highlight>
              </a:rPr>
              <a:t>(</a:t>
            </a:r>
            <a:r>
              <a:rPr lang="en-US" sz="1200" dirty="0">
                <a:solidFill>
                  <a:srgbClr val="000000"/>
                </a:solidFill>
                <a:highlight>
                  <a:srgbClr val="FFFFFF"/>
                </a:highlight>
              </a:rPr>
              <a:t>Location location</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008000"/>
                </a:solidFill>
                <a:highlight>
                  <a:srgbClr val="FFFFFF"/>
                </a:highlight>
              </a:rPr>
              <a:t>//To be defined later</a:t>
            </a:r>
          </a:p>
          <a:p>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b="1" dirty="0">
                <a:solidFill>
                  <a:srgbClr val="000080"/>
                </a:solidFill>
                <a:highlight>
                  <a:srgbClr val="FFFFFF"/>
                </a:highlight>
              </a:rPr>
              <a:t>}</a:t>
            </a:r>
            <a:endParaRPr lang="en-US" sz="1200" dirty="0"/>
          </a:p>
        </p:txBody>
      </p:sp>
    </p:spTree>
    <p:extLst>
      <p:ext uri="{BB962C8B-B14F-4D97-AF65-F5344CB8AC3E}">
        <p14:creationId xmlns:p14="http://schemas.microsoft.com/office/powerpoint/2010/main" val="1077244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 2: Create a Location Listener</a:t>
            </a:r>
            <a:endParaRPr lang="ko-KR" altLang="en-US" sz="3200" dirty="0"/>
          </a:p>
        </p:txBody>
      </p:sp>
      <p:sp>
        <p:nvSpPr>
          <p:cNvPr id="3" name="Content Placeholder 2"/>
          <p:cNvSpPr>
            <a:spLocks noGrp="1"/>
          </p:cNvSpPr>
          <p:nvPr>
            <p:ph idx="1"/>
          </p:nvPr>
        </p:nvSpPr>
        <p:spPr/>
        <p:txBody>
          <a:bodyPr>
            <a:normAutofit/>
          </a:bodyPr>
          <a:lstStyle/>
          <a:p>
            <a:r>
              <a:rPr lang="en-US" altLang="ko-KR" sz="1800" dirty="0" smtClean="0"/>
              <a:t>Create a Location Listener to listen to GPS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smtClean="0"/>
          </a:p>
          <a:p>
            <a:r>
              <a:rPr lang="en-US" altLang="ko-KR" sz="1800" dirty="0" smtClean="0"/>
              <a:t>Create a Location Listener to listen to Network Location – </a:t>
            </a:r>
          </a:p>
        </p:txBody>
      </p:sp>
      <p:sp>
        <p:nvSpPr>
          <p:cNvPr id="12" name="Rectangle 11"/>
          <p:cNvSpPr/>
          <p:nvPr/>
        </p:nvSpPr>
        <p:spPr>
          <a:xfrm>
            <a:off x="827584" y="1988840"/>
            <a:ext cx="6552728" cy="2123658"/>
          </a:xfrm>
          <a:prstGeom prst="rect">
            <a:avLst/>
          </a:prstGeom>
          <a:solidFill>
            <a:schemeClr val="bg1">
              <a:lumMod val="95000"/>
            </a:schemeClr>
          </a:solidFill>
        </p:spPr>
        <p:txBody>
          <a:bodyPr wrap="square">
            <a:spAutoFit/>
          </a:bodyPr>
          <a:lstStyle/>
          <a:p>
            <a:r>
              <a:rPr lang="en-US" sz="1200" dirty="0">
                <a:solidFill>
                  <a:srgbClr val="000000"/>
                </a:solidFill>
                <a:highlight>
                  <a:srgbClr val="FFFFFF"/>
                </a:highlight>
              </a:rPr>
              <a:t>LocationListener locationListenerGps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new</a:t>
            </a:r>
            <a:r>
              <a:rPr lang="en-US" sz="1200" dirty="0">
                <a:solidFill>
                  <a:srgbClr val="000000"/>
                </a:solidFill>
                <a:highlight>
                  <a:srgbClr val="FFFFFF"/>
                </a:highlight>
              </a:rPr>
              <a:t> LocationListener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onLocatiON</a:t>
            </a:r>
            <a:r>
              <a:rPr lang="en-US" sz="1200" b="1" dirty="0">
                <a:solidFill>
                  <a:srgbClr val="000080"/>
                </a:solidFill>
                <a:highlight>
                  <a:srgbClr val="FFFFFF"/>
                </a:highlight>
              </a:rPr>
              <a:t>-</a:t>
            </a:r>
            <a:r>
              <a:rPr lang="en-US" sz="1200" dirty="0">
                <a:solidFill>
                  <a:srgbClr val="000000"/>
                </a:solidFill>
                <a:highlight>
                  <a:srgbClr val="FFFFFF"/>
                </a:highlight>
              </a:rPr>
              <a:t>CHANGEd</a:t>
            </a:r>
            <a:r>
              <a:rPr lang="en-US" sz="1200" b="1" dirty="0">
                <a:solidFill>
                  <a:srgbClr val="000080"/>
                </a:solidFill>
                <a:highlight>
                  <a:srgbClr val="FFFFFF"/>
                </a:highlight>
              </a:rPr>
              <a:t>(</a:t>
            </a:r>
            <a:r>
              <a:rPr lang="en-US" sz="1200" dirty="0">
                <a:solidFill>
                  <a:srgbClr val="000000"/>
                </a:solidFill>
                <a:highlight>
                  <a:srgbClr val="FFFFFF"/>
                </a:highlight>
              </a:rPr>
              <a:t>Location location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timer1</a:t>
            </a:r>
            <a:r>
              <a:rPr lang="en-US" sz="1200" b="1" dirty="0">
                <a:solidFill>
                  <a:srgbClr val="000080"/>
                </a:solidFill>
                <a:highlight>
                  <a:srgbClr val="FFFFFF"/>
                </a:highlight>
              </a:rPr>
              <a:t>.</a:t>
            </a:r>
            <a:r>
              <a:rPr lang="en-US" sz="1200" dirty="0">
                <a:solidFill>
                  <a:srgbClr val="000000"/>
                </a:solidFill>
                <a:highlight>
                  <a:srgbClr val="FFFFFF"/>
                </a:highlight>
              </a:rPr>
              <a:t>cancel</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locationResult</a:t>
            </a:r>
            <a:r>
              <a:rPr lang="en-US" sz="1200" b="1" dirty="0">
                <a:solidFill>
                  <a:srgbClr val="000080"/>
                </a:solidFill>
                <a:highlight>
                  <a:srgbClr val="FFFFFF"/>
                </a:highlight>
              </a:rPr>
              <a:t>.</a:t>
            </a:r>
            <a:r>
              <a:rPr lang="en-US" sz="1200" dirty="0">
                <a:solidFill>
                  <a:srgbClr val="000000"/>
                </a:solidFill>
                <a:highlight>
                  <a:srgbClr val="FFFFFF"/>
                </a:highlight>
              </a:rPr>
              <a:t>gotLocation</a:t>
            </a:r>
            <a:r>
              <a:rPr lang="en-US" sz="1200" b="1" dirty="0">
                <a:solidFill>
                  <a:srgbClr val="000080"/>
                </a:solidFill>
                <a:highlight>
                  <a:srgbClr val="FFFFFF"/>
                </a:highlight>
              </a:rPr>
              <a:t>(</a:t>
            </a:r>
            <a:r>
              <a:rPr lang="en-US" sz="1200" dirty="0">
                <a:solidFill>
                  <a:srgbClr val="000000"/>
                </a:solidFill>
                <a:highlight>
                  <a:srgbClr val="FFFFFF"/>
                </a:highlight>
              </a:rPr>
              <a:t>location</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lm</a:t>
            </a:r>
            <a:r>
              <a:rPr lang="en-US" sz="1200" b="1" dirty="0">
                <a:solidFill>
                  <a:srgbClr val="000080"/>
                </a:solidFill>
                <a:highlight>
                  <a:srgbClr val="FFFFFF"/>
                </a:highlight>
              </a:rPr>
              <a:t>.</a:t>
            </a:r>
            <a:r>
              <a:rPr lang="en-US" sz="1200" dirty="0">
                <a:solidFill>
                  <a:srgbClr val="000000"/>
                </a:solidFill>
                <a:highlight>
                  <a:srgbClr val="FFFFFF"/>
                </a:highlight>
              </a:rPr>
              <a:t>removeUpdates</a:t>
            </a:r>
            <a:r>
              <a:rPr lang="en-US" sz="1200" b="1" dirty="0">
                <a:solidFill>
                  <a:srgbClr val="000080"/>
                </a:solidFill>
                <a:highlight>
                  <a:srgbClr val="FFFFFF"/>
                </a:highlight>
              </a:rPr>
              <a:t>(</a:t>
            </a:r>
            <a:r>
              <a:rPr lang="en-US" sz="1200" b="1" dirty="0">
                <a:solidFill>
                  <a:srgbClr val="0000FF"/>
                </a:solidFill>
                <a:highlight>
                  <a:srgbClr val="FFFFFF"/>
                </a:highlight>
              </a:rPr>
              <a:t>this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lm</a:t>
            </a:r>
            <a:r>
              <a:rPr lang="en-US" sz="1200" b="1" dirty="0">
                <a:solidFill>
                  <a:srgbClr val="000080"/>
                </a:solidFill>
                <a:highlight>
                  <a:srgbClr val="FFFFFF"/>
                </a:highlight>
              </a:rPr>
              <a:t>.</a:t>
            </a:r>
            <a:r>
              <a:rPr lang="en-US" sz="1200" dirty="0">
                <a:solidFill>
                  <a:srgbClr val="000000"/>
                </a:solidFill>
                <a:highlight>
                  <a:srgbClr val="FFFFFF"/>
                </a:highlight>
              </a:rPr>
              <a:t>removeUpdates</a:t>
            </a:r>
            <a:r>
              <a:rPr lang="en-US" sz="1200" b="1" dirty="0">
                <a:solidFill>
                  <a:srgbClr val="000080"/>
                </a:solidFill>
                <a:highlight>
                  <a:srgbClr val="FFFFFF"/>
                </a:highlight>
              </a:rPr>
              <a:t>(</a:t>
            </a:r>
            <a:r>
              <a:rPr lang="en-US" sz="1200" dirty="0">
                <a:solidFill>
                  <a:srgbClr val="000000"/>
                </a:solidFill>
                <a:highlight>
                  <a:srgbClr val="FFFFFF"/>
                </a:highlight>
              </a:rPr>
              <a:t>locationListenerNetwork</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onProviderDisabled</a:t>
            </a:r>
            <a:r>
              <a:rPr lang="en-US" sz="1200" b="1" dirty="0">
                <a:solidFill>
                  <a:srgbClr val="000080"/>
                </a:solidFill>
                <a:highlight>
                  <a:srgbClr val="FFFFFF"/>
                </a:highlight>
              </a:rPr>
              <a:t>(</a:t>
            </a:r>
            <a:r>
              <a:rPr lang="en-US" sz="1200" dirty="0">
                <a:solidFill>
                  <a:srgbClr val="000000"/>
                </a:solidFill>
                <a:highlight>
                  <a:srgbClr val="FFFFFF"/>
                </a:highlight>
              </a:rPr>
              <a:t>String provider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onProviderEnabled</a:t>
            </a:r>
            <a:r>
              <a:rPr lang="en-US" sz="1200" b="1" dirty="0">
                <a:solidFill>
                  <a:srgbClr val="000080"/>
                </a:solidFill>
                <a:highlight>
                  <a:srgbClr val="FFFFFF"/>
                </a:highlight>
              </a:rPr>
              <a:t>(</a:t>
            </a:r>
            <a:r>
              <a:rPr lang="en-US" sz="1200" dirty="0">
                <a:solidFill>
                  <a:srgbClr val="000000"/>
                </a:solidFill>
                <a:highlight>
                  <a:srgbClr val="FFFFFF"/>
                </a:highlight>
              </a:rPr>
              <a:t>String provider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onStatusChanged</a:t>
            </a:r>
            <a:r>
              <a:rPr lang="en-US" sz="1200" b="1" dirty="0">
                <a:solidFill>
                  <a:srgbClr val="000080"/>
                </a:solidFill>
                <a:highlight>
                  <a:srgbClr val="FFFFFF"/>
                </a:highlight>
              </a:rPr>
              <a:t>(</a:t>
            </a:r>
            <a:r>
              <a:rPr lang="en-US" sz="1200" dirty="0">
                <a:solidFill>
                  <a:srgbClr val="000000"/>
                </a:solidFill>
                <a:highlight>
                  <a:srgbClr val="FFFFFF"/>
                </a:highlight>
              </a:rPr>
              <a:t>String provider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00FF"/>
                </a:solidFill>
                <a:highlight>
                  <a:srgbClr val="FFFFFF"/>
                </a:highlight>
              </a:rPr>
              <a:t>int</a:t>
            </a:r>
            <a:r>
              <a:rPr lang="en-US" sz="1200" dirty="0">
                <a:solidFill>
                  <a:srgbClr val="000000"/>
                </a:solidFill>
                <a:highlight>
                  <a:srgbClr val="FFFFFF"/>
                </a:highlight>
              </a:rPr>
              <a:t> status</a:t>
            </a:r>
            <a:r>
              <a:rPr lang="en-US" sz="1200" b="1" dirty="0">
                <a:solidFill>
                  <a:srgbClr val="000080"/>
                </a:solidFill>
                <a:highlight>
                  <a:srgbClr val="FFFFFF"/>
                </a:highlight>
              </a:rPr>
              <a:t>,</a:t>
            </a:r>
            <a:r>
              <a:rPr lang="en-US" sz="1200" dirty="0">
                <a:solidFill>
                  <a:srgbClr val="000000"/>
                </a:solidFill>
                <a:highlight>
                  <a:srgbClr val="FFFFFF"/>
                </a:highlight>
              </a:rPr>
              <a:t> Bundle extras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p>
        </p:txBody>
      </p:sp>
      <p:sp>
        <p:nvSpPr>
          <p:cNvPr id="5" name="Rectangle 4"/>
          <p:cNvSpPr/>
          <p:nvPr/>
        </p:nvSpPr>
        <p:spPr>
          <a:xfrm>
            <a:off x="827584" y="4653136"/>
            <a:ext cx="6552728" cy="2123658"/>
          </a:xfrm>
          <a:prstGeom prst="rect">
            <a:avLst/>
          </a:prstGeom>
          <a:solidFill>
            <a:schemeClr val="bg1">
              <a:lumMod val="95000"/>
            </a:schemeClr>
          </a:solidFill>
        </p:spPr>
        <p:txBody>
          <a:bodyPr wrap="square">
            <a:spAutoFit/>
          </a:bodyPr>
          <a:lstStyle/>
          <a:p>
            <a:r>
              <a:rPr lang="en-US" sz="1200" dirty="0">
                <a:solidFill>
                  <a:srgbClr val="000000"/>
                </a:solidFill>
                <a:highlight>
                  <a:srgbClr val="FFFFFF"/>
                </a:highlight>
              </a:rPr>
              <a:t> LocationListener locationListenerNetwork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new</a:t>
            </a:r>
            <a:r>
              <a:rPr lang="en-US" sz="1200" dirty="0">
                <a:solidFill>
                  <a:srgbClr val="000000"/>
                </a:solidFill>
                <a:highlight>
                  <a:srgbClr val="FFFFFF"/>
                </a:highlight>
              </a:rPr>
              <a:t> LocationListener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onLocatiON</a:t>
            </a:r>
            <a:r>
              <a:rPr lang="en-US" sz="1200" b="1" dirty="0">
                <a:solidFill>
                  <a:srgbClr val="000080"/>
                </a:solidFill>
                <a:highlight>
                  <a:srgbClr val="FFFFFF"/>
                </a:highlight>
              </a:rPr>
              <a:t>-</a:t>
            </a:r>
            <a:r>
              <a:rPr lang="en-US" sz="1200" dirty="0">
                <a:solidFill>
                  <a:srgbClr val="000000"/>
                </a:solidFill>
                <a:highlight>
                  <a:srgbClr val="FFFFFF"/>
                </a:highlight>
              </a:rPr>
              <a:t>CHANGEd</a:t>
            </a:r>
            <a:r>
              <a:rPr lang="en-US" sz="1200" b="1" dirty="0">
                <a:solidFill>
                  <a:srgbClr val="000080"/>
                </a:solidFill>
                <a:highlight>
                  <a:srgbClr val="FFFFFF"/>
                </a:highlight>
              </a:rPr>
              <a:t>(</a:t>
            </a:r>
            <a:r>
              <a:rPr lang="en-US" sz="1200" dirty="0">
                <a:solidFill>
                  <a:srgbClr val="000000"/>
                </a:solidFill>
                <a:highlight>
                  <a:srgbClr val="FFFFFF"/>
                </a:highlight>
              </a:rPr>
              <a:t>Location location</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timer1</a:t>
            </a:r>
            <a:r>
              <a:rPr lang="en-US" sz="1200" b="1" dirty="0">
                <a:solidFill>
                  <a:srgbClr val="000080"/>
                </a:solidFill>
                <a:highlight>
                  <a:srgbClr val="FFFFFF"/>
                </a:highlight>
              </a:rPr>
              <a:t>.</a:t>
            </a:r>
            <a:r>
              <a:rPr lang="en-US" sz="1200" dirty="0">
                <a:solidFill>
                  <a:srgbClr val="000000"/>
                </a:solidFill>
                <a:highlight>
                  <a:srgbClr val="FFFFFF"/>
                </a:highlight>
              </a:rPr>
              <a:t>cancel</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locationResult</a:t>
            </a:r>
            <a:r>
              <a:rPr lang="en-US" sz="1200" b="1" dirty="0">
                <a:solidFill>
                  <a:srgbClr val="000080"/>
                </a:solidFill>
                <a:highlight>
                  <a:srgbClr val="FFFFFF"/>
                </a:highlight>
              </a:rPr>
              <a:t>.</a:t>
            </a:r>
            <a:r>
              <a:rPr lang="en-US" sz="1200" dirty="0">
                <a:solidFill>
                  <a:srgbClr val="000000"/>
                </a:solidFill>
                <a:highlight>
                  <a:srgbClr val="FFFFFF"/>
                </a:highlight>
              </a:rPr>
              <a:t>gotLocation</a:t>
            </a:r>
            <a:r>
              <a:rPr lang="en-US" sz="1200" b="1" dirty="0">
                <a:solidFill>
                  <a:srgbClr val="000080"/>
                </a:solidFill>
                <a:highlight>
                  <a:srgbClr val="FFFFFF"/>
                </a:highlight>
              </a:rPr>
              <a:t>(</a:t>
            </a:r>
            <a:r>
              <a:rPr lang="en-US" sz="1200" dirty="0">
                <a:solidFill>
                  <a:srgbClr val="000000"/>
                </a:solidFill>
                <a:highlight>
                  <a:srgbClr val="FFFFFF"/>
                </a:highlight>
              </a:rPr>
              <a:t>location</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lm</a:t>
            </a:r>
            <a:r>
              <a:rPr lang="en-US" sz="1200" b="1" dirty="0">
                <a:solidFill>
                  <a:srgbClr val="000080"/>
                </a:solidFill>
                <a:highlight>
                  <a:srgbClr val="FFFFFF"/>
                </a:highlight>
              </a:rPr>
              <a:t>.</a:t>
            </a:r>
            <a:r>
              <a:rPr lang="en-US" sz="1200" dirty="0">
                <a:solidFill>
                  <a:srgbClr val="000000"/>
                </a:solidFill>
                <a:highlight>
                  <a:srgbClr val="FFFFFF"/>
                </a:highlight>
              </a:rPr>
              <a:t>removeUpdates</a:t>
            </a:r>
            <a:r>
              <a:rPr lang="en-US" sz="1200" b="1" dirty="0">
                <a:solidFill>
                  <a:srgbClr val="000080"/>
                </a:solidFill>
                <a:highlight>
                  <a:srgbClr val="FFFFFF"/>
                </a:highlight>
              </a:rPr>
              <a:t>(</a:t>
            </a:r>
            <a:r>
              <a:rPr lang="en-US" sz="1200" b="1" dirty="0">
                <a:solidFill>
                  <a:srgbClr val="0000FF"/>
                </a:solidFill>
                <a:highlight>
                  <a:srgbClr val="FFFFFF"/>
                </a:highlight>
              </a:rPr>
              <a:t>this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lm</a:t>
            </a:r>
            <a:r>
              <a:rPr lang="en-US" sz="1200" b="1" dirty="0">
                <a:solidFill>
                  <a:srgbClr val="000080"/>
                </a:solidFill>
                <a:highlight>
                  <a:srgbClr val="FFFFFF"/>
                </a:highlight>
              </a:rPr>
              <a:t>.</a:t>
            </a:r>
            <a:r>
              <a:rPr lang="en-US" sz="1200" dirty="0">
                <a:solidFill>
                  <a:srgbClr val="000000"/>
                </a:solidFill>
                <a:highlight>
                  <a:srgbClr val="FFFFFF"/>
                </a:highlight>
              </a:rPr>
              <a:t>removeUpdates</a:t>
            </a:r>
            <a:r>
              <a:rPr lang="en-US" sz="1200" b="1" dirty="0">
                <a:solidFill>
                  <a:srgbClr val="000080"/>
                </a:solidFill>
                <a:highlight>
                  <a:srgbClr val="FFFFFF"/>
                </a:highlight>
              </a:rPr>
              <a:t>(</a:t>
            </a:r>
            <a:r>
              <a:rPr lang="en-US" sz="1200" dirty="0">
                <a:solidFill>
                  <a:srgbClr val="000000"/>
                </a:solidFill>
                <a:highlight>
                  <a:srgbClr val="FFFFFF"/>
                </a:highlight>
              </a:rPr>
              <a:t>locationListenerGps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onProviderDisabled</a:t>
            </a:r>
            <a:r>
              <a:rPr lang="en-US" sz="1200" b="1" dirty="0">
                <a:solidFill>
                  <a:srgbClr val="000080"/>
                </a:solidFill>
                <a:highlight>
                  <a:srgbClr val="FFFFFF"/>
                </a:highlight>
              </a:rPr>
              <a:t>(</a:t>
            </a:r>
            <a:r>
              <a:rPr lang="en-US" sz="1200" dirty="0">
                <a:solidFill>
                  <a:srgbClr val="000000"/>
                </a:solidFill>
                <a:highlight>
                  <a:srgbClr val="FFFFFF"/>
                </a:highlight>
              </a:rPr>
              <a:t>String provider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onProviderEnabled</a:t>
            </a:r>
            <a:r>
              <a:rPr lang="en-US" sz="1200" b="1" dirty="0">
                <a:solidFill>
                  <a:srgbClr val="000080"/>
                </a:solidFill>
                <a:highlight>
                  <a:srgbClr val="FFFFFF"/>
                </a:highlight>
              </a:rPr>
              <a:t>(</a:t>
            </a:r>
            <a:r>
              <a:rPr lang="en-US" sz="1200" dirty="0">
                <a:solidFill>
                  <a:srgbClr val="000000"/>
                </a:solidFill>
                <a:highlight>
                  <a:srgbClr val="FFFFFF"/>
                </a:highlight>
              </a:rPr>
              <a:t>String provider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dirty="0">
                <a:solidFill>
                  <a:srgbClr val="8000FF"/>
                </a:solidFill>
                <a:highlight>
                  <a:srgbClr val="FFFFFF"/>
                </a:highlight>
              </a:rPr>
              <a:t>public</a:t>
            </a:r>
            <a:r>
              <a:rPr lang="en-US" sz="1200" dirty="0">
                <a:solidFill>
                  <a:srgbClr val="000000"/>
                </a:solidFill>
                <a:highlight>
                  <a:srgbClr val="FFFFFF"/>
                </a:highlight>
              </a:rPr>
              <a:t> </a:t>
            </a:r>
            <a:r>
              <a:rPr lang="en-US" sz="1200" dirty="0">
                <a:solidFill>
                  <a:srgbClr val="8000FF"/>
                </a:solidFill>
                <a:highlight>
                  <a:srgbClr val="FFFFFF"/>
                </a:highlight>
              </a:rPr>
              <a:t>void</a:t>
            </a:r>
            <a:r>
              <a:rPr lang="en-US" sz="1200" dirty="0">
                <a:solidFill>
                  <a:srgbClr val="000000"/>
                </a:solidFill>
                <a:highlight>
                  <a:srgbClr val="FFFFFF"/>
                </a:highlight>
              </a:rPr>
              <a:t> onStatusChanged</a:t>
            </a:r>
            <a:r>
              <a:rPr lang="en-US" sz="1200" b="1" dirty="0">
                <a:solidFill>
                  <a:srgbClr val="000080"/>
                </a:solidFill>
                <a:highlight>
                  <a:srgbClr val="FFFFFF"/>
                </a:highlight>
              </a:rPr>
              <a:t>(</a:t>
            </a:r>
            <a:r>
              <a:rPr lang="en-US" sz="1200" dirty="0">
                <a:solidFill>
                  <a:srgbClr val="000000"/>
                </a:solidFill>
                <a:highlight>
                  <a:srgbClr val="FFFFFF"/>
                </a:highlight>
              </a:rPr>
              <a:t>String provider</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8000FF"/>
                </a:solidFill>
                <a:highlight>
                  <a:srgbClr val="FFFFFF"/>
                </a:highlight>
              </a:rPr>
              <a:t>int</a:t>
            </a:r>
            <a:r>
              <a:rPr lang="en-US" sz="1200" dirty="0">
                <a:solidFill>
                  <a:srgbClr val="000000"/>
                </a:solidFill>
                <a:highlight>
                  <a:srgbClr val="FFFFFF"/>
                </a:highlight>
              </a:rPr>
              <a:t> status</a:t>
            </a:r>
            <a:r>
              <a:rPr lang="en-US" sz="1200" b="1" dirty="0">
                <a:solidFill>
                  <a:srgbClr val="000080"/>
                </a:solidFill>
                <a:highlight>
                  <a:srgbClr val="FFFFFF"/>
                </a:highlight>
              </a:rPr>
              <a:t>,</a:t>
            </a:r>
            <a:r>
              <a:rPr lang="en-US" sz="1200" dirty="0">
                <a:solidFill>
                  <a:srgbClr val="000000"/>
                </a:solidFill>
                <a:highlight>
                  <a:srgbClr val="FFFFFF"/>
                </a:highlight>
              </a:rPr>
              <a:t> Bundle extras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80"/>
                </a:solidFill>
                <a:highlight>
                  <a:srgbClr val="FFFFFF"/>
                </a:highlight>
              </a:rPr>
              <a:t>};</a:t>
            </a:r>
            <a:endParaRPr lang="en-US" sz="1200" dirty="0"/>
          </a:p>
        </p:txBody>
      </p:sp>
    </p:spTree>
    <p:extLst>
      <p:ext uri="{BB962C8B-B14F-4D97-AF65-F5344CB8AC3E}">
        <p14:creationId xmlns:p14="http://schemas.microsoft.com/office/powerpoint/2010/main" val="22688012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smtClean="0"/>
              <a:t>Step3 : Read Location Data</a:t>
            </a:r>
            <a:endParaRPr lang="ko-KR" altLang="en-US" sz="3200" dirty="0"/>
          </a:p>
        </p:txBody>
      </p:sp>
      <p:sp>
        <p:nvSpPr>
          <p:cNvPr id="3" name="Content Placeholder 2"/>
          <p:cNvSpPr>
            <a:spLocks noGrp="1"/>
          </p:cNvSpPr>
          <p:nvPr>
            <p:ph idx="1"/>
          </p:nvPr>
        </p:nvSpPr>
        <p:spPr>
          <a:xfrm>
            <a:off x="467544" y="1340768"/>
            <a:ext cx="7620000" cy="4800600"/>
          </a:xfrm>
        </p:spPr>
        <p:txBody>
          <a:bodyPr>
            <a:normAutofit/>
          </a:bodyPr>
          <a:lstStyle/>
          <a:p>
            <a:pPr marL="114300" indent="0">
              <a:buNone/>
            </a:pPr>
            <a:r>
              <a:rPr lang="en-US" altLang="ko-KR" sz="1800" dirty="0" smtClean="0"/>
              <a:t>Read the last known location using the Location Manager –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r>
              <a:rPr lang="en-US" altLang="ko-KR" sz="1800" dirty="0" smtClean="0"/>
              <a:t/>
            </a:r>
            <a:br>
              <a:rPr lang="en-US" altLang="ko-KR" sz="1800" dirty="0" smtClean="0"/>
            </a:br>
            <a:endParaRPr lang="en-US" altLang="ko-KR" sz="1800" dirty="0" smtClean="0"/>
          </a:p>
        </p:txBody>
      </p:sp>
      <p:sp>
        <p:nvSpPr>
          <p:cNvPr id="7" name="Rectangle 6"/>
          <p:cNvSpPr/>
          <p:nvPr/>
        </p:nvSpPr>
        <p:spPr>
          <a:xfrm>
            <a:off x="683568" y="1723736"/>
            <a:ext cx="7200800" cy="5170646"/>
          </a:xfrm>
          <a:prstGeom prst="rect">
            <a:avLst/>
          </a:prstGeom>
          <a:solidFill>
            <a:schemeClr val="bg1">
              <a:lumMod val="95000"/>
            </a:schemeClr>
          </a:solidFill>
        </p:spPr>
        <p:txBody>
          <a:bodyPr wrap="square">
            <a:spAutoFit/>
          </a:bodyPr>
          <a:lstStyle/>
          <a:p>
            <a:r>
              <a:rPr lang="en-US" sz="1100" dirty="0">
                <a:solidFill>
                  <a:srgbClr val="000000"/>
                </a:solidFill>
                <a:highlight>
                  <a:srgbClr val="FFFFFF"/>
                </a:highlight>
              </a:rPr>
              <a:t> </a:t>
            </a:r>
            <a:r>
              <a:rPr lang="en-US" sz="1100" dirty="0">
                <a:solidFill>
                  <a:srgbClr val="8000FF"/>
                </a:solidFill>
                <a:highlight>
                  <a:srgbClr val="FFFFFF"/>
                </a:highlight>
              </a:rPr>
              <a:t>class</a:t>
            </a:r>
            <a:r>
              <a:rPr lang="en-US" sz="1100" dirty="0">
                <a:solidFill>
                  <a:srgbClr val="000000"/>
                </a:solidFill>
                <a:highlight>
                  <a:srgbClr val="FFFFFF"/>
                </a:highlight>
              </a:rPr>
              <a:t> GetLastLocation </a:t>
            </a:r>
            <a:r>
              <a:rPr lang="en-US" sz="1100" b="1" dirty="0">
                <a:solidFill>
                  <a:srgbClr val="0000FF"/>
                </a:solidFill>
                <a:highlight>
                  <a:srgbClr val="FFFFFF"/>
                </a:highlight>
              </a:rPr>
              <a:t>extends</a:t>
            </a:r>
            <a:r>
              <a:rPr lang="en-US" sz="1100" dirty="0">
                <a:solidFill>
                  <a:srgbClr val="000000"/>
                </a:solidFill>
                <a:highlight>
                  <a:srgbClr val="FFFFFF"/>
                </a:highlight>
              </a:rPr>
              <a:t> TimerTask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@Override</a:t>
            </a:r>
          </a:p>
          <a:p>
            <a:r>
              <a:rPr lang="en-US" sz="1100" dirty="0">
                <a:solidFill>
                  <a:srgbClr val="000000"/>
                </a:solidFill>
                <a:highlight>
                  <a:srgbClr val="FFFFFF"/>
                </a:highlight>
              </a:rPr>
              <a:t>        </a:t>
            </a:r>
            <a:r>
              <a:rPr lang="en-US" sz="1100" dirty="0">
                <a:solidFill>
                  <a:srgbClr val="8000FF"/>
                </a:solidFill>
                <a:highlight>
                  <a:srgbClr val="FFFFFF"/>
                </a:highlight>
              </a:rPr>
              <a:t>public</a:t>
            </a:r>
            <a:r>
              <a:rPr lang="en-US" sz="1100" dirty="0">
                <a:solidFill>
                  <a:srgbClr val="000000"/>
                </a:solidFill>
                <a:highlight>
                  <a:srgbClr val="FFFFFF"/>
                </a:highlight>
              </a:rPr>
              <a:t> </a:t>
            </a:r>
            <a:r>
              <a:rPr lang="en-US" sz="1100" dirty="0">
                <a:solidFill>
                  <a:srgbClr val="8000FF"/>
                </a:solidFill>
                <a:highlight>
                  <a:srgbClr val="FFFFFF"/>
                </a:highlight>
              </a:rPr>
              <a:t>void</a:t>
            </a:r>
            <a:r>
              <a:rPr lang="en-US" sz="1100" dirty="0">
                <a:solidFill>
                  <a:srgbClr val="000000"/>
                </a:solidFill>
                <a:highlight>
                  <a:srgbClr val="FFFFFF"/>
                </a:highlight>
              </a:rPr>
              <a:t> run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lm</a:t>
            </a:r>
            <a:r>
              <a:rPr lang="en-US" sz="1100" b="1" dirty="0">
                <a:solidFill>
                  <a:srgbClr val="000080"/>
                </a:solidFill>
                <a:highlight>
                  <a:srgbClr val="FFFFFF"/>
                </a:highlight>
              </a:rPr>
              <a:t>.</a:t>
            </a:r>
            <a:r>
              <a:rPr lang="en-US" sz="1100" dirty="0">
                <a:solidFill>
                  <a:srgbClr val="000000"/>
                </a:solidFill>
                <a:highlight>
                  <a:srgbClr val="FFFFFF"/>
                </a:highlight>
              </a:rPr>
              <a:t>removeUpdates</a:t>
            </a:r>
            <a:r>
              <a:rPr lang="en-US" sz="1100" b="1" dirty="0">
                <a:solidFill>
                  <a:srgbClr val="000080"/>
                </a:solidFill>
                <a:highlight>
                  <a:srgbClr val="FFFFFF"/>
                </a:highlight>
              </a:rPr>
              <a:t>(</a:t>
            </a:r>
            <a:r>
              <a:rPr lang="en-US" sz="1100" dirty="0">
                <a:solidFill>
                  <a:srgbClr val="000000"/>
                </a:solidFill>
                <a:highlight>
                  <a:srgbClr val="FFFFFF"/>
                </a:highlight>
              </a:rPr>
              <a:t>locationListenerGps</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lm</a:t>
            </a:r>
            <a:r>
              <a:rPr lang="en-US" sz="1100" b="1" dirty="0">
                <a:solidFill>
                  <a:srgbClr val="000080"/>
                </a:solidFill>
                <a:highlight>
                  <a:srgbClr val="FFFFFF"/>
                </a:highlight>
              </a:rPr>
              <a:t>.</a:t>
            </a:r>
            <a:r>
              <a:rPr lang="en-US" sz="1100" dirty="0">
                <a:solidFill>
                  <a:srgbClr val="000000"/>
                </a:solidFill>
                <a:highlight>
                  <a:srgbClr val="FFFFFF"/>
                </a:highlight>
              </a:rPr>
              <a:t>removeUpdates</a:t>
            </a:r>
            <a:r>
              <a:rPr lang="en-US" sz="1100" b="1" dirty="0">
                <a:solidFill>
                  <a:srgbClr val="000080"/>
                </a:solidFill>
                <a:highlight>
                  <a:srgbClr val="FFFFFF"/>
                </a:highlight>
              </a:rPr>
              <a:t>(</a:t>
            </a:r>
            <a:r>
              <a:rPr lang="en-US" sz="1100" dirty="0">
                <a:solidFill>
                  <a:srgbClr val="000000"/>
                </a:solidFill>
                <a:highlight>
                  <a:srgbClr val="FFFFFF"/>
                </a:highlight>
              </a:rPr>
              <a:t>locationListenerNetwork</a:t>
            </a:r>
            <a:r>
              <a:rPr lang="en-US" sz="1100" b="1" dirty="0" smtClean="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Location net_loc</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r>
              <a:rPr lang="en-US" sz="1100" dirty="0">
                <a:solidFill>
                  <a:srgbClr val="000000"/>
                </a:solidFill>
                <a:highlight>
                  <a:srgbClr val="FFFFFF"/>
                </a:highlight>
              </a:rPr>
              <a:t> gps_loc</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gps_enabled</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gps_loc</a:t>
            </a:r>
            <a:r>
              <a:rPr lang="en-US" sz="1100" b="1" dirty="0">
                <a:solidFill>
                  <a:srgbClr val="000080"/>
                </a:solidFill>
                <a:highlight>
                  <a:srgbClr val="FFFFFF"/>
                </a:highlight>
              </a:rPr>
              <a:t>=</a:t>
            </a:r>
            <a:r>
              <a:rPr lang="en-US" sz="1100" dirty="0">
                <a:solidFill>
                  <a:srgbClr val="000000"/>
                </a:solidFill>
                <a:highlight>
                  <a:srgbClr val="FFFFFF"/>
                </a:highlight>
              </a:rPr>
              <a:t>lm</a:t>
            </a:r>
            <a:r>
              <a:rPr lang="en-US" sz="1100" b="1" dirty="0">
                <a:solidFill>
                  <a:srgbClr val="000080"/>
                </a:solidFill>
                <a:highlight>
                  <a:srgbClr val="FFFFFF"/>
                </a:highlight>
              </a:rPr>
              <a:t>.</a:t>
            </a:r>
            <a:r>
              <a:rPr lang="en-US" sz="1100" dirty="0">
                <a:solidFill>
                  <a:srgbClr val="000000"/>
                </a:solidFill>
                <a:highlight>
                  <a:srgbClr val="FFFFFF"/>
                </a:highlight>
              </a:rPr>
              <a:t>getLastKnownLocation</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GPS_PROVIDER</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network_enabled</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net_loc</a:t>
            </a:r>
            <a:r>
              <a:rPr lang="en-US" sz="1100" b="1" dirty="0">
                <a:solidFill>
                  <a:srgbClr val="000080"/>
                </a:solidFill>
                <a:highlight>
                  <a:srgbClr val="FFFFFF"/>
                </a:highlight>
              </a:rPr>
              <a:t>=</a:t>
            </a:r>
            <a:r>
              <a:rPr lang="en-US" sz="1100" dirty="0">
                <a:solidFill>
                  <a:srgbClr val="000000"/>
                </a:solidFill>
                <a:highlight>
                  <a:srgbClr val="FFFFFF"/>
                </a:highlight>
              </a:rPr>
              <a:t>lm</a:t>
            </a:r>
            <a:r>
              <a:rPr lang="en-US" sz="1100" b="1" dirty="0">
                <a:solidFill>
                  <a:srgbClr val="000080"/>
                </a:solidFill>
                <a:highlight>
                  <a:srgbClr val="FFFFFF"/>
                </a:highlight>
              </a:rPr>
              <a:t>.</a:t>
            </a:r>
            <a:r>
              <a:rPr lang="en-US" sz="1100" dirty="0">
                <a:solidFill>
                  <a:srgbClr val="000000"/>
                </a:solidFill>
                <a:highlight>
                  <a:srgbClr val="FFFFFF"/>
                </a:highlight>
              </a:rPr>
              <a:t>getLastKnownLocation</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NETWORK_PROVIDER</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8000"/>
                </a:solidFill>
                <a:highlight>
                  <a:srgbClr val="FFFFFF"/>
                </a:highlight>
              </a:rPr>
              <a:t>//if there are both values use the latest one</a:t>
            </a: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gps_loc</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dirty="0">
                <a:solidFill>
                  <a:srgbClr val="000000"/>
                </a:solidFill>
                <a:highlight>
                  <a:srgbClr val="FFFFFF"/>
                </a:highlight>
              </a:rPr>
              <a:t> </a:t>
            </a:r>
            <a:r>
              <a:rPr lang="en-US" sz="1100" b="1" dirty="0">
                <a:solidFill>
                  <a:srgbClr val="000080"/>
                </a:solidFill>
                <a:highlight>
                  <a:srgbClr val="FFFFFF"/>
                </a:highlight>
              </a:rPr>
              <a:t>&amp;&amp;</a:t>
            </a:r>
            <a:r>
              <a:rPr lang="en-US" sz="1100" dirty="0">
                <a:solidFill>
                  <a:srgbClr val="000000"/>
                </a:solidFill>
                <a:highlight>
                  <a:srgbClr val="FFFFFF"/>
                </a:highlight>
              </a:rPr>
              <a:t> net_loc</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gps_loc</a:t>
            </a:r>
            <a:r>
              <a:rPr lang="en-US" sz="1100" b="1" dirty="0">
                <a:solidFill>
                  <a:srgbClr val="000080"/>
                </a:solidFill>
                <a:highlight>
                  <a:srgbClr val="FFFFFF"/>
                </a:highlight>
              </a:rPr>
              <a:t>.</a:t>
            </a:r>
            <a:r>
              <a:rPr lang="en-US" sz="1100" dirty="0">
                <a:solidFill>
                  <a:srgbClr val="000000"/>
                </a:solidFill>
                <a:highlight>
                  <a:srgbClr val="FFFFFF"/>
                </a:highlight>
              </a:rPr>
              <a:t>getTime</a:t>
            </a:r>
            <a:r>
              <a:rPr lang="en-US" sz="1100" b="1" dirty="0">
                <a:solidFill>
                  <a:srgbClr val="000080"/>
                </a:solidFill>
                <a:highlight>
                  <a:srgbClr val="FFFFFF"/>
                </a:highlight>
              </a:rPr>
              <a:t>()&gt;</a:t>
            </a:r>
            <a:r>
              <a:rPr lang="en-US" sz="1100" dirty="0">
                <a:solidFill>
                  <a:srgbClr val="000000"/>
                </a:solidFill>
                <a:highlight>
                  <a:srgbClr val="FFFFFF"/>
                </a:highlight>
              </a:rPr>
              <a:t>net_loc</a:t>
            </a:r>
            <a:r>
              <a:rPr lang="en-US" sz="1100" b="1" dirty="0">
                <a:solidFill>
                  <a:srgbClr val="000080"/>
                </a:solidFill>
                <a:highlight>
                  <a:srgbClr val="FFFFFF"/>
                </a:highlight>
              </a:rPr>
              <a:t>.</a:t>
            </a:r>
            <a:r>
              <a:rPr lang="en-US" sz="1100" dirty="0">
                <a:solidFill>
                  <a:srgbClr val="000000"/>
                </a:solidFill>
                <a:highlight>
                  <a:srgbClr val="FFFFFF"/>
                </a:highlight>
              </a:rPr>
              <a:t>getTime</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locationResult</a:t>
            </a:r>
            <a:r>
              <a:rPr lang="en-US" sz="1100" b="1" dirty="0">
                <a:solidFill>
                  <a:srgbClr val="000080"/>
                </a:solidFill>
                <a:highlight>
                  <a:srgbClr val="FFFFFF"/>
                </a:highlight>
              </a:rPr>
              <a:t>.</a:t>
            </a:r>
            <a:r>
              <a:rPr lang="en-US" sz="1100" dirty="0">
                <a:solidFill>
                  <a:srgbClr val="000000"/>
                </a:solidFill>
                <a:highlight>
                  <a:srgbClr val="FFFFFF"/>
                </a:highlight>
              </a:rPr>
              <a:t>gotLocation</a:t>
            </a:r>
            <a:r>
              <a:rPr lang="en-US" sz="1100" b="1" dirty="0">
                <a:solidFill>
                  <a:srgbClr val="000080"/>
                </a:solidFill>
                <a:highlight>
                  <a:srgbClr val="FFFFFF"/>
                </a:highlight>
              </a:rPr>
              <a:t>(</a:t>
            </a:r>
            <a:r>
              <a:rPr lang="en-US" sz="1100" dirty="0">
                <a:solidFill>
                  <a:srgbClr val="000000"/>
                </a:solidFill>
                <a:highlight>
                  <a:srgbClr val="FFFFFF"/>
                </a:highlight>
              </a:rPr>
              <a:t>gps_loc</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else</a:t>
            </a:r>
            <a:endParaRPr lang="en-US" sz="1100" dirty="0">
              <a:solidFill>
                <a:srgbClr val="000000"/>
              </a:solidFill>
              <a:highlight>
                <a:srgbClr val="FFFFFF"/>
              </a:highlight>
            </a:endParaRPr>
          </a:p>
          <a:p>
            <a:r>
              <a:rPr lang="en-US" sz="1100" dirty="0">
                <a:solidFill>
                  <a:srgbClr val="000000"/>
                </a:solidFill>
                <a:highlight>
                  <a:srgbClr val="FFFFFF"/>
                </a:highlight>
              </a:rPr>
              <a:t>                    locationResult</a:t>
            </a:r>
            <a:r>
              <a:rPr lang="en-US" sz="1100" b="1" dirty="0">
                <a:solidFill>
                  <a:srgbClr val="000080"/>
                </a:solidFill>
                <a:highlight>
                  <a:srgbClr val="FFFFFF"/>
                </a:highlight>
              </a:rPr>
              <a:t>.</a:t>
            </a:r>
            <a:r>
              <a:rPr lang="en-US" sz="1100" dirty="0">
                <a:solidFill>
                  <a:srgbClr val="000000"/>
                </a:solidFill>
                <a:highlight>
                  <a:srgbClr val="FFFFFF"/>
                </a:highlight>
              </a:rPr>
              <a:t>gotLocation</a:t>
            </a:r>
            <a:r>
              <a:rPr lang="en-US" sz="1100" b="1" dirty="0">
                <a:solidFill>
                  <a:srgbClr val="000080"/>
                </a:solidFill>
                <a:highlight>
                  <a:srgbClr val="FFFFFF"/>
                </a:highlight>
              </a:rPr>
              <a:t>(</a:t>
            </a:r>
            <a:r>
              <a:rPr lang="en-US" sz="1100" dirty="0">
                <a:solidFill>
                  <a:srgbClr val="000000"/>
                </a:solidFill>
                <a:highlight>
                  <a:srgbClr val="FFFFFF"/>
                </a:highlight>
              </a:rPr>
              <a:t>net_loc</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return</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smtClean="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gps_loc</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locationResult</a:t>
            </a:r>
            <a:r>
              <a:rPr lang="en-US" sz="1100" b="1" dirty="0">
                <a:solidFill>
                  <a:srgbClr val="000080"/>
                </a:solidFill>
                <a:highlight>
                  <a:srgbClr val="FFFFFF"/>
                </a:highlight>
              </a:rPr>
              <a:t>.</a:t>
            </a:r>
            <a:r>
              <a:rPr lang="en-US" sz="1100" dirty="0">
                <a:solidFill>
                  <a:srgbClr val="000000"/>
                </a:solidFill>
                <a:highlight>
                  <a:srgbClr val="FFFFFF"/>
                </a:highlight>
              </a:rPr>
              <a:t>gotLocation</a:t>
            </a:r>
            <a:r>
              <a:rPr lang="en-US" sz="1100" b="1" dirty="0">
                <a:solidFill>
                  <a:srgbClr val="000080"/>
                </a:solidFill>
                <a:highlight>
                  <a:srgbClr val="FFFFFF"/>
                </a:highlight>
              </a:rPr>
              <a:t>(</a:t>
            </a:r>
            <a:r>
              <a:rPr lang="en-US" sz="1100" dirty="0">
                <a:solidFill>
                  <a:srgbClr val="000000"/>
                </a:solidFill>
                <a:highlight>
                  <a:srgbClr val="FFFFFF"/>
                </a:highlight>
              </a:rPr>
              <a:t>gps_loc</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return</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net_loc</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locationResult</a:t>
            </a:r>
            <a:r>
              <a:rPr lang="en-US" sz="1100" b="1" dirty="0">
                <a:solidFill>
                  <a:srgbClr val="000080"/>
                </a:solidFill>
                <a:highlight>
                  <a:srgbClr val="FFFFFF"/>
                </a:highlight>
              </a:rPr>
              <a:t>.</a:t>
            </a:r>
            <a:r>
              <a:rPr lang="en-US" sz="1100" dirty="0">
                <a:solidFill>
                  <a:srgbClr val="000000"/>
                </a:solidFill>
                <a:highlight>
                  <a:srgbClr val="FFFFFF"/>
                </a:highlight>
              </a:rPr>
              <a:t>gotLocation</a:t>
            </a:r>
            <a:r>
              <a:rPr lang="en-US" sz="1100" b="1" dirty="0">
                <a:solidFill>
                  <a:srgbClr val="000080"/>
                </a:solidFill>
                <a:highlight>
                  <a:srgbClr val="FFFFFF"/>
                </a:highlight>
              </a:rPr>
              <a:t>(</a:t>
            </a:r>
            <a:r>
              <a:rPr lang="en-US" sz="1100" dirty="0">
                <a:solidFill>
                  <a:srgbClr val="000000"/>
                </a:solidFill>
                <a:highlight>
                  <a:srgbClr val="FFFFFF"/>
                </a:highlight>
              </a:rPr>
              <a:t>net_loc</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return</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locationResult</a:t>
            </a:r>
            <a:r>
              <a:rPr lang="en-US" sz="1100" b="1" dirty="0">
                <a:solidFill>
                  <a:srgbClr val="000080"/>
                </a:solidFill>
                <a:highlight>
                  <a:srgbClr val="FFFFFF"/>
                </a:highlight>
              </a:rPr>
              <a:t>.</a:t>
            </a:r>
            <a:r>
              <a:rPr lang="en-US" sz="1100" dirty="0">
                <a:solidFill>
                  <a:srgbClr val="000000"/>
                </a:solidFill>
                <a:highlight>
                  <a:srgbClr val="FFFFFF"/>
                </a:highlight>
              </a:rPr>
              <a:t>gotLocation</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smtClean="0">
              <a:solidFill>
                <a:srgbClr val="000000"/>
              </a:solidFill>
              <a:latin typeface="Consolas"/>
            </a:endParaRPr>
          </a:p>
        </p:txBody>
      </p:sp>
    </p:spTree>
    <p:extLst>
      <p:ext uri="{BB962C8B-B14F-4D97-AF65-F5344CB8AC3E}">
        <p14:creationId xmlns:p14="http://schemas.microsoft.com/office/powerpoint/2010/main" val="27895950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Request Location Updates</a:t>
            </a:r>
            <a:endParaRPr lang="en-US" dirty="0"/>
          </a:p>
        </p:txBody>
      </p:sp>
      <p:sp>
        <p:nvSpPr>
          <p:cNvPr id="3" name="Content Placeholder 2"/>
          <p:cNvSpPr>
            <a:spLocks noGrp="1"/>
          </p:cNvSpPr>
          <p:nvPr>
            <p:ph idx="1"/>
          </p:nvPr>
        </p:nvSpPr>
        <p:spPr/>
        <p:txBody>
          <a:bodyPr/>
          <a:lstStyle/>
          <a:p>
            <a:pPr marL="114300" indent="0">
              <a:buNone/>
            </a:pPr>
            <a:r>
              <a:rPr lang="en-US" dirty="0" smtClean="0"/>
              <a:t>Request updates to the location - </a:t>
            </a:r>
            <a:endParaRPr lang="en-US" dirty="0"/>
          </a:p>
        </p:txBody>
      </p:sp>
      <p:sp>
        <p:nvSpPr>
          <p:cNvPr id="4" name="Rectangle 3"/>
          <p:cNvSpPr/>
          <p:nvPr/>
        </p:nvSpPr>
        <p:spPr>
          <a:xfrm>
            <a:off x="611560" y="2060848"/>
            <a:ext cx="7200800" cy="3985706"/>
          </a:xfrm>
          <a:prstGeom prst="rect">
            <a:avLst/>
          </a:prstGeom>
          <a:solidFill>
            <a:schemeClr val="bg1">
              <a:lumMod val="95000"/>
            </a:schemeClr>
          </a:solidFill>
        </p:spPr>
        <p:txBody>
          <a:bodyPr wrap="square">
            <a:spAutoFit/>
          </a:bodyPr>
          <a:lstStyle/>
          <a:p>
            <a:r>
              <a:rPr lang="en-US" sz="1100" dirty="0">
                <a:solidFill>
                  <a:srgbClr val="000000"/>
                </a:solidFill>
                <a:highlight>
                  <a:srgbClr val="FFFFFF"/>
                </a:highlight>
              </a:rPr>
              <a:t> </a:t>
            </a:r>
            <a:r>
              <a:rPr lang="en-US" sz="1100" dirty="0">
                <a:solidFill>
                  <a:srgbClr val="8000FF"/>
                </a:solidFill>
                <a:highlight>
                  <a:srgbClr val="FFFFFF"/>
                </a:highlight>
              </a:rPr>
              <a:t>public</a:t>
            </a:r>
            <a:r>
              <a:rPr lang="en-US" sz="1100" dirty="0">
                <a:solidFill>
                  <a:srgbClr val="000000"/>
                </a:solidFill>
                <a:highlight>
                  <a:srgbClr val="FFFFFF"/>
                </a:highlight>
              </a:rPr>
              <a:t> </a:t>
            </a:r>
            <a:r>
              <a:rPr lang="en-US" sz="1100" dirty="0">
                <a:solidFill>
                  <a:srgbClr val="8000FF"/>
                </a:solidFill>
                <a:highlight>
                  <a:srgbClr val="FFFFFF"/>
                </a:highlight>
              </a:rPr>
              <a:t>boolean</a:t>
            </a:r>
            <a:r>
              <a:rPr lang="en-US" sz="1100" dirty="0">
                <a:solidFill>
                  <a:srgbClr val="000000"/>
                </a:solidFill>
                <a:highlight>
                  <a:srgbClr val="FFFFFF"/>
                </a:highlight>
              </a:rPr>
              <a:t> getLocation</a:t>
            </a:r>
            <a:r>
              <a:rPr lang="en-US" sz="1100" b="1" dirty="0">
                <a:solidFill>
                  <a:srgbClr val="000080"/>
                </a:solidFill>
                <a:highlight>
                  <a:srgbClr val="FFFFFF"/>
                </a:highlight>
              </a:rPr>
              <a:t>(</a:t>
            </a:r>
            <a:r>
              <a:rPr lang="en-US" sz="1100" dirty="0">
                <a:solidFill>
                  <a:srgbClr val="000000"/>
                </a:solidFill>
                <a:highlight>
                  <a:srgbClr val="FFFFFF"/>
                </a:highlight>
              </a:rPr>
              <a:t>Context </a:t>
            </a:r>
            <a:r>
              <a:rPr lang="en-US" sz="1100" dirty="0">
                <a:solidFill>
                  <a:srgbClr val="000000"/>
                </a:solidFill>
                <a:highlight>
                  <a:srgbClr val="FFFFFF"/>
                </a:highlight>
              </a:rPr>
              <a:t>context</a:t>
            </a:r>
            <a:r>
              <a:rPr lang="en-US" sz="1100" b="1" dirty="0">
                <a:solidFill>
                  <a:srgbClr val="000080"/>
                </a:solidFill>
                <a:highlight>
                  <a:srgbClr val="FFFFFF"/>
                </a:highlight>
              </a:rPr>
              <a:t>,</a:t>
            </a:r>
            <a:r>
              <a:rPr lang="en-US" sz="1100" dirty="0">
                <a:solidFill>
                  <a:srgbClr val="000000"/>
                </a:solidFill>
                <a:highlight>
                  <a:srgbClr val="FFFFFF"/>
                </a:highlight>
              </a:rPr>
              <a:t> LocationResult result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8000"/>
                </a:solidFill>
                <a:highlight>
                  <a:srgbClr val="FFFFFF"/>
                </a:highlight>
              </a:rPr>
              <a:t>//Use LocationResult callback class to pass location value from MyLocation to user code.</a:t>
            </a:r>
          </a:p>
          <a:p>
            <a:r>
              <a:rPr lang="en-US" sz="1100" dirty="0">
                <a:solidFill>
                  <a:srgbClr val="000000"/>
                </a:solidFill>
                <a:highlight>
                  <a:srgbClr val="FFFFFF"/>
                </a:highlight>
              </a:rPr>
              <a:t>        locationResult</a:t>
            </a:r>
            <a:r>
              <a:rPr lang="en-US" sz="1100" b="1" dirty="0">
                <a:solidFill>
                  <a:srgbClr val="000080"/>
                </a:solidFill>
                <a:highlight>
                  <a:srgbClr val="FFFFFF"/>
                </a:highlight>
              </a:rPr>
              <a:t>=</a:t>
            </a:r>
            <a:r>
              <a:rPr lang="en-US" sz="1100" dirty="0">
                <a:solidFill>
                  <a:srgbClr val="000000"/>
                </a:solidFill>
                <a:highlight>
                  <a:srgbClr val="FFFFFF"/>
                </a:highlight>
              </a:rPr>
              <a:t>result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lm</a:t>
            </a:r>
            <a:r>
              <a:rPr lang="en-US" sz="1100" b="1" dirty="0">
                <a:solidFill>
                  <a:srgbClr val="000080"/>
                </a:solidFill>
                <a:highlight>
                  <a:srgbClr val="FFFFFF"/>
                </a:highlight>
              </a:rPr>
              <a:t>==</a:t>
            </a:r>
            <a:r>
              <a:rPr lang="en-US" sz="1100" b="1" dirty="0">
                <a:solidFill>
                  <a:srgbClr val="0000FF"/>
                </a:solidFill>
                <a:highlight>
                  <a:srgbClr val="FFFFFF"/>
                </a:highlight>
              </a:rPr>
              <a:t>null</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lm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 context</a:t>
            </a:r>
            <a:r>
              <a:rPr lang="en-US" sz="1100" b="1" dirty="0">
                <a:solidFill>
                  <a:srgbClr val="000080"/>
                </a:solidFill>
                <a:highlight>
                  <a:srgbClr val="FFFFFF"/>
                </a:highlight>
              </a:rPr>
              <a:t>.</a:t>
            </a:r>
            <a:r>
              <a:rPr lang="en-US" sz="1100" dirty="0">
                <a:solidFill>
                  <a:srgbClr val="000000"/>
                </a:solidFill>
                <a:highlight>
                  <a:srgbClr val="FFFFFF"/>
                </a:highlight>
              </a:rPr>
              <a:t>getSystemService</a:t>
            </a:r>
            <a:r>
              <a:rPr lang="en-US" sz="1100" b="1" dirty="0">
                <a:solidFill>
                  <a:srgbClr val="000080"/>
                </a:solidFill>
                <a:highlight>
                  <a:srgbClr val="FFFFFF"/>
                </a:highlight>
              </a:rPr>
              <a:t>(</a:t>
            </a:r>
            <a:r>
              <a:rPr lang="en-US" sz="1100" dirty="0">
                <a:solidFill>
                  <a:srgbClr val="000000"/>
                </a:solidFill>
                <a:highlight>
                  <a:srgbClr val="FFFFFF"/>
                </a:highlight>
              </a:rPr>
              <a:t>Context</a:t>
            </a:r>
            <a:r>
              <a:rPr lang="en-US" sz="1100" b="1" dirty="0">
                <a:solidFill>
                  <a:srgbClr val="000080"/>
                </a:solidFill>
                <a:highlight>
                  <a:srgbClr val="FFFFFF"/>
                </a:highlight>
              </a:rPr>
              <a:t>.</a:t>
            </a:r>
            <a:r>
              <a:rPr lang="en-US" sz="1100" dirty="0">
                <a:solidFill>
                  <a:srgbClr val="000000"/>
                </a:solidFill>
                <a:highlight>
                  <a:srgbClr val="FFFFFF"/>
                </a:highlight>
              </a:rPr>
              <a:t>LOCATION_SERVICE</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8000"/>
                </a:solidFill>
                <a:highlight>
                  <a:srgbClr val="FFFFFF"/>
                </a:highlight>
              </a:rPr>
              <a:t>//exceptions will be thrown if provider is not permitted.</a:t>
            </a:r>
          </a:p>
          <a:p>
            <a:r>
              <a:rPr lang="en-US" sz="1100" dirty="0">
                <a:solidFill>
                  <a:srgbClr val="000000"/>
                </a:solidFill>
                <a:highlight>
                  <a:srgbClr val="FFFFFF"/>
                </a:highlight>
              </a:rPr>
              <a:t>        </a:t>
            </a:r>
            <a:r>
              <a:rPr lang="en-US" sz="1100" b="1" dirty="0">
                <a:solidFill>
                  <a:srgbClr val="0000FF"/>
                </a:solidFill>
                <a:highlight>
                  <a:srgbClr val="FFFFFF"/>
                </a:highlight>
              </a:rPr>
              <a:t>try</a:t>
            </a:r>
            <a:r>
              <a:rPr lang="en-US" sz="1100" b="1" dirty="0">
                <a:solidFill>
                  <a:srgbClr val="000080"/>
                </a:solidFill>
                <a:highlight>
                  <a:srgbClr val="FFFFFF"/>
                </a:highlight>
              </a:rPr>
              <a:t>{</a:t>
            </a:r>
            <a:r>
              <a:rPr lang="en-US" sz="1100" dirty="0">
                <a:solidFill>
                  <a:srgbClr val="000000"/>
                </a:solidFill>
                <a:highlight>
                  <a:srgbClr val="FFFFFF"/>
                </a:highlight>
              </a:rPr>
              <a:t>gps_enabled</a:t>
            </a:r>
            <a:r>
              <a:rPr lang="en-US" sz="1100" b="1" dirty="0">
                <a:solidFill>
                  <a:srgbClr val="000080"/>
                </a:solidFill>
                <a:highlight>
                  <a:srgbClr val="FFFFFF"/>
                </a:highlight>
              </a:rPr>
              <a:t>=</a:t>
            </a:r>
            <a:r>
              <a:rPr lang="en-US" sz="1100" dirty="0">
                <a:solidFill>
                  <a:srgbClr val="000000"/>
                </a:solidFill>
                <a:highlight>
                  <a:srgbClr val="FFFFFF"/>
                </a:highlight>
              </a:rPr>
              <a:t>lm</a:t>
            </a:r>
            <a:r>
              <a:rPr lang="en-US" sz="1100" b="1" dirty="0">
                <a:solidFill>
                  <a:srgbClr val="000080"/>
                </a:solidFill>
                <a:highlight>
                  <a:srgbClr val="FFFFFF"/>
                </a:highlight>
              </a:rPr>
              <a:t>.</a:t>
            </a:r>
            <a:r>
              <a:rPr lang="en-US" sz="1100" dirty="0">
                <a:solidFill>
                  <a:srgbClr val="000000"/>
                </a:solidFill>
                <a:highlight>
                  <a:srgbClr val="FFFFFF"/>
                </a:highlight>
              </a:rPr>
              <a:t>isProviderEnabled</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GPS_PROVIDER</a:t>
            </a:r>
            <a:r>
              <a:rPr lang="en-US" sz="1100" b="1" dirty="0">
                <a:solidFill>
                  <a:srgbClr val="000080"/>
                </a:solidFill>
                <a:highlight>
                  <a:srgbClr val="FFFFFF"/>
                </a:highlight>
              </a:rPr>
              <a:t>);}</a:t>
            </a:r>
            <a:r>
              <a:rPr lang="en-US" sz="1100" b="1" dirty="0">
                <a:solidFill>
                  <a:srgbClr val="0000FF"/>
                </a:solidFill>
                <a:highlight>
                  <a:srgbClr val="FFFFFF"/>
                </a:highlight>
              </a:rPr>
              <a:t>catch</a:t>
            </a:r>
            <a:r>
              <a:rPr lang="en-US" sz="1100" b="1" dirty="0">
                <a:solidFill>
                  <a:srgbClr val="000080"/>
                </a:solidFill>
                <a:highlight>
                  <a:srgbClr val="FFFFFF"/>
                </a:highlight>
              </a:rPr>
              <a:t>(</a:t>
            </a:r>
            <a:r>
              <a:rPr lang="en-US" sz="1100" dirty="0">
                <a:solidFill>
                  <a:srgbClr val="000000"/>
                </a:solidFill>
                <a:highlight>
                  <a:srgbClr val="FFFFFF"/>
                </a:highlight>
              </a:rPr>
              <a:t>Exception ex</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try</a:t>
            </a:r>
            <a:r>
              <a:rPr lang="en-US" sz="1100" b="1" dirty="0">
                <a:solidFill>
                  <a:srgbClr val="000080"/>
                </a:solidFill>
                <a:highlight>
                  <a:srgbClr val="FFFFFF"/>
                </a:highlight>
              </a:rPr>
              <a:t>{</a:t>
            </a:r>
            <a:r>
              <a:rPr lang="en-US" sz="1100" dirty="0">
                <a:solidFill>
                  <a:srgbClr val="000000"/>
                </a:solidFill>
                <a:highlight>
                  <a:srgbClr val="FFFFFF"/>
                </a:highlight>
              </a:rPr>
              <a:t>network_enabled</a:t>
            </a:r>
            <a:r>
              <a:rPr lang="en-US" sz="1100" b="1" dirty="0">
                <a:solidFill>
                  <a:srgbClr val="000080"/>
                </a:solidFill>
                <a:highlight>
                  <a:srgbClr val="FFFFFF"/>
                </a:highlight>
              </a:rPr>
              <a:t>=</a:t>
            </a:r>
            <a:r>
              <a:rPr lang="en-US" sz="1100" dirty="0">
                <a:solidFill>
                  <a:srgbClr val="000000"/>
                </a:solidFill>
                <a:highlight>
                  <a:srgbClr val="FFFFFF"/>
                </a:highlight>
              </a:rPr>
              <a:t>lm</a:t>
            </a:r>
            <a:r>
              <a:rPr lang="en-US" sz="1100" b="1" dirty="0">
                <a:solidFill>
                  <a:srgbClr val="000080"/>
                </a:solidFill>
                <a:highlight>
                  <a:srgbClr val="FFFFFF"/>
                </a:highlight>
              </a:rPr>
              <a:t>.</a:t>
            </a:r>
            <a:r>
              <a:rPr lang="en-US" sz="1100" dirty="0">
                <a:solidFill>
                  <a:srgbClr val="000000"/>
                </a:solidFill>
                <a:highlight>
                  <a:srgbClr val="FFFFFF"/>
                </a:highlight>
              </a:rPr>
              <a:t>isProviderEnabled</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NETWORK_PROVIDER</a:t>
            </a:r>
            <a:r>
              <a:rPr lang="en-US" sz="1100" b="1" dirty="0">
                <a:solidFill>
                  <a:srgbClr val="000080"/>
                </a:solidFill>
                <a:highlight>
                  <a:srgbClr val="FFFFFF"/>
                </a:highlight>
              </a:rPr>
              <a:t>);}</a:t>
            </a:r>
            <a:r>
              <a:rPr lang="en-US" sz="1100" b="1" dirty="0">
                <a:solidFill>
                  <a:srgbClr val="0000FF"/>
                </a:solidFill>
                <a:highlight>
                  <a:srgbClr val="FFFFFF"/>
                </a:highlight>
              </a:rPr>
              <a:t>catch</a:t>
            </a:r>
            <a:r>
              <a:rPr lang="en-US" sz="1100" b="1" dirty="0">
                <a:solidFill>
                  <a:srgbClr val="000080"/>
                </a:solidFill>
                <a:highlight>
                  <a:srgbClr val="FFFFFF"/>
                </a:highlight>
              </a:rPr>
              <a:t>(</a:t>
            </a:r>
            <a:r>
              <a:rPr lang="en-US" sz="1100" dirty="0">
                <a:solidFill>
                  <a:srgbClr val="000000"/>
                </a:solidFill>
                <a:highlight>
                  <a:srgbClr val="FFFFFF"/>
                </a:highlight>
              </a:rPr>
              <a:t>Exception ex</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8000"/>
                </a:solidFill>
                <a:highlight>
                  <a:srgbClr val="FFFFFF"/>
                </a:highlight>
              </a:rPr>
              <a:t>//don't start listeners if no provider is enabled</a:t>
            </a: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gps_enabled </a:t>
            </a:r>
            <a:r>
              <a:rPr lang="en-US" sz="1100" b="1" dirty="0">
                <a:solidFill>
                  <a:srgbClr val="000080"/>
                </a:solidFill>
                <a:highlight>
                  <a:srgbClr val="FFFFFF"/>
                </a:highlight>
              </a:rPr>
              <a:t>&amp;&amp;</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network_enabled</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return</a:t>
            </a:r>
            <a:r>
              <a:rPr lang="en-US" sz="1100" dirty="0">
                <a:solidFill>
                  <a:srgbClr val="000000"/>
                </a:solidFill>
                <a:highlight>
                  <a:srgbClr val="FFFFFF"/>
                </a:highlight>
              </a:rPr>
              <a:t> </a:t>
            </a:r>
            <a:r>
              <a:rPr lang="en-US" sz="1100" b="1" dirty="0">
                <a:solidFill>
                  <a:srgbClr val="0000FF"/>
                </a:solidFill>
                <a:highlight>
                  <a:srgbClr val="FFFFFF"/>
                </a:highlight>
              </a:rPr>
              <a:t>false</a:t>
            </a:r>
            <a:r>
              <a:rPr lang="en-US" sz="1100" b="1" dirty="0">
                <a:solidFill>
                  <a:srgbClr val="000080"/>
                </a:solidFill>
                <a:highlight>
                  <a:srgbClr val="FFFFFF"/>
                </a:highlight>
              </a:rPr>
              <a:t>;</a:t>
            </a:r>
            <a:endParaRPr lang="en-US" sz="1100" dirty="0">
              <a:solidFill>
                <a:srgbClr val="000000"/>
              </a:solidFill>
              <a:highlight>
                <a:srgbClr val="FFFFFF"/>
              </a:highlight>
            </a:endParaRPr>
          </a:p>
          <a:p>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gps_enabled</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lm</a:t>
            </a:r>
            <a:r>
              <a:rPr lang="en-US" sz="1100" b="1" dirty="0">
                <a:solidFill>
                  <a:srgbClr val="000080"/>
                </a:solidFill>
                <a:highlight>
                  <a:srgbClr val="FFFFFF"/>
                </a:highlight>
              </a:rPr>
              <a:t>.</a:t>
            </a:r>
            <a:r>
              <a:rPr lang="en-US" sz="1100" dirty="0">
                <a:solidFill>
                  <a:srgbClr val="000000"/>
                </a:solidFill>
                <a:highlight>
                  <a:srgbClr val="FFFFFF"/>
                </a:highlight>
              </a:rPr>
              <a:t>requestLocationUpdates</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GPS_PROVIDER</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8000"/>
                </a:solidFill>
                <a:highlight>
                  <a:srgbClr val="FFFFFF"/>
                </a:highlight>
              </a:rPr>
              <a:t>0</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8000"/>
                </a:solidFill>
                <a:highlight>
                  <a:srgbClr val="FFFFFF"/>
                </a:highlight>
              </a:rPr>
              <a:t>0</a:t>
            </a:r>
            <a:r>
              <a:rPr lang="en-US" sz="1100" b="1" dirty="0">
                <a:solidFill>
                  <a:srgbClr val="000080"/>
                </a:solidFill>
                <a:highlight>
                  <a:srgbClr val="FFFFFF"/>
                </a:highlight>
              </a:rPr>
              <a:t>,</a:t>
            </a:r>
            <a:r>
              <a:rPr lang="en-US" sz="1100" dirty="0">
                <a:solidFill>
                  <a:srgbClr val="000000"/>
                </a:solidFill>
                <a:highlight>
                  <a:srgbClr val="FFFFFF"/>
                </a:highlight>
              </a:rPr>
              <a:t> locationListenerGps</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b="1" dirty="0">
                <a:solidFill>
                  <a:srgbClr val="000080"/>
                </a:solidFill>
                <a:highlight>
                  <a:srgbClr val="FFFFFF"/>
                </a:highlight>
              </a:rPr>
              <a:t>(</a:t>
            </a:r>
            <a:r>
              <a:rPr lang="en-US" sz="1100" dirty="0">
                <a:solidFill>
                  <a:srgbClr val="000000"/>
                </a:solidFill>
                <a:highlight>
                  <a:srgbClr val="FFFFFF"/>
                </a:highlight>
              </a:rPr>
              <a:t>network_enabled</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lm</a:t>
            </a:r>
            <a:r>
              <a:rPr lang="en-US" sz="1100" b="1" dirty="0">
                <a:solidFill>
                  <a:srgbClr val="000080"/>
                </a:solidFill>
                <a:highlight>
                  <a:srgbClr val="FFFFFF"/>
                </a:highlight>
              </a:rPr>
              <a:t>.</a:t>
            </a:r>
            <a:r>
              <a:rPr lang="en-US" sz="1100" dirty="0">
                <a:solidFill>
                  <a:srgbClr val="000000"/>
                </a:solidFill>
                <a:highlight>
                  <a:srgbClr val="FFFFFF"/>
                </a:highlight>
              </a:rPr>
              <a:t>requestLocationUpdates</a:t>
            </a:r>
            <a:r>
              <a:rPr lang="en-US" sz="1100" b="1" dirty="0">
                <a:solidFill>
                  <a:srgbClr val="000080"/>
                </a:solidFill>
                <a:highlight>
                  <a:srgbClr val="FFFFFF"/>
                </a:highlight>
              </a:rPr>
              <a:t>(</a:t>
            </a:r>
            <a:r>
              <a:rPr lang="en-US" sz="1100" dirty="0">
                <a:solidFill>
                  <a:srgbClr val="000000"/>
                </a:solidFill>
                <a:highlight>
                  <a:srgbClr val="FFFFFF"/>
                </a:highlight>
              </a:rPr>
              <a:t>LocationManager</a:t>
            </a:r>
            <a:r>
              <a:rPr lang="en-US" sz="1100" b="1" dirty="0">
                <a:solidFill>
                  <a:srgbClr val="000080"/>
                </a:solidFill>
                <a:highlight>
                  <a:srgbClr val="FFFFFF"/>
                </a:highlight>
              </a:rPr>
              <a:t>.</a:t>
            </a:r>
            <a:r>
              <a:rPr lang="en-US" sz="1100" dirty="0">
                <a:solidFill>
                  <a:srgbClr val="000000"/>
                </a:solidFill>
                <a:highlight>
                  <a:srgbClr val="FFFFFF"/>
                </a:highlight>
              </a:rPr>
              <a:t>NETWORK_PROVIDER</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8000"/>
                </a:solidFill>
                <a:highlight>
                  <a:srgbClr val="FFFFFF"/>
                </a:highlight>
              </a:rPr>
              <a:t>0</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8000"/>
                </a:solidFill>
                <a:highlight>
                  <a:srgbClr val="FFFFFF"/>
                </a:highlight>
              </a:rPr>
              <a:t>0</a:t>
            </a:r>
            <a:r>
              <a:rPr lang="en-US" sz="1100" b="1" dirty="0">
                <a:solidFill>
                  <a:srgbClr val="000080"/>
                </a:solidFill>
                <a:highlight>
                  <a:srgbClr val="FFFFFF"/>
                </a:highlight>
              </a:rPr>
              <a:t>,</a:t>
            </a:r>
            <a:r>
              <a:rPr lang="en-US" sz="1100" dirty="0">
                <a:solidFill>
                  <a:srgbClr val="000000"/>
                </a:solidFill>
                <a:highlight>
                  <a:srgbClr val="FFFFFF"/>
                </a:highlight>
              </a:rPr>
              <a:t> locationListenerNetwork</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timer1</a:t>
            </a:r>
            <a:r>
              <a:rPr lang="en-US" sz="1100" b="1" dirty="0">
                <a:solidFill>
                  <a:srgbClr val="000080"/>
                </a:solidFill>
                <a:highlight>
                  <a:srgbClr val="FFFFFF"/>
                </a:highlight>
              </a:rPr>
              <a:t>=</a:t>
            </a:r>
            <a:r>
              <a:rPr lang="en-US" sz="1100" b="1" dirty="0">
                <a:solidFill>
                  <a:srgbClr val="0000FF"/>
                </a:solidFill>
                <a:highlight>
                  <a:srgbClr val="FFFFFF"/>
                </a:highlight>
              </a:rPr>
              <a:t>new</a:t>
            </a:r>
            <a:r>
              <a:rPr lang="en-US" sz="1100" dirty="0">
                <a:solidFill>
                  <a:srgbClr val="000000"/>
                </a:solidFill>
                <a:highlight>
                  <a:srgbClr val="FFFFFF"/>
                </a:highlight>
              </a:rPr>
              <a:t> Timer</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timer1</a:t>
            </a:r>
            <a:r>
              <a:rPr lang="en-US" sz="1100" b="1" dirty="0">
                <a:solidFill>
                  <a:srgbClr val="000080"/>
                </a:solidFill>
                <a:highlight>
                  <a:srgbClr val="FFFFFF"/>
                </a:highlight>
              </a:rPr>
              <a:t>.</a:t>
            </a:r>
            <a:r>
              <a:rPr lang="en-US" sz="1100" dirty="0">
                <a:solidFill>
                  <a:srgbClr val="000000"/>
                </a:solidFill>
                <a:highlight>
                  <a:srgbClr val="FFFFFF"/>
                </a:highlight>
              </a:rPr>
              <a:t>schedule</a:t>
            </a:r>
            <a:r>
              <a:rPr lang="en-US" sz="1100" b="1" dirty="0">
                <a:solidFill>
                  <a:srgbClr val="000080"/>
                </a:solidFill>
                <a:highlight>
                  <a:srgbClr val="FFFFFF"/>
                </a:highlight>
              </a:rPr>
              <a:t>(</a:t>
            </a:r>
            <a:r>
              <a:rPr lang="en-US" sz="1100" b="1" dirty="0">
                <a:solidFill>
                  <a:srgbClr val="0000FF"/>
                </a:solidFill>
                <a:highlight>
                  <a:srgbClr val="FFFFFF"/>
                </a:highlight>
              </a:rPr>
              <a:t>new</a:t>
            </a:r>
            <a:r>
              <a:rPr lang="en-US" sz="1100" dirty="0">
                <a:solidFill>
                  <a:srgbClr val="000000"/>
                </a:solidFill>
                <a:highlight>
                  <a:srgbClr val="FFFFFF"/>
                </a:highlight>
              </a:rPr>
              <a:t> GetLastLocation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FF8000"/>
                </a:solidFill>
                <a:highlight>
                  <a:srgbClr val="FFFFFF"/>
                </a:highlight>
              </a:rPr>
              <a:t>20000</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return</a:t>
            </a:r>
            <a:r>
              <a:rPr lang="en-US" sz="1100" dirty="0">
                <a:solidFill>
                  <a:srgbClr val="000000"/>
                </a:solidFill>
                <a:highlight>
                  <a:srgbClr val="FFFFFF"/>
                </a:highlight>
              </a:rPr>
              <a:t> </a:t>
            </a:r>
            <a:r>
              <a:rPr lang="en-US" sz="1100" b="1" dirty="0">
                <a:solidFill>
                  <a:srgbClr val="0000FF"/>
                </a:solidFill>
                <a:highlight>
                  <a:srgbClr val="FFFFFF"/>
                </a:highlight>
              </a:rPr>
              <a:t>true</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smtClean="0">
              <a:solidFill>
                <a:srgbClr val="000000"/>
              </a:solidFill>
              <a:latin typeface="Consolas"/>
            </a:endParaRPr>
          </a:p>
        </p:txBody>
      </p:sp>
    </p:spTree>
    <p:extLst>
      <p:ext uri="{BB962C8B-B14F-4D97-AF65-F5344CB8AC3E}">
        <p14:creationId xmlns:p14="http://schemas.microsoft.com/office/powerpoint/2010/main" val="30928586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Step 5: Send the Location to Wearable</a:t>
            </a:r>
            <a:endParaRPr lang="en-US" sz="3200" dirty="0"/>
          </a:p>
        </p:txBody>
      </p:sp>
      <p:sp>
        <p:nvSpPr>
          <p:cNvPr id="3" name="Content Placeholder 2"/>
          <p:cNvSpPr>
            <a:spLocks noGrp="1"/>
          </p:cNvSpPr>
          <p:nvPr>
            <p:ph idx="1"/>
          </p:nvPr>
        </p:nvSpPr>
        <p:spPr/>
        <p:txBody>
          <a:bodyPr/>
          <a:lstStyle/>
          <a:p>
            <a:pPr marL="114300" indent="0">
              <a:buNone/>
            </a:pPr>
            <a:r>
              <a:rPr lang="en-US" dirty="0" smtClean="0"/>
              <a:t>Modify the function</a:t>
            </a:r>
            <a:r>
              <a:rPr lang="en-US" sz="2400" dirty="0" smtClean="0">
                <a:solidFill>
                  <a:srgbClr val="000000"/>
                </a:solidFill>
                <a:highlight>
                  <a:srgbClr val="FFFFFF"/>
                </a:highlight>
              </a:rPr>
              <a:t> </a:t>
            </a:r>
            <a:r>
              <a:rPr lang="en-US" sz="1600" dirty="0" smtClean="0">
                <a:solidFill>
                  <a:srgbClr val="8000FF"/>
                </a:solidFill>
                <a:highlight>
                  <a:srgbClr val="FFFFFF"/>
                </a:highlight>
              </a:rPr>
              <a:t>void</a:t>
            </a:r>
            <a:r>
              <a:rPr lang="en-US" sz="1600" dirty="0" smtClean="0">
                <a:solidFill>
                  <a:srgbClr val="000000"/>
                </a:solidFill>
                <a:highlight>
                  <a:srgbClr val="FFFFFF"/>
                </a:highlight>
              </a:rPr>
              <a:t> </a:t>
            </a:r>
            <a:r>
              <a:rPr lang="en-US" sz="1600" dirty="0">
                <a:solidFill>
                  <a:srgbClr val="000000"/>
                </a:solidFill>
                <a:highlight>
                  <a:srgbClr val="FFFFFF"/>
                </a:highlight>
              </a:rPr>
              <a:t>onReceive</a:t>
            </a:r>
            <a:r>
              <a:rPr lang="en-US" sz="1600" b="1" dirty="0">
                <a:solidFill>
                  <a:srgbClr val="000080"/>
                </a:solidFill>
                <a:highlight>
                  <a:srgbClr val="FFFFFF"/>
                </a:highlight>
              </a:rPr>
              <a:t>(</a:t>
            </a:r>
            <a:r>
              <a:rPr lang="en-US" sz="1600" dirty="0">
                <a:solidFill>
                  <a:srgbClr val="8000FF"/>
                </a:solidFill>
                <a:highlight>
                  <a:srgbClr val="FFFFFF"/>
                </a:highlight>
              </a:rPr>
              <a:t>int</a:t>
            </a:r>
            <a:r>
              <a:rPr lang="en-US" sz="1600" dirty="0">
                <a:solidFill>
                  <a:srgbClr val="000000"/>
                </a:solidFill>
                <a:highlight>
                  <a:srgbClr val="FFFFFF"/>
                </a:highlight>
              </a:rPr>
              <a:t> channelId</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00FF"/>
                </a:solidFill>
                <a:highlight>
                  <a:srgbClr val="FFFFFF"/>
                </a:highlight>
              </a:rPr>
              <a:t>byte</a:t>
            </a:r>
            <a:r>
              <a:rPr lang="en-US" sz="1600" b="1" dirty="0">
                <a:solidFill>
                  <a:srgbClr val="000080"/>
                </a:solidFill>
                <a:highlight>
                  <a:srgbClr val="FFFFFF"/>
                </a:highlight>
              </a:rPr>
              <a:t>[]</a:t>
            </a:r>
            <a:r>
              <a:rPr lang="en-US" sz="1600" dirty="0">
                <a:solidFill>
                  <a:srgbClr val="000000"/>
                </a:solidFill>
                <a:highlight>
                  <a:srgbClr val="FFFFFF"/>
                </a:highlight>
              </a:rPr>
              <a:t> data</a:t>
            </a:r>
            <a:r>
              <a:rPr lang="en-US" sz="1600" b="1" dirty="0" smtClean="0">
                <a:solidFill>
                  <a:srgbClr val="000080"/>
                </a:solidFill>
                <a:highlight>
                  <a:srgbClr val="FFFFFF"/>
                </a:highlight>
              </a:rPr>
              <a:t>)</a:t>
            </a:r>
            <a:r>
              <a:rPr lang="en-US" dirty="0"/>
              <a:t> </a:t>
            </a:r>
            <a:r>
              <a:rPr lang="en-US" dirty="0" smtClean="0"/>
              <a:t>of the </a:t>
            </a:r>
            <a:r>
              <a:rPr lang="en-US" sz="1800" dirty="0" smtClean="0">
                <a:solidFill>
                  <a:srgbClr val="8000FF"/>
                </a:solidFill>
                <a:highlight>
                  <a:srgbClr val="FFFFFF"/>
                </a:highlight>
              </a:rPr>
              <a:t>class</a:t>
            </a:r>
            <a:r>
              <a:rPr lang="en-US" sz="1800" dirty="0" smtClean="0">
                <a:solidFill>
                  <a:srgbClr val="000000"/>
                </a:solidFill>
                <a:highlight>
                  <a:srgbClr val="FFFFFF"/>
                </a:highlight>
              </a:rPr>
              <a:t> ProviderService</a:t>
            </a:r>
            <a:r>
              <a:rPr lang="en-US" dirty="0"/>
              <a:t> </a:t>
            </a:r>
            <a:r>
              <a:rPr lang="en-US" dirty="0" smtClean="0"/>
              <a:t>to send location instead of time - </a:t>
            </a:r>
            <a:endParaRPr lang="en-US" dirty="0"/>
          </a:p>
        </p:txBody>
      </p:sp>
      <p:sp>
        <p:nvSpPr>
          <p:cNvPr id="4" name="Rectangle 3"/>
          <p:cNvSpPr/>
          <p:nvPr/>
        </p:nvSpPr>
        <p:spPr>
          <a:xfrm>
            <a:off x="577038" y="2420888"/>
            <a:ext cx="7200800" cy="3816429"/>
          </a:xfrm>
          <a:prstGeom prst="rect">
            <a:avLst/>
          </a:prstGeom>
          <a:solidFill>
            <a:schemeClr val="bg1">
              <a:lumMod val="95000"/>
            </a:schemeClr>
          </a:solidFill>
        </p:spPr>
        <p:txBody>
          <a:bodyPr wrap="square">
            <a:spAutoFit/>
          </a:bodyPr>
          <a:lstStyle/>
          <a:p>
            <a:r>
              <a:rPr lang="en-US" sz="1100" dirty="0">
                <a:solidFill>
                  <a:srgbClr val="000000"/>
                </a:solidFill>
                <a:highlight>
                  <a:srgbClr val="FFFFFF"/>
                </a:highlight>
              </a:rPr>
              <a:t> @Override</a:t>
            </a:r>
          </a:p>
          <a:p>
            <a:r>
              <a:rPr lang="en-US" sz="1100" dirty="0">
                <a:solidFill>
                  <a:srgbClr val="000000"/>
                </a:solidFill>
                <a:highlight>
                  <a:srgbClr val="FFFFFF"/>
                </a:highlight>
              </a:rPr>
              <a:t>        </a:t>
            </a:r>
            <a:r>
              <a:rPr lang="en-US" sz="1100" dirty="0">
                <a:solidFill>
                  <a:srgbClr val="8000FF"/>
                </a:solidFill>
                <a:highlight>
                  <a:srgbClr val="FFFFFF"/>
                </a:highlight>
              </a:rPr>
              <a:t>public</a:t>
            </a:r>
            <a:r>
              <a:rPr lang="en-US" sz="1100" dirty="0">
                <a:solidFill>
                  <a:srgbClr val="000000"/>
                </a:solidFill>
                <a:highlight>
                  <a:srgbClr val="FFFFFF"/>
                </a:highlight>
              </a:rPr>
              <a:t> </a:t>
            </a:r>
            <a:r>
              <a:rPr lang="en-US" sz="1100" dirty="0">
                <a:solidFill>
                  <a:srgbClr val="8000FF"/>
                </a:solidFill>
                <a:highlight>
                  <a:srgbClr val="FFFFFF"/>
                </a:highlight>
              </a:rPr>
              <a:t>void</a:t>
            </a:r>
            <a:r>
              <a:rPr lang="en-US" sz="1100" dirty="0">
                <a:solidFill>
                  <a:srgbClr val="000000"/>
                </a:solidFill>
                <a:highlight>
                  <a:srgbClr val="FFFFFF"/>
                </a:highlight>
              </a:rPr>
              <a:t> onReceive</a:t>
            </a:r>
            <a:r>
              <a:rPr lang="en-US" sz="1100" b="1" dirty="0">
                <a:solidFill>
                  <a:srgbClr val="000080"/>
                </a:solidFill>
                <a:highlight>
                  <a:srgbClr val="FFFFFF"/>
                </a:highlight>
              </a:rPr>
              <a:t>(</a:t>
            </a:r>
            <a:r>
              <a:rPr lang="en-US" sz="1100" dirty="0">
                <a:solidFill>
                  <a:srgbClr val="8000FF"/>
                </a:solidFill>
                <a:highlight>
                  <a:srgbClr val="FFFFFF"/>
                </a:highlight>
              </a:rPr>
              <a:t>int</a:t>
            </a:r>
            <a:r>
              <a:rPr lang="en-US" sz="1100" dirty="0">
                <a:solidFill>
                  <a:srgbClr val="000000"/>
                </a:solidFill>
                <a:highlight>
                  <a:srgbClr val="FFFFFF"/>
                </a:highlight>
              </a:rPr>
              <a:t> channelId</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8000FF"/>
                </a:solidFill>
                <a:highlight>
                  <a:srgbClr val="FFFFFF"/>
                </a:highlight>
              </a:rPr>
              <a:t>byte</a:t>
            </a:r>
            <a:r>
              <a:rPr lang="en-US" sz="1100" b="1" dirty="0">
                <a:solidFill>
                  <a:srgbClr val="000080"/>
                </a:solidFill>
                <a:highlight>
                  <a:srgbClr val="FFFFFF"/>
                </a:highlight>
              </a:rPr>
              <a:t>[]</a:t>
            </a:r>
            <a:r>
              <a:rPr lang="en-US" sz="1100" dirty="0">
                <a:solidFill>
                  <a:srgbClr val="000000"/>
                </a:solidFill>
                <a:highlight>
                  <a:srgbClr val="FFFFFF"/>
                </a:highlight>
              </a:rPr>
              <a:t> data</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if</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mConnectionHandler</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FF"/>
                </a:solidFill>
                <a:highlight>
                  <a:srgbClr val="FFFFFF"/>
                </a:highlight>
              </a:rPr>
              <a:t>null</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return</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0000"/>
                </a:solidFill>
                <a:highlight>
                  <a:srgbClr val="FFFFFF"/>
                </a:highlight>
              </a:rPr>
              <a:t>MyLocation</a:t>
            </a:r>
            <a:r>
              <a:rPr lang="en-US" sz="1100" b="1" dirty="0">
                <a:solidFill>
                  <a:srgbClr val="000080"/>
                </a:solidFill>
                <a:highlight>
                  <a:srgbClr val="FFFFFF"/>
                </a:highlight>
              </a:rPr>
              <a:t>.</a:t>
            </a:r>
            <a:r>
              <a:rPr lang="en-US" sz="1100" dirty="0">
                <a:solidFill>
                  <a:srgbClr val="000000"/>
                </a:solidFill>
                <a:highlight>
                  <a:srgbClr val="FFFFFF"/>
                </a:highlight>
              </a:rPr>
              <a:t>LocationResult</a:t>
            </a:r>
            <a:r>
              <a:rPr lang="en-US" sz="1100" dirty="0">
                <a:solidFill>
                  <a:srgbClr val="000000"/>
                </a:solidFill>
                <a:highlight>
                  <a:srgbClr val="FFFFFF"/>
                </a:highlight>
              </a:rPr>
              <a:t> locationResult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FF"/>
                </a:solidFill>
                <a:highlight>
                  <a:srgbClr val="FFFFFF"/>
                </a:highlight>
              </a:rPr>
              <a:t>new</a:t>
            </a:r>
            <a:r>
              <a:rPr lang="en-US" sz="1100" dirty="0">
                <a:solidFill>
                  <a:srgbClr val="000000"/>
                </a:solidFill>
                <a:highlight>
                  <a:srgbClr val="FFFFFF"/>
                </a:highlight>
              </a:rPr>
              <a:t> </a:t>
            </a:r>
            <a:r>
              <a:rPr lang="en-US" sz="1100" dirty="0">
                <a:solidFill>
                  <a:srgbClr val="000000"/>
                </a:solidFill>
                <a:highlight>
                  <a:srgbClr val="FFFFFF"/>
                </a:highlight>
              </a:rPr>
              <a:t>MyLocation</a:t>
            </a:r>
            <a:r>
              <a:rPr lang="en-US" sz="1100" b="1" dirty="0">
                <a:solidFill>
                  <a:srgbClr val="000080"/>
                </a:solidFill>
                <a:highlight>
                  <a:srgbClr val="FFFFFF"/>
                </a:highlight>
              </a:rPr>
              <a:t>.</a:t>
            </a:r>
            <a:r>
              <a:rPr lang="en-US" sz="1100" dirty="0">
                <a:solidFill>
                  <a:srgbClr val="000000"/>
                </a:solidFill>
                <a:highlight>
                  <a:srgbClr val="FFFFFF"/>
                </a:highlight>
              </a:rPr>
              <a:t>LocationResult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@Override</a:t>
            </a:r>
          </a:p>
          <a:p>
            <a:r>
              <a:rPr lang="en-US" sz="1100" dirty="0">
                <a:solidFill>
                  <a:srgbClr val="000000"/>
                </a:solidFill>
                <a:highlight>
                  <a:srgbClr val="FFFFFF"/>
                </a:highlight>
              </a:rPr>
              <a:t>                </a:t>
            </a:r>
            <a:r>
              <a:rPr lang="en-US" sz="1100" dirty="0">
                <a:solidFill>
                  <a:srgbClr val="8000FF"/>
                </a:solidFill>
                <a:highlight>
                  <a:srgbClr val="FFFFFF"/>
                </a:highlight>
              </a:rPr>
              <a:t>public</a:t>
            </a:r>
            <a:r>
              <a:rPr lang="en-US" sz="1100" dirty="0">
                <a:solidFill>
                  <a:srgbClr val="000000"/>
                </a:solidFill>
                <a:highlight>
                  <a:srgbClr val="FFFFFF"/>
                </a:highlight>
              </a:rPr>
              <a:t> </a:t>
            </a:r>
            <a:r>
              <a:rPr lang="en-US" sz="1100" dirty="0">
                <a:solidFill>
                  <a:srgbClr val="8000FF"/>
                </a:solidFill>
                <a:highlight>
                  <a:srgbClr val="FFFFFF"/>
                </a:highlight>
              </a:rPr>
              <a:t>void</a:t>
            </a:r>
            <a:r>
              <a:rPr lang="en-US" sz="1100" dirty="0">
                <a:solidFill>
                  <a:srgbClr val="000000"/>
                </a:solidFill>
                <a:highlight>
                  <a:srgbClr val="FFFFFF"/>
                </a:highlight>
              </a:rPr>
              <a:t> gotLocation</a:t>
            </a:r>
            <a:r>
              <a:rPr lang="en-US" sz="1100" b="1" dirty="0">
                <a:solidFill>
                  <a:srgbClr val="000080"/>
                </a:solidFill>
                <a:highlight>
                  <a:srgbClr val="FFFFFF"/>
                </a:highlight>
              </a:rPr>
              <a:t>(</a:t>
            </a:r>
            <a:r>
              <a:rPr lang="en-US" sz="1100" dirty="0">
                <a:solidFill>
                  <a:srgbClr val="8000FF"/>
                </a:solidFill>
                <a:highlight>
                  <a:srgbClr val="FFFFFF"/>
                </a:highlight>
              </a:rPr>
              <a:t>final</a:t>
            </a:r>
            <a:r>
              <a:rPr lang="en-US" sz="1100" dirty="0">
                <a:solidFill>
                  <a:srgbClr val="000000"/>
                </a:solidFill>
                <a:highlight>
                  <a:srgbClr val="FFFFFF"/>
                </a:highlight>
              </a:rPr>
              <a:t> Location location</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new</a:t>
            </a:r>
            <a:r>
              <a:rPr lang="en-US" sz="1100" dirty="0">
                <a:solidFill>
                  <a:srgbClr val="000000"/>
                </a:solidFill>
                <a:highlight>
                  <a:srgbClr val="FFFFFF"/>
                </a:highlight>
              </a:rPr>
              <a:t> Thread</a:t>
            </a:r>
            <a:r>
              <a:rPr lang="en-US" sz="1100" b="1" dirty="0">
                <a:solidFill>
                  <a:srgbClr val="000080"/>
                </a:solidFill>
                <a:highlight>
                  <a:srgbClr val="FFFFFF"/>
                </a:highlight>
              </a:rPr>
              <a:t>(</a:t>
            </a:r>
            <a:r>
              <a:rPr lang="en-US" sz="1100" b="1" dirty="0">
                <a:solidFill>
                  <a:srgbClr val="0000FF"/>
                </a:solidFill>
                <a:highlight>
                  <a:srgbClr val="FFFFFF"/>
                </a:highlight>
              </a:rPr>
              <a:t>new</a:t>
            </a:r>
            <a:r>
              <a:rPr lang="en-US" sz="1100" dirty="0">
                <a:solidFill>
                  <a:srgbClr val="000000"/>
                </a:solidFill>
                <a:highlight>
                  <a:srgbClr val="FFFFFF"/>
                </a:highlight>
              </a:rPr>
              <a:t> Runnable</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8000FF"/>
                </a:solidFill>
                <a:highlight>
                  <a:srgbClr val="FFFFFF"/>
                </a:highlight>
              </a:rPr>
              <a:t>public</a:t>
            </a:r>
            <a:r>
              <a:rPr lang="en-US" sz="1100" dirty="0">
                <a:solidFill>
                  <a:srgbClr val="000000"/>
                </a:solidFill>
                <a:highlight>
                  <a:srgbClr val="FFFFFF"/>
                </a:highlight>
              </a:rPr>
              <a:t> </a:t>
            </a:r>
            <a:r>
              <a:rPr lang="en-US" sz="1100" dirty="0">
                <a:solidFill>
                  <a:srgbClr val="8000FF"/>
                </a:solidFill>
                <a:highlight>
                  <a:srgbClr val="FFFFFF"/>
                </a:highlight>
              </a:rPr>
              <a:t>void</a:t>
            </a:r>
            <a:r>
              <a:rPr lang="en-US" sz="1100" dirty="0">
                <a:solidFill>
                  <a:srgbClr val="000000"/>
                </a:solidFill>
                <a:highlight>
                  <a:srgbClr val="FFFFFF"/>
                </a:highlight>
              </a:rPr>
              <a:t> run</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FF"/>
                </a:solidFill>
                <a:highlight>
                  <a:srgbClr val="FFFFFF"/>
                </a:highlight>
              </a:rPr>
              <a:t>try</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0000"/>
                </a:solidFill>
                <a:highlight>
                  <a:srgbClr val="FFFFFF"/>
                </a:highlight>
              </a:rPr>
              <a:t>mConnectionHandler</a:t>
            </a:r>
            <a:r>
              <a:rPr lang="en-US" sz="1100" b="1" dirty="0">
                <a:solidFill>
                  <a:srgbClr val="000080"/>
                </a:solidFill>
                <a:highlight>
                  <a:srgbClr val="FFFFFF"/>
                </a:highlight>
              </a:rPr>
              <a:t>.</a:t>
            </a:r>
            <a:r>
              <a:rPr lang="en-US" sz="1100" dirty="0">
                <a:solidFill>
                  <a:srgbClr val="000000"/>
                </a:solidFill>
                <a:highlight>
                  <a:srgbClr val="FFFFFF"/>
                </a:highlight>
              </a:rPr>
              <a:t>send</a:t>
            </a:r>
            <a:r>
              <a:rPr lang="en-US" sz="1100" b="1" dirty="0">
                <a:solidFill>
                  <a:srgbClr val="000080"/>
                </a:solidFill>
                <a:highlight>
                  <a:srgbClr val="FFFFFF"/>
                </a:highlight>
              </a:rPr>
              <a:t>(</a:t>
            </a:r>
            <a:r>
              <a:rPr lang="en-US" sz="1100" dirty="0">
                <a:solidFill>
                  <a:srgbClr val="000000"/>
                </a:solidFill>
                <a:highlight>
                  <a:srgbClr val="FFFFFF"/>
                </a:highlight>
              </a:rPr>
              <a:t>HELLOACCESSORY_CHANNEL_ID</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dirty="0">
                <a:solidFill>
                  <a:srgbClr val="000000"/>
                </a:solidFill>
                <a:highlight>
                  <a:srgbClr val="FFFFFF"/>
                </a:highlight>
              </a:rPr>
              <a:t>location</a:t>
            </a:r>
            <a:r>
              <a:rPr lang="en-US" sz="1100" b="1" dirty="0">
                <a:solidFill>
                  <a:srgbClr val="000080"/>
                </a:solidFill>
                <a:highlight>
                  <a:srgbClr val="FFFFFF"/>
                </a:highlight>
              </a:rPr>
              <a:t>.</a:t>
            </a:r>
            <a:r>
              <a:rPr lang="en-US" sz="1100" dirty="0">
                <a:solidFill>
                  <a:srgbClr val="000000"/>
                </a:solidFill>
                <a:highlight>
                  <a:srgbClr val="FFFFFF"/>
                </a:highlight>
              </a:rPr>
              <a:t>toString</a:t>
            </a:r>
            <a:r>
              <a:rPr lang="en-US" sz="1100" b="1" dirty="0">
                <a:solidFill>
                  <a:srgbClr val="000080"/>
                </a:solidFill>
                <a:highlight>
                  <a:srgbClr val="FFFFFF"/>
                </a:highlight>
              </a:rPr>
              <a:t>().</a:t>
            </a:r>
            <a:r>
              <a:rPr lang="en-US" sz="1100" dirty="0">
                <a:solidFill>
                  <a:srgbClr val="000000"/>
                </a:solidFill>
                <a:highlight>
                  <a:srgbClr val="FFFFFF"/>
                </a:highlight>
              </a:rPr>
              <a:t>getBytes</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FF"/>
                </a:solidFill>
                <a:highlight>
                  <a:srgbClr val="FFFFFF"/>
                </a:highlight>
              </a:rPr>
              <a:t>catch</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IOException</a:t>
            </a:r>
            <a:r>
              <a:rPr lang="en-US" sz="1100" dirty="0">
                <a:solidFill>
                  <a:srgbClr val="000000"/>
                </a:solidFill>
                <a:highlight>
                  <a:srgbClr val="FFFFFF"/>
                </a:highlight>
              </a:rPr>
              <a:t> e</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0000"/>
                </a:solidFill>
                <a:highlight>
                  <a:srgbClr val="FFFFFF"/>
                </a:highlight>
              </a:rPr>
              <a:t>e</a:t>
            </a:r>
            <a:r>
              <a:rPr lang="en-US" sz="1100" b="1" dirty="0">
                <a:solidFill>
                  <a:srgbClr val="000080"/>
                </a:solidFill>
                <a:highlight>
                  <a:srgbClr val="FFFFFF"/>
                </a:highlight>
              </a:rPr>
              <a:t>.</a:t>
            </a:r>
            <a:r>
              <a:rPr lang="en-US" sz="1100" dirty="0">
                <a:solidFill>
                  <a:srgbClr val="000000"/>
                </a:solidFill>
                <a:highlight>
                  <a:srgbClr val="FFFFFF"/>
                </a:highlight>
              </a:rPr>
              <a:t>printStackTrace</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start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MyLocation </a:t>
            </a:r>
            <a:r>
              <a:rPr lang="en-US" sz="1100" dirty="0">
                <a:solidFill>
                  <a:srgbClr val="000000"/>
                </a:solidFill>
                <a:highlight>
                  <a:srgbClr val="FFFFFF"/>
                </a:highlight>
              </a:rPr>
              <a:t>myLocation</a:t>
            </a:r>
            <a:r>
              <a:rPr lang="en-US" sz="1100" dirty="0">
                <a:solidFill>
                  <a:srgbClr val="000000"/>
                </a:solidFill>
                <a:highlight>
                  <a:srgbClr val="FFFFFF"/>
                </a:highlight>
              </a:rPr>
              <a:t> </a:t>
            </a:r>
            <a:r>
              <a:rPr lang="en-US" sz="1100" b="1" dirty="0">
                <a:solidFill>
                  <a:srgbClr val="000080"/>
                </a:solidFill>
                <a:highlight>
                  <a:srgbClr val="FFFFFF"/>
                </a:highlight>
              </a:rPr>
              <a:t>=</a:t>
            </a:r>
            <a:r>
              <a:rPr lang="en-US" sz="1100" dirty="0">
                <a:solidFill>
                  <a:srgbClr val="000000"/>
                </a:solidFill>
                <a:highlight>
                  <a:srgbClr val="FFFFFF"/>
                </a:highlight>
              </a:rPr>
              <a:t> </a:t>
            </a:r>
            <a:r>
              <a:rPr lang="en-US" sz="1100" b="1" dirty="0">
                <a:solidFill>
                  <a:srgbClr val="0000FF"/>
                </a:solidFill>
                <a:highlight>
                  <a:srgbClr val="FFFFFF"/>
                </a:highlight>
              </a:rPr>
              <a:t>new</a:t>
            </a:r>
            <a:r>
              <a:rPr lang="en-US" sz="1100" dirty="0">
                <a:solidFill>
                  <a:srgbClr val="000000"/>
                </a:solidFill>
                <a:highlight>
                  <a:srgbClr val="FFFFFF"/>
                </a:highlight>
              </a:rPr>
              <a:t> MyLocation</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dirty="0">
                <a:solidFill>
                  <a:srgbClr val="000000"/>
                </a:solidFill>
                <a:highlight>
                  <a:srgbClr val="FFFFFF"/>
                </a:highlight>
              </a:rPr>
              <a:t>myLocation</a:t>
            </a:r>
            <a:r>
              <a:rPr lang="en-US" sz="1100" b="1" dirty="0">
                <a:solidFill>
                  <a:srgbClr val="000080"/>
                </a:solidFill>
                <a:highlight>
                  <a:srgbClr val="FFFFFF"/>
                </a:highlight>
              </a:rPr>
              <a:t>.</a:t>
            </a:r>
            <a:r>
              <a:rPr lang="en-US" sz="1100" dirty="0">
                <a:solidFill>
                  <a:srgbClr val="000000"/>
                </a:solidFill>
                <a:highlight>
                  <a:srgbClr val="FFFFFF"/>
                </a:highlight>
              </a:rPr>
              <a:t>getLocation</a:t>
            </a:r>
            <a:r>
              <a:rPr lang="en-US" sz="1100" b="1" dirty="0">
                <a:solidFill>
                  <a:srgbClr val="000080"/>
                </a:solidFill>
                <a:highlight>
                  <a:srgbClr val="FFFFFF"/>
                </a:highlight>
              </a:rPr>
              <a:t>(</a:t>
            </a:r>
            <a:r>
              <a:rPr lang="en-US" sz="1100" dirty="0">
                <a:solidFill>
                  <a:srgbClr val="000000"/>
                </a:solidFill>
                <a:highlight>
                  <a:srgbClr val="FFFFFF"/>
                </a:highlight>
              </a:rPr>
              <a:t>getApplicationContext</a:t>
            </a:r>
            <a:r>
              <a:rPr lang="en-US" sz="1100" b="1" dirty="0">
                <a:solidFill>
                  <a:srgbClr val="000080"/>
                </a:solidFill>
                <a:highlight>
                  <a:srgbClr val="FFFFFF"/>
                </a:highlight>
              </a:rPr>
              <a:t>(),</a:t>
            </a:r>
            <a:r>
              <a:rPr lang="en-US" sz="1100" dirty="0">
                <a:solidFill>
                  <a:srgbClr val="000000"/>
                </a:solidFill>
                <a:highlight>
                  <a:srgbClr val="FFFFFF"/>
                </a:highlight>
              </a:rPr>
              <a:t> locationResult</a:t>
            </a:r>
            <a:r>
              <a:rPr lang="en-US" sz="1100" b="1" dirty="0">
                <a:solidFill>
                  <a:srgbClr val="000080"/>
                </a:solidFill>
                <a:highlight>
                  <a:srgbClr val="FFFFFF"/>
                </a:highlight>
              </a:rPr>
              <a:t>);</a:t>
            </a:r>
            <a:endParaRPr lang="en-US" sz="1100" dirty="0">
              <a:solidFill>
                <a:srgbClr val="000000"/>
              </a:solidFill>
              <a:highlight>
                <a:srgbClr val="FFFFFF"/>
              </a:highlight>
            </a:endParaRPr>
          </a:p>
          <a:p>
            <a:r>
              <a:rPr lang="en-US" sz="1100" dirty="0">
                <a:solidFill>
                  <a:srgbClr val="000000"/>
                </a:solidFill>
                <a:highlight>
                  <a:srgbClr val="FFFFFF"/>
                </a:highlight>
              </a:rPr>
              <a:t>        </a:t>
            </a:r>
            <a:r>
              <a:rPr lang="en-US" sz="1100" b="1" dirty="0">
                <a:solidFill>
                  <a:srgbClr val="000080"/>
                </a:solidFill>
                <a:highlight>
                  <a:srgbClr val="FFFFFF"/>
                </a:highlight>
              </a:rPr>
              <a:t>}</a:t>
            </a:r>
            <a:endParaRPr lang="en-US" sz="1100" dirty="0" smtClean="0">
              <a:solidFill>
                <a:srgbClr val="000000"/>
              </a:solidFill>
              <a:latin typeface="Consolas"/>
            </a:endParaRPr>
          </a:p>
        </p:txBody>
      </p:sp>
    </p:spTree>
    <p:extLst>
      <p:ext uri="{BB962C8B-B14F-4D97-AF65-F5344CB8AC3E}">
        <p14:creationId xmlns:p14="http://schemas.microsoft.com/office/powerpoint/2010/main" val="10730495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04" y="1484784"/>
            <a:ext cx="3808576" cy="498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279" y="1628800"/>
            <a:ext cx="3902753" cy="4844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8681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9347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ko-KR" sz="3200" dirty="0" smtClean="0">
                <a:solidFill>
                  <a:schemeClr val="tx2">
                    <a:lumMod val="50000"/>
                  </a:schemeClr>
                </a:solidFill>
                <a:latin typeface="Times New Roman" panose="02020603050405020304" pitchFamily="18" charset="0"/>
                <a:cs typeface="Times New Roman" panose="02020603050405020304" pitchFamily="18" charset="0"/>
              </a:rPr>
              <a:t>APPENDIX 1</a:t>
            </a:r>
            <a:endParaRPr lang="ko-KR" altLang="en-US" sz="3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altLang="ko-KR" sz="2400" dirty="0">
                <a:solidFill>
                  <a:schemeClr val="tx2">
                    <a:lumMod val="50000"/>
                  </a:schemeClr>
                </a:solidFill>
                <a:latin typeface="Times New Roman" panose="02020603050405020304" pitchFamily="18" charset="0"/>
                <a:cs typeface="Times New Roman" panose="02020603050405020304" pitchFamily="18" charset="0"/>
              </a:rPr>
              <a:t>USING GEAR EMULATOR WITH ANDROID HOST</a:t>
            </a:r>
            <a:endParaRPr lang="ko-KR" alt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6296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a:latin typeface="Times New Roman" panose="02020603050405020304" pitchFamily="18" charset="0"/>
                <a:cs typeface="Times New Roman" panose="02020603050405020304" pitchFamily="18" charset="0"/>
              </a:rPr>
              <a:t>USING GEAR EMULATOR WITH ANDROID </a:t>
            </a:r>
            <a:r>
              <a:rPr lang="en-US" altLang="ko-KR" sz="3200" dirty="0" smtClean="0">
                <a:latin typeface="Times New Roman" panose="02020603050405020304" pitchFamily="18" charset="0"/>
                <a:cs typeface="Times New Roman" panose="02020603050405020304" pitchFamily="18" charset="0"/>
              </a:rPr>
              <a:t>HOST</a:t>
            </a:r>
            <a:endParaRPr lang="en-US" sz="3200" dirty="0"/>
          </a:p>
        </p:txBody>
      </p:sp>
      <p:sp>
        <p:nvSpPr>
          <p:cNvPr id="3" name="Content Placeholder 2"/>
          <p:cNvSpPr>
            <a:spLocks noGrp="1"/>
          </p:cNvSpPr>
          <p:nvPr>
            <p:ph idx="1"/>
          </p:nvPr>
        </p:nvSpPr>
        <p:spPr/>
        <p:txBody>
          <a:bodyPr>
            <a:normAutofit fontScale="85000" lnSpcReduction="20000"/>
          </a:bodyPr>
          <a:lstStyle/>
          <a:p>
            <a:pPr marL="571500" indent="-457200">
              <a:buFont typeface="+mj-lt"/>
              <a:buAutoNum type="arabicPeriod"/>
            </a:pPr>
            <a:r>
              <a:rPr lang="en-US" sz="1800" dirty="0" smtClean="0"/>
              <a:t>Prior </a:t>
            </a:r>
            <a:r>
              <a:rPr lang="en-US" sz="1800" dirty="0"/>
              <a:t>to trying the connection, make sure the following are </a:t>
            </a:r>
            <a:r>
              <a:rPr lang="en-US" sz="1800" dirty="0" smtClean="0"/>
              <a:t>ready –</a:t>
            </a:r>
          </a:p>
          <a:p>
            <a:pPr lvl="1"/>
            <a:r>
              <a:rPr lang="en-US" sz="1800" dirty="0" smtClean="0"/>
              <a:t>Installing </a:t>
            </a:r>
            <a:r>
              <a:rPr lang="en-US" sz="1800" dirty="0"/>
              <a:t>the Android Debug Bridge (</a:t>
            </a:r>
            <a:r>
              <a:rPr lang="en-US" sz="1800" dirty="0" smtClean="0"/>
              <a:t>ADB)</a:t>
            </a:r>
          </a:p>
          <a:p>
            <a:pPr lvl="1"/>
            <a:r>
              <a:rPr lang="en-US" sz="1800" dirty="0" smtClean="0"/>
              <a:t>setting </a:t>
            </a:r>
            <a:r>
              <a:rPr lang="en-US" sz="1800" dirty="0"/>
              <a:t>up the path of ADB into System </a:t>
            </a:r>
            <a:r>
              <a:rPr lang="en-US" sz="1800" dirty="0" smtClean="0"/>
              <a:t>Variables (Path) </a:t>
            </a:r>
            <a:r>
              <a:rPr lang="en-US" sz="1800" dirty="0"/>
              <a:t>for utilizing it in command </a:t>
            </a:r>
            <a:r>
              <a:rPr lang="en-US" sz="1800" dirty="0" smtClean="0"/>
              <a:t>window</a:t>
            </a:r>
          </a:p>
          <a:p>
            <a:pPr lvl="1"/>
            <a:r>
              <a:rPr lang="en-US" sz="1800" dirty="0"/>
              <a:t>I</a:t>
            </a:r>
            <a:r>
              <a:rPr lang="en-US" sz="1800" dirty="0" smtClean="0"/>
              <a:t>nstalling </a:t>
            </a:r>
            <a:r>
              <a:rPr lang="en-US" sz="1800" dirty="0"/>
              <a:t>the GEAR IDE </a:t>
            </a:r>
            <a:r>
              <a:rPr lang="en-US" sz="1800" dirty="0" smtClean="0"/>
              <a:t>with Tizen Extensions SDK</a:t>
            </a:r>
          </a:p>
          <a:p>
            <a:pPr marL="571500" indent="-457200">
              <a:buFont typeface="+mj-lt"/>
              <a:buAutoNum type="arabicPeriod"/>
            </a:pPr>
            <a:r>
              <a:rPr lang="en-US" sz="1800" dirty="0" smtClean="0"/>
              <a:t>Download </a:t>
            </a:r>
            <a:r>
              <a:rPr lang="en-US" sz="1800" dirty="0"/>
              <a:t>and install Samsung GEAR Manager into your Smart </a:t>
            </a:r>
            <a:r>
              <a:rPr lang="en-US" sz="1800" dirty="0" smtClean="0"/>
              <a:t>device. (Available at </a:t>
            </a:r>
            <a:r>
              <a:rPr lang="en-IN" altLang="ko-KR" sz="1800" dirty="0" smtClean="0">
                <a:hlinkClick r:id="rId2"/>
              </a:rPr>
              <a:t>http</a:t>
            </a:r>
            <a:r>
              <a:rPr lang="en-IN" altLang="ko-KR" sz="1800" dirty="0">
                <a:hlinkClick r:id="rId2"/>
              </a:rPr>
              <a:t>://</a:t>
            </a:r>
            <a:r>
              <a:rPr lang="en-US" sz="1800" dirty="0" smtClean="0">
                <a:hlinkClick r:id="rId2"/>
              </a:rPr>
              <a:t>apps.samsung.com/gear</a:t>
            </a:r>
            <a:r>
              <a:rPr lang="en-US" sz="1800" dirty="0" smtClean="0"/>
              <a:t>)</a:t>
            </a:r>
          </a:p>
          <a:p>
            <a:pPr marL="571500" indent="-457200">
              <a:buFont typeface="+mj-lt"/>
              <a:buAutoNum type="arabicPeriod"/>
            </a:pPr>
            <a:r>
              <a:rPr lang="en-US" sz="1800" dirty="0" smtClean="0"/>
              <a:t> </a:t>
            </a:r>
            <a:r>
              <a:rPr lang="en-US" sz="1800" dirty="0"/>
              <a:t>After </a:t>
            </a:r>
            <a:r>
              <a:rPr lang="en-US" sz="1800" dirty="0" smtClean="0"/>
              <a:t>that download the </a:t>
            </a:r>
            <a:r>
              <a:rPr lang="en-US" sz="1800" dirty="0"/>
              <a:t>file </a:t>
            </a:r>
            <a:r>
              <a:rPr lang="en-US" sz="1800" dirty="0" smtClean="0"/>
              <a:t>Applications_for_Emulator.zip from </a:t>
            </a:r>
            <a:r>
              <a:rPr lang="en-US" sz="1800" dirty="0" smtClean="0">
                <a:hlinkClick r:id="rId3"/>
              </a:rPr>
              <a:t>http</a:t>
            </a:r>
            <a:r>
              <a:rPr lang="en-US" sz="1800" dirty="0">
                <a:hlinkClick r:id="rId3"/>
              </a:rPr>
              <a:t>://</a:t>
            </a:r>
            <a:r>
              <a:rPr lang="en-US" sz="1800" dirty="0" smtClean="0">
                <a:hlinkClick r:id="rId3"/>
              </a:rPr>
              <a:t>developer.samsung.com/technical-doc/view.do?v=T000000162</a:t>
            </a:r>
            <a:r>
              <a:rPr lang="en-US" sz="1800" dirty="0" smtClean="0"/>
              <a:t> </a:t>
            </a:r>
          </a:p>
          <a:p>
            <a:pPr marL="571500" indent="-457200">
              <a:buFont typeface="+mj-lt"/>
              <a:buAutoNum type="arabicPeriod"/>
            </a:pPr>
            <a:r>
              <a:rPr lang="en-US" sz="1800" dirty="0"/>
              <a:t>After extracting zipped file, you can find the following files: </a:t>
            </a:r>
            <a:r>
              <a:rPr lang="en-US" sz="1800" i="1" dirty="0"/>
              <a:t>SAAccessoryService_Emul.apk </a:t>
            </a:r>
            <a:r>
              <a:rPr lang="en-US" sz="1800" dirty="0"/>
              <a:t>and </a:t>
            </a:r>
            <a:r>
              <a:rPr lang="en-US" sz="1800" i="1" dirty="0"/>
              <a:t>SASystemProviders_Emul.apk</a:t>
            </a:r>
            <a:r>
              <a:rPr lang="en-US" sz="1800" dirty="0"/>
              <a:t>. And then install those to Smart device</a:t>
            </a:r>
            <a:r>
              <a:rPr lang="en-US" sz="1800" dirty="0" smtClean="0"/>
              <a:t>. –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marL="571500" indent="-457200">
              <a:buFont typeface="+mj-lt"/>
              <a:buAutoNum type="arabicPeriod"/>
            </a:pPr>
            <a:r>
              <a:rPr lang="en-US" sz="1600" dirty="0"/>
              <a:t>After installing those files is done, reboot the Smart device and then run </a:t>
            </a:r>
            <a:r>
              <a:rPr lang="en-US" sz="1600" i="1" dirty="0"/>
              <a:t>Emulator for Samsung Accessory </a:t>
            </a:r>
            <a:r>
              <a:rPr lang="en-US" sz="1600" dirty="0"/>
              <a:t>application. </a:t>
            </a:r>
            <a:endParaRPr lang="en-US" sz="1800" dirty="0"/>
          </a:p>
        </p:txBody>
      </p:sp>
      <p:sp>
        <p:nvSpPr>
          <p:cNvPr id="4" name="Rectangle 3"/>
          <p:cNvSpPr/>
          <p:nvPr/>
        </p:nvSpPr>
        <p:spPr>
          <a:xfrm>
            <a:off x="1043608" y="5021319"/>
            <a:ext cx="7344816" cy="430887"/>
          </a:xfrm>
          <a:prstGeom prst="rect">
            <a:avLst/>
          </a:prstGeom>
          <a:solidFill>
            <a:schemeClr val="bg1">
              <a:lumMod val="95000"/>
            </a:schemeClr>
          </a:solidFill>
        </p:spPr>
        <p:txBody>
          <a:bodyPr wrap="square">
            <a:spAutoFit/>
          </a:bodyPr>
          <a:lstStyle/>
          <a:p>
            <a:r>
              <a:rPr lang="en-US" sz="1100" dirty="0">
                <a:solidFill>
                  <a:srgbClr val="000000"/>
                </a:solidFill>
                <a:latin typeface="Consolas"/>
              </a:rPr>
              <a:t>adb install –r SAccessoryServcie_Emul.apk </a:t>
            </a:r>
          </a:p>
          <a:p>
            <a:r>
              <a:rPr lang="en-US" sz="1100" dirty="0">
                <a:solidFill>
                  <a:srgbClr val="000000"/>
                </a:solidFill>
                <a:latin typeface="Consolas"/>
              </a:rPr>
              <a:t>adb install –r SASystemProviders_Emul.apk 	</a:t>
            </a:r>
          </a:p>
        </p:txBody>
      </p:sp>
    </p:spTree>
    <p:extLst>
      <p:ext uri="{BB962C8B-B14F-4D97-AF65-F5344CB8AC3E}">
        <p14:creationId xmlns:p14="http://schemas.microsoft.com/office/powerpoint/2010/main" val="3068119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Tizen TTS API Features</a:t>
            </a:r>
            <a:endParaRPr lang="ko-KR" altLang="en-US" dirty="0"/>
          </a:p>
        </p:txBody>
      </p:sp>
      <p:sp>
        <p:nvSpPr>
          <p:cNvPr id="3" name="Content Placeholder 2"/>
          <p:cNvSpPr>
            <a:spLocks noGrp="1"/>
          </p:cNvSpPr>
          <p:nvPr>
            <p:ph idx="1"/>
          </p:nvPr>
        </p:nvSpPr>
        <p:spPr/>
        <p:txBody>
          <a:bodyPr>
            <a:normAutofit/>
          </a:bodyPr>
          <a:lstStyle/>
          <a:p>
            <a:r>
              <a:rPr lang="en-US" altLang="ko-KR" dirty="0"/>
              <a:t>Text-To-Speech(below TTS) API </a:t>
            </a:r>
            <a:r>
              <a:rPr lang="en-US" altLang="ko-KR" b="1" dirty="0"/>
              <a:t>reads sound data </a:t>
            </a:r>
            <a:r>
              <a:rPr lang="en-US" altLang="ko-KR" dirty="0"/>
              <a:t>transformed by the engine using input </a:t>
            </a:r>
            <a:r>
              <a:rPr lang="en-US" altLang="ko-KR" dirty="0" smtClean="0"/>
              <a:t>texts</a:t>
            </a:r>
          </a:p>
          <a:p>
            <a:r>
              <a:rPr lang="en-US" altLang="ko-KR" dirty="0"/>
              <a:t>Applications can </a:t>
            </a:r>
            <a:r>
              <a:rPr lang="en-US" altLang="ko-KR" b="1" dirty="0"/>
              <a:t>add input-text </a:t>
            </a:r>
            <a:r>
              <a:rPr lang="en-US" altLang="ko-KR" dirty="0"/>
              <a:t>to queue for reading continuously </a:t>
            </a:r>
            <a:endParaRPr lang="en-US" altLang="ko-KR" dirty="0" smtClean="0"/>
          </a:p>
          <a:p>
            <a:r>
              <a:rPr lang="en-US" altLang="ko-KR" dirty="0"/>
              <a:t>Applications can </a:t>
            </a:r>
            <a:r>
              <a:rPr lang="en-US" altLang="ko-KR" b="1" dirty="0"/>
              <a:t>play, pause, and stop </a:t>
            </a:r>
            <a:r>
              <a:rPr lang="en-US" altLang="ko-KR" dirty="0"/>
              <a:t>sound data synthesized from </a:t>
            </a:r>
            <a:r>
              <a:rPr lang="en-US" altLang="ko-KR" dirty="0" smtClean="0"/>
              <a:t>text</a:t>
            </a:r>
            <a:endParaRPr lang="en-US" altLang="ko-KR" dirty="0"/>
          </a:p>
          <a:p>
            <a:r>
              <a:rPr lang="en-US" altLang="ko-KR" dirty="0" smtClean="0"/>
              <a:t>Applications can </a:t>
            </a:r>
            <a:r>
              <a:rPr lang="en-US" altLang="ko-KR" b="1" dirty="0" smtClean="0"/>
              <a:t>choose the voice </a:t>
            </a:r>
            <a:r>
              <a:rPr lang="en-US" altLang="ko-KR" dirty="0" smtClean="0"/>
              <a:t>(male, female, child), </a:t>
            </a:r>
            <a:r>
              <a:rPr lang="en-US" altLang="ko-KR" b="1" dirty="0" smtClean="0"/>
              <a:t>language</a:t>
            </a:r>
            <a:r>
              <a:rPr lang="en-US" altLang="ko-KR" dirty="0" smtClean="0"/>
              <a:t> as well as </a:t>
            </a:r>
            <a:r>
              <a:rPr lang="en-US" altLang="ko-KR" b="1" dirty="0" smtClean="0"/>
              <a:t>reading </a:t>
            </a:r>
            <a:r>
              <a:rPr lang="en-US" altLang="ko-KR" b="1" dirty="0" smtClean="0"/>
              <a:t>speed</a:t>
            </a:r>
            <a:endParaRPr lang="en-US" altLang="ko-KR" dirty="0"/>
          </a:p>
          <a:p>
            <a:r>
              <a:rPr lang="en-US" altLang="ko-KR" dirty="0" smtClean="0"/>
              <a:t>The </a:t>
            </a:r>
            <a:r>
              <a:rPr lang="en-US" altLang="ko-KR" dirty="0"/>
              <a:t>TTS API also </a:t>
            </a:r>
            <a:r>
              <a:rPr lang="en-US" altLang="ko-KR" b="1" dirty="0"/>
              <a:t>notifies you </a:t>
            </a:r>
            <a:r>
              <a:rPr lang="en-US" altLang="ko-KR" dirty="0"/>
              <a:t>(by callback mechanism) when the state of </a:t>
            </a:r>
            <a:r>
              <a:rPr lang="en-US" altLang="ko-KR" b="1" dirty="0"/>
              <a:t>TTS is changed</a:t>
            </a:r>
            <a:r>
              <a:rPr lang="en-US" altLang="ko-KR" dirty="0"/>
              <a:t>, </a:t>
            </a:r>
            <a:r>
              <a:rPr lang="en-US" altLang="ko-KR" b="1" dirty="0"/>
              <a:t>utterance is started </a:t>
            </a:r>
            <a:r>
              <a:rPr lang="en-US" altLang="ko-KR" dirty="0"/>
              <a:t>and completed, default voice is changed or an error </a:t>
            </a:r>
            <a:r>
              <a:rPr lang="en-US" altLang="ko-KR" dirty="0" smtClean="0"/>
              <a:t>occurred</a:t>
            </a:r>
            <a:endParaRPr lang="ko-KR" altLang="en-US" dirty="0"/>
          </a:p>
        </p:txBody>
      </p:sp>
    </p:spTree>
    <p:extLst>
      <p:ext uri="{BB962C8B-B14F-4D97-AF65-F5344CB8AC3E}">
        <p14:creationId xmlns:p14="http://schemas.microsoft.com/office/powerpoint/2010/main" val="41259389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a:latin typeface="Times New Roman" panose="02020603050405020304" pitchFamily="18" charset="0"/>
                <a:cs typeface="Times New Roman" panose="02020603050405020304" pitchFamily="18" charset="0"/>
              </a:rPr>
              <a:t>USING GEAR EMULATOR WITH ANDROID </a:t>
            </a:r>
            <a:r>
              <a:rPr lang="en-US" altLang="ko-KR" sz="3200" dirty="0" smtClean="0">
                <a:latin typeface="Times New Roman" panose="02020603050405020304" pitchFamily="18" charset="0"/>
                <a:cs typeface="Times New Roman" panose="02020603050405020304" pitchFamily="18" charset="0"/>
              </a:rPr>
              <a:t>HOST</a:t>
            </a:r>
            <a:endParaRPr lang="en-US" sz="3200" dirty="0"/>
          </a:p>
        </p:txBody>
      </p:sp>
      <p:sp>
        <p:nvSpPr>
          <p:cNvPr id="3" name="Content Placeholder 2"/>
          <p:cNvSpPr>
            <a:spLocks noGrp="1"/>
          </p:cNvSpPr>
          <p:nvPr>
            <p:ph idx="1"/>
          </p:nvPr>
        </p:nvSpPr>
        <p:spPr/>
        <p:txBody>
          <a:bodyPr>
            <a:normAutofit fontScale="92500" lnSpcReduction="10000"/>
          </a:bodyPr>
          <a:lstStyle/>
          <a:p>
            <a:pPr marL="457200" indent="-342900">
              <a:buFont typeface="+mj-lt"/>
              <a:buAutoNum type="arabicPeriod" startAt="6"/>
            </a:pPr>
            <a:r>
              <a:rPr lang="en-US" sz="1800" dirty="0" smtClean="0"/>
              <a:t>Connect </a:t>
            </a:r>
            <a:r>
              <a:rPr lang="en-US" sz="1800" dirty="0"/>
              <a:t>the Smart device and PC via USB.</a:t>
            </a:r>
          </a:p>
          <a:p>
            <a:pPr marL="457200" indent="-342900">
              <a:buFont typeface="+mj-lt"/>
              <a:buAutoNum type="arabicPeriod" startAt="6"/>
            </a:pPr>
            <a:r>
              <a:rPr lang="en-US" sz="1800" dirty="0" smtClean="0"/>
              <a:t>Open </a:t>
            </a:r>
            <a:r>
              <a:rPr lang="en-US" sz="1800" dirty="0"/>
              <a:t>the terminal (or the command window in Windows®).</a:t>
            </a:r>
          </a:p>
          <a:p>
            <a:pPr marL="457200" indent="-342900">
              <a:buFont typeface="+mj-lt"/>
              <a:buAutoNum type="arabicPeriod" startAt="6"/>
            </a:pPr>
            <a:r>
              <a:rPr lang="en-US" sz="1800" dirty="0" smtClean="0"/>
              <a:t>Execute </a:t>
            </a:r>
            <a:r>
              <a:rPr lang="en-US" sz="1800" dirty="0"/>
              <a:t>the command below</a:t>
            </a:r>
            <a:r>
              <a:rPr lang="en-US" sz="1800" dirty="0" smtClean="0"/>
              <a:t>:</a:t>
            </a:r>
            <a:br>
              <a:rPr lang="en-US" sz="1800" dirty="0" smtClean="0"/>
            </a:br>
            <a:endParaRPr lang="en-US" sz="1800" dirty="0"/>
          </a:p>
          <a:p>
            <a:pPr marL="457200" indent="-342900">
              <a:buFont typeface="+mj-lt"/>
              <a:buAutoNum type="arabicPeriod" startAt="6"/>
            </a:pPr>
            <a:r>
              <a:rPr lang="en-US" sz="1800" dirty="0" smtClean="0"/>
              <a:t>Run </a:t>
            </a:r>
            <a:r>
              <a:rPr lang="en-US" sz="1800" dirty="0"/>
              <a:t>Emulator for Samsung Accessory application in the Smart device.</a:t>
            </a:r>
          </a:p>
          <a:p>
            <a:pPr marL="457200" indent="-342900">
              <a:buFont typeface="+mj-lt"/>
              <a:buAutoNum type="arabicPeriod" startAt="6"/>
            </a:pPr>
            <a:r>
              <a:rPr lang="en-US" sz="1800" dirty="0" smtClean="0"/>
              <a:t>Turn </a:t>
            </a:r>
            <a:r>
              <a:rPr lang="en-US" sz="1800" dirty="0"/>
              <a:t>on Wi-Fi or Mobile Network of Smart device</a:t>
            </a:r>
          </a:p>
          <a:p>
            <a:pPr marL="457200" indent="-342900">
              <a:buFont typeface="+mj-lt"/>
              <a:buAutoNum type="arabicPeriod" startAt="6"/>
            </a:pPr>
            <a:r>
              <a:rPr lang="en-US" sz="1800" dirty="0" smtClean="0"/>
              <a:t>In </a:t>
            </a:r>
            <a:r>
              <a:rPr lang="en-US" sz="1800" dirty="0"/>
              <a:t>the Tizen SDK, run the Emulator Manager and create a new virtual machine.</a:t>
            </a:r>
          </a:p>
          <a:p>
            <a:pPr marL="457200" indent="-342900">
              <a:buFont typeface="+mj-lt"/>
              <a:buAutoNum type="arabicPeriod" startAt="6"/>
            </a:pPr>
            <a:r>
              <a:rPr lang="en-US" sz="1800" dirty="0" smtClean="0"/>
              <a:t>Run </a:t>
            </a:r>
            <a:r>
              <a:rPr lang="en-US" sz="1800" dirty="0"/>
              <a:t>the virtual machine of GEAR IDE</a:t>
            </a:r>
            <a:r>
              <a:rPr lang="en-US" sz="1800" dirty="0" smtClean="0"/>
              <a:t>.</a:t>
            </a:r>
            <a:br>
              <a:rPr lang="en-US" sz="1800" dirty="0" smtClean="0"/>
            </a:br>
            <a:r>
              <a:rPr lang="en-US" sz="1800" dirty="0"/>
              <a:t>The application’s ‘</a:t>
            </a:r>
            <a:r>
              <a:rPr lang="en-US" sz="1800" i="1" dirty="0"/>
              <a:t>Disconnected’ </a:t>
            </a:r>
            <a:r>
              <a:rPr lang="en-US" sz="1800" dirty="0"/>
              <a:t>text </a:t>
            </a:r>
            <a:r>
              <a:rPr lang="en-US" sz="1800" dirty="0" smtClean="0"/>
              <a:t>should </a:t>
            </a:r>
            <a:r>
              <a:rPr lang="en-US" sz="1800" dirty="0" smtClean="0"/>
              <a:t>change </a:t>
            </a:r>
            <a:r>
              <a:rPr lang="en-US" sz="1800" dirty="0"/>
              <a:t>to ‘</a:t>
            </a:r>
            <a:r>
              <a:rPr lang="en-US" sz="1800" i="1" dirty="0"/>
              <a:t>Connected’</a:t>
            </a:r>
            <a:r>
              <a:rPr lang="en-US" sz="1800" dirty="0"/>
              <a:t>, showing that the connection through the SAP server has succeeded. </a:t>
            </a:r>
            <a:r>
              <a:rPr lang="en-US" sz="1800" dirty="0" smtClean="0"/>
              <a:t/>
            </a:r>
            <a:br>
              <a:rPr lang="en-US" sz="1800" dirty="0" smtClean="0"/>
            </a:br>
            <a:r>
              <a:rPr lang="en-US" sz="1800" dirty="0" smtClean="0"/>
              <a:t>If </a:t>
            </a:r>
            <a:r>
              <a:rPr lang="en-US" sz="1800" dirty="0"/>
              <a:t>the ‘Disconnected’ text does not change, restart the emulator with the hardware key or the sdb shell command below (DO NOT use the sdb shell command reboot) </a:t>
            </a:r>
          </a:p>
        </p:txBody>
      </p:sp>
      <p:sp>
        <p:nvSpPr>
          <p:cNvPr id="4" name="Rectangle 3"/>
          <p:cNvSpPr/>
          <p:nvPr/>
        </p:nvSpPr>
        <p:spPr>
          <a:xfrm>
            <a:off x="971600" y="2873895"/>
            <a:ext cx="7344816" cy="261610"/>
          </a:xfrm>
          <a:prstGeom prst="rect">
            <a:avLst/>
          </a:prstGeom>
          <a:solidFill>
            <a:schemeClr val="bg1">
              <a:lumMod val="95000"/>
            </a:schemeClr>
          </a:solidFill>
        </p:spPr>
        <p:txBody>
          <a:bodyPr wrap="square">
            <a:spAutoFit/>
          </a:bodyPr>
          <a:lstStyle/>
          <a:p>
            <a:r>
              <a:rPr lang="en-US" sz="1100" dirty="0">
                <a:solidFill>
                  <a:srgbClr val="000000"/>
                </a:solidFill>
                <a:latin typeface="Consolas"/>
              </a:rPr>
              <a:t>adb –d forward tcp:8230 </a:t>
            </a:r>
            <a:r>
              <a:rPr lang="en-US" sz="1100" dirty="0">
                <a:solidFill>
                  <a:srgbClr val="000000"/>
                </a:solidFill>
                <a:latin typeface="Consolas"/>
              </a:rPr>
              <a:t>tcp:8230</a:t>
            </a:r>
            <a:r>
              <a:rPr lang="en-US" sz="1100" dirty="0">
                <a:solidFill>
                  <a:srgbClr val="000000"/>
                </a:solidFill>
                <a:latin typeface="Consolas"/>
              </a:rPr>
              <a:t> </a:t>
            </a:r>
          </a:p>
        </p:txBody>
      </p:sp>
      <p:sp>
        <p:nvSpPr>
          <p:cNvPr id="5" name="Rectangle 4"/>
          <p:cNvSpPr/>
          <p:nvPr/>
        </p:nvSpPr>
        <p:spPr>
          <a:xfrm>
            <a:off x="1043608" y="6165304"/>
            <a:ext cx="7344816" cy="261610"/>
          </a:xfrm>
          <a:prstGeom prst="rect">
            <a:avLst/>
          </a:prstGeom>
          <a:solidFill>
            <a:schemeClr val="bg1">
              <a:lumMod val="95000"/>
            </a:schemeClr>
          </a:solidFill>
        </p:spPr>
        <p:txBody>
          <a:bodyPr wrap="square">
            <a:spAutoFit/>
          </a:bodyPr>
          <a:lstStyle/>
          <a:p>
            <a:r>
              <a:rPr lang="en-US" sz="1100" dirty="0">
                <a:solidFill>
                  <a:srgbClr val="000000"/>
                </a:solidFill>
                <a:latin typeface="Consolas"/>
              </a:rPr>
              <a:t>s</a:t>
            </a:r>
            <a:r>
              <a:rPr lang="en-US" sz="1100" dirty="0" smtClean="0">
                <a:solidFill>
                  <a:srgbClr val="000000"/>
                </a:solidFill>
                <a:latin typeface="Consolas"/>
              </a:rPr>
              <a:t>hutdown –r now</a:t>
            </a:r>
            <a:endParaRPr lang="en-US" sz="1100" dirty="0">
              <a:solidFill>
                <a:srgbClr val="000000"/>
              </a:solidFill>
              <a:latin typeface="Consolas"/>
            </a:endParaRPr>
          </a:p>
        </p:txBody>
      </p:sp>
    </p:spTree>
    <p:extLst>
      <p:ext uri="{BB962C8B-B14F-4D97-AF65-F5344CB8AC3E}">
        <p14:creationId xmlns:p14="http://schemas.microsoft.com/office/powerpoint/2010/main" val="25426003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ko-KR" sz="3200" dirty="0" smtClean="0">
                <a:solidFill>
                  <a:schemeClr val="tx2">
                    <a:lumMod val="50000"/>
                  </a:schemeClr>
                </a:solidFill>
                <a:latin typeface="Times New Roman" panose="02020603050405020304" pitchFamily="18" charset="0"/>
                <a:cs typeface="Times New Roman" panose="02020603050405020304" pitchFamily="18" charset="0"/>
              </a:rPr>
              <a:t>APPENDIX 2</a:t>
            </a:r>
            <a:endParaRPr lang="ko-KR" altLang="en-US" sz="3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altLang="ko-KR" sz="2400" dirty="0" smtClean="0">
                <a:solidFill>
                  <a:schemeClr val="tx2">
                    <a:lumMod val="50000"/>
                  </a:schemeClr>
                </a:solidFill>
                <a:latin typeface="Times New Roman" panose="02020603050405020304" pitchFamily="18" charset="0"/>
                <a:cs typeface="Times New Roman" panose="02020603050405020304" pitchFamily="18" charset="0"/>
              </a:rPr>
              <a:t>Creating the Hello Accessory App</a:t>
            </a:r>
            <a:endParaRPr lang="ko-KR" alt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7077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Hello Accessory is a pseudo code example to show how to:</a:t>
            </a:r>
          </a:p>
          <a:p>
            <a:pPr lvl="1"/>
            <a:r>
              <a:rPr lang="en-US" dirty="0"/>
              <a:t>Initialize Accessory.</a:t>
            </a:r>
          </a:p>
          <a:p>
            <a:pPr lvl="1"/>
            <a:r>
              <a:rPr lang="en-US" dirty="0"/>
              <a:t>Connect with the remote Accessory Peer Agent.</a:t>
            </a:r>
          </a:p>
          <a:p>
            <a:pPr lvl="1"/>
            <a:r>
              <a:rPr lang="en-US" dirty="0"/>
              <a:t>Send and receive JSON messages between Accessory Peer Agents</a:t>
            </a:r>
            <a:r>
              <a:rPr lang="en-US" dirty="0" smtClean="0"/>
              <a:t>.</a:t>
            </a:r>
          </a:p>
          <a:p>
            <a:r>
              <a:rPr lang="en-US" dirty="0" smtClean="0"/>
              <a:t>Source code can be </a:t>
            </a:r>
            <a:r>
              <a:rPr lang="en-US" dirty="0"/>
              <a:t>downloaded from - </a:t>
            </a:r>
            <a:r>
              <a:rPr lang="en-US" dirty="0">
                <a:hlinkClick r:id="rId2"/>
              </a:rPr>
              <a:t>http://</a:t>
            </a:r>
            <a:r>
              <a:rPr lang="en-US" dirty="0" smtClean="0">
                <a:hlinkClick r:id="rId2"/>
              </a:rPr>
              <a:t>developer.samsung.com/sample-app/view.do?v=S000000086D</a:t>
            </a:r>
            <a:endParaRPr lang="en-US" dirty="0" smtClean="0"/>
          </a:p>
          <a:p>
            <a:pPr lvl="1"/>
            <a:r>
              <a:rPr lang="en-US" dirty="0" smtClean="0"/>
              <a:t>For a Detailed guide </a:t>
            </a:r>
            <a:r>
              <a:rPr lang="en-US" dirty="0"/>
              <a:t>into using SAP, see </a:t>
            </a:r>
            <a:r>
              <a:rPr lang="en-US" dirty="0">
                <a:hlinkClick r:id="rId3"/>
              </a:rPr>
              <a:t>http://</a:t>
            </a:r>
            <a:r>
              <a:rPr lang="en-US" dirty="0" smtClean="0">
                <a:hlinkClick r:id="rId3"/>
              </a:rPr>
              <a:t>developer.samsung.com/technical-doc/view.do?v=T000000136&amp;pi=1&amp;ps=10&amp;pb=Y&amp;ct=CT010100&amp;sc</a:t>
            </a:r>
            <a:r>
              <a:rPr lang="en-US" dirty="0"/>
              <a:t> </a:t>
            </a:r>
            <a:r>
              <a:rPr lang="en-US" dirty="0" smtClean="0"/>
              <a:t> </a:t>
            </a:r>
          </a:p>
          <a:p>
            <a:r>
              <a:rPr lang="en-US" dirty="0"/>
              <a:t>Hello Accessory is composed of two parts: Consumer and Provider</a:t>
            </a:r>
            <a:r>
              <a:rPr lang="en-US" dirty="0" smtClean="0"/>
              <a:t>.</a:t>
            </a:r>
          </a:p>
          <a:p>
            <a:pPr lvl="1"/>
            <a:r>
              <a:rPr lang="en-US" dirty="0"/>
              <a:t>Consumer application </a:t>
            </a:r>
            <a:endParaRPr lang="en-US" dirty="0" smtClean="0"/>
          </a:p>
          <a:p>
            <a:pPr lvl="2"/>
            <a:r>
              <a:rPr lang="en-US" dirty="0" smtClean="0"/>
              <a:t>Initiates </a:t>
            </a:r>
            <a:r>
              <a:rPr lang="en-US" dirty="0"/>
              <a:t>service connection request and sends command to Service </a:t>
            </a:r>
            <a:r>
              <a:rPr lang="en-US" dirty="0" smtClean="0"/>
              <a:t>Provider.</a:t>
            </a:r>
          </a:p>
          <a:p>
            <a:pPr lvl="2"/>
            <a:r>
              <a:rPr lang="en-US" dirty="0" smtClean="0"/>
              <a:t>Shows </a:t>
            </a:r>
            <a:r>
              <a:rPr lang="en-US" dirty="0"/>
              <a:t>a received response to user.</a:t>
            </a:r>
          </a:p>
          <a:p>
            <a:pPr lvl="1"/>
            <a:r>
              <a:rPr lang="en-US" dirty="0"/>
              <a:t>Provider </a:t>
            </a:r>
            <a:r>
              <a:rPr lang="en-US" dirty="0" smtClean="0"/>
              <a:t>application</a:t>
            </a:r>
          </a:p>
          <a:p>
            <a:pPr lvl="2"/>
            <a:r>
              <a:rPr lang="en-US" dirty="0" smtClean="0"/>
              <a:t>Accepts </a:t>
            </a:r>
            <a:r>
              <a:rPr lang="en-US" dirty="0"/>
              <a:t>a receiving a service connection request from Service </a:t>
            </a:r>
            <a:r>
              <a:rPr lang="en-US" dirty="0" smtClean="0"/>
              <a:t>Consumer.</a:t>
            </a:r>
          </a:p>
          <a:p>
            <a:pPr lvl="2"/>
            <a:r>
              <a:rPr lang="en-US" dirty="0" smtClean="0"/>
              <a:t>Replies </a:t>
            </a:r>
            <a:r>
              <a:rPr lang="en-US" dirty="0"/>
              <a:t>to a receiving command from Service Consumer with current time stamp.</a:t>
            </a:r>
          </a:p>
        </p:txBody>
      </p:sp>
    </p:spTree>
    <p:extLst>
      <p:ext uri="{BB962C8B-B14F-4D97-AF65-F5344CB8AC3E}">
        <p14:creationId xmlns:p14="http://schemas.microsoft.com/office/powerpoint/2010/main" val="33906798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Application </a:t>
            </a:r>
            <a:r>
              <a:rPr lang="en-US" dirty="0" smtClean="0"/>
              <a:t>Pseudocode</a:t>
            </a:r>
            <a:endParaRPr lang="en-US" dirty="0"/>
          </a:p>
        </p:txBody>
      </p:sp>
      <p:sp>
        <p:nvSpPr>
          <p:cNvPr id="3" name="Content Placeholder 2"/>
          <p:cNvSpPr>
            <a:spLocks noGrp="1"/>
          </p:cNvSpPr>
          <p:nvPr>
            <p:ph idx="1"/>
          </p:nvPr>
        </p:nvSpPr>
        <p:spPr/>
        <p:txBody>
          <a:bodyPr/>
          <a:lstStyle/>
          <a:p>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14" y="1412775"/>
            <a:ext cx="7704856" cy="497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3584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Application Pseudocode</a:t>
            </a:r>
            <a:endParaRPr lang="en-US" dirty="0"/>
          </a:p>
        </p:txBody>
      </p:sp>
      <p:sp>
        <p:nvSpPr>
          <p:cNvPr id="3" name="Content Placeholder 2"/>
          <p:cNvSpPr>
            <a:spLocks noGrp="1"/>
          </p:cNvSpPr>
          <p:nvPr>
            <p:ph idx="1"/>
          </p:nvPr>
        </p:nvSpPr>
        <p:spPr/>
        <p:txBody>
          <a:bodyPr/>
          <a:lstStyle/>
          <a:p>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2362"/>
            <a:ext cx="7848872" cy="453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7410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Application Pseudocode</a:t>
            </a:r>
            <a:endParaRPr lang="en-US" dirty="0"/>
          </a:p>
        </p:txBody>
      </p:sp>
      <p:sp>
        <p:nvSpPr>
          <p:cNvPr id="3" name="Content Placeholder 2"/>
          <p:cNvSpPr>
            <a:spLocks noGrp="1"/>
          </p:cNvSpPr>
          <p:nvPr>
            <p:ph idx="1"/>
          </p:nvPr>
        </p:nvSpPr>
        <p:spPr/>
        <p:txBody>
          <a:bodyPr/>
          <a:lstStyle/>
          <a:p>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93497"/>
            <a:ext cx="8064896" cy="381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9801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Application Pseudocode</a:t>
            </a:r>
            <a:endParaRPr lang="en-US" dirty="0"/>
          </a:p>
        </p:txBody>
      </p:sp>
      <p:sp>
        <p:nvSpPr>
          <p:cNvPr id="3" name="Content Placeholder 2"/>
          <p:cNvSpPr>
            <a:spLocks noGrp="1"/>
          </p:cNvSpPr>
          <p:nvPr>
            <p:ph idx="1"/>
          </p:nvPr>
        </p:nvSpPr>
        <p:spPr/>
        <p:txBody>
          <a:bodyPr/>
          <a:lstStyle/>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20403"/>
            <a:ext cx="7848872" cy="523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197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ko-KR" b="1" dirty="0" smtClean="0"/>
              <a:t>Overview of TTS Process</a:t>
            </a:r>
            <a:endParaRPr lang="ko-KR" altLang="en-US" dirty="0"/>
          </a:p>
        </p:txBody>
      </p:sp>
      <p:sp>
        <p:nvSpPr>
          <p:cNvPr id="3" name="Content Placeholder 2"/>
          <p:cNvSpPr>
            <a:spLocks noGrp="1"/>
          </p:cNvSpPr>
          <p:nvPr>
            <p:ph idx="1"/>
          </p:nvPr>
        </p:nvSpPr>
        <p:spPr/>
        <p:txBody>
          <a:bodyPr>
            <a:normAutofit fontScale="85000" lnSpcReduction="20000"/>
          </a:bodyPr>
          <a:lstStyle/>
          <a:p>
            <a:r>
              <a:rPr lang="en-US" altLang="ko-KR" dirty="0">
                <a:latin typeface="+mj-lt"/>
              </a:rPr>
              <a:t>Create a handle and register callback </a:t>
            </a:r>
            <a:r>
              <a:rPr lang="en-US" altLang="ko-KR" dirty="0" smtClean="0">
                <a:latin typeface="+mj-lt"/>
              </a:rPr>
              <a:t>functions.</a:t>
            </a:r>
          </a:p>
          <a:p>
            <a:pPr lvl="1"/>
            <a:r>
              <a:rPr lang="en-US" altLang="ko-KR" dirty="0" smtClean="0">
                <a:latin typeface="+mj-lt"/>
              </a:rPr>
              <a:t>Create </a:t>
            </a:r>
            <a:r>
              <a:rPr lang="en-US" altLang="ko-KR" dirty="0">
                <a:latin typeface="+mj-lt"/>
              </a:rPr>
              <a:t>a TTS handle which is used for distinguishing your application from other applications also using the TTS.</a:t>
            </a:r>
          </a:p>
          <a:p>
            <a:pPr lvl="1"/>
            <a:r>
              <a:rPr lang="en-US" altLang="ko-KR" dirty="0" smtClean="0">
                <a:latin typeface="+mj-lt"/>
              </a:rPr>
              <a:t>To </a:t>
            </a:r>
            <a:r>
              <a:rPr lang="en-US" altLang="ko-KR" dirty="0">
                <a:latin typeface="+mj-lt"/>
              </a:rPr>
              <a:t>get notifications about state changes, language changes, starting or finishing utterances, and errors, register callback functions.</a:t>
            </a:r>
          </a:p>
          <a:p>
            <a:r>
              <a:rPr lang="en-US" altLang="ko-KR" dirty="0">
                <a:latin typeface="+mj-lt"/>
              </a:rPr>
              <a:t>Add text.</a:t>
            </a:r>
          </a:p>
          <a:p>
            <a:pPr lvl="1"/>
            <a:r>
              <a:rPr lang="en-US" altLang="ko-KR" dirty="0">
                <a:latin typeface="+mj-lt"/>
              </a:rPr>
              <a:t>Add the text that you want to read out by the TTS module. The requested text is handled as an utterance. You can add several texts, and they are managed using a queue.</a:t>
            </a:r>
          </a:p>
          <a:p>
            <a:pPr lvl="1"/>
            <a:r>
              <a:rPr lang="en-US" altLang="ko-KR" dirty="0">
                <a:latin typeface="+mj-lt"/>
              </a:rPr>
              <a:t>There is a limit on the maximum text length for one utterance, and the time spent for synthesizing is dependent on the text length.</a:t>
            </a:r>
          </a:p>
          <a:p>
            <a:r>
              <a:rPr lang="en-US" altLang="ko-KR" dirty="0">
                <a:latin typeface="+mj-lt"/>
              </a:rPr>
              <a:t>Play, pause, and stop playback.</a:t>
            </a:r>
          </a:p>
          <a:p>
            <a:pPr lvl="1"/>
            <a:r>
              <a:rPr lang="en-US" altLang="ko-KR" dirty="0">
                <a:latin typeface="+mj-lt"/>
              </a:rPr>
              <a:t>Synthesize the text in the queue and play the sound data after synthesizing.</a:t>
            </a:r>
          </a:p>
          <a:p>
            <a:pPr lvl="1"/>
            <a:r>
              <a:rPr lang="en-US" altLang="ko-KR" dirty="0">
                <a:latin typeface="+mj-lt"/>
              </a:rPr>
              <a:t>You can also pause and stop playing. If you call the function to stop, all requested data (both the sound data and text in the queue) is deleted.</a:t>
            </a:r>
            <a:endParaRPr lang="ko-KR" altLang="en-US" dirty="0">
              <a:latin typeface="+mj-lt"/>
            </a:endParaRPr>
          </a:p>
        </p:txBody>
      </p:sp>
    </p:spTree>
    <p:extLst>
      <p:ext uri="{BB962C8B-B14F-4D97-AF65-F5344CB8AC3E}">
        <p14:creationId xmlns:p14="http://schemas.microsoft.com/office/powerpoint/2010/main" val="4290022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Basic Requirements</a:t>
            </a:r>
            <a:endParaRPr lang="ko-KR" altLang="en-US" dirty="0"/>
          </a:p>
        </p:txBody>
      </p:sp>
      <p:sp>
        <p:nvSpPr>
          <p:cNvPr id="3" name="Content Placeholder 2"/>
          <p:cNvSpPr>
            <a:spLocks noGrp="1"/>
          </p:cNvSpPr>
          <p:nvPr>
            <p:ph idx="1"/>
          </p:nvPr>
        </p:nvSpPr>
        <p:spPr/>
        <p:txBody>
          <a:bodyPr>
            <a:normAutofit/>
          </a:bodyPr>
          <a:lstStyle/>
          <a:p>
            <a:r>
              <a:rPr lang="en-IN" altLang="ko-KR" dirty="0" smtClean="0"/>
              <a:t>We use the native template </a:t>
            </a:r>
            <a:r>
              <a:rPr lang="en-IN" altLang="ko-KR" b="1" dirty="0" smtClean="0"/>
              <a:t>“Basic UI Application (EDC)” </a:t>
            </a:r>
            <a:r>
              <a:rPr lang="en-IN" altLang="ko-KR" dirty="0" smtClean="0"/>
              <a:t>for wearables</a:t>
            </a:r>
          </a:p>
          <a:p>
            <a:r>
              <a:rPr lang="en-IN" altLang="ko-KR" sz="1800" dirty="0" smtClean="0"/>
              <a:t>To make a new project with this template, go to File -&gt; New -&gt; Tizen Native Project -&gt; Templates -&gt; Wearable 2.3.1 -&gt; Basic UI Application with EDC</a:t>
            </a:r>
            <a:endParaRPr lang="en-IN" altLang="ko-KR" dirty="0" smtClean="0"/>
          </a:p>
          <a:p>
            <a:r>
              <a:rPr lang="en-IN" altLang="ko-KR" b="1" dirty="0" smtClean="0"/>
              <a:t>Required Header</a:t>
            </a:r>
            <a:r>
              <a:rPr lang="en-IN" altLang="ko-KR" dirty="0" smtClean="0"/>
              <a:t> </a:t>
            </a:r>
            <a:r>
              <a:rPr lang="en-IN" altLang="ko-KR" sz="1800" dirty="0" smtClean="0"/>
              <a:t>(add to your /inc/&lt;projectmainfile&gt;.h)– </a:t>
            </a:r>
            <a:r>
              <a:rPr lang="en-IN" altLang="ko-KR" dirty="0"/>
              <a:t/>
            </a:r>
            <a:br>
              <a:rPr lang="en-IN" altLang="ko-KR" dirty="0"/>
            </a:br>
            <a:r>
              <a:rPr lang="en-IN" altLang="ko-KR" dirty="0" smtClean="0"/>
              <a:t>	</a:t>
            </a:r>
            <a:r>
              <a:rPr lang="en-US" sz="1800" b="1" dirty="0" smtClean="0">
                <a:solidFill>
                  <a:srgbClr val="7F0055"/>
                </a:solidFill>
                <a:highlight>
                  <a:srgbClr val="E8F2FE"/>
                </a:highlight>
                <a:latin typeface="Consolas"/>
              </a:rPr>
              <a:t>#</a:t>
            </a:r>
            <a:r>
              <a:rPr lang="en-US" sz="1800" b="1" dirty="0">
                <a:solidFill>
                  <a:srgbClr val="7F0055"/>
                </a:solidFill>
                <a:highlight>
                  <a:srgbClr val="E8F2FE"/>
                </a:highlight>
                <a:latin typeface="Consolas"/>
              </a:rPr>
              <a:t>include</a:t>
            </a:r>
            <a:r>
              <a:rPr lang="en-US" sz="1800" b="1" dirty="0">
                <a:solidFill>
                  <a:srgbClr val="000000"/>
                </a:solidFill>
                <a:highlight>
                  <a:srgbClr val="E8F2FE"/>
                </a:highlight>
                <a:latin typeface="Consolas"/>
              </a:rPr>
              <a:t> </a:t>
            </a:r>
            <a:r>
              <a:rPr lang="en-US" sz="1800" b="1" dirty="0">
                <a:solidFill>
                  <a:srgbClr val="2A00FF"/>
                </a:solidFill>
                <a:highlight>
                  <a:srgbClr val="E8F2FE"/>
                </a:highlight>
                <a:latin typeface="Consolas"/>
              </a:rPr>
              <a:t>&lt;tts.h&gt;</a:t>
            </a:r>
            <a:endParaRPr lang="en-IN" altLang="ko-KR" sz="1800" b="1" dirty="0" smtClean="0"/>
          </a:p>
          <a:p>
            <a:r>
              <a:rPr lang="en-IN" altLang="ko-KR" b="1" dirty="0" smtClean="0"/>
              <a:t>Required Feature</a:t>
            </a:r>
            <a:r>
              <a:rPr lang="en-IN" altLang="ko-KR" dirty="0" smtClean="0"/>
              <a:t> </a:t>
            </a:r>
            <a:r>
              <a:rPr lang="en-IN" altLang="ko-KR" sz="1800" dirty="0" smtClean="0"/>
              <a:t>(add to you tizen-manifest.xml)- </a:t>
            </a:r>
            <a:br>
              <a:rPr lang="en-IN" altLang="ko-KR" sz="1800" dirty="0" smtClean="0"/>
            </a:br>
            <a:r>
              <a:rPr lang="en-IN" altLang="ko-KR" dirty="0" smtClean="0">
                <a:hlinkClick r:id="rId2"/>
              </a:rPr>
              <a:t>http</a:t>
            </a:r>
            <a:r>
              <a:rPr lang="en-IN" altLang="ko-KR" dirty="0">
                <a:hlinkClick r:id="rId2"/>
              </a:rPr>
              <a:t>://</a:t>
            </a:r>
            <a:r>
              <a:rPr lang="en-IN" altLang="ko-KR" dirty="0" smtClean="0">
                <a:hlinkClick r:id="rId2"/>
              </a:rPr>
              <a:t>tizen.org/feature/speech.synthesis</a:t>
            </a:r>
            <a:endParaRPr lang="en-IN" altLang="ko-KR" sz="1400" dirty="0" smtClean="0"/>
          </a:p>
          <a:p>
            <a:pPr marL="114300" indent="0">
              <a:buNone/>
            </a:pPr>
            <a:endParaRPr lang="en-IN" altLang="ko-KR" dirty="0" smtClean="0"/>
          </a:p>
          <a:p>
            <a:pPr marL="114300" indent="0">
              <a:buNone/>
            </a:pPr>
            <a:endParaRPr lang="en-IN" altLang="ko-KR" dirty="0" smtClean="0"/>
          </a:p>
          <a:p>
            <a:endParaRPr lang="ko-KR" altLang="en-US" dirty="0"/>
          </a:p>
        </p:txBody>
      </p:sp>
    </p:spTree>
    <p:extLst>
      <p:ext uri="{BB962C8B-B14F-4D97-AF65-F5344CB8AC3E}">
        <p14:creationId xmlns:p14="http://schemas.microsoft.com/office/powerpoint/2010/main" val="1688676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t>
            </a: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1800" b="1" dirty="0" smtClean="0"/>
              <a:t>Source Code - </a:t>
            </a:r>
            <a:r>
              <a:rPr lang="en-US" sz="1800" dirty="0" smtClean="0"/>
              <a:t>All </a:t>
            </a:r>
            <a:r>
              <a:rPr lang="en-US" sz="1800" dirty="0"/>
              <a:t>of the source code used below for TTS can be found at - </a:t>
            </a:r>
            <a:r>
              <a:rPr lang="en-US" sz="1800" dirty="0">
                <a:hlinkClick r:id="rId2"/>
              </a:rPr>
              <a:t>https://developer.tizen.org/community/code-snippet/native-code-snippet/simple-text-speech-application-wearable</a:t>
            </a:r>
            <a:r>
              <a:rPr lang="en-US" sz="1800" dirty="0"/>
              <a:t> </a:t>
            </a:r>
            <a:endParaRPr lang="en-US" sz="1800" dirty="0" smtClean="0"/>
          </a:p>
          <a:p>
            <a:r>
              <a:rPr lang="en-US" sz="1800" b="1" dirty="0" smtClean="0"/>
              <a:t>API Reference - </a:t>
            </a:r>
            <a:r>
              <a:rPr lang="en-US" sz="1800" dirty="0" smtClean="0"/>
              <a:t>The </a:t>
            </a:r>
            <a:r>
              <a:rPr lang="en-US" sz="1800" dirty="0"/>
              <a:t>API reference for TTS can be found at </a:t>
            </a:r>
            <a:r>
              <a:rPr lang="en-US" sz="1800" dirty="0" smtClean="0"/>
              <a:t>- </a:t>
            </a:r>
            <a:r>
              <a:rPr lang="en-US" sz="1800" dirty="0" smtClean="0">
                <a:hlinkClick r:id="rId3"/>
              </a:rPr>
              <a:t>https</a:t>
            </a:r>
            <a:r>
              <a:rPr lang="en-US" sz="1800" dirty="0">
                <a:hlinkClick r:id="rId3"/>
              </a:rPr>
              <a:t>://developer.tizen.org/dev-guide/2.3.1/org.tizen.native.wearable.apireference/group__CAPI__UIX__TTS__</a:t>
            </a:r>
            <a:r>
              <a:rPr lang="en-US" sz="1800" dirty="0" smtClean="0">
                <a:hlinkClick r:id="rId3"/>
              </a:rPr>
              <a:t>MODULE.html</a:t>
            </a:r>
            <a:r>
              <a:rPr lang="en-US" sz="1800" dirty="0" smtClean="0"/>
              <a:t> </a:t>
            </a:r>
            <a:endParaRPr lang="en-US" sz="1800" dirty="0"/>
          </a:p>
          <a:p>
            <a:r>
              <a:rPr lang="en-US" sz="1800" b="1" dirty="0" smtClean="0"/>
              <a:t>Tutorial - </a:t>
            </a:r>
            <a:r>
              <a:rPr lang="en-US" sz="1800" dirty="0" smtClean="0"/>
              <a:t>A </a:t>
            </a:r>
            <a:r>
              <a:rPr lang="en-US" sz="1800" dirty="0"/>
              <a:t>tutorial for using TTS on Tizen can be found at - </a:t>
            </a:r>
            <a:r>
              <a:rPr lang="en-US" sz="1800" dirty="0">
                <a:hlinkClick r:id="rId4"/>
              </a:rPr>
              <a:t>https://</a:t>
            </a:r>
            <a:r>
              <a:rPr lang="en-US" sz="1800" dirty="0" smtClean="0">
                <a:hlinkClick r:id="rId4"/>
              </a:rPr>
              <a:t>developer.tizen.org/development/tutorials/native-application/uix/tts</a:t>
            </a:r>
            <a:r>
              <a:rPr lang="en-US" sz="1800" dirty="0" smtClean="0"/>
              <a:t> </a:t>
            </a:r>
            <a:endParaRPr lang="en-US" sz="1800" dirty="0"/>
          </a:p>
          <a:p>
            <a:r>
              <a:rPr lang="en-US" sz="1800" b="1" dirty="0" smtClean="0"/>
              <a:t>Guide -</a:t>
            </a:r>
            <a:r>
              <a:rPr lang="en-US" sz="1800" dirty="0" smtClean="0"/>
              <a:t> A </a:t>
            </a:r>
            <a:r>
              <a:rPr lang="en-US" sz="1800" dirty="0" smtClean="0"/>
              <a:t>guide on using TTS on Tizen can </a:t>
            </a:r>
            <a:r>
              <a:rPr lang="en-US" sz="1800" dirty="0"/>
              <a:t>be found at - </a:t>
            </a:r>
            <a:r>
              <a:rPr lang="en-US" sz="1800" dirty="0">
                <a:hlinkClick r:id="rId5"/>
              </a:rPr>
              <a:t>https://</a:t>
            </a:r>
            <a:r>
              <a:rPr lang="en-US" sz="1800" dirty="0" smtClean="0">
                <a:hlinkClick r:id="rId5"/>
              </a:rPr>
              <a:t>developer.tizen.org/dev-guide/latest/org.tizen.guides/html/native/uix/tts_n.htm</a:t>
            </a:r>
            <a:r>
              <a:rPr lang="en-US" sz="1800" dirty="0" smtClean="0"/>
              <a:t> </a:t>
            </a:r>
            <a:endParaRPr lang="en-US" sz="1800" dirty="0"/>
          </a:p>
        </p:txBody>
      </p:sp>
    </p:spTree>
    <p:extLst>
      <p:ext uri="{BB962C8B-B14F-4D97-AF65-F5344CB8AC3E}">
        <p14:creationId xmlns:p14="http://schemas.microsoft.com/office/powerpoint/2010/main" val="15569917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1981</TotalTime>
  <Words>4418</Words>
  <Application>Microsoft Office PowerPoint</Application>
  <PresentationFormat>On-screen Show (4:3)</PresentationFormat>
  <Paragraphs>685</Paragraphs>
  <Slides>66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Adjacency</vt:lpstr>
      <vt:lpstr>워크시트</vt:lpstr>
      <vt:lpstr>Sensor &amp; Input App </vt:lpstr>
      <vt:lpstr>Objective</vt:lpstr>
      <vt:lpstr>Prerequisites</vt:lpstr>
      <vt:lpstr>TTS (Text-to-Speech)</vt:lpstr>
      <vt:lpstr>Structure of the TTS Presentation</vt:lpstr>
      <vt:lpstr>Tizen TTS API Features</vt:lpstr>
      <vt:lpstr>Overview of TTS Process</vt:lpstr>
      <vt:lpstr>Basic Requirements</vt:lpstr>
      <vt:lpstr>Online Resources</vt:lpstr>
      <vt:lpstr>Step 1: Creating the TTS Handle</vt:lpstr>
      <vt:lpstr>Step 2: Setting the callbacks</vt:lpstr>
      <vt:lpstr>Step 2: Setting the callbacks</vt:lpstr>
      <vt:lpstr>Step 3: Connecting to the TTS Daemon</vt:lpstr>
      <vt:lpstr>Step 4: Adding Text</vt:lpstr>
      <vt:lpstr>Step 5: Playing Text</vt:lpstr>
      <vt:lpstr>Step 6: Stopping TTS</vt:lpstr>
      <vt:lpstr>Step 6: Stopping TTS</vt:lpstr>
      <vt:lpstr>Lifecycle and State of TTS</vt:lpstr>
      <vt:lpstr>Screenshots</vt:lpstr>
      <vt:lpstr>SENSORS</vt:lpstr>
      <vt:lpstr>Structure of the Sensors Presentation</vt:lpstr>
      <vt:lpstr>Tizen Sensors API Features</vt:lpstr>
      <vt:lpstr>Overview of Sensor Process</vt:lpstr>
      <vt:lpstr>Basic Requirements</vt:lpstr>
      <vt:lpstr>List of Sensors in Tizen</vt:lpstr>
      <vt:lpstr>Online Resources</vt:lpstr>
      <vt:lpstr>Step 1: Create a Sensor Type</vt:lpstr>
      <vt:lpstr>Step 2: Check Support and Create Handle</vt:lpstr>
      <vt:lpstr>Step3 : Create a Listener</vt:lpstr>
      <vt:lpstr>Step 4: Read Data</vt:lpstr>
      <vt:lpstr>Step 5: Detecting Sensor Events</vt:lpstr>
      <vt:lpstr>Step 6: Destroying the Listener</vt:lpstr>
      <vt:lpstr>Screenshots</vt:lpstr>
      <vt:lpstr>STANDALONE GPS</vt:lpstr>
      <vt:lpstr>Structure of the GPS Presentation</vt:lpstr>
      <vt:lpstr>Tizen Location API Features</vt:lpstr>
      <vt:lpstr>Overview of Location Process</vt:lpstr>
      <vt:lpstr>Basic Requirements</vt:lpstr>
      <vt:lpstr>Online Resources</vt:lpstr>
      <vt:lpstr>Step 1: Create a Location Manager Handle</vt:lpstr>
      <vt:lpstr>Step 2: Set  Callbacks and Start Location Manager</vt:lpstr>
      <vt:lpstr>Step3 : Read Location Data</vt:lpstr>
      <vt:lpstr>Sample Code to Display the Location Data</vt:lpstr>
      <vt:lpstr>Step 4: Destroying the Handle</vt:lpstr>
      <vt:lpstr>Screenshots</vt:lpstr>
      <vt:lpstr>COMPANION SMARTPHONE GPS</vt:lpstr>
      <vt:lpstr>Structure of the Companion GPS Presentation</vt:lpstr>
      <vt:lpstr>Overview of Location Process</vt:lpstr>
      <vt:lpstr>Basic Requirements</vt:lpstr>
      <vt:lpstr>Online Resources</vt:lpstr>
      <vt:lpstr>Step 1: Create an class for Managing Location</vt:lpstr>
      <vt:lpstr>Step 2: Create a Location Listener</vt:lpstr>
      <vt:lpstr>Step3 : Read Location Data</vt:lpstr>
      <vt:lpstr>Step 4: Request Location Updates</vt:lpstr>
      <vt:lpstr>Step 5: Send the Location to Wearable</vt:lpstr>
      <vt:lpstr>Screenshots</vt:lpstr>
      <vt:lpstr>Thank You!</vt:lpstr>
      <vt:lpstr>APPENDIX 1</vt:lpstr>
      <vt:lpstr>USING GEAR EMULATOR WITH ANDROID HOST</vt:lpstr>
      <vt:lpstr>USING GEAR EMULATOR WITH ANDROID HOST</vt:lpstr>
      <vt:lpstr>APPENDIX 2</vt:lpstr>
      <vt:lpstr>Introduction</vt:lpstr>
      <vt:lpstr>Consumer Application Pseudocode</vt:lpstr>
      <vt:lpstr>Consumer Application Pseudocode</vt:lpstr>
      <vt:lpstr>Provider Application Pseudocode</vt:lpstr>
      <vt:lpstr>Provider Application Pseudocode</vt:lpstr>
    </vt:vector>
  </TitlesOfParts>
  <Company>Samsung Electronics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&amp; Input App</dc:title>
  <dc:creator>Akhil Kedia</dc:creator>
  <cp:lastModifiedBy>Akhil Kedia</cp:lastModifiedBy>
  <cp:revision>102</cp:revision>
  <dcterms:created xsi:type="dcterms:W3CDTF">2016-01-08T06:47:53Z</dcterms:created>
  <dcterms:modified xsi:type="dcterms:W3CDTF">2016-01-18T02:36:16Z</dcterms:modified>
</cp:coreProperties>
</file>