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ru-RU" dirty="0" smtClean="0"/>
              <a:t>Двоичное дерево поиска.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920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Двоичное дерево поиска (ДДП) организуется по принципу – для произвольного внутреннего узла в левое поддерево будем помещать меньшие значения, а в правые – большие.</a:t>
            </a:r>
          </a:p>
          <a:p>
            <a:r>
              <a:rPr lang="en-US" dirty="0" smtClean="0"/>
              <a:t>			</a:t>
            </a:r>
            <a:r>
              <a:rPr lang="ru-RU" dirty="0" smtClean="0"/>
              <a:t> </a:t>
            </a:r>
            <a:r>
              <a:rPr lang="en-US" dirty="0" smtClean="0"/>
              <a:t>   N</a:t>
            </a:r>
          </a:p>
          <a:p>
            <a:endParaRPr lang="en-US" dirty="0" smtClean="0"/>
          </a:p>
          <a:p>
            <a:r>
              <a:rPr lang="en-US" dirty="0" smtClean="0"/>
              <a:t>		(a&lt;N)		(a&gt;N)</a:t>
            </a:r>
          </a:p>
          <a:p>
            <a:endParaRPr lang="en-US" dirty="0" smtClean="0"/>
          </a:p>
          <a:p>
            <a:r>
              <a:rPr lang="ru-RU" dirty="0" smtClean="0"/>
              <a:t>Допустим дана последовательность </a:t>
            </a:r>
            <a:r>
              <a:rPr lang="ru-RU" sz="2400" b="1" dirty="0" smtClean="0"/>
              <a:t>8 3 10 1 6 14 4 13 7</a:t>
            </a:r>
            <a:r>
              <a:rPr lang="en-US" dirty="0" smtClean="0"/>
              <a:t>, </a:t>
            </a:r>
            <a:r>
              <a:rPr lang="ru-RU" dirty="0" smtClean="0"/>
              <a:t>для неё дерево двоичного поиска будет выглядеть так</a:t>
            </a:r>
            <a:r>
              <a:rPr lang="en-US" dirty="0" smtClean="0"/>
              <a:t>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  <a:endParaRPr lang="ru-RU" sz="2400" b="1" dirty="0" smtClean="0"/>
          </a:p>
          <a:p>
            <a:endParaRPr lang="en-US" sz="2400" b="1" dirty="0" smtClean="0"/>
          </a:p>
          <a:p>
            <a:endParaRPr lang="en-US" dirty="0" smtClean="0"/>
          </a:p>
        </p:txBody>
      </p:sp>
      <p:pic>
        <p:nvPicPr>
          <p:cNvPr id="1027" name="Picture 3" descr="C:\Users\ojira\Desktop\Binary_search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221088"/>
            <a:ext cx="2952328" cy="2461043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76739">
            <a:off x="4069238" y="2554349"/>
            <a:ext cx="582254" cy="1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153882">
            <a:off x="3135758" y="2546074"/>
            <a:ext cx="582254" cy="1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ситуации удаления.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979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удаления.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51364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обходов двоичного дерева поиска.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Существует три вида обхода двоичного дерева поиска: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1. </a:t>
            </a:r>
            <a:r>
              <a:rPr lang="ru-RU" sz="1800" b="1" dirty="0" smtClean="0"/>
              <a:t>Прямой обход </a:t>
            </a:r>
            <a:r>
              <a:rPr lang="ru-RU" sz="1800" dirty="0" smtClean="0"/>
              <a:t>(</a:t>
            </a:r>
            <a:r>
              <a:rPr lang="en-US" sz="1800" dirty="0" smtClean="0"/>
              <a:t>Preorder Traversal</a:t>
            </a:r>
            <a:r>
              <a:rPr lang="ru-RU" sz="1800" dirty="0" smtClean="0"/>
              <a:t>) идет в следующем порядке:</a:t>
            </a:r>
          </a:p>
          <a:p>
            <a:pPr>
              <a:buNone/>
            </a:pPr>
            <a:r>
              <a:rPr lang="ru-RU" sz="1800" dirty="0" smtClean="0"/>
              <a:t>корень</a:t>
            </a:r>
            <a:r>
              <a:rPr lang="en-US" sz="1800" dirty="0" smtClean="0"/>
              <a:t> &gt; </a:t>
            </a:r>
            <a:r>
              <a:rPr lang="ru-RU" sz="1800" dirty="0" smtClean="0"/>
              <a:t>левый потомок</a:t>
            </a:r>
            <a:r>
              <a:rPr lang="en-US" sz="1800" dirty="0" smtClean="0"/>
              <a:t> &gt;</a:t>
            </a:r>
            <a:r>
              <a:rPr lang="ru-RU" sz="1800" dirty="0" smtClean="0"/>
              <a:t> правый потомок.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2. </a:t>
            </a:r>
            <a:r>
              <a:rPr lang="ru-RU" sz="1800" b="1" dirty="0" smtClean="0"/>
              <a:t>Симметричный обход</a:t>
            </a:r>
            <a:r>
              <a:rPr lang="en-US" sz="1800" b="1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Inorder</a:t>
            </a:r>
            <a:r>
              <a:rPr lang="en-US" sz="1800" dirty="0" smtClean="0"/>
              <a:t> Traversal)</a:t>
            </a:r>
            <a:r>
              <a:rPr lang="ru-RU" sz="1800" dirty="0" smtClean="0"/>
              <a:t> — левый потомок</a:t>
            </a:r>
            <a:r>
              <a:rPr lang="en-US" sz="1800" dirty="0" smtClean="0"/>
              <a:t> &gt;</a:t>
            </a:r>
            <a:r>
              <a:rPr lang="ru-RU" sz="1800" dirty="0" smtClean="0"/>
              <a:t> корень</a:t>
            </a:r>
            <a:r>
              <a:rPr lang="en-US" sz="1800" dirty="0" smtClean="0"/>
              <a:t> &gt;</a:t>
            </a:r>
            <a:r>
              <a:rPr lang="ru-RU" sz="1800" dirty="0" smtClean="0"/>
              <a:t> правый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потомок, все узлы проходятся в уже отсортированном порядке.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3. </a:t>
            </a:r>
            <a:r>
              <a:rPr lang="ru-RU" sz="1800" b="1" dirty="0" smtClean="0"/>
              <a:t>Обратный обход</a:t>
            </a:r>
            <a:r>
              <a:rPr lang="en-US" sz="1800" b="1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 Traversal)</a:t>
            </a:r>
            <a:r>
              <a:rPr lang="ru-RU" sz="1800" dirty="0" smtClean="0"/>
              <a:t> – левый потомок</a:t>
            </a:r>
            <a:r>
              <a:rPr lang="en-US" sz="1800" dirty="0" smtClean="0"/>
              <a:t> &gt;</a:t>
            </a:r>
            <a:r>
              <a:rPr lang="ru-RU" sz="1800" dirty="0" smtClean="0"/>
              <a:t> правый потомок</a:t>
            </a:r>
            <a:r>
              <a:rPr lang="en-US" sz="1800" dirty="0" smtClean="0"/>
              <a:t> &gt;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корень.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Прямой обход.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Для начала построим структуру нашего дерева: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Прямой обход: </a:t>
            </a:r>
          </a:p>
          <a:p>
            <a:pPr>
              <a:buNone/>
            </a:pPr>
            <a:r>
              <a:rPr lang="ru-RU" sz="1800" dirty="0" smtClean="0"/>
              <a:t>1) Проверяем, не является ли текущий узел пустым или </a:t>
            </a:r>
            <a:r>
              <a:rPr lang="ru-RU" sz="1800" dirty="0" err="1" smtClean="0"/>
              <a:t>null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2) Показываем поле данных корня (или текущего узла).</a:t>
            </a:r>
          </a:p>
          <a:p>
            <a:pPr>
              <a:buNone/>
            </a:pPr>
            <a:r>
              <a:rPr lang="ru-RU" sz="1800" dirty="0" smtClean="0"/>
              <a:t>3) Обходим левое поддерево рекурсивно, вызвав функцию прямого обхода.</a:t>
            </a:r>
          </a:p>
          <a:p>
            <a:pPr>
              <a:buNone/>
            </a:pPr>
            <a:r>
              <a:rPr lang="ru-RU" sz="1800" dirty="0" smtClean="0"/>
              <a:t>4) Обходим правое поддерево рекурсивно, вызвав функцию прямого обхода.</a:t>
            </a:r>
          </a:p>
          <a:p>
            <a:pPr>
              <a:buNone/>
            </a:pPr>
            <a:r>
              <a:rPr lang="ru-RU" sz="1800" dirty="0" smtClean="0"/>
              <a:t>		</a:t>
            </a:r>
          </a:p>
          <a:p>
            <a:pPr>
              <a:buNone/>
            </a:pPr>
            <a:r>
              <a:rPr lang="ru-RU" sz="1800" dirty="0" smtClean="0"/>
              <a:t>		</a:t>
            </a:r>
            <a:endParaRPr lang="en-US" sz="1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4968552" cy="121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013176"/>
            <a:ext cx="4032448" cy="128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Симметричный обход.</a:t>
            </a: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4968552" cy="186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1) Проверяем, не является ли текущий узел пустым или </a:t>
            </a:r>
            <a:r>
              <a:rPr lang="ru-RU" sz="1800" dirty="0" err="1" smtClean="0"/>
              <a:t>null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2) Обходим левое поддерево рекурсивно, вызвав функцию центрированного </a:t>
            </a:r>
          </a:p>
          <a:p>
            <a:pPr>
              <a:buNone/>
            </a:pPr>
            <a:r>
              <a:rPr lang="ru-RU" sz="1800" dirty="0" smtClean="0"/>
              <a:t>обхода.</a:t>
            </a:r>
          </a:p>
          <a:p>
            <a:pPr>
              <a:buNone/>
            </a:pPr>
            <a:r>
              <a:rPr lang="ru-RU" sz="1800" dirty="0" smtClean="0"/>
              <a:t>3) Показываем поле данных корня (или текущего узла).</a:t>
            </a:r>
          </a:p>
          <a:p>
            <a:pPr>
              <a:buNone/>
            </a:pPr>
            <a:r>
              <a:rPr lang="ru-RU" sz="1800" dirty="0" smtClean="0"/>
              <a:t>4) Обходим правое поддерево рекурсивно, вызвав функцию центрированного </a:t>
            </a:r>
          </a:p>
          <a:p>
            <a:pPr>
              <a:buNone/>
            </a:pPr>
            <a:r>
              <a:rPr lang="ru-RU" sz="1800" dirty="0" smtClean="0"/>
              <a:t>обхода.</a:t>
            </a:r>
            <a:endParaRPr 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Обратный обход.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1) Проверяем, не является ли текущий узел пустым или </a:t>
            </a:r>
            <a:r>
              <a:rPr lang="ru-RU" sz="1800" dirty="0" err="1" smtClean="0"/>
              <a:t>null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2) Обходим левое поддерево рекурсивно, вызвав функцию обратного обхода.</a:t>
            </a:r>
          </a:p>
          <a:p>
            <a:pPr>
              <a:buNone/>
            </a:pPr>
            <a:r>
              <a:rPr lang="ru-RU" sz="1800" dirty="0" smtClean="0"/>
              <a:t>3) Обходим правое поддерево рекурсивно, вызвав функцию обратного обхода.</a:t>
            </a:r>
          </a:p>
          <a:p>
            <a:pPr>
              <a:buNone/>
            </a:pPr>
            <a:r>
              <a:rPr lang="ru-RU" sz="1800" dirty="0" smtClean="0"/>
              <a:t>4) Показываем поле данных корня (или текущего узла).</a:t>
            </a:r>
          </a:p>
          <a:p>
            <a:pPr>
              <a:buNone/>
            </a:pPr>
            <a:r>
              <a:rPr lang="ru-RU" sz="1800" dirty="0" smtClean="0"/>
              <a:t>		</a:t>
            </a:r>
          </a:p>
          <a:p>
            <a:pPr>
              <a:buNone/>
            </a:pPr>
            <a:r>
              <a:rPr lang="ru-RU" sz="1800" dirty="0" smtClean="0"/>
              <a:t>		</a:t>
            </a:r>
            <a:endParaRPr lang="en-US" sz="1800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12976"/>
            <a:ext cx="5256584" cy="1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элемента для ДДП.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поиска элемента в бинарном дереве поиска можно воспользоваться следующей функцией, которая принимает в качестве параметров корень дерева и искомый ключ. Для каждого узла функция сравнивает значение его ключа с искомым ключом. Если ключи одинаковы, то функция возвращает текущий узел, в противном случае функция вызывается рекурсивно для левого или правого поддерева.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010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Поиск следующего и предыдущего элемента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у узла есть правое поддерево, то следующий за ним элемент будет минимальным элементом в этом поддереве. Если у него нет правого поддерева, то нужно следовать вверх, пока не встретим узел, который является левым дочерним узлом своего родителя. Поиск предыдущего выполнятся аналогично. Если у узла есть левое поддерево, то следующий за ним элемент будет максимальным элементом в этом поддереве. Если у него нет левого поддерева, то нужно следовать вверх, пока не встретим узел, который является правым дочерним узлом своего родителя.</a:t>
            </a:r>
          </a:p>
          <a:p>
            <a:endParaRPr lang="ru-RU" dirty="0" smtClean="0"/>
          </a:p>
          <a:p>
            <a:r>
              <a:rPr lang="ru-RU" dirty="0" smtClean="0"/>
              <a:t>Поиск последующего элемента                    Поиск предыдущего элемента: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293096"/>
            <a:ext cx="4297423" cy="20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366" y="4293096"/>
            <a:ext cx="4432130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нового элемента.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двоичном дереве поиска реализация добавления узла является неоспоримым плюсом из-за её простоты, а именно - операция добавления работает аналогично поиску элемента, только при обнаружении у элемента отсутствия ребенка нужно подвесить на него вставляемый элемент.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7215783" cy="298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ситуации удаления.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удаления узла из бинарного дерева поиска нужно рассмотреть три возможные ситуации:</a:t>
            </a:r>
          </a:p>
          <a:p>
            <a:r>
              <a:rPr lang="ru-RU" dirty="0" smtClean="0"/>
              <a:t>1) Если у узла нет сыновей (дочерних узлов), то у его родителя нужно просто заменить указатель на </a:t>
            </a:r>
            <a:r>
              <a:rPr lang="ru-RU" dirty="0" err="1" smtClean="0"/>
              <a:t>nul</a:t>
            </a:r>
            <a:r>
              <a:rPr lang="en-US" dirty="0" smtClean="0"/>
              <a:t>l</a:t>
            </a:r>
            <a:r>
              <a:rPr lang="ru-RU" dirty="0" smtClean="0"/>
              <a:t> т.е. просто удаляем. </a:t>
            </a:r>
          </a:p>
          <a:p>
            <a:r>
              <a:rPr lang="ru-RU" dirty="0" smtClean="0"/>
              <a:t>2) Если у узла есть только один сын, то нужно создать новую связь между родителем удаляемого узла и его сыном. </a:t>
            </a:r>
          </a:p>
          <a:p>
            <a:r>
              <a:rPr lang="ru-RU" dirty="0" smtClean="0"/>
              <a:t>3) Если у узла два сына, то нужно найти следующий за ним элемент (у этого элемента не будет левого потомка), его правого потомка подвесить на место найденного элемента, а удаляемый узел заменить найденным узлом. Таким образом, свойство бинарного дерева поиска не будет нарушено.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</TotalTime>
  <Words>525</Words>
  <Application>Microsoft Office PowerPoint</Application>
  <PresentationFormat>Экран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Двоичное дерево поиска.</vt:lpstr>
      <vt:lpstr>Типы обходов двоичного дерева поиска.</vt:lpstr>
      <vt:lpstr>Прямой обход.</vt:lpstr>
      <vt:lpstr>Симметричный обход.</vt:lpstr>
      <vt:lpstr>Обратный обход.</vt:lpstr>
      <vt:lpstr>Поиск элемента для ДДП. </vt:lpstr>
      <vt:lpstr>Поиск следующего и предыдущего элемента </vt:lpstr>
      <vt:lpstr>Добавление нового элемента.</vt:lpstr>
      <vt:lpstr>Возможные ситуации удаления.</vt:lpstr>
      <vt:lpstr>Возможные ситуации удаления.</vt:lpstr>
      <vt:lpstr>Реализация удаления.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двоичного поиска.</dc:title>
  <dc:creator>FieryFlashКирилл FieryFlashКирилл</dc:creator>
  <cp:lastModifiedBy>Вячеслав Филатов</cp:lastModifiedBy>
  <cp:revision>26</cp:revision>
  <dcterms:created xsi:type="dcterms:W3CDTF">2018-12-19T14:20:10Z</dcterms:created>
  <dcterms:modified xsi:type="dcterms:W3CDTF">2019-02-14T23:21:59Z</dcterms:modified>
</cp:coreProperties>
</file>