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48" r:id="rId3"/>
    <p:sldId id="256" r:id="rId4"/>
    <p:sldId id="321" r:id="rId5"/>
    <p:sldId id="323" r:id="rId6"/>
    <p:sldId id="324" r:id="rId7"/>
    <p:sldId id="322" r:id="rId8"/>
    <p:sldId id="257" r:id="rId9"/>
    <p:sldId id="325" r:id="rId10"/>
    <p:sldId id="326" r:id="rId11"/>
    <p:sldId id="327" r:id="rId12"/>
    <p:sldId id="328" r:id="rId13"/>
    <p:sldId id="329" r:id="rId14"/>
    <p:sldId id="330" r:id="rId15"/>
    <p:sldId id="339" r:id="rId16"/>
    <p:sldId id="341" r:id="rId17"/>
    <p:sldId id="342" r:id="rId18"/>
    <p:sldId id="340" r:id="rId19"/>
    <p:sldId id="335" r:id="rId20"/>
    <p:sldId id="337" r:id="rId21"/>
    <p:sldId id="338" r:id="rId22"/>
    <p:sldId id="336" r:id="rId23"/>
    <p:sldId id="332" r:id="rId24"/>
    <p:sldId id="333" r:id="rId25"/>
    <p:sldId id="343" r:id="rId26"/>
    <p:sldId id="345" r:id="rId27"/>
    <p:sldId id="344" r:id="rId28"/>
    <p:sldId id="346" r:id="rId29"/>
    <p:sldId id="347" r:id="rId30"/>
    <p:sldId id="349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CBBB33-573C-43E8-AF65-EF1AC994FB71}">
          <p14:sldIdLst>
            <p14:sldId id="320"/>
            <p14:sldId id="348"/>
            <p14:sldId id="256"/>
            <p14:sldId id="321"/>
            <p14:sldId id="323"/>
            <p14:sldId id="324"/>
            <p14:sldId id="322"/>
            <p14:sldId id="257"/>
            <p14:sldId id="325"/>
            <p14:sldId id="326"/>
            <p14:sldId id="327"/>
            <p14:sldId id="328"/>
            <p14:sldId id="329"/>
            <p14:sldId id="330"/>
            <p14:sldId id="339"/>
            <p14:sldId id="341"/>
            <p14:sldId id="342"/>
            <p14:sldId id="340"/>
            <p14:sldId id="335"/>
            <p14:sldId id="337"/>
            <p14:sldId id="338"/>
            <p14:sldId id="336"/>
            <p14:sldId id="332"/>
            <p14:sldId id="333"/>
            <p14:sldId id="343"/>
            <p14:sldId id="345"/>
            <p14:sldId id="344"/>
            <p14:sldId id="346"/>
            <p14:sldId id="347"/>
            <p14:sldId id="349"/>
          </p14:sldIdLst>
        </p14:section>
        <p14:section name="Раздел без заголовка" id="{2208319F-F2C7-4614-AFB7-CDE9B62CAA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73"/>
    <a:srgbClr val="B7FFD8"/>
    <a:srgbClr val="CCECFF"/>
    <a:srgbClr val="CBD9EB"/>
    <a:srgbClr val="92B1D6"/>
    <a:srgbClr val="FF8B8B"/>
    <a:srgbClr val="FEFCB2"/>
    <a:srgbClr val="F9F96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71" d="100"/>
          <a:sy n="71" d="100"/>
        </p:scale>
        <p:origin x="874" y="67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3C1D-40D2-4359-8D47-BABC4039630B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71703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Программная реализация нелинейных структур 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понятие класса. 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i="1" dirty="0" smtClean="0">
                <a:solidFill>
                  <a:schemeClr val="accent3">
                    <a:lumMod val="50000"/>
                  </a:schemeClr>
                </a:solidFill>
              </a:rPr>
              <a:t>Элементы парадигмы ООП?</a:t>
            </a:r>
            <a:endParaRPr lang="en-US" sz="22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0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понятие класса.  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Абстракция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Инкапсуляция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Наследование</a:t>
            </a:r>
            <a:endParaRPr lang="ru-RU" sz="2400" dirty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7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понятие класса.  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Абстракция </a:t>
            </a:r>
            <a:br>
              <a:rPr lang="ru-RU" sz="2400" dirty="0" smtClean="0"/>
            </a:br>
            <a:r>
              <a:rPr lang="ru-RU" sz="2400" dirty="0" smtClean="0"/>
              <a:t>	АТД </a:t>
            </a:r>
            <a:r>
              <a:rPr lang="ru-RU" sz="2400" dirty="0"/>
              <a:t>можно рассматривать как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обобщение простых 	типов данных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/>
              <a:t>(целых и действительных чисел и т.д.), 	точно так же, как процедура является обобщением 	простых операторов (+, - и т.д.) </a:t>
            </a:r>
            <a:r>
              <a:rPr lang="ru-RU" sz="2400" dirty="0" smtClean="0"/>
              <a:t>	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Инкапсуляция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Наследование</a:t>
            </a:r>
            <a:endParaRPr lang="ru-RU" sz="2400" dirty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3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понятие класса.  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Абстракция	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Инкапсуляция</a:t>
            </a:r>
            <a:br>
              <a:rPr lang="ru-RU" sz="2400" dirty="0" smtClean="0"/>
            </a:br>
            <a:r>
              <a:rPr lang="ru-RU" sz="2400" dirty="0" smtClean="0"/>
              <a:t>	АТД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инкапсулирует</a:t>
            </a:r>
            <a:r>
              <a:rPr lang="ru-RU" sz="2400" dirty="0"/>
              <a:t> типы данных в том смысле, что 	определение типа и все операторы, выполняемые над 	данными этого типа, помещаются в один раздел 	программы. </a:t>
            </a:r>
            <a:r>
              <a:rPr lang="ru-RU" sz="2400" dirty="0" smtClean="0"/>
              <a:t>	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Наследование</a:t>
            </a:r>
            <a:endParaRPr lang="ru-RU" sz="2400" dirty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понятие класса.  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Абстракция	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Инкапсуляция		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Наследование</a:t>
            </a:r>
            <a:br>
              <a:rPr lang="ru-RU" sz="2400" dirty="0" smtClean="0"/>
            </a:br>
            <a:r>
              <a:rPr lang="ru-RU" sz="2400" dirty="0" smtClean="0"/>
              <a:t>Можем </a:t>
            </a:r>
            <a:r>
              <a:rPr lang="ru-RU" sz="2400" dirty="0"/>
              <a:t>рассматривать типы АТД как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первичные (базовые)</a:t>
            </a:r>
            <a:r>
              <a:rPr lang="ru-RU" sz="2400" dirty="0" smtClean="0"/>
              <a:t> типы, на основе которых строятся более сложные АТД</a:t>
            </a:r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Термин </a:t>
            </a:r>
            <a:r>
              <a:rPr lang="ru-RU" sz="2400" b="1" i="1" dirty="0">
                <a:solidFill>
                  <a:srgbClr val="FF0000"/>
                </a:solidFill>
              </a:rPr>
              <a:t>реализация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АТД подразумевает перевод в операторы языка программирования </a:t>
            </a:r>
            <a:endParaRPr lang="ru-RU" sz="2400" dirty="0" smtClean="0"/>
          </a:p>
          <a:p>
            <a:r>
              <a:rPr lang="ru-RU" sz="2400" dirty="0" smtClean="0"/>
              <a:t>объявлений</a:t>
            </a:r>
            <a:r>
              <a:rPr lang="ru-RU" sz="2400" dirty="0"/>
              <a:t>, определяющие переменные этого абстрактного типа </a:t>
            </a:r>
            <a:r>
              <a:rPr lang="ru-RU" sz="2400" dirty="0" smtClean="0"/>
              <a:t>данных</a:t>
            </a:r>
          </a:p>
          <a:p>
            <a:r>
              <a:rPr lang="ru-RU" sz="2400" dirty="0" smtClean="0"/>
              <a:t>процедуры (в смысле </a:t>
            </a:r>
            <a:r>
              <a:rPr lang="ru-RU" sz="2400" i="1" dirty="0" smtClean="0"/>
              <a:t>вычислительного процесса</a:t>
            </a:r>
            <a:r>
              <a:rPr lang="ru-RU" sz="2400" dirty="0" smtClean="0"/>
              <a:t>) </a:t>
            </a:r>
            <a:r>
              <a:rPr lang="ru-RU" sz="2400" dirty="0"/>
              <a:t>для каждого </a:t>
            </a:r>
            <a:r>
              <a:rPr lang="ru-RU" sz="2400" dirty="0" smtClean="0"/>
              <a:t>«</a:t>
            </a:r>
            <a:r>
              <a:rPr lang="ru-RU" sz="2400" i="1" dirty="0" smtClean="0"/>
              <a:t>оператора</a:t>
            </a:r>
            <a:r>
              <a:rPr lang="ru-RU" sz="2400" dirty="0" smtClean="0"/>
              <a:t>», </a:t>
            </a:r>
            <a:r>
              <a:rPr lang="ru-RU" sz="2400" dirty="0"/>
              <a:t>выполняемого над объектами АТД.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Реализация </a:t>
            </a:r>
            <a:r>
              <a:rPr lang="ru-RU" sz="2400" dirty="0"/>
              <a:t>зависит от </a:t>
            </a:r>
            <a:r>
              <a:rPr lang="ru-RU" sz="2400" b="1" i="1" dirty="0">
                <a:solidFill>
                  <a:srgbClr val="0070C0"/>
                </a:solidFill>
              </a:rPr>
              <a:t>структуры данных</a:t>
            </a:r>
            <a:r>
              <a:rPr lang="ru-RU" sz="2400" i="1" dirty="0"/>
              <a:t>, </a:t>
            </a:r>
            <a:r>
              <a:rPr lang="ru-RU" sz="2400" dirty="0"/>
              <a:t>представляющих АТД.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Что есть «</a:t>
            </a:r>
            <a:r>
              <a:rPr lang="ru-RU" sz="2400" b="1" i="1" dirty="0" smtClean="0">
                <a:solidFill>
                  <a:srgbClr val="00B050"/>
                </a:solidFill>
              </a:rPr>
              <a:t>структура данных»?..</a:t>
            </a:r>
            <a:endParaRPr lang="ru-RU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Термин </a:t>
            </a:r>
            <a:r>
              <a:rPr lang="ru-RU" sz="2400" b="1" i="1" dirty="0">
                <a:solidFill>
                  <a:srgbClr val="FF0000"/>
                </a:solidFill>
              </a:rPr>
              <a:t>реализация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АТД подразумевает перевод в операторы языка программирования </a:t>
            </a:r>
            <a:endParaRPr lang="ru-RU" sz="2400" dirty="0" smtClean="0"/>
          </a:p>
          <a:p>
            <a:r>
              <a:rPr lang="ru-RU" sz="2400" dirty="0" smtClean="0"/>
              <a:t>объявлений</a:t>
            </a:r>
            <a:r>
              <a:rPr lang="ru-RU" sz="2400" dirty="0"/>
              <a:t>, определяющие переменные этого абстрактного типа </a:t>
            </a:r>
            <a:r>
              <a:rPr lang="ru-RU" sz="2400" dirty="0" smtClean="0"/>
              <a:t>данных</a:t>
            </a:r>
          </a:p>
          <a:p>
            <a:r>
              <a:rPr lang="ru-RU" sz="2400" dirty="0" smtClean="0"/>
              <a:t>процедуры (в смысле </a:t>
            </a:r>
            <a:r>
              <a:rPr lang="ru-RU" sz="2400" i="1" dirty="0" smtClean="0"/>
              <a:t>вычислительного процесса</a:t>
            </a:r>
            <a:r>
              <a:rPr lang="ru-RU" sz="2400" dirty="0" smtClean="0"/>
              <a:t>) </a:t>
            </a:r>
            <a:r>
              <a:rPr lang="ru-RU" sz="2400" dirty="0"/>
              <a:t>для каждого </a:t>
            </a:r>
            <a:r>
              <a:rPr lang="ru-RU" sz="2400" dirty="0" smtClean="0"/>
              <a:t>«</a:t>
            </a:r>
            <a:r>
              <a:rPr lang="ru-RU" sz="2400" i="1" dirty="0" smtClean="0"/>
              <a:t>оператора</a:t>
            </a:r>
            <a:r>
              <a:rPr lang="ru-RU" sz="2400" dirty="0" smtClean="0"/>
              <a:t>», </a:t>
            </a:r>
            <a:r>
              <a:rPr lang="ru-RU" sz="2400" dirty="0"/>
              <a:t>выполняемого над объектами АТД.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Реализация </a:t>
            </a:r>
            <a:r>
              <a:rPr lang="ru-RU" sz="2400" dirty="0"/>
              <a:t>зависит от </a:t>
            </a:r>
            <a:r>
              <a:rPr lang="ru-RU" sz="2400" b="1" i="1" dirty="0">
                <a:solidFill>
                  <a:srgbClr val="0070C0"/>
                </a:solidFill>
              </a:rPr>
              <a:t>структуры данных</a:t>
            </a:r>
            <a:r>
              <a:rPr lang="ru-RU" sz="2400" i="1" dirty="0"/>
              <a:t>, </a:t>
            </a:r>
            <a:r>
              <a:rPr lang="ru-RU" sz="2400" dirty="0"/>
              <a:t>представляющих АТД.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Что есть «</a:t>
            </a:r>
            <a:r>
              <a:rPr lang="ru-RU" sz="2400" b="1" i="1" dirty="0" smtClean="0">
                <a:solidFill>
                  <a:srgbClr val="00B050"/>
                </a:solidFill>
              </a:rPr>
              <a:t>структура данных» в программировании?..</a:t>
            </a:r>
            <a:endParaRPr lang="ru-RU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Термин </a:t>
            </a:r>
            <a:r>
              <a:rPr lang="ru-RU" sz="2400" b="1" i="1" dirty="0">
                <a:solidFill>
                  <a:srgbClr val="FF0000"/>
                </a:solidFill>
              </a:rPr>
              <a:t>реализация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АТД подразумевает перевод в операторы языка программирования </a:t>
            </a:r>
            <a:endParaRPr lang="ru-RU" sz="2400" dirty="0" smtClean="0"/>
          </a:p>
          <a:p>
            <a:r>
              <a:rPr lang="ru-RU" sz="2400" dirty="0" smtClean="0"/>
              <a:t>объявлений</a:t>
            </a:r>
            <a:r>
              <a:rPr lang="ru-RU" sz="2400" dirty="0"/>
              <a:t>, определяющие переменные этого абстрактного типа </a:t>
            </a:r>
            <a:r>
              <a:rPr lang="ru-RU" sz="2400" dirty="0" smtClean="0"/>
              <a:t>данных</a:t>
            </a:r>
          </a:p>
          <a:p>
            <a:r>
              <a:rPr lang="ru-RU" sz="2400" dirty="0" smtClean="0"/>
              <a:t>процедуры (в смысле </a:t>
            </a:r>
            <a:r>
              <a:rPr lang="ru-RU" sz="2400" i="1" dirty="0" smtClean="0"/>
              <a:t>вычислительного процесса</a:t>
            </a:r>
            <a:r>
              <a:rPr lang="ru-RU" sz="2400" dirty="0" smtClean="0"/>
              <a:t>) </a:t>
            </a:r>
            <a:r>
              <a:rPr lang="ru-RU" sz="2400" dirty="0"/>
              <a:t>для каждого </a:t>
            </a:r>
            <a:r>
              <a:rPr lang="ru-RU" sz="2400" dirty="0" smtClean="0"/>
              <a:t>«</a:t>
            </a:r>
            <a:r>
              <a:rPr lang="ru-RU" sz="2400" i="1" dirty="0" smtClean="0"/>
              <a:t>оператора</a:t>
            </a:r>
            <a:r>
              <a:rPr lang="ru-RU" sz="2400" dirty="0" smtClean="0"/>
              <a:t>», </a:t>
            </a:r>
            <a:r>
              <a:rPr lang="ru-RU" sz="2400" dirty="0"/>
              <a:t>выполняемого над объектами АТД.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Реализация </a:t>
            </a:r>
            <a:r>
              <a:rPr lang="ru-RU" sz="2400" dirty="0"/>
              <a:t>зависит от </a:t>
            </a:r>
            <a:r>
              <a:rPr lang="ru-RU" sz="2400" b="1" i="1" dirty="0">
                <a:solidFill>
                  <a:srgbClr val="0070C0"/>
                </a:solidFill>
              </a:rPr>
              <a:t>структуры данных</a:t>
            </a:r>
            <a:r>
              <a:rPr lang="ru-RU" sz="2400" i="1" dirty="0"/>
              <a:t>, </a:t>
            </a:r>
            <a:r>
              <a:rPr lang="ru-RU" sz="2400" dirty="0"/>
              <a:t>представляющих АТД.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Что есть «</a:t>
            </a:r>
            <a:r>
              <a:rPr lang="ru-RU" sz="2400" b="1" i="1" dirty="0" smtClean="0">
                <a:solidFill>
                  <a:srgbClr val="00B050"/>
                </a:solidFill>
              </a:rPr>
              <a:t>структура </a:t>
            </a:r>
            <a:r>
              <a:rPr lang="ru-RU" sz="2400" b="1" i="1" dirty="0" smtClean="0">
                <a:solidFill>
                  <a:srgbClr val="00FE73"/>
                </a:solidFill>
              </a:rPr>
              <a:t>данных</a:t>
            </a:r>
            <a:r>
              <a:rPr lang="ru-RU" sz="2400" b="1" i="1" dirty="0" smtClean="0">
                <a:solidFill>
                  <a:srgbClr val="00B050"/>
                </a:solidFill>
              </a:rPr>
              <a:t>» в программировании и «в жизни»?</a:t>
            </a:r>
            <a:endParaRPr lang="ru-RU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Термин </a:t>
            </a:r>
            <a:r>
              <a:rPr lang="ru-RU" sz="2400" b="1" i="1" dirty="0">
                <a:solidFill>
                  <a:srgbClr val="FF0000"/>
                </a:solidFill>
              </a:rPr>
              <a:t>реализация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АТД подразумевает перевод в операторы языка программирования </a:t>
            </a:r>
            <a:endParaRPr lang="ru-RU" sz="2400" dirty="0" smtClean="0"/>
          </a:p>
          <a:p>
            <a:r>
              <a:rPr lang="ru-RU" sz="2400" dirty="0" smtClean="0"/>
              <a:t>объявлений</a:t>
            </a:r>
            <a:r>
              <a:rPr lang="ru-RU" sz="2400" dirty="0"/>
              <a:t>, определяющие переменные этого абстрактного типа </a:t>
            </a:r>
            <a:r>
              <a:rPr lang="ru-RU" sz="2400" dirty="0" smtClean="0"/>
              <a:t>данных</a:t>
            </a:r>
          </a:p>
          <a:p>
            <a:r>
              <a:rPr lang="ru-RU" sz="2400" dirty="0" smtClean="0"/>
              <a:t>процедуры (в смысле </a:t>
            </a:r>
            <a:r>
              <a:rPr lang="ru-RU" sz="2400" i="1" dirty="0" smtClean="0"/>
              <a:t>вычислительного процесса</a:t>
            </a:r>
            <a:r>
              <a:rPr lang="ru-RU" sz="2400" dirty="0" smtClean="0"/>
              <a:t>) </a:t>
            </a:r>
            <a:r>
              <a:rPr lang="ru-RU" sz="2400" dirty="0"/>
              <a:t>для каждого </a:t>
            </a:r>
            <a:r>
              <a:rPr lang="ru-RU" sz="2400" dirty="0" smtClean="0"/>
              <a:t>«</a:t>
            </a:r>
            <a:r>
              <a:rPr lang="ru-RU" sz="2400" i="1" dirty="0" smtClean="0"/>
              <a:t>оператора</a:t>
            </a:r>
            <a:r>
              <a:rPr lang="ru-RU" sz="2400" dirty="0" smtClean="0"/>
              <a:t>», </a:t>
            </a:r>
            <a:r>
              <a:rPr lang="ru-RU" sz="2400" dirty="0"/>
              <a:t>выполняемого над объектами АТД.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Реализация </a:t>
            </a:r>
            <a:r>
              <a:rPr lang="ru-RU" sz="2400" dirty="0"/>
              <a:t>зависит от </a:t>
            </a:r>
            <a:r>
              <a:rPr lang="ru-RU" sz="2400" b="1" i="1" dirty="0">
                <a:solidFill>
                  <a:srgbClr val="0070C0"/>
                </a:solidFill>
              </a:rPr>
              <a:t>структуры данных</a:t>
            </a:r>
            <a:r>
              <a:rPr lang="ru-RU" sz="2400" i="1" dirty="0"/>
              <a:t>, </a:t>
            </a:r>
            <a:r>
              <a:rPr lang="ru-RU" sz="2400" dirty="0"/>
              <a:t>представляющих АТД.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Под </a:t>
            </a:r>
            <a:r>
              <a:rPr lang="ru-RU" sz="2400" b="1" i="1" dirty="0">
                <a:solidFill>
                  <a:srgbClr val="FF0000"/>
                </a:solidFill>
              </a:rPr>
              <a:t>структурой</a:t>
            </a:r>
            <a:r>
              <a:rPr lang="ru-RU" sz="2400" dirty="0"/>
              <a:t> </a:t>
            </a:r>
            <a:r>
              <a:rPr lang="ru-RU" sz="2400" dirty="0" smtClean="0"/>
              <a:t>(вообще) </a:t>
            </a:r>
            <a:r>
              <a:rPr lang="ru-RU" sz="2400" dirty="0"/>
              <a:t>понимается совокупность устойчивых связей этого объекта, обеспечивающих его целостность, тождественность самому себе, т.е. сохранение основных свойств при различных внешних и внутренних изменениях. </a:t>
            </a:r>
          </a:p>
        </p:txBody>
      </p:sp>
    </p:spTree>
    <p:extLst>
      <p:ext uri="{BB962C8B-B14F-4D97-AF65-F5344CB8AC3E}">
        <p14:creationId xmlns:p14="http://schemas.microsoft.com/office/powerpoint/2010/main" val="26906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«Структурность»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Структуры по способу организации (</a:t>
            </a:r>
            <a:r>
              <a:rPr lang="ru-RU" sz="2400" b="1" i="1" dirty="0" smtClean="0">
                <a:solidFill>
                  <a:schemeClr val="tx1"/>
                </a:solidFill>
              </a:rPr>
              <a:t>доступа</a:t>
            </a:r>
            <a:r>
              <a:rPr lang="ru-RU" sz="2400" b="1" dirty="0" smtClean="0">
                <a:solidFill>
                  <a:schemeClr val="tx1"/>
                </a:solidFill>
              </a:rPr>
              <a:t>) данных 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делятся на …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7953968">
            <a:off x="1842470" y="2316481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5536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Линейные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0082" y="3689408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7809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Нелинейные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3815440" y="2390653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 rot="3837792">
            <a:off x="6132255" y="2356302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Литература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Структуры данных и алгоритмы.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Альфред </a:t>
            </a:r>
            <a:r>
              <a:rPr lang="ru-RU" sz="2400" dirty="0"/>
              <a:t>В. </a:t>
            </a:r>
            <a:r>
              <a:rPr lang="ru-RU" sz="2400" dirty="0" err="1"/>
              <a:t>Ахо</a:t>
            </a:r>
            <a:r>
              <a:rPr lang="ru-RU" sz="2400" dirty="0"/>
              <a:t>, Джон Э. </a:t>
            </a:r>
            <a:r>
              <a:rPr lang="ru-RU" sz="2400" dirty="0" err="1"/>
              <a:t>Хопкрофт</a:t>
            </a:r>
            <a:r>
              <a:rPr lang="ru-RU" sz="2400" dirty="0"/>
              <a:t>, Джеффри Д. </a:t>
            </a:r>
            <a:r>
              <a:rPr lang="ru-RU" sz="2400" dirty="0" smtClean="0"/>
              <a:t>	Ульман</a:t>
            </a:r>
            <a:r>
              <a:rPr lang="ru-RU" sz="2400" dirty="0"/>
              <a:t>. – М.: Издательский дом «Вильямс», 2000</a:t>
            </a:r>
          </a:p>
          <a:p>
            <a:pPr lvl="0"/>
            <a:r>
              <a:rPr lang="ru-RU" sz="2400" dirty="0"/>
              <a:t>Алгоритмы: построение  и анализ.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	Т</a:t>
            </a:r>
            <a:r>
              <a:rPr lang="ru-RU" sz="2400" dirty="0"/>
              <a:t>. </a:t>
            </a:r>
            <a:r>
              <a:rPr lang="ru-RU" sz="2400" dirty="0" err="1"/>
              <a:t>Кормен</a:t>
            </a:r>
            <a:r>
              <a:rPr lang="ru-RU" sz="2400" dirty="0"/>
              <a:t>, Ч. </a:t>
            </a:r>
            <a:r>
              <a:rPr lang="ru-RU" sz="2400" dirty="0" err="1"/>
              <a:t>Лейзерсон</a:t>
            </a:r>
            <a:r>
              <a:rPr lang="ru-RU" sz="2400" dirty="0"/>
              <a:t>, Р. </a:t>
            </a:r>
            <a:r>
              <a:rPr lang="ru-RU" sz="2400" dirty="0" err="1"/>
              <a:t>Ривест</a:t>
            </a:r>
            <a:r>
              <a:rPr lang="ru-RU" sz="2400" dirty="0"/>
              <a:t>. – М.: МЦНМО, </a:t>
            </a:r>
            <a:r>
              <a:rPr lang="ru-RU" sz="2400" dirty="0" smtClean="0"/>
              <a:t>	2000</a:t>
            </a:r>
            <a:r>
              <a:rPr lang="ru-RU" sz="2400" dirty="0"/>
              <a:t>.</a:t>
            </a:r>
          </a:p>
          <a:p>
            <a:pPr lvl="0"/>
            <a:r>
              <a:rPr lang="ru-RU" sz="2400" dirty="0" smtClean="0"/>
              <a:t>Д</a:t>
            </a:r>
            <a:r>
              <a:rPr lang="ru-RU" sz="2400" dirty="0"/>
              <a:t>. Кнут. Искусство программирования для ЭВМ.</a:t>
            </a:r>
          </a:p>
          <a:p>
            <a:endParaRPr lang="en-US" sz="2200" i="1" dirty="0" smtClean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3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«Структурность»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Структуры по способу организации (</a:t>
            </a:r>
            <a:r>
              <a:rPr lang="ru-RU" sz="2400" b="1" i="1" dirty="0">
                <a:solidFill>
                  <a:schemeClr val="tx1"/>
                </a:solidFill>
              </a:rPr>
              <a:t>доступа</a:t>
            </a:r>
            <a:r>
              <a:rPr lang="ru-RU" sz="2400" b="1" dirty="0">
                <a:solidFill>
                  <a:schemeClr val="tx1"/>
                </a:solidFill>
              </a:rPr>
              <a:t>) данных 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делятся на …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7953968">
            <a:off x="1842470" y="2316481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5536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Линейные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0082" y="3689408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7809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Нелинейные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3815440" y="2390653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 rot="3837792">
            <a:off x="6132255" y="2356302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1" y="4509120"/>
            <a:ext cx="1594519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 smtClean="0">
                <a:solidFill>
                  <a:srgbClr val="00B050"/>
                </a:solidFill>
              </a:rPr>
              <a:t>Пример?</a:t>
            </a:r>
            <a:endParaRPr lang="ru-RU" sz="2000" b="1" i="1" dirty="0">
              <a:solidFill>
                <a:srgbClr val="00B050"/>
              </a:solidFill>
            </a:endParaRPr>
          </a:p>
          <a:p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«Структурность»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Структуры по способу организации (</a:t>
            </a:r>
            <a:r>
              <a:rPr lang="ru-RU" sz="2400" b="1" i="1" dirty="0">
                <a:solidFill>
                  <a:schemeClr val="tx1"/>
                </a:solidFill>
              </a:rPr>
              <a:t>доступа</a:t>
            </a:r>
            <a:r>
              <a:rPr lang="ru-RU" sz="2400" b="1" dirty="0">
                <a:solidFill>
                  <a:schemeClr val="tx1"/>
                </a:solidFill>
              </a:rPr>
              <a:t>) данных 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делятся на …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7953968">
            <a:off x="1842470" y="2316481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5536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Линейные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0082" y="3689408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7809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Нелинейные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3815440" y="2390653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 rot="3837792">
            <a:off x="6132255" y="2356302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3227809" y="4609738"/>
            <a:ext cx="1594519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 smtClean="0">
                <a:solidFill>
                  <a:srgbClr val="00B050"/>
                </a:solidFill>
              </a:rPr>
              <a:t>Пример?</a:t>
            </a:r>
            <a:endParaRPr lang="ru-RU" sz="2000" b="1" i="1" dirty="0">
              <a:solidFill>
                <a:srgbClr val="00B050"/>
              </a:solidFill>
            </a:endParaRPr>
          </a:p>
          <a:p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«Структурность»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Структуры по способу организации (</a:t>
            </a:r>
            <a:r>
              <a:rPr lang="ru-RU" sz="2400" b="1" i="1" strike="sngStrike" dirty="0">
                <a:solidFill>
                  <a:srgbClr val="FF0000"/>
                </a:solidFill>
              </a:rPr>
              <a:t>доступа</a:t>
            </a:r>
            <a:r>
              <a:rPr lang="ru-RU" sz="2400" b="1" dirty="0">
                <a:solidFill>
                  <a:schemeClr val="tx1"/>
                </a:solidFill>
              </a:rPr>
              <a:t>)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</a:rPr>
              <a:t>отношений </a:t>
            </a:r>
            <a:r>
              <a:rPr lang="ru-RU" sz="2400" b="1" dirty="0" smtClean="0">
                <a:solidFill>
                  <a:schemeClr val="tx1"/>
                </a:solidFill>
              </a:rPr>
              <a:t>между данными (элементами) делятся </a:t>
            </a:r>
            <a:r>
              <a:rPr lang="ru-RU" sz="2400" b="1" dirty="0">
                <a:solidFill>
                  <a:schemeClr val="tx1"/>
                </a:solidFill>
              </a:rPr>
              <a:t>на …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7953968">
            <a:off x="1842470" y="2316481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5536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Линейные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7809" y="3689408"/>
            <a:ext cx="2300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Нелинейные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3815440" y="2390653"/>
            <a:ext cx="11249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«Список»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Линейный список </a:t>
            </a:r>
            <a:r>
              <a:rPr lang="ru-RU" sz="2400" dirty="0" smtClean="0"/>
              <a:t>(с математической точки зрения) –  </a:t>
            </a:r>
            <a:r>
              <a:rPr lang="ru-RU" sz="2400" dirty="0"/>
              <a:t>это </a:t>
            </a:r>
            <a:r>
              <a:rPr lang="ru-RU" sz="2400" dirty="0">
                <a:solidFill>
                  <a:schemeClr val="bg1"/>
                </a:solidFill>
              </a:rPr>
              <a:t>множество, состоящее из </a:t>
            </a:r>
            <a:r>
              <a:rPr lang="en-US" sz="2400" i="1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&gt; 0 узлов Х[1], Х[2], .... Х[</a:t>
            </a:r>
            <a:r>
              <a:rPr lang="en-US" sz="2400" i="1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]</a:t>
            </a:r>
            <a:r>
              <a:rPr lang="ru-RU" sz="2400" i="1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структурные свойства которого по сути ограничиваются лишь линейным (в математическом смысле), т.е. одномерным относительным положением узлов, определяемыми условиями, что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&gt; 0,</a:t>
            </a:r>
            <a:r>
              <a:rPr lang="ru-RU" dirty="0">
                <a:solidFill>
                  <a:schemeClr val="bg1"/>
                </a:solidFill>
              </a:rPr>
              <a:t> то Х [1] является первым узлом;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1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&lt;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ru-RU" i="1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i="1" dirty="0">
                <a:solidFill>
                  <a:schemeClr val="bg1"/>
                </a:solidFill>
              </a:rPr>
              <a:t>k-</a:t>
            </a:r>
            <a:r>
              <a:rPr lang="ru-RU" i="1" dirty="0" err="1">
                <a:solidFill>
                  <a:schemeClr val="bg1"/>
                </a:solidFill>
              </a:rPr>
              <a:t>му</a:t>
            </a:r>
            <a:r>
              <a:rPr lang="ru-RU" dirty="0">
                <a:solidFill>
                  <a:schemeClr val="bg1"/>
                </a:solidFill>
              </a:rPr>
              <a:t> узлу Х [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] предшествует Х [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- 1] и за ним следует Х[k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</a:rPr>
              <a:t>1];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Х [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] является последним узлом.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6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«Список»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Линейный список </a:t>
            </a:r>
            <a:r>
              <a:rPr lang="ru-RU" sz="2400" dirty="0" smtClean="0"/>
              <a:t>(с математической точки зрения) –  </a:t>
            </a:r>
            <a:r>
              <a:rPr lang="ru-RU" sz="2400" dirty="0"/>
              <a:t>это множество, состоящее из </a:t>
            </a:r>
            <a:r>
              <a:rPr lang="en-US" sz="2400" i="1" dirty="0" smtClean="0"/>
              <a:t>n</a:t>
            </a:r>
            <a:r>
              <a:rPr lang="ru-RU" sz="2400" dirty="0" smtClean="0"/>
              <a:t> </a:t>
            </a:r>
            <a:r>
              <a:rPr lang="ru-RU" sz="2400" dirty="0"/>
              <a:t>&gt; 0 узлов Х[1], Х[2], .... Х[</a:t>
            </a:r>
            <a:r>
              <a:rPr lang="en-US" sz="2400" i="1" dirty="0"/>
              <a:t>n</a:t>
            </a:r>
            <a:r>
              <a:rPr lang="ru-RU" sz="2400" dirty="0"/>
              <a:t>]</a:t>
            </a:r>
            <a:r>
              <a:rPr lang="ru-RU" sz="2400" i="1" dirty="0"/>
              <a:t>,</a:t>
            </a:r>
            <a:r>
              <a:rPr lang="ru-RU" sz="2400" dirty="0"/>
              <a:t> структурные свойства которого по сути ограничиваются лишь линейным (в математическом смысле), т.е. одномерным относительным положением узлов, определяемыми условиями, что </a:t>
            </a:r>
            <a:endParaRPr lang="ru-RU" dirty="0"/>
          </a:p>
          <a:p>
            <a:pPr lvl="2"/>
            <a:r>
              <a:rPr lang="ru-RU" dirty="0"/>
              <a:t>если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i="1" dirty="0"/>
              <a:t>&gt; 0,</a:t>
            </a:r>
            <a:r>
              <a:rPr lang="ru-RU" dirty="0"/>
              <a:t> то Х [1] является первым узлом; </a:t>
            </a:r>
          </a:p>
          <a:p>
            <a:pPr lvl="2"/>
            <a:r>
              <a:rPr lang="ru-RU" dirty="0"/>
              <a:t>если 1</a:t>
            </a:r>
            <a:r>
              <a:rPr lang="ru-RU" b="1" dirty="0"/>
              <a:t> </a:t>
            </a:r>
            <a:r>
              <a:rPr lang="ru-RU" b="1" dirty="0" smtClean="0"/>
              <a:t>&lt;</a:t>
            </a:r>
            <a:r>
              <a:rPr lang="en-US" b="1" dirty="0" smtClean="0"/>
              <a:t> </a:t>
            </a:r>
            <a:r>
              <a:rPr lang="en-US" i="1" dirty="0" smtClean="0"/>
              <a:t>k</a:t>
            </a:r>
            <a:r>
              <a:rPr lang="ru-RU" b="1" dirty="0" smtClean="0"/>
              <a:t> </a:t>
            </a:r>
            <a:r>
              <a:rPr lang="ru-RU" b="1" dirty="0"/>
              <a:t>&lt;</a:t>
            </a:r>
            <a:r>
              <a:rPr lang="ru-RU" dirty="0"/>
              <a:t> </a:t>
            </a:r>
            <a:r>
              <a:rPr lang="en-US" i="1" dirty="0" smtClean="0"/>
              <a:t>n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то </a:t>
            </a:r>
            <a:r>
              <a:rPr lang="ru-RU" i="1" dirty="0"/>
              <a:t>k-</a:t>
            </a:r>
            <a:r>
              <a:rPr lang="ru-RU" i="1" dirty="0" err="1"/>
              <a:t>му</a:t>
            </a:r>
            <a:r>
              <a:rPr lang="ru-RU" dirty="0"/>
              <a:t> узлу Х [</a:t>
            </a:r>
            <a:r>
              <a:rPr lang="en-US" dirty="0"/>
              <a:t>k</a:t>
            </a:r>
            <a:r>
              <a:rPr lang="ru-RU" dirty="0"/>
              <a:t>] предшествует Х [</a:t>
            </a:r>
            <a:r>
              <a:rPr lang="en-US" dirty="0"/>
              <a:t>k</a:t>
            </a:r>
            <a:r>
              <a:rPr lang="ru-RU" dirty="0"/>
              <a:t> - 1] и за ним следует Х[k</a:t>
            </a:r>
            <a:r>
              <a:rPr lang="en-US" dirty="0"/>
              <a:t> </a:t>
            </a:r>
            <a:r>
              <a:rPr lang="ru-RU" dirty="0"/>
              <a:t>+</a:t>
            </a:r>
            <a:r>
              <a:rPr lang="en-US" dirty="0"/>
              <a:t> </a:t>
            </a:r>
            <a:r>
              <a:rPr lang="ru-RU" dirty="0"/>
              <a:t>1]; </a:t>
            </a:r>
          </a:p>
          <a:p>
            <a:pPr lvl="2"/>
            <a:r>
              <a:rPr lang="ru-RU" dirty="0"/>
              <a:t>Х [</a:t>
            </a:r>
            <a:r>
              <a:rPr lang="en-US" i="1" dirty="0"/>
              <a:t>n</a:t>
            </a:r>
            <a:r>
              <a:rPr lang="ru-RU" dirty="0"/>
              <a:t>] является последним узлом.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8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 «Линейный 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(список) в памяти  ЭВМ можно организовать двумя способами</a:t>
            </a:r>
            <a:r>
              <a:rPr lang="ru-RU" dirty="0">
                <a:solidFill>
                  <a:schemeClr val="bg1"/>
                </a:solidFill>
              </a:rPr>
              <a:t>, используя либо </a:t>
            </a:r>
            <a:r>
              <a:rPr lang="ru-RU" b="1" i="1" dirty="0">
                <a:solidFill>
                  <a:schemeClr val="bg1"/>
                </a:solidFill>
              </a:rPr>
              <a:t>последовательное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b="1" i="1" dirty="0">
                <a:solidFill>
                  <a:schemeClr val="bg1"/>
                </a:solidFill>
              </a:rPr>
              <a:t>связанное распределение </a:t>
            </a:r>
            <a:r>
              <a:rPr lang="ru-RU" dirty="0">
                <a:solidFill>
                  <a:schemeClr val="bg1"/>
                </a:solidFill>
              </a:rPr>
              <a:t>элементов. 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При последовательном распределении </a:t>
            </a:r>
            <a:r>
              <a:rPr lang="ru-RU" dirty="0">
                <a:solidFill>
                  <a:schemeClr val="bg1"/>
                </a:solidFill>
              </a:rPr>
              <a:t>элементы располагаются друг за другом вплотную (без пропусков), причем порядок физического следования (расположения) в памяти соответствует порядку обхода или порядковому номеру элемента в последовательности. </a:t>
            </a:r>
          </a:p>
          <a:p>
            <a:r>
              <a:rPr lang="ru-RU" dirty="0">
                <a:solidFill>
                  <a:schemeClr val="bg1"/>
                </a:solidFill>
              </a:rPr>
              <a:t>Если же реализовать механизм, обеспечивающий последовательный обход элементов в требуемом порядке, но расположенных физически в областях памяти произвольно, причем необязательно друг за другом, то тогда мы имеем </a:t>
            </a:r>
            <a:r>
              <a:rPr lang="ru-RU" b="1" i="1" dirty="0">
                <a:solidFill>
                  <a:schemeClr val="bg1"/>
                </a:solidFill>
              </a:rPr>
              <a:t>связанное распределение</a:t>
            </a:r>
            <a:r>
              <a:rPr lang="ru-RU" dirty="0">
                <a:solidFill>
                  <a:schemeClr val="bg1"/>
                </a:solidFill>
              </a:rPr>
              <a:t>. Такое название определено наличием связи между элементами, определяющей порядок следования. </a:t>
            </a:r>
          </a:p>
          <a:p>
            <a:r>
              <a:rPr lang="ru-RU" dirty="0">
                <a:solidFill>
                  <a:schemeClr val="bg1"/>
                </a:solidFill>
              </a:rPr>
              <a:t>По числу и особенностям связей между элементами различают </a:t>
            </a:r>
            <a:r>
              <a:rPr lang="ru-RU" b="1" i="1" dirty="0">
                <a:solidFill>
                  <a:schemeClr val="bg1"/>
                </a:solidFill>
              </a:rPr>
              <a:t>однонаправленные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b="1" i="1" dirty="0">
                <a:solidFill>
                  <a:schemeClr val="bg1"/>
                </a:solidFill>
              </a:rPr>
              <a:t>двунаправленные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списки, а также </a:t>
            </a:r>
            <a:r>
              <a:rPr lang="ru-RU" b="1" i="1" dirty="0">
                <a:solidFill>
                  <a:schemeClr val="bg1"/>
                </a:solidFill>
              </a:rPr>
              <a:t>кольцевые </a:t>
            </a:r>
            <a:r>
              <a:rPr lang="ru-RU" dirty="0">
                <a:solidFill>
                  <a:schemeClr val="bg1"/>
                </a:solidFill>
              </a:rPr>
              <a:t>списки. </a:t>
            </a:r>
          </a:p>
          <a:p>
            <a:r>
              <a:rPr lang="ru-RU" dirty="0">
                <a:solidFill>
                  <a:schemeClr val="bg1"/>
                </a:solidFill>
              </a:rPr>
              <a:t>Заметим, что связанное распределение можно реализовать, используя как динамические </a:t>
            </a:r>
            <a:r>
              <a:rPr lang="ru-RU" i="1" dirty="0">
                <a:solidFill>
                  <a:schemeClr val="bg1"/>
                </a:solidFill>
              </a:rPr>
              <a:t>структуры-списки</a:t>
            </a:r>
            <a:r>
              <a:rPr lang="ru-RU" dirty="0">
                <a:solidFill>
                  <a:schemeClr val="bg1"/>
                </a:solidFill>
              </a:rPr>
              <a:t>, так и </a:t>
            </a:r>
            <a:r>
              <a:rPr lang="ru-RU" i="1" dirty="0">
                <a:solidFill>
                  <a:schemeClr val="bg1"/>
                </a:solidFill>
              </a:rPr>
              <a:t>массивы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 «Линейный 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(список) в памяти  ЭВМ можно организовать двумя способами, используя либо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последовательное</a:t>
            </a:r>
            <a:r>
              <a:rPr lang="ru-RU" dirty="0"/>
              <a:t>, либо 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связанное распределение </a:t>
            </a:r>
            <a:r>
              <a:rPr lang="ru-RU" dirty="0"/>
              <a:t>элементов. </a:t>
            </a:r>
          </a:p>
          <a:p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При последовательном распределении </a:t>
            </a:r>
            <a:r>
              <a:rPr lang="ru-RU" dirty="0">
                <a:solidFill>
                  <a:schemeClr val="bg1"/>
                </a:solidFill>
              </a:rPr>
              <a:t>элементы располагаются друг за другом вплотную (без пропусков), причем порядок физического следования (расположения) в памяти соответствует порядку обхода или порядковому номеру элемента в последовательности. </a:t>
            </a:r>
          </a:p>
          <a:p>
            <a:r>
              <a:rPr lang="ru-RU" dirty="0">
                <a:solidFill>
                  <a:schemeClr val="bg1"/>
                </a:solidFill>
              </a:rPr>
              <a:t>Если же реализовать механизм, обеспечивающий последовательный обход элементов в требуемом порядке, но расположенных физически в областях памяти произвольно, причем необязательно друг за другом, то тогда мы имеем </a:t>
            </a:r>
            <a:r>
              <a:rPr lang="ru-RU" b="1" i="1" dirty="0">
                <a:solidFill>
                  <a:schemeClr val="bg1"/>
                </a:solidFill>
              </a:rPr>
              <a:t>связанное распределение</a:t>
            </a:r>
            <a:r>
              <a:rPr lang="ru-RU" dirty="0">
                <a:solidFill>
                  <a:schemeClr val="bg1"/>
                </a:solidFill>
              </a:rPr>
              <a:t>. Такое название определено наличием связи между элементами, определяющей порядок следования. </a:t>
            </a:r>
          </a:p>
          <a:p>
            <a:r>
              <a:rPr lang="ru-RU" dirty="0">
                <a:solidFill>
                  <a:schemeClr val="bg1"/>
                </a:solidFill>
              </a:rPr>
              <a:t>По числу и особенностям связей между элементами различают </a:t>
            </a:r>
            <a:r>
              <a:rPr lang="ru-RU" b="1" i="1" dirty="0">
                <a:solidFill>
                  <a:schemeClr val="bg1"/>
                </a:solidFill>
              </a:rPr>
              <a:t>однонаправленные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b="1" i="1" dirty="0">
                <a:solidFill>
                  <a:schemeClr val="bg1"/>
                </a:solidFill>
              </a:rPr>
              <a:t>двунаправленные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списки, а также </a:t>
            </a:r>
            <a:r>
              <a:rPr lang="ru-RU" b="1" i="1" dirty="0">
                <a:solidFill>
                  <a:schemeClr val="bg1"/>
                </a:solidFill>
              </a:rPr>
              <a:t>кольцевые </a:t>
            </a:r>
            <a:r>
              <a:rPr lang="ru-RU" dirty="0">
                <a:solidFill>
                  <a:schemeClr val="bg1"/>
                </a:solidFill>
              </a:rPr>
              <a:t>списки. </a:t>
            </a:r>
          </a:p>
          <a:p>
            <a:r>
              <a:rPr lang="ru-RU" dirty="0">
                <a:solidFill>
                  <a:schemeClr val="bg1"/>
                </a:solidFill>
              </a:rPr>
              <a:t>Заметим, что связанное распределение можно реализовать, используя как динамические </a:t>
            </a:r>
            <a:r>
              <a:rPr lang="ru-RU" i="1" dirty="0">
                <a:solidFill>
                  <a:schemeClr val="bg1"/>
                </a:solidFill>
              </a:rPr>
              <a:t>структуры-списки</a:t>
            </a:r>
            <a:r>
              <a:rPr lang="ru-RU" dirty="0">
                <a:solidFill>
                  <a:schemeClr val="bg1"/>
                </a:solidFill>
              </a:rPr>
              <a:t>, так и </a:t>
            </a:r>
            <a:r>
              <a:rPr lang="ru-RU" i="1" dirty="0">
                <a:solidFill>
                  <a:schemeClr val="bg1"/>
                </a:solidFill>
              </a:rPr>
              <a:t>массивы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 «Линейный 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(список) в памяти  ЭВМ можно организовать двумя способами, используя либо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последовательное</a:t>
            </a:r>
            <a:r>
              <a:rPr lang="ru-RU" dirty="0"/>
              <a:t>, либо 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связанное распределение </a:t>
            </a:r>
            <a:r>
              <a:rPr lang="ru-RU" dirty="0"/>
              <a:t>элементов. </a:t>
            </a:r>
          </a:p>
          <a:p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При последовательном распределении </a:t>
            </a:r>
            <a:r>
              <a:rPr lang="ru-RU" dirty="0"/>
              <a:t>элементы располагаются друг за другом вплотную (без пропусков), причем порядок физического следования (расположения) в памяти соответствует порядку обхода или порядковому номеру элемента в последовательности. </a:t>
            </a:r>
          </a:p>
          <a:p>
            <a:r>
              <a:rPr lang="ru-RU" dirty="0"/>
              <a:t>Если же реализовать механизм, обеспечивающий последовательный обход элементов в требуемом порядке, но расположенных физически в областях памяти произвольно, причем необязательно друг за другом, то тогда мы имеем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связанное распределение</a:t>
            </a:r>
            <a:r>
              <a:rPr lang="ru-RU" dirty="0"/>
              <a:t>. Такое название определено наличием связи между элементами, определяющей порядок следования. </a:t>
            </a:r>
          </a:p>
          <a:p>
            <a:r>
              <a:rPr lang="ru-RU" dirty="0">
                <a:solidFill>
                  <a:schemeClr val="bg1"/>
                </a:solidFill>
              </a:rPr>
              <a:t>По числу и особенностям связей между элементами различают </a:t>
            </a:r>
            <a:r>
              <a:rPr lang="ru-RU" b="1" i="1" dirty="0">
                <a:solidFill>
                  <a:schemeClr val="bg1"/>
                </a:solidFill>
              </a:rPr>
              <a:t>однонаправленные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b="1" i="1" dirty="0">
                <a:solidFill>
                  <a:schemeClr val="bg1"/>
                </a:solidFill>
              </a:rPr>
              <a:t>двунаправленные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списки, а также </a:t>
            </a:r>
            <a:r>
              <a:rPr lang="ru-RU" b="1" i="1" dirty="0">
                <a:solidFill>
                  <a:schemeClr val="bg1"/>
                </a:solidFill>
              </a:rPr>
              <a:t>кольцевые </a:t>
            </a:r>
            <a:r>
              <a:rPr lang="ru-RU" dirty="0">
                <a:solidFill>
                  <a:schemeClr val="bg1"/>
                </a:solidFill>
              </a:rPr>
              <a:t>списки. </a:t>
            </a:r>
          </a:p>
          <a:p>
            <a:r>
              <a:rPr lang="ru-RU" dirty="0">
                <a:solidFill>
                  <a:schemeClr val="bg1"/>
                </a:solidFill>
              </a:rPr>
              <a:t>Заметим, что связанное распределение можно реализовать, используя как динамические </a:t>
            </a:r>
            <a:r>
              <a:rPr lang="ru-RU" i="1" dirty="0">
                <a:solidFill>
                  <a:schemeClr val="bg1"/>
                </a:solidFill>
              </a:rPr>
              <a:t>структуры-списки</a:t>
            </a:r>
            <a:r>
              <a:rPr lang="ru-RU" dirty="0">
                <a:solidFill>
                  <a:schemeClr val="bg1"/>
                </a:solidFill>
              </a:rPr>
              <a:t>, так и </a:t>
            </a:r>
            <a:r>
              <a:rPr lang="ru-RU" i="1" dirty="0">
                <a:solidFill>
                  <a:schemeClr val="bg1"/>
                </a:solidFill>
              </a:rPr>
              <a:t>массивы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АТД «Линейный список»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(список) в памяти  ЭВМ можно организовать двумя способами, используя либо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последовательное</a:t>
            </a:r>
            <a:r>
              <a:rPr lang="ru-RU" dirty="0"/>
              <a:t>, либо 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связанное распределение </a:t>
            </a:r>
            <a:r>
              <a:rPr lang="ru-RU" dirty="0"/>
              <a:t>элементов. </a:t>
            </a:r>
          </a:p>
          <a:p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При последовательном распределении </a:t>
            </a:r>
            <a:r>
              <a:rPr lang="ru-RU" dirty="0"/>
              <a:t>элементы располагаются друг за другом вплотную (без пропусков), причем порядок физического следования (расположения) в памяти соответствует порядку обхода или порядковому номеру элемента в последовательности. </a:t>
            </a:r>
          </a:p>
          <a:p>
            <a:r>
              <a:rPr lang="ru-RU" dirty="0"/>
              <a:t>Если же реализовать механизм, обеспечивающий последовательный обход элементов в требуемом порядке, но расположенных физически в областях памяти произвольно, причем необязательно друг за другом, то тогда мы имеем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связанное распределение</a:t>
            </a:r>
            <a:r>
              <a:rPr lang="ru-RU" dirty="0"/>
              <a:t>. Такое название определено наличием связи между элементами, определяющей порядок следования. </a:t>
            </a:r>
          </a:p>
          <a:p>
            <a:r>
              <a:rPr lang="ru-RU" dirty="0"/>
              <a:t>По числу и особенностям связей между элементами различают </a:t>
            </a:r>
            <a:r>
              <a:rPr lang="ru-RU" b="1" i="1" dirty="0"/>
              <a:t>однонаправленные </a:t>
            </a:r>
            <a:r>
              <a:rPr lang="ru-RU" dirty="0"/>
              <a:t>и </a:t>
            </a:r>
            <a:r>
              <a:rPr lang="ru-RU" b="1" i="1" dirty="0"/>
              <a:t>двунаправленные</a:t>
            </a:r>
            <a:r>
              <a:rPr lang="ru-RU" b="1" dirty="0"/>
              <a:t> </a:t>
            </a:r>
            <a:r>
              <a:rPr lang="ru-RU" dirty="0"/>
              <a:t>списки, а также </a:t>
            </a:r>
            <a:r>
              <a:rPr lang="ru-RU" b="1" i="1" dirty="0"/>
              <a:t>кольцевые </a:t>
            </a:r>
            <a:r>
              <a:rPr lang="ru-RU" dirty="0"/>
              <a:t>списки. </a:t>
            </a:r>
          </a:p>
          <a:p>
            <a:r>
              <a:rPr lang="ru-RU" dirty="0"/>
              <a:t>Заметим, что связанное распределение можно реализовать, используя как динамические </a:t>
            </a:r>
            <a:r>
              <a:rPr lang="ru-RU" i="1" dirty="0"/>
              <a:t>структуры-списки</a:t>
            </a:r>
            <a:r>
              <a:rPr lang="ru-RU" dirty="0"/>
              <a:t>, так и </a:t>
            </a:r>
            <a:r>
              <a:rPr lang="ru-RU" i="1" dirty="0"/>
              <a:t>массивы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Последовательное и связанное распределения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51000"/>
              </p:ext>
            </p:extLst>
          </p:nvPr>
        </p:nvGraphicFramePr>
        <p:xfrm>
          <a:off x="457200" y="126876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Последовательное распределение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Связанное распределение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произвольному</a:t>
                      </a:r>
                      <a:r>
                        <a:rPr lang="ru-RU" sz="1600" baseline="0" dirty="0" smtClean="0"/>
                        <a:t> элементу </a:t>
                      </a:r>
                      <a:r>
                        <a:rPr lang="ru-RU" sz="1600" dirty="0" smtClean="0"/>
                        <a:t>(изменение)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элемента из</a:t>
                      </a:r>
                      <a:r>
                        <a:rPr lang="ru-RU" baseline="0" dirty="0" smtClean="0"/>
                        <a:t> списка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разъединение) двух списков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O(N+M)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min{O(N),</a:t>
                      </a:r>
                      <a:r>
                        <a:rPr lang="en-US" baseline="0" dirty="0" smtClean="0"/>
                        <a:t> O(M)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i="1" baseline="0" dirty="0" smtClean="0"/>
                        <a:t>«огромного»</a:t>
                      </a:r>
                      <a:r>
                        <a:rPr lang="ru-RU" baseline="0" dirty="0" smtClean="0"/>
                        <a:t> числа элемента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Аналогично «малому»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57606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АТД.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Линейные структуры данных. 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Процесс создания программ для решения прикладных задач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41" y="2481970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Математическая модель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328031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Неформальный алгоритм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1391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Абстрактные типы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5185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псевдокоде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8968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Структуры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7963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ЯВУ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735382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685168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>
            <a:off x="3425184" y="4800815"/>
            <a:ext cx="2151245" cy="454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9652" y="2315814"/>
            <a:ext cx="2300179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Математик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8998" y="2315814"/>
            <a:ext cx="2300179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Программист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2595" y="2284456"/>
            <a:ext cx="230017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Процесс создания программ для решения прикладных задач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41" y="2481970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Математическая модель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328031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Неформальный алгоритм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1391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Абстрактные типы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5185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псевдокоде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8968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Структуры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7963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ЯВУ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735382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685168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>
            <a:off x="3425184" y="4800815"/>
            <a:ext cx="2151245" cy="454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9652" y="2315814"/>
            <a:ext cx="2300179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Математик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2595" y="2284456"/>
            <a:ext cx="230017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0853" y="4797403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Программист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Процесс создания программ для решения прикладных задач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41" y="2481970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Математическая модель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328031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Неформальный алгоритм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1391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Абстрактные типы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5185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псевдокоде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8968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Структуры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7963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ЯВУ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735382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685168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>
            <a:off x="3425184" y="4800815"/>
            <a:ext cx="2151245" cy="454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292595" y="2284456"/>
            <a:ext cx="230017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0853" y="4797403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Программист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4797403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Математик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60988"/>
            <a:ext cx="86409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Процесс создания программ для решения прикладных задач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797403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Математик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41" y="2481970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Математическая модель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328031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Неформальный алгоритм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1391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Абстрактные типы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5185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псевдокоде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8968" y="2483953"/>
            <a:ext cx="21602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Структуры данных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7963" y="3276732"/>
            <a:ext cx="21512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Программа на ЯВУ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0853" y="4797403"/>
            <a:ext cx="21512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Программист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735382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685168" y="30379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>
            <a:off x="3425184" y="4800815"/>
            <a:ext cx="2151245" cy="4548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i="1" dirty="0" smtClean="0">
                <a:solidFill>
                  <a:schemeClr val="accent3">
                    <a:lumMod val="50000"/>
                  </a:schemeClr>
                </a:solidFill>
              </a:rPr>
              <a:t>Примеры?</a:t>
            </a:r>
            <a:endParaRPr lang="ru-RU" sz="24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200" i="1" dirty="0" smtClean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Абстрактный 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FF0000"/>
                </a:solidFill>
              </a:rPr>
              <a:t>Абстрактный </a:t>
            </a:r>
            <a:r>
              <a:rPr lang="ru-RU" sz="2400" b="1" i="1" dirty="0">
                <a:solidFill>
                  <a:srgbClr val="FF0000"/>
                </a:solidFill>
              </a:rPr>
              <a:t>тип данных </a:t>
            </a:r>
            <a:r>
              <a:rPr lang="ru-RU" sz="2400" dirty="0"/>
              <a:t>(АТД) </a:t>
            </a:r>
            <a:r>
              <a:rPr lang="ru-RU" sz="2400" dirty="0" smtClean="0"/>
              <a:t>– это математическая модель </a:t>
            </a:r>
            <a:r>
              <a:rPr lang="ru-RU" sz="2400" dirty="0"/>
              <a:t>с совокупностью операторов, определенных в рамках этой модели.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Абстрактному типу данных в ООП соответствует …</a:t>
            </a:r>
            <a:endParaRPr lang="ru-RU" sz="2400" dirty="0"/>
          </a:p>
          <a:p>
            <a:endParaRPr lang="en-US" sz="2200" i="1" dirty="0" smtClean="0"/>
          </a:p>
          <a:p>
            <a:endParaRPr lang="ru-RU" sz="2200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1464</Words>
  <Application>Microsoft Office PowerPoint</Application>
  <PresentationFormat>Экран 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Программная реализация нелинейных структур </vt:lpstr>
      <vt:lpstr>Литература</vt:lpstr>
      <vt:lpstr>  Понятие АТД.    Линейные структуры данных.   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Абстрактный тип данных</vt:lpstr>
      <vt:lpstr>Реализация АТД</vt:lpstr>
      <vt:lpstr>Реализация АТД</vt:lpstr>
      <vt:lpstr>Реализация АТД</vt:lpstr>
      <vt:lpstr>Реализация АТД</vt:lpstr>
      <vt:lpstr>«Структурность»</vt:lpstr>
      <vt:lpstr>«Структурность»</vt:lpstr>
      <vt:lpstr>«Структурность»</vt:lpstr>
      <vt:lpstr>«Структурность»</vt:lpstr>
      <vt:lpstr>Абстрактный тип данных «Список»</vt:lpstr>
      <vt:lpstr>Абстрактный тип данных «Список»</vt:lpstr>
      <vt:lpstr>Реализация АТД «Линейный список»</vt:lpstr>
      <vt:lpstr>Реализация АТД «Линейный список»</vt:lpstr>
      <vt:lpstr>Реализация АТД «Линейный список»</vt:lpstr>
      <vt:lpstr>Реализация АТД «Линейный список»</vt:lpstr>
      <vt:lpstr>Последовательное и связанное распределения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характеристика изобразительных средств алгоритмов</dc:title>
  <dc:creator>Kompik_P5Q</dc:creator>
  <cp:lastModifiedBy>Алексей Русаков</cp:lastModifiedBy>
  <cp:revision>173</cp:revision>
  <dcterms:created xsi:type="dcterms:W3CDTF">2011-11-20T19:46:02Z</dcterms:created>
  <dcterms:modified xsi:type="dcterms:W3CDTF">2019-03-20T22:38:58Z</dcterms:modified>
</cp:coreProperties>
</file>