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375" r:id="rId3"/>
    <p:sldId id="383" r:id="rId4"/>
    <p:sldId id="384" r:id="rId5"/>
    <p:sldId id="356" r:id="rId6"/>
    <p:sldId id="385" r:id="rId7"/>
    <p:sldId id="386" r:id="rId8"/>
    <p:sldId id="387" r:id="rId9"/>
    <p:sldId id="360" r:id="rId10"/>
    <p:sldId id="364" r:id="rId11"/>
    <p:sldId id="366" r:id="rId12"/>
    <p:sldId id="365" r:id="rId13"/>
    <p:sldId id="363" r:id="rId14"/>
    <p:sldId id="361" r:id="rId15"/>
    <p:sldId id="367" r:id="rId16"/>
    <p:sldId id="368" r:id="rId17"/>
    <p:sldId id="369" r:id="rId18"/>
    <p:sldId id="373" r:id="rId19"/>
    <p:sldId id="374" r:id="rId20"/>
    <p:sldId id="372" r:id="rId21"/>
    <p:sldId id="376" r:id="rId22"/>
    <p:sldId id="377" r:id="rId23"/>
    <p:sldId id="388" r:id="rId24"/>
    <p:sldId id="389" r:id="rId25"/>
    <p:sldId id="391" r:id="rId26"/>
    <p:sldId id="390" r:id="rId27"/>
    <p:sldId id="393" r:id="rId28"/>
    <p:sldId id="392" r:id="rId29"/>
    <p:sldId id="381" r:id="rId30"/>
    <p:sldId id="394" r:id="rId31"/>
    <p:sldId id="397" r:id="rId32"/>
    <p:sldId id="398" r:id="rId33"/>
    <p:sldId id="395" r:id="rId34"/>
    <p:sldId id="400" r:id="rId35"/>
    <p:sldId id="401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0CBBB33-573C-43E8-AF65-EF1AC994FB71}">
          <p14:sldIdLst>
            <p14:sldId id="256"/>
            <p14:sldId id="375"/>
            <p14:sldId id="383"/>
            <p14:sldId id="384"/>
            <p14:sldId id="356"/>
            <p14:sldId id="385"/>
            <p14:sldId id="386"/>
            <p14:sldId id="387"/>
            <p14:sldId id="360"/>
            <p14:sldId id="364"/>
            <p14:sldId id="366"/>
            <p14:sldId id="365"/>
            <p14:sldId id="363"/>
            <p14:sldId id="361"/>
            <p14:sldId id="367"/>
            <p14:sldId id="368"/>
            <p14:sldId id="369"/>
            <p14:sldId id="373"/>
            <p14:sldId id="374"/>
            <p14:sldId id="372"/>
            <p14:sldId id="376"/>
            <p14:sldId id="377"/>
            <p14:sldId id="388"/>
            <p14:sldId id="389"/>
            <p14:sldId id="391"/>
            <p14:sldId id="390"/>
            <p14:sldId id="393"/>
            <p14:sldId id="392"/>
            <p14:sldId id="381"/>
            <p14:sldId id="394"/>
            <p14:sldId id="397"/>
            <p14:sldId id="398"/>
            <p14:sldId id="395"/>
            <p14:sldId id="400"/>
            <p14:sldId id="401"/>
          </p14:sldIdLst>
        </p14:section>
        <p14:section name="Раздел без заголовка" id="{2208319F-F2C7-4614-AFB7-CDE9B62CAA6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CB2"/>
    <a:srgbClr val="0000CC"/>
    <a:srgbClr val="00FE73"/>
    <a:srgbClr val="B7FFD8"/>
    <a:srgbClr val="CCECFF"/>
    <a:srgbClr val="CBD9EB"/>
    <a:srgbClr val="92B1D6"/>
    <a:srgbClr val="FF8B8B"/>
    <a:srgbClr val="F9F96F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>
      <p:cViewPr varScale="1">
        <p:scale>
          <a:sx n="71" d="100"/>
          <a:sy n="71" d="100"/>
        </p:scale>
        <p:origin x="874" y="86"/>
      </p:cViewPr>
      <p:guideLst>
        <p:guide orient="horz" pos="211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5A5B7-192C-44E5-8CCE-4E6866979AAD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DC7B2-838F-4A06-A3E0-65A3D26DE2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430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3C1D-40D2-4359-8D47-BABC4039630B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47D-44E8-4EF6-880D-DC8BBBB44F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3C1D-40D2-4359-8D47-BABC4039630B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47D-44E8-4EF6-880D-DC8BBBB44F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3C1D-40D2-4359-8D47-BABC4039630B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47D-44E8-4EF6-880D-DC8BBBB44F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3C1D-40D2-4359-8D47-BABC4039630B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47D-44E8-4EF6-880D-DC8BBBB44F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3C1D-40D2-4359-8D47-BABC4039630B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47D-44E8-4EF6-880D-DC8BBBB44F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3C1D-40D2-4359-8D47-BABC4039630B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47D-44E8-4EF6-880D-DC8BBBB44F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3C1D-40D2-4359-8D47-BABC4039630B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47D-44E8-4EF6-880D-DC8BBBB44F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3C1D-40D2-4359-8D47-BABC4039630B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47D-44E8-4EF6-880D-DC8BBBB44F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3C1D-40D2-4359-8D47-BABC4039630B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47D-44E8-4EF6-880D-DC8BBBB44F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3C1D-40D2-4359-8D47-BABC4039630B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47D-44E8-4EF6-880D-DC8BBBB44F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3C1D-40D2-4359-8D47-BABC4039630B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47D-44E8-4EF6-880D-DC8BBBB44F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F3C1D-40D2-4359-8D47-BABC4039630B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8847D-44E8-4EF6-880D-DC8BBBB44FF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548680"/>
            <a:ext cx="7772400" cy="576064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Лекция 7</a:t>
            </a:r>
            <a:br>
              <a:rPr lang="ru-RU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Графы: основные понятия.</a:t>
            </a:r>
            <a:br>
              <a:rPr lang="ru-RU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Способы реализации графов.</a:t>
            </a:r>
            <a:br>
              <a:rPr lang="ru-RU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(С++)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Способы </a:t>
            </a:r>
            <a:br>
              <a:rPr lang="ru-RU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реализации графов.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158238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435926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21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 smtClean="0">
                <a:solidFill>
                  <a:srgbClr val="7030A0"/>
                </a:solidFill>
              </a:rPr>
              <a:t>2. </a:t>
            </a:r>
            <a:r>
              <a:rPr lang="ru-RU" sz="2400" b="1" i="1" dirty="0" smtClean="0">
                <a:solidFill>
                  <a:srgbClr val="7030A0"/>
                </a:solidFill>
              </a:rPr>
              <a:t>Список смежности</a:t>
            </a:r>
            <a:endParaRPr lang="en-US" sz="2400" b="1" i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i="1" dirty="0" smtClean="0"/>
              <a:t>V     head</a:t>
            </a:r>
            <a:endParaRPr lang="ru-RU" sz="2400" b="1" i="1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44624"/>
            <a:ext cx="2595022" cy="1872208"/>
          </a:xfrm>
          <a:prstGeom prst="rect">
            <a:avLst/>
          </a:prstGeom>
        </p:spPr>
      </p:pic>
      <p:grpSp>
        <p:nvGrpSpPr>
          <p:cNvPr id="14" name="Группа 13"/>
          <p:cNvGrpSpPr/>
          <p:nvPr/>
        </p:nvGrpSpPr>
        <p:grpSpPr>
          <a:xfrm>
            <a:off x="632958" y="2117074"/>
            <a:ext cx="589273" cy="1428750"/>
            <a:chOff x="814375" y="1916832"/>
            <a:chExt cx="589273" cy="1428750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 rotWithShape="1">
            <a:blip r:embed="rId3"/>
            <a:srcRect r="62731"/>
            <a:stretch/>
          </p:blipFill>
          <p:spPr>
            <a:xfrm>
              <a:off x="814375" y="1916832"/>
              <a:ext cx="589273" cy="1428750"/>
            </a:xfrm>
            <a:prstGeom prst="rect">
              <a:avLst/>
            </a:prstGeom>
          </p:spPr>
        </p:pic>
        <p:sp>
          <p:nvSpPr>
            <p:cNvPr id="9" name="Прямоугольник 8"/>
            <p:cNvSpPr/>
            <p:nvPr/>
          </p:nvSpPr>
          <p:spPr>
            <a:xfrm>
              <a:off x="1187624" y="1974319"/>
              <a:ext cx="144016" cy="16173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1187624" y="2187145"/>
              <a:ext cx="144016" cy="16173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1187624" y="2413203"/>
              <a:ext cx="144016" cy="16173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1187624" y="2621994"/>
              <a:ext cx="144016" cy="16173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1181782" y="2842602"/>
              <a:ext cx="144016" cy="16173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1181782" y="3059611"/>
              <a:ext cx="144016" cy="16173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46" name="Прямоугольник 145"/>
          <p:cNvSpPr/>
          <p:nvPr/>
        </p:nvSpPr>
        <p:spPr>
          <a:xfrm>
            <a:off x="1905833" y="1718455"/>
            <a:ext cx="144016" cy="144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7" name="Прямоугольник 146"/>
          <p:cNvSpPr/>
          <p:nvPr/>
        </p:nvSpPr>
        <p:spPr>
          <a:xfrm>
            <a:off x="1718070" y="1715282"/>
            <a:ext cx="144016" cy="144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3" name="Прямая со стрелкой 172"/>
          <p:cNvCxnSpPr>
            <a:stCxn id="15" idx="3"/>
          </p:cNvCxnSpPr>
          <p:nvPr/>
        </p:nvCxnSpPr>
        <p:spPr>
          <a:xfrm flipV="1">
            <a:off x="1150223" y="2255428"/>
            <a:ext cx="445257" cy="2128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 flipV="1">
            <a:off x="1144381" y="2571983"/>
            <a:ext cx="761452" cy="115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 flipV="1">
            <a:off x="1094722" y="2911710"/>
            <a:ext cx="410057" cy="41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>
            <a:off x="1078215" y="3172920"/>
            <a:ext cx="639855" cy="48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/>
          <p:nvPr/>
        </p:nvCxnSpPr>
        <p:spPr>
          <a:xfrm>
            <a:off x="1053496" y="3361868"/>
            <a:ext cx="451283" cy="1718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16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Способы </a:t>
            </a:r>
            <a:br>
              <a:rPr lang="ru-RU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реализации графов.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158238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435926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21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 smtClean="0">
                <a:solidFill>
                  <a:srgbClr val="7030A0"/>
                </a:solidFill>
              </a:rPr>
              <a:t>2. </a:t>
            </a:r>
            <a:r>
              <a:rPr lang="ru-RU" sz="2400" b="1" i="1" dirty="0" smtClean="0">
                <a:solidFill>
                  <a:srgbClr val="7030A0"/>
                </a:solidFill>
              </a:rPr>
              <a:t>Список смежности</a:t>
            </a:r>
            <a:endParaRPr lang="en-US" sz="2400" b="1" i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i="1" dirty="0" smtClean="0"/>
              <a:t>V     head</a:t>
            </a:r>
            <a:endParaRPr lang="ru-RU" sz="2400" b="1" i="1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44624"/>
            <a:ext cx="2595022" cy="1872208"/>
          </a:xfrm>
          <a:prstGeom prst="rect">
            <a:avLst/>
          </a:prstGeom>
        </p:spPr>
      </p:pic>
      <p:grpSp>
        <p:nvGrpSpPr>
          <p:cNvPr id="14" name="Группа 13"/>
          <p:cNvGrpSpPr/>
          <p:nvPr/>
        </p:nvGrpSpPr>
        <p:grpSpPr>
          <a:xfrm>
            <a:off x="632958" y="2117074"/>
            <a:ext cx="589273" cy="1428750"/>
            <a:chOff x="814375" y="1916832"/>
            <a:chExt cx="589273" cy="1428750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 rotWithShape="1">
            <a:blip r:embed="rId3"/>
            <a:srcRect r="62731"/>
            <a:stretch/>
          </p:blipFill>
          <p:spPr>
            <a:xfrm>
              <a:off x="814375" y="1916832"/>
              <a:ext cx="589273" cy="1428750"/>
            </a:xfrm>
            <a:prstGeom prst="rect">
              <a:avLst/>
            </a:prstGeom>
          </p:spPr>
        </p:pic>
        <p:sp>
          <p:nvSpPr>
            <p:cNvPr id="9" name="Прямоугольник 8"/>
            <p:cNvSpPr/>
            <p:nvPr/>
          </p:nvSpPr>
          <p:spPr>
            <a:xfrm>
              <a:off x="1187624" y="1974319"/>
              <a:ext cx="144016" cy="16173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1187624" y="2187145"/>
              <a:ext cx="144016" cy="16173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1187624" y="2413203"/>
              <a:ext cx="144016" cy="16173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1187624" y="2621994"/>
              <a:ext cx="144016" cy="16173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1181782" y="2842602"/>
              <a:ext cx="144016" cy="16173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1181782" y="3059611"/>
              <a:ext cx="144016" cy="16173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9" name="Группа 148"/>
          <p:cNvGrpSpPr/>
          <p:nvPr/>
        </p:nvGrpSpPr>
        <p:grpSpPr>
          <a:xfrm>
            <a:off x="1576787" y="2222657"/>
            <a:ext cx="726281" cy="248089"/>
            <a:chOff x="1403648" y="2611218"/>
            <a:chExt cx="726281" cy="248089"/>
          </a:xfrm>
        </p:grpSpPr>
        <p:pic>
          <p:nvPicPr>
            <p:cNvPr id="13" name="Рисунок 12"/>
            <p:cNvPicPr>
              <a:picLocks noChangeAspect="1"/>
            </p:cNvPicPr>
            <p:nvPr/>
          </p:nvPicPr>
          <p:blipFill rotWithShape="1">
            <a:blip r:embed="rId3"/>
            <a:srcRect l="6316" t="62155" r="47750" b="20481"/>
            <a:stretch/>
          </p:blipFill>
          <p:spPr>
            <a:xfrm>
              <a:off x="1403648" y="2611218"/>
              <a:ext cx="726281" cy="248089"/>
            </a:xfrm>
            <a:prstGeom prst="rect">
              <a:avLst/>
            </a:prstGeom>
          </p:spPr>
        </p:pic>
        <p:sp>
          <p:nvSpPr>
            <p:cNvPr id="141" name="Прямоугольник 140"/>
            <p:cNvSpPr/>
            <p:nvPr/>
          </p:nvSpPr>
          <p:spPr>
            <a:xfrm>
              <a:off x="1907704" y="2653345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2" name="Прямоугольник 141"/>
            <p:cNvSpPr/>
            <p:nvPr/>
          </p:nvSpPr>
          <p:spPr>
            <a:xfrm>
              <a:off x="1680349" y="2654969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46" name="Прямоугольник 145"/>
          <p:cNvSpPr/>
          <p:nvPr/>
        </p:nvSpPr>
        <p:spPr>
          <a:xfrm>
            <a:off x="1905833" y="1718455"/>
            <a:ext cx="144016" cy="144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7" name="Прямоугольник 146"/>
          <p:cNvSpPr/>
          <p:nvPr/>
        </p:nvSpPr>
        <p:spPr>
          <a:xfrm>
            <a:off x="1718070" y="1715282"/>
            <a:ext cx="144016" cy="144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9" name="Группа 158"/>
          <p:cNvGrpSpPr/>
          <p:nvPr/>
        </p:nvGrpSpPr>
        <p:grpSpPr>
          <a:xfrm>
            <a:off x="2594201" y="2228794"/>
            <a:ext cx="726281" cy="272250"/>
            <a:chOff x="1404958" y="1950412"/>
            <a:chExt cx="726281" cy="272250"/>
          </a:xfrm>
        </p:grpSpPr>
        <p:pic>
          <p:nvPicPr>
            <p:cNvPr id="160" name="Рисунок 159"/>
            <p:cNvPicPr>
              <a:picLocks noChangeAspect="1"/>
            </p:cNvPicPr>
            <p:nvPr/>
          </p:nvPicPr>
          <p:blipFill rotWithShape="1">
            <a:blip r:embed="rId3"/>
            <a:srcRect l="6316" t="30941" r="47750" b="50004"/>
            <a:stretch/>
          </p:blipFill>
          <p:spPr>
            <a:xfrm>
              <a:off x="1404958" y="1950412"/>
              <a:ext cx="726281" cy="272250"/>
            </a:xfrm>
            <a:prstGeom prst="rect">
              <a:avLst/>
            </a:prstGeom>
          </p:spPr>
        </p:pic>
        <p:sp>
          <p:nvSpPr>
            <p:cNvPr id="161" name="Прямоугольник 160"/>
            <p:cNvSpPr/>
            <p:nvPr/>
          </p:nvSpPr>
          <p:spPr>
            <a:xfrm>
              <a:off x="1669588" y="2006289"/>
              <a:ext cx="88495" cy="13333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000" dirty="0"/>
            </a:p>
          </p:txBody>
        </p:sp>
        <p:sp>
          <p:nvSpPr>
            <p:cNvPr id="162" name="Прямоугольник 161"/>
            <p:cNvSpPr/>
            <p:nvPr/>
          </p:nvSpPr>
          <p:spPr>
            <a:xfrm>
              <a:off x="1948596" y="2010807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6" name="Прямоугольник 215"/>
            <p:cNvSpPr/>
            <p:nvPr/>
          </p:nvSpPr>
          <p:spPr>
            <a:xfrm>
              <a:off x="1752885" y="2013567"/>
              <a:ext cx="95510" cy="12730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cxnSp>
        <p:nvCxnSpPr>
          <p:cNvPr id="173" name="Прямая со стрелкой 172"/>
          <p:cNvCxnSpPr>
            <a:stCxn id="15" idx="3"/>
            <a:endCxn id="13" idx="1"/>
          </p:cNvCxnSpPr>
          <p:nvPr/>
        </p:nvCxnSpPr>
        <p:spPr>
          <a:xfrm flipV="1">
            <a:off x="1150223" y="2346702"/>
            <a:ext cx="426564" cy="121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 стрелкой 176"/>
          <p:cNvCxnSpPr>
            <a:stCxn id="141" idx="3"/>
            <a:endCxn id="160" idx="1"/>
          </p:cNvCxnSpPr>
          <p:nvPr/>
        </p:nvCxnSpPr>
        <p:spPr>
          <a:xfrm>
            <a:off x="2224859" y="2336792"/>
            <a:ext cx="369342" cy="281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Группа 200"/>
          <p:cNvGrpSpPr/>
          <p:nvPr/>
        </p:nvGrpSpPr>
        <p:grpSpPr>
          <a:xfrm>
            <a:off x="3145866" y="2378134"/>
            <a:ext cx="127962" cy="180240"/>
            <a:chOff x="3145866" y="2378134"/>
            <a:chExt cx="127962" cy="180240"/>
          </a:xfrm>
        </p:grpSpPr>
        <p:cxnSp>
          <p:nvCxnSpPr>
            <p:cNvPr id="198" name="Прямая соединительная линия 197"/>
            <p:cNvCxnSpPr/>
            <p:nvPr/>
          </p:nvCxnSpPr>
          <p:spPr>
            <a:xfrm>
              <a:off x="3212944" y="2378134"/>
              <a:ext cx="0" cy="1802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Прямая соединительная линия 198"/>
            <p:cNvCxnSpPr/>
            <p:nvPr/>
          </p:nvCxnSpPr>
          <p:spPr>
            <a:xfrm flipH="1">
              <a:off x="3145866" y="2558374"/>
              <a:ext cx="1279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803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Способы </a:t>
            </a:r>
            <a:br>
              <a:rPr lang="ru-RU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реализации графов.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158238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435926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21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 smtClean="0">
                <a:solidFill>
                  <a:srgbClr val="7030A0"/>
                </a:solidFill>
              </a:rPr>
              <a:t>2. </a:t>
            </a:r>
            <a:r>
              <a:rPr lang="ru-RU" sz="2400" b="1" i="1" dirty="0" smtClean="0">
                <a:solidFill>
                  <a:srgbClr val="7030A0"/>
                </a:solidFill>
              </a:rPr>
              <a:t>Список смежности</a:t>
            </a:r>
            <a:endParaRPr lang="en-US" sz="2400" b="1" i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i="1" dirty="0" smtClean="0"/>
              <a:t>V     head</a:t>
            </a:r>
            <a:endParaRPr lang="ru-RU" sz="2400" b="1" i="1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44624"/>
            <a:ext cx="2595022" cy="1872208"/>
          </a:xfrm>
          <a:prstGeom prst="rect">
            <a:avLst/>
          </a:prstGeom>
        </p:spPr>
      </p:pic>
      <p:grpSp>
        <p:nvGrpSpPr>
          <p:cNvPr id="14" name="Группа 13"/>
          <p:cNvGrpSpPr/>
          <p:nvPr/>
        </p:nvGrpSpPr>
        <p:grpSpPr>
          <a:xfrm>
            <a:off x="632958" y="2117074"/>
            <a:ext cx="589273" cy="1428750"/>
            <a:chOff x="814375" y="1916832"/>
            <a:chExt cx="589273" cy="1428750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 rotWithShape="1">
            <a:blip r:embed="rId3"/>
            <a:srcRect r="62731"/>
            <a:stretch/>
          </p:blipFill>
          <p:spPr>
            <a:xfrm>
              <a:off x="814375" y="1916832"/>
              <a:ext cx="589273" cy="1428750"/>
            </a:xfrm>
            <a:prstGeom prst="rect">
              <a:avLst/>
            </a:prstGeom>
          </p:spPr>
        </p:pic>
        <p:sp>
          <p:nvSpPr>
            <p:cNvPr id="9" name="Прямоугольник 8"/>
            <p:cNvSpPr/>
            <p:nvPr/>
          </p:nvSpPr>
          <p:spPr>
            <a:xfrm>
              <a:off x="1187624" y="1974319"/>
              <a:ext cx="144016" cy="16173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1187624" y="2187145"/>
              <a:ext cx="144016" cy="16173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1187624" y="2413203"/>
              <a:ext cx="144016" cy="16173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1187624" y="2621994"/>
              <a:ext cx="144016" cy="16173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1181782" y="2842602"/>
              <a:ext cx="144016" cy="16173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1181782" y="3059611"/>
              <a:ext cx="144016" cy="16173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9" name="Группа 148"/>
          <p:cNvGrpSpPr/>
          <p:nvPr/>
        </p:nvGrpSpPr>
        <p:grpSpPr>
          <a:xfrm>
            <a:off x="1576787" y="2222657"/>
            <a:ext cx="726281" cy="248089"/>
            <a:chOff x="1403648" y="2611218"/>
            <a:chExt cx="726281" cy="248089"/>
          </a:xfrm>
        </p:grpSpPr>
        <p:pic>
          <p:nvPicPr>
            <p:cNvPr id="13" name="Рисунок 12"/>
            <p:cNvPicPr>
              <a:picLocks noChangeAspect="1"/>
            </p:cNvPicPr>
            <p:nvPr/>
          </p:nvPicPr>
          <p:blipFill rotWithShape="1">
            <a:blip r:embed="rId3"/>
            <a:srcRect l="6316" t="62155" r="47750" b="20481"/>
            <a:stretch/>
          </p:blipFill>
          <p:spPr>
            <a:xfrm>
              <a:off x="1403648" y="2611218"/>
              <a:ext cx="726281" cy="248089"/>
            </a:xfrm>
            <a:prstGeom prst="rect">
              <a:avLst/>
            </a:prstGeom>
          </p:spPr>
        </p:pic>
        <p:sp>
          <p:nvSpPr>
            <p:cNvPr id="141" name="Прямоугольник 140"/>
            <p:cNvSpPr/>
            <p:nvPr/>
          </p:nvSpPr>
          <p:spPr>
            <a:xfrm>
              <a:off x="1907704" y="2653345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2" name="Прямоугольник 141"/>
            <p:cNvSpPr/>
            <p:nvPr/>
          </p:nvSpPr>
          <p:spPr>
            <a:xfrm>
              <a:off x="1680349" y="2654969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ru-RU" dirty="0"/>
            </a:p>
          </p:txBody>
        </p:sp>
      </p:grpSp>
      <p:sp>
        <p:nvSpPr>
          <p:cNvPr id="146" name="Прямоугольник 145"/>
          <p:cNvSpPr/>
          <p:nvPr/>
        </p:nvSpPr>
        <p:spPr>
          <a:xfrm>
            <a:off x="1905833" y="1718455"/>
            <a:ext cx="144016" cy="144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7" name="Прямоугольник 146"/>
          <p:cNvSpPr/>
          <p:nvPr/>
        </p:nvSpPr>
        <p:spPr>
          <a:xfrm>
            <a:off x="1718070" y="1715282"/>
            <a:ext cx="144016" cy="144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9" name="Группа 158"/>
          <p:cNvGrpSpPr/>
          <p:nvPr/>
        </p:nvGrpSpPr>
        <p:grpSpPr>
          <a:xfrm>
            <a:off x="2594201" y="2228794"/>
            <a:ext cx="726281" cy="272250"/>
            <a:chOff x="1404958" y="1950412"/>
            <a:chExt cx="726281" cy="272250"/>
          </a:xfrm>
        </p:grpSpPr>
        <p:pic>
          <p:nvPicPr>
            <p:cNvPr id="160" name="Рисунок 159"/>
            <p:cNvPicPr>
              <a:picLocks noChangeAspect="1"/>
            </p:cNvPicPr>
            <p:nvPr/>
          </p:nvPicPr>
          <p:blipFill rotWithShape="1">
            <a:blip r:embed="rId3"/>
            <a:srcRect l="6316" t="30941" r="47750" b="50004"/>
            <a:stretch/>
          </p:blipFill>
          <p:spPr>
            <a:xfrm>
              <a:off x="1404958" y="1950412"/>
              <a:ext cx="726281" cy="272250"/>
            </a:xfrm>
            <a:prstGeom prst="rect">
              <a:avLst/>
            </a:prstGeom>
          </p:spPr>
        </p:pic>
        <p:sp>
          <p:nvSpPr>
            <p:cNvPr id="161" name="Прямоугольник 160"/>
            <p:cNvSpPr/>
            <p:nvPr/>
          </p:nvSpPr>
          <p:spPr>
            <a:xfrm>
              <a:off x="1669588" y="2006289"/>
              <a:ext cx="88495" cy="13333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1</a:t>
              </a:r>
              <a:endParaRPr lang="ru-RU" sz="2000" dirty="0"/>
            </a:p>
          </p:txBody>
        </p:sp>
        <p:sp>
          <p:nvSpPr>
            <p:cNvPr id="162" name="Прямоугольник 161"/>
            <p:cNvSpPr/>
            <p:nvPr/>
          </p:nvSpPr>
          <p:spPr>
            <a:xfrm>
              <a:off x="1948596" y="2010807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6" name="Прямоугольник 215"/>
            <p:cNvSpPr/>
            <p:nvPr/>
          </p:nvSpPr>
          <p:spPr>
            <a:xfrm>
              <a:off x="1752885" y="2013567"/>
              <a:ext cx="95510" cy="12730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</a:t>
              </a:r>
              <a:endParaRPr lang="ru-RU" dirty="0"/>
            </a:p>
          </p:txBody>
        </p:sp>
      </p:grpSp>
      <p:cxnSp>
        <p:nvCxnSpPr>
          <p:cNvPr id="173" name="Прямая со стрелкой 172"/>
          <p:cNvCxnSpPr>
            <a:stCxn id="15" idx="3"/>
            <a:endCxn id="13" idx="1"/>
          </p:cNvCxnSpPr>
          <p:nvPr/>
        </p:nvCxnSpPr>
        <p:spPr>
          <a:xfrm flipV="1">
            <a:off x="1150223" y="2346702"/>
            <a:ext cx="426564" cy="121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 стрелкой 176"/>
          <p:cNvCxnSpPr>
            <a:stCxn id="141" idx="3"/>
            <a:endCxn id="160" idx="1"/>
          </p:cNvCxnSpPr>
          <p:nvPr/>
        </p:nvCxnSpPr>
        <p:spPr>
          <a:xfrm>
            <a:off x="2224859" y="2336792"/>
            <a:ext cx="369342" cy="281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Группа 200"/>
          <p:cNvGrpSpPr/>
          <p:nvPr/>
        </p:nvGrpSpPr>
        <p:grpSpPr>
          <a:xfrm>
            <a:off x="3145866" y="2378134"/>
            <a:ext cx="127962" cy="180240"/>
            <a:chOff x="3145866" y="2378134"/>
            <a:chExt cx="127962" cy="180240"/>
          </a:xfrm>
        </p:grpSpPr>
        <p:cxnSp>
          <p:nvCxnSpPr>
            <p:cNvPr id="198" name="Прямая соединительная линия 197"/>
            <p:cNvCxnSpPr/>
            <p:nvPr/>
          </p:nvCxnSpPr>
          <p:spPr>
            <a:xfrm>
              <a:off x="3212944" y="2378134"/>
              <a:ext cx="0" cy="1802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Прямая соединительная линия 198"/>
            <p:cNvCxnSpPr/>
            <p:nvPr/>
          </p:nvCxnSpPr>
          <p:spPr>
            <a:xfrm flipH="1">
              <a:off x="3145866" y="2558374"/>
              <a:ext cx="1279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567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Рисунок 166"/>
          <p:cNvPicPr>
            <a:picLocks noChangeAspect="1"/>
          </p:cNvPicPr>
          <p:nvPr/>
        </p:nvPicPr>
        <p:blipFill rotWithShape="1">
          <a:blip r:embed="rId2"/>
          <a:srcRect l="6316" t="16592" r="47750" b="66762"/>
          <a:stretch/>
        </p:blipFill>
        <p:spPr>
          <a:xfrm>
            <a:off x="1570638" y="3780888"/>
            <a:ext cx="726281" cy="23783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Способы </a:t>
            </a:r>
            <a:br>
              <a:rPr lang="ru-RU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реализации графов.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158238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435926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21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 smtClean="0">
                <a:solidFill>
                  <a:srgbClr val="7030A0"/>
                </a:solidFill>
              </a:rPr>
              <a:t>2. </a:t>
            </a:r>
            <a:r>
              <a:rPr lang="ru-RU" sz="2400" b="1" i="1" dirty="0" smtClean="0">
                <a:solidFill>
                  <a:srgbClr val="7030A0"/>
                </a:solidFill>
              </a:rPr>
              <a:t>Список смежности</a:t>
            </a:r>
            <a:endParaRPr lang="en-US" sz="2400" b="1" i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i="1" dirty="0" smtClean="0"/>
              <a:t>V</a:t>
            </a:r>
            <a:r>
              <a:rPr lang="ru-RU" sz="2400" b="1" i="1" dirty="0" smtClean="0"/>
              <a:t>    </a:t>
            </a:r>
            <a:r>
              <a:rPr lang="en-US" sz="2400" b="1" i="1" dirty="0" smtClean="0"/>
              <a:t>head</a:t>
            </a:r>
            <a:endParaRPr lang="ru-RU" sz="2400" b="1" i="1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00" y="44624"/>
            <a:ext cx="2595022" cy="1872208"/>
          </a:xfrm>
          <a:prstGeom prst="rect">
            <a:avLst/>
          </a:prstGeom>
        </p:spPr>
      </p:pic>
      <p:grpSp>
        <p:nvGrpSpPr>
          <p:cNvPr id="14" name="Группа 13"/>
          <p:cNvGrpSpPr/>
          <p:nvPr/>
        </p:nvGrpSpPr>
        <p:grpSpPr>
          <a:xfrm>
            <a:off x="632958" y="2117074"/>
            <a:ext cx="589273" cy="1428750"/>
            <a:chOff x="814375" y="1916832"/>
            <a:chExt cx="589273" cy="1428750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 rotWithShape="1">
            <a:blip r:embed="rId2"/>
            <a:srcRect r="62731"/>
            <a:stretch/>
          </p:blipFill>
          <p:spPr>
            <a:xfrm>
              <a:off x="814375" y="1916832"/>
              <a:ext cx="589273" cy="1428750"/>
            </a:xfrm>
            <a:prstGeom prst="rect">
              <a:avLst/>
            </a:prstGeom>
          </p:spPr>
        </p:pic>
        <p:sp>
          <p:nvSpPr>
            <p:cNvPr id="9" name="Прямоугольник 8"/>
            <p:cNvSpPr/>
            <p:nvPr/>
          </p:nvSpPr>
          <p:spPr>
            <a:xfrm>
              <a:off x="1187624" y="1974319"/>
              <a:ext cx="144016" cy="16173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1187624" y="2187145"/>
              <a:ext cx="144016" cy="16173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1187624" y="2413203"/>
              <a:ext cx="144016" cy="16173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1187624" y="2621994"/>
              <a:ext cx="144016" cy="16173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1181782" y="2842602"/>
              <a:ext cx="144016" cy="16173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1181782" y="3059611"/>
              <a:ext cx="144016" cy="16173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78" name="Рисунок 77"/>
          <p:cNvPicPr>
            <a:picLocks noChangeAspect="1"/>
          </p:cNvPicPr>
          <p:nvPr/>
        </p:nvPicPr>
        <p:blipFill rotWithShape="1">
          <a:blip r:embed="rId2"/>
          <a:srcRect l="6316" t="16592" r="47750" b="66762"/>
          <a:stretch/>
        </p:blipFill>
        <p:spPr>
          <a:xfrm>
            <a:off x="1576787" y="2944552"/>
            <a:ext cx="726281" cy="237835"/>
          </a:xfrm>
          <a:prstGeom prst="rect">
            <a:avLst/>
          </a:prstGeom>
        </p:spPr>
      </p:pic>
      <p:sp>
        <p:nvSpPr>
          <p:cNvPr id="121" name="Прямоугольник 120"/>
          <p:cNvSpPr/>
          <p:nvPr/>
        </p:nvSpPr>
        <p:spPr>
          <a:xfrm>
            <a:off x="1857407" y="3823598"/>
            <a:ext cx="144016" cy="144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122" name="Прямоугольник 121"/>
          <p:cNvSpPr/>
          <p:nvPr/>
        </p:nvSpPr>
        <p:spPr>
          <a:xfrm>
            <a:off x="2114276" y="3833821"/>
            <a:ext cx="144016" cy="144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Прямоугольник 122"/>
          <p:cNvSpPr/>
          <p:nvPr/>
        </p:nvSpPr>
        <p:spPr>
          <a:xfrm>
            <a:off x="2099971" y="2983971"/>
            <a:ext cx="144016" cy="144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Прямоугольник 123"/>
          <p:cNvSpPr/>
          <p:nvPr/>
        </p:nvSpPr>
        <p:spPr>
          <a:xfrm>
            <a:off x="1862328" y="2989134"/>
            <a:ext cx="144016" cy="144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grpSp>
        <p:nvGrpSpPr>
          <p:cNvPr id="140" name="Группа 139"/>
          <p:cNvGrpSpPr/>
          <p:nvPr/>
        </p:nvGrpSpPr>
        <p:grpSpPr>
          <a:xfrm>
            <a:off x="3660918" y="3316158"/>
            <a:ext cx="726281" cy="245533"/>
            <a:chOff x="2441755" y="3212976"/>
            <a:chExt cx="726281" cy="245533"/>
          </a:xfrm>
        </p:grpSpPr>
        <p:pic>
          <p:nvPicPr>
            <p:cNvPr id="126" name="Рисунок 125"/>
            <p:cNvPicPr>
              <a:picLocks noChangeAspect="1"/>
            </p:cNvPicPr>
            <p:nvPr/>
          </p:nvPicPr>
          <p:blipFill rotWithShape="1">
            <a:blip r:embed="rId2"/>
            <a:srcRect l="6316" t="77073" r="47750" b="5742"/>
            <a:stretch/>
          </p:blipFill>
          <p:spPr>
            <a:xfrm>
              <a:off x="2441755" y="3212976"/>
              <a:ext cx="726281" cy="245533"/>
            </a:xfrm>
            <a:prstGeom prst="rect">
              <a:avLst/>
            </a:prstGeom>
          </p:spPr>
        </p:pic>
        <p:sp>
          <p:nvSpPr>
            <p:cNvPr id="138" name="Прямоугольник 137"/>
            <p:cNvSpPr/>
            <p:nvPr/>
          </p:nvSpPr>
          <p:spPr>
            <a:xfrm>
              <a:off x="2732887" y="3263734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9</a:t>
              </a:r>
              <a:endParaRPr lang="ru-RU" dirty="0"/>
            </a:p>
          </p:txBody>
        </p:sp>
        <p:sp>
          <p:nvSpPr>
            <p:cNvPr id="139" name="Прямоугольник 138"/>
            <p:cNvSpPr/>
            <p:nvPr/>
          </p:nvSpPr>
          <p:spPr>
            <a:xfrm>
              <a:off x="2947982" y="3259853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9" name="Группа 148"/>
          <p:cNvGrpSpPr/>
          <p:nvPr/>
        </p:nvGrpSpPr>
        <p:grpSpPr>
          <a:xfrm>
            <a:off x="1576787" y="2222657"/>
            <a:ext cx="726281" cy="248089"/>
            <a:chOff x="1403648" y="2611218"/>
            <a:chExt cx="726281" cy="248089"/>
          </a:xfrm>
        </p:grpSpPr>
        <p:pic>
          <p:nvPicPr>
            <p:cNvPr id="13" name="Рисунок 12"/>
            <p:cNvPicPr>
              <a:picLocks noChangeAspect="1"/>
            </p:cNvPicPr>
            <p:nvPr/>
          </p:nvPicPr>
          <p:blipFill rotWithShape="1">
            <a:blip r:embed="rId2"/>
            <a:srcRect l="6316" t="62155" r="47750" b="20481"/>
            <a:stretch/>
          </p:blipFill>
          <p:spPr>
            <a:xfrm>
              <a:off x="1403648" y="2611218"/>
              <a:ext cx="726281" cy="248089"/>
            </a:xfrm>
            <a:prstGeom prst="rect">
              <a:avLst/>
            </a:prstGeom>
          </p:spPr>
        </p:pic>
        <p:sp>
          <p:nvSpPr>
            <p:cNvPr id="141" name="Прямоугольник 140"/>
            <p:cNvSpPr/>
            <p:nvPr/>
          </p:nvSpPr>
          <p:spPr>
            <a:xfrm>
              <a:off x="1907704" y="2653345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2" name="Прямоугольник 141"/>
            <p:cNvSpPr/>
            <p:nvPr/>
          </p:nvSpPr>
          <p:spPr>
            <a:xfrm>
              <a:off x="1680349" y="2654969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ru-RU" dirty="0"/>
            </a:p>
          </p:txBody>
        </p:sp>
      </p:grpSp>
      <p:grpSp>
        <p:nvGrpSpPr>
          <p:cNvPr id="148" name="Группа 147"/>
          <p:cNvGrpSpPr/>
          <p:nvPr/>
        </p:nvGrpSpPr>
        <p:grpSpPr>
          <a:xfrm>
            <a:off x="1576787" y="2573636"/>
            <a:ext cx="726281" cy="245894"/>
            <a:chOff x="1412500" y="2292782"/>
            <a:chExt cx="726281" cy="245894"/>
          </a:xfrm>
        </p:grpSpPr>
        <p:pic>
          <p:nvPicPr>
            <p:cNvPr id="102" name="Рисунок 101"/>
            <p:cNvPicPr>
              <a:picLocks noChangeAspect="1"/>
            </p:cNvPicPr>
            <p:nvPr/>
          </p:nvPicPr>
          <p:blipFill rotWithShape="1">
            <a:blip r:embed="rId2"/>
            <a:srcRect l="6316" t="47339" r="47750" b="35451"/>
            <a:stretch/>
          </p:blipFill>
          <p:spPr>
            <a:xfrm>
              <a:off x="1412500" y="2292782"/>
              <a:ext cx="726281" cy="245894"/>
            </a:xfrm>
            <a:prstGeom prst="rect">
              <a:avLst/>
            </a:prstGeom>
          </p:spPr>
        </p:pic>
        <p:sp>
          <p:nvSpPr>
            <p:cNvPr id="132" name="Прямоугольник 131"/>
            <p:cNvSpPr/>
            <p:nvPr/>
          </p:nvSpPr>
          <p:spPr>
            <a:xfrm>
              <a:off x="1938223" y="2335131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3" name="Прямоугольник 142"/>
            <p:cNvSpPr/>
            <p:nvPr/>
          </p:nvSpPr>
          <p:spPr>
            <a:xfrm>
              <a:off x="1703781" y="2336134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150" name="Группа 149"/>
          <p:cNvGrpSpPr/>
          <p:nvPr/>
        </p:nvGrpSpPr>
        <p:grpSpPr>
          <a:xfrm>
            <a:off x="1570638" y="3307409"/>
            <a:ext cx="726281" cy="272250"/>
            <a:chOff x="1404958" y="1950412"/>
            <a:chExt cx="726281" cy="272250"/>
          </a:xfrm>
        </p:grpSpPr>
        <p:pic>
          <p:nvPicPr>
            <p:cNvPr id="137" name="Рисунок 136"/>
            <p:cNvPicPr>
              <a:picLocks noChangeAspect="1"/>
            </p:cNvPicPr>
            <p:nvPr/>
          </p:nvPicPr>
          <p:blipFill rotWithShape="1">
            <a:blip r:embed="rId2"/>
            <a:srcRect l="6316" t="30941" r="47750" b="50004"/>
            <a:stretch/>
          </p:blipFill>
          <p:spPr>
            <a:xfrm>
              <a:off x="1404958" y="1950412"/>
              <a:ext cx="726281" cy="272250"/>
            </a:xfrm>
            <a:prstGeom prst="rect">
              <a:avLst/>
            </a:prstGeom>
          </p:spPr>
        </p:pic>
        <p:sp>
          <p:nvSpPr>
            <p:cNvPr id="144" name="Прямоугольник 143"/>
            <p:cNvSpPr/>
            <p:nvPr/>
          </p:nvSpPr>
          <p:spPr>
            <a:xfrm>
              <a:off x="1703632" y="2010807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2</a:t>
              </a:r>
            </a:p>
          </p:txBody>
        </p:sp>
        <p:sp>
          <p:nvSpPr>
            <p:cNvPr id="145" name="Прямоугольник 144"/>
            <p:cNvSpPr/>
            <p:nvPr/>
          </p:nvSpPr>
          <p:spPr>
            <a:xfrm>
              <a:off x="1948596" y="2010807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46" name="Прямоугольник 145"/>
          <p:cNvSpPr/>
          <p:nvPr/>
        </p:nvSpPr>
        <p:spPr>
          <a:xfrm>
            <a:off x="1905833" y="1718455"/>
            <a:ext cx="144016" cy="144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7" name="Прямоугольник 146"/>
          <p:cNvSpPr/>
          <p:nvPr/>
        </p:nvSpPr>
        <p:spPr>
          <a:xfrm>
            <a:off x="1718070" y="1715282"/>
            <a:ext cx="144016" cy="144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9" name="Группа 158"/>
          <p:cNvGrpSpPr/>
          <p:nvPr/>
        </p:nvGrpSpPr>
        <p:grpSpPr>
          <a:xfrm>
            <a:off x="2594201" y="2228794"/>
            <a:ext cx="726281" cy="272250"/>
            <a:chOff x="1404958" y="1950412"/>
            <a:chExt cx="726281" cy="272250"/>
          </a:xfrm>
        </p:grpSpPr>
        <p:pic>
          <p:nvPicPr>
            <p:cNvPr id="160" name="Рисунок 159"/>
            <p:cNvPicPr>
              <a:picLocks noChangeAspect="1"/>
            </p:cNvPicPr>
            <p:nvPr/>
          </p:nvPicPr>
          <p:blipFill rotWithShape="1">
            <a:blip r:embed="rId2"/>
            <a:srcRect l="6316" t="30941" r="47750" b="50004"/>
            <a:stretch/>
          </p:blipFill>
          <p:spPr>
            <a:xfrm>
              <a:off x="1404958" y="1950412"/>
              <a:ext cx="726281" cy="272250"/>
            </a:xfrm>
            <a:prstGeom prst="rect">
              <a:avLst/>
            </a:prstGeom>
          </p:spPr>
        </p:pic>
        <p:sp>
          <p:nvSpPr>
            <p:cNvPr id="161" name="Прямоугольник 160"/>
            <p:cNvSpPr/>
            <p:nvPr/>
          </p:nvSpPr>
          <p:spPr>
            <a:xfrm>
              <a:off x="1669588" y="2006289"/>
              <a:ext cx="88495" cy="13333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1</a:t>
              </a:r>
              <a:endParaRPr lang="ru-RU" sz="2000" dirty="0"/>
            </a:p>
          </p:txBody>
        </p:sp>
        <p:sp>
          <p:nvSpPr>
            <p:cNvPr id="162" name="Прямоугольник 161"/>
            <p:cNvSpPr/>
            <p:nvPr/>
          </p:nvSpPr>
          <p:spPr>
            <a:xfrm>
              <a:off x="1948596" y="2010807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6" name="Прямоугольник 215"/>
            <p:cNvSpPr/>
            <p:nvPr/>
          </p:nvSpPr>
          <p:spPr>
            <a:xfrm>
              <a:off x="1752885" y="2013567"/>
              <a:ext cx="95510" cy="12730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</a:t>
              </a:r>
              <a:endParaRPr lang="ru-RU" dirty="0"/>
            </a:p>
          </p:txBody>
        </p:sp>
      </p:grpSp>
      <p:grpSp>
        <p:nvGrpSpPr>
          <p:cNvPr id="163" name="Группа 162"/>
          <p:cNvGrpSpPr/>
          <p:nvPr/>
        </p:nvGrpSpPr>
        <p:grpSpPr>
          <a:xfrm>
            <a:off x="2579917" y="2945782"/>
            <a:ext cx="726281" cy="245533"/>
            <a:chOff x="2441755" y="3212976"/>
            <a:chExt cx="726281" cy="245533"/>
          </a:xfrm>
        </p:grpSpPr>
        <p:pic>
          <p:nvPicPr>
            <p:cNvPr id="164" name="Рисунок 163"/>
            <p:cNvPicPr>
              <a:picLocks noChangeAspect="1"/>
            </p:cNvPicPr>
            <p:nvPr/>
          </p:nvPicPr>
          <p:blipFill rotWithShape="1">
            <a:blip r:embed="rId2"/>
            <a:srcRect l="6316" t="77073" r="47750" b="5742"/>
            <a:stretch/>
          </p:blipFill>
          <p:spPr>
            <a:xfrm>
              <a:off x="2441755" y="3212976"/>
              <a:ext cx="726281" cy="245533"/>
            </a:xfrm>
            <a:prstGeom prst="rect">
              <a:avLst/>
            </a:prstGeom>
          </p:spPr>
        </p:pic>
        <p:sp>
          <p:nvSpPr>
            <p:cNvPr id="165" name="Прямоугольник 164"/>
            <p:cNvSpPr/>
            <p:nvPr/>
          </p:nvSpPr>
          <p:spPr>
            <a:xfrm>
              <a:off x="2732887" y="3263734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3</a:t>
              </a:r>
              <a:endParaRPr lang="ru-RU" dirty="0"/>
            </a:p>
          </p:txBody>
        </p:sp>
        <p:sp>
          <p:nvSpPr>
            <p:cNvPr id="166" name="Прямоугольник 165"/>
            <p:cNvSpPr/>
            <p:nvPr/>
          </p:nvSpPr>
          <p:spPr>
            <a:xfrm>
              <a:off x="2947982" y="3259853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8" name="Группа 167"/>
          <p:cNvGrpSpPr/>
          <p:nvPr/>
        </p:nvGrpSpPr>
        <p:grpSpPr>
          <a:xfrm>
            <a:off x="2588052" y="3316998"/>
            <a:ext cx="726281" cy="245894"/>
            <a:chOff x="1412500" y="2292782"/>
            <a:chExt cx="726281" cy="245894"/>
          </a:xfrm>
        </p:grpSpPr>
        <p:pic>
          <p:nvPicPr>
            <p:cNvPr id="169" name="Рисунок 168"/>
            <p:cNvPicPr>
              <a:picLocks noChangeAspect="1"/>
            </p:cNvPicPr>
            <p:nvPr/>
          </p:nvPicPr>
          <p:blipFill rotWithShape="1">
            <a:blip r:embed="rId2"/>
            <a:srcRect l="6316" t="47339" r="47750" b="35451"/>
            <a:stretch/>
          </p:blipFill>
          <p:spPr>
            <a:xfrm>
              <a:off x="1412500" y="2292782"/>
              <a:ext cx="726281" cy="245894"/>
            </a:xfrm>
            <a:prstGeom prst="rect">
              <a:avLst/>
            </a:prstGeom>
          </p:spPr>
        </p:pic>
        <p:sp>
          <p:nvSpPr>
            <p:cNvPr id="170" name="Прямоугольник 169"/>
            <p:cNvSpPr/>
            <p:nvPr/>
          </p:nvSpPr>
          <p:spPr>
            <a:xfrm>
              <a:off x="1938223" y="2335131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1" name="Прямоугольник 170"/>
            <p:cNvSpPr/>
            <p:nvPr/>
          </p:nvSpPr>
          <p:spPr>
            <a:xfrm>
              <a:off x="1705370" y="2336136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5</a:t>
              </a:r>
              <a:endParaRPr lang="ru-RU" dirty="0"/>
            </a:p>
          </p:txBody>
        </p:sp>
      </p:grpSp>
      <p:cxnSp>
        <p:nvCxnSpPr>
          <p:cNvPr id="173" name="Прямая со стрелкой 172"/>
          <p:cNvCxnSpPr>
            <a:stCxn id="15" idx="3"/>
            <a:endCxn id="13" idx="1"/>
          </p:cNvCxnSpPr>
          <p:nvPr/>
        </p:nvCxnSpPr>
        <p:spPr>
          <a:xfrm flipV="1">
            <a:off x="1150223" y="2346702"/>
            <a:ext cx="426564" cy="121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 стрелкой 176"/>
          <p:cNvCxnSpPr>
            <a:stCxn id="141" idx="3"/>
            <a:endCxn id="160" idx="1"/>
          </p:cNvCxnSpPr>
          <p:nvPr/>
        </p:nvCxnSpPr>
        <p:spPr>
          <a:xfrm>
            <a:off x="2224859" y="2336792"/>
            <a:ext cx="369342" cy="281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Прямая со стрелкой 179"/>
          <p:cNvCxnSpPr>
            <a:endCxn id="102" idx="1"/>
          </p:cNvCxnSpPr>
          <p:nvPr/>
        </p:nvCxnSpPr>
        <p:spPr>
          <a:xfrm flipV="1">
            <a:off x="1118168" y="2696583"/>
            <a:ext cx="458619" cy="4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Прямая со стрелкой 181"/>
          <p:cNvCxnSpPr>
            <a:endCxn id="78" idx="1"/>
          </p:cNvCxnSpPr>
          <p:nvPr/>
        </p:nvCxnSpPr>
        <p:spPr>
          <a:xfrm>
            <a:off x="1074016" y="2911312"/>
            <a:ext cx="502771" cy="1521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Прямая со стрелкой 187"/>
          <p:cNvCxnSpPr>
            <a:endCxn id="164" idx="1"/>
          </p:cNvCxnSpPr>
          <p:nvPr/>
        </p:nvCxnSpPr>
        <p:spPr>
          <a:xfrm>
            <a:off x="2135088" y="3058564"/>
            <a:ext cx="444829" cy="99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Прямая со стрелкой 189"/>
          <p:cNvCxnSpPr/>
          <p:nvPr/>
        </p:nvCxnSpPr>
        <p:spPr>
          <a:xfrm>
            <a:off x="2140685" y="3432951"/>
            <a:ext cx="444829" cy="99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Прямая со стрелкой 190"/>
          <p:cNvCxnSpPr/>
          <p:nvPr/>
        </p:nvCxnSpPr>
        <p:spPr>
          <a:xfrm>
            <a:off x="3216088" y="3432950"/>
            <a:ext cx="444829" cy="99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Прямая со стрелкой 191"/>
          <p:cNvCxnSpPr>
            <a:stCxn id="19" idx="3"/>
            <a:endCxn id="137" idx="1"/>
          </p:cNvCxnSpPr>
          <p:nvPr/>
        </p:nvCxnSpPr>
        <p:spPr>
          <a:xfrm>
            <a:off x="1144381" y="3123712"/>
            <a:ext cx="426257" cy="319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Прямая со стрелкой 194"/>
          <p:cNvCxnSpPr>
            <a:endCxn id="167" idx="1"/>
          </p:cNvCxnSpPr>
          <p:nvPr/>
        </p:nvCxnSpPr>
        <p:spPr>
          <a:xfrm>
            <a:off x="1093224" y="3331067"/>
            <a:ext cx="477414" cy="5687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Группа 200"/>
          <p:cNvGrpSpPr/>
          <p:nvPr/>
        </p:nvGrpSpPr>
        <p:grpSpPr>
          <a:xfrm>
            <a:off x="3145866" y="2378134"/>
            <a:ext cx="127962" cy="180240"/>
            <a:chOff x="3145866" y="2378134"/>
            <a:chExt cx="127962" cy="180240"/>
          </a:xfrm>
        </p:grpSpPr>
        <p:cxnSp>
          <p:nvCxnSpPr>
            <p:cNvPr id="198" name="Прямая соединительная линия 197"/>
            <p:cNvCxnSpPr/>
            <p:nvPr/>
          </p:nvCxnSpPr>
          <p:spPr>
            <a:xfrm>
              <a:off x="3212944" y="2378134"/>
              <a:ext cx="0" cy="1802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Прямая соединительная линия 198"/>
            <p:cNvCxnSpPr/>
            <p:nvPr/>
          </p:nvCxnSpPr>
          <p:spPr>
            <a:xfrm flipH="1">
              <a:off x="3145866" y="2558374"/>
              <a:ext cx="1279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Группа 201"/>
          <p:cNvGrpSpPr/>
          <p:nvPr/>
        </p:nvGrpSpPr>
        <p:grpSpPr>
          <a:xfrm>
            <a:off x="2114276" y="2699191"/>
            <a:ext cx="127962" cy="180240"/>
            <a:chOff x="3145866" y="2378134"/>
            <a:chExt cx="127962" cy="180240"/>
          </a:xfrm>
        </p:grpSpPr>
        <p:cxnSp>
          <p:nvCxnSpPr>
            <p:cNvPr id="203" name="Прямая соединительная линия 202"/>
            <p:cNvCxnSpPr/>
            <p:nvPr/>
          </p:nvCxnSpPr>
          <p:spPr>
            <a:xfrm>
              <a:off x="3212944" y="2378134"/>
              <a:ext cx="0" cy="1802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Прямая соединительная линия 203"/>
            <p:cNvCxnSpPr/>
            <p:nvPr/>
          </p:nvCxnSpPr>
          <p:spPr>
            <a:xfrm flipH="1">
              <a:off x="3145866" y="2558374"/>
              <a:ext cx="1279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Группа 204"/>
          <p:cNvGrpSpPr/>
          <p:nvPr/>
        </p:nvGrpSpPr>
        <p:grpSpPr>
          <a:xfrm>
            <a:off x="3118834" y="3063469"/>
            <a:ext cx="127962" cy="180240"/>
            <a:chOff x="3145866" y="2378134"/>
            <a:chExt cx="127962" cy="180240"/>
          </a:xfrm>
        </p:grpSpPr>
        <p:cxnSp>
          <p:nvCxnSpPr>
            <p:cNvPr id="206" name="Прямая соединительная линия 205"/>
            <p:cNvCxnSpPr/>
            <p:nvPr/>
          </p:nvCxnSpPr>
          <p:spPr>
            <a:xfrm>
              <a:off x="3212944" y="2378134"/>
              <a:ext cx="0" cy="1802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Прямая соединительная линия 206"/>
            <p:cNvCxnSpPr/>
            <p:nvPr/>
          </p:nvCxnSpPr>
          <p:spPr>
            <a:xfrm flipH="1">
              <a:off x="3145866" y="2558374"/>
              <a:ext cx="1279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Группа 207"/>
          <p:cNvGrpSpPr/>
          <p:nvPr/>
        </p:nvGrpSpPr>
        <p:grpSpPr>
          <a:xfrm>
            <a:off x="4202385" y="3447945"/>
            <a:ext cx="127962" cy="180240"/>
            <a:chOff x="3145866" y="2378134"/>
            <a:chExt cx="127962" cy="180240"/>
          </a:xfrm>
        </p:grpSpPr>
        <p:cxnSp>
          <p:nvCxnSpPr>
            <p:cNvPr id="209" name="Прямая соединительная линия 208"/>
            <p:cNvCxnSpPr/>
            <p:nvPr/>
          </p:nvCxnSpPr>
          <p:spPr>
            <a:xfrm>
              <a:off x="3212944" y="2378134"/>
              <a:ext cx="0" cy="1802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Прямая соединительная линия 209"/>
            <p:cNvCxnSpPr/>
            <p:nvPr/>
          </p:nvCxnSpPr>
          <p:spPr>
            <a:xfrm flipH="1">
              <a:off x="3145866" y="2558374"/>
              <a:ext cx="1279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Группа 210"/>
          <p:cNvGrpSpPr/>
          <p:nvPr/>
        </p:nvGrpSpPr>
        <p:grpSpPr>
          <a:xfrm>
            <a:off x="2117373" y="3899117"/>
            <a:ext cx="127962" cy="180240"/>
            <a:chOff x="3145866" y="2378134"/>
            <a:chExt cx="127962" cy="180240"/>
          </a:xfrm>
        </p:grpSpPr>
        <p:cxnSp>
          <p:nvCxnSpPr>
            <p:cNvPr id="212" name="Прямая соединительная линия 211"/>
            <p:cNvCxnSpPr/>
            <p:nvPr/>
          </p:nvCxnSpPr>
          <p:spPr>
            <a:xfrm>
              <a:off x="3212944" y="2378134"/>
              <a:ext cx="0" cy="1802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Прямая соединительная линия 212"/>
            <p:cNvCxnSpPr/>
            <p:nvPr/>
          </p:nvCxnSpPr>
          <p:spPr>
            <a:xfrm flipH="1">
              <a:off x="3145866" y="2558374"/>
              <a:ext cx="1279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735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Рисунок 166"/>
          <p:cNvPicPr>
            <a:picLocks noChangeAspect="1"/>
          </p:cNvPicPr>
          <p:nvPr/>
        </p:nvPicPr>
        <p:blipFill rotWithShape="1">
          <a:blip r:embed="rId2"/>
          <a:srcRect l="6316" t="16592" r="47750" b="66762"/>
          <a:stretch/>
        </p:blipFill>
        <p:spPr>
          <a:xfrm>
            <a:off x="1570638" y="3780888"/>
            <a:ext cx="726281" cy="23783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Способы </a:t>
            </a:r>
            <a:br>
              <a:rPr lang="ru-RU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реализации графов.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158238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435926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21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 smtClean="0">
                <a:solidFill>
                  <a:srgbClr val="7030A0"/>
                </a:solidFill>
              </a:rPr>
              <a:t>2. </a:t>
            </a:r>
            <a:r>
              <a:rPr lang="ru-RU" sz="2400" b="1" i="1" dirty="0" smtClean="0">
                <a:solidFill>
                  <a:srgbClr val="7030A0"/>
                </a:solidFill>
              </a:rPr>
              <a:t>Список смежности</a:t>
            </a:r>
            <a:endParaRPr lang="en-US" sz="2400" b="1" i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i="1" dirty="0"/>
              <a:t>V</a:t>
            </a:r>
            <a:endParaRPr lang="ru-RU" sz="2400" b="1" i="1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00" y="44624"/>
            <a:ext cx="2595022" cy="1872208"/>
          </a:xfrm>
          <a:prstGeom prst="rect">
            <a:avLst/>
          </a:prstGeom>
        </p:spPr>
      </p:pic>
      <p:grpSp>
        <p:nvGrpSpPr>
          <p:cNvPr id="14" name="Группа 13"/>
          <p:cNvGrpSpPr/>
          <p:nvPr/>
        </p:nvGrpSpPr>
        <p:grpSpPr>
          <a:xfrm>
            <a:off x="632958" y="2117074"/>
            <a:ext cx="589273" cy="1428750"/>
            <a:chOff x="814375" y="1916832"/>
            <a:chExt cx="589273" cy="1428750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 rotWithShape="1">
            <a:blip r:embed="rId2"/>
            <a:srcRect r="62731"/>
            <a:stretch/>
          </p:blipFill>
          <p:spPr>
            <a:xfrm>
              <a:off x="814375" y="1916832"/>
              <a:ext cx="589273" cy="1428750"/>
            </a:xfrm>
            <a:prstGeom prst="rect">
              <a:avLst/>
            </a:prstGeom>
          </p:spPr>
        </p:pic>
        <p:sp>
          <p:nvSpPr>
            <p:cNvPr id="9" name="Прямоугольник 8"/>
            <p:cNvSpPr/>
            <p:nvPr/>
          </p:nvSpPr>
          <p:spPr>
            <a:xfrm>
              <a:off x="1187624" y="1974319"/>
              <a:ext cx="144016" cy="16173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1187624" y="2187145"/>
              <a:ext cx="144016" cy="16173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1187624" y="2413203"/>
              <a:ext cx="144016" cy="16173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1187624" y="2621994"/>
              <a:ext cx="144016" cy="16173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1181782" y="2842602"/>
              <a:ext cx="144016" cy="16173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1181782" y="3059611"/>
              <a:ext cx="144016" cy="16173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78" name="Рисунок 77"/>
          <p:cNvPicPr>
            <a:picLocks noChangeAspect="1"/>
          </p:cNvPicPr>
          <p:nvPr/>
        </p:nvPicPr>
        <p:blipFill rotWithShape="1">
          <a:blip r:embed="rId2"/>
          <a:srcRect l="6316" t="16592" r="47750" b="66762"/>
          <a:stretch/>
        </p:blipFill>
        <p:spPr>
          <a:xfrm>
            <a:off x="1576787" y="2944552"/>
            <a:ext cx="726281" cy="237835"/>
          </a:xfrm>
          <a:prstGeom prst="rect">
            <a:avLst/>
          </a:prstGeom>
        </p:spPr>
      </p:pic>
      <p:sp>
        <p:nvSpPr>
          <p:cNvPr id="121" name="Прямоугольник 120"/>
          <p:cNvSpPr/>
          <p:nvPr/>
        </p:nvSpPr>
        <p:spPr>
          <a:xfrm>
            <a:off x="1857407" y="3823598"/>
            <a:ext cx="144016" cy="144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122" name="Прямоугольник 121"/>
          <p:cNvSpPr/>
          <p:nvPr/>
        </p:nvSpPr>
        <p:spPr>
          <a:xfrm>
            <a:off x="2114276" y="3833821"/>
            <a:ext cx="144016" cy="144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Прямоугольник 122"/>
          <p:cNvSpPr/>
          <p:nvPr/>
        </p:nvSpPr>
        <p:spPr>
          <a:xfrm>
            <a:off x="2099971" y="2983971"/>
            <a:ext cx="144016" cy="144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Прямоугольник 123"/>
          <p:cNvSpPr/>
          <p:nvPr/>
        </p:nvSpPr>
        <p:spPr>
          <a:xfrm>
            <a:off x="1862328" y="2989134"/>
            <a:ext cx="144016" cy="144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grpSp>
        <p:nvGrpSpPr>
          <p:cNvPr id="140" name="Группа 139"/>
          <p:cNvGrpSpPr/>
          <p:nvPr/>
        </p:nvGrpSpPr>
        <p:grpSpPr>
          <a:xfrm>
            <a:off x="3660918" y="3316158"/>
            <a:ext cx="726281" cy="245533"/>
            <a:chOff x="2441755" y="3212976"/>
            <a:chExt cx="726281" cy="245533"/>
          </a:xfrm>
        </p:grpSpPr>
        <p:pic>
          <p:nvPicPr>
            <p:cNvPr id="126" name="Рисунок 125"/>
            <p:cNvPicPr>
              <a:picLocks noChangeAspect="1"/>
            </p:cNvPicPr>
            <p:nvPr/>
          </p:nvPicPr>
          <p:blipFill rotWithShape="1">
            <a:blip r:embed="rId2"/>
            <a:srcRect l="6316" t="77073" r="47750" b="5742"/>
            <a:stretch/>
          </p:blipFill>
          <p:spPr>
            <a:xfrm>
              <a:off x="2441755" y="3212976"/>
              <a:ext cx="726281" cy="245533"/>
            </a:xfrm>
            <a:prstGeom prst="rect">
              <a:avLst/>
            </a:prstGeom>
          </p:spPr>
        </p:pic>
        <p:sp>
          <p:nvSpPr>
            <p:cNvPr id="138" name="Прямоугольник 137"/>
            <p:cNvSpPr/>
            <p:nvPr/>
          </p:nvSpPr>
          <p:spPr>
            <a:xfrm>
              <a:off x="2732887" y="3263734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9</a:t>
              </a:r>
              <a:endParaRPr lang="ru-RU" dirty="0"/>
            </a:p>
          </p:txBody>
        </p:sp>
        <p:sp>
          <p:nvSpPr>
            <p:cNvPr id="139" name="Прямоугольник 138"/>
            <p:cNvSpPr/>
            <p:nvPr/>
          </p:nvSpPr>
          <p:spPr>
            <a:xfrm>
              <a:off x="2947982" y="3259853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9" name="Группа 148"/>
          <p:cNvGrpSpPr/>
          <p:nvPr/>
        </p:nvGrpSpPr>
        <p:grpSpPr>
          <a:xfrm>
            <a:off x="1576787" y="2222657"/>
            <a:ext cx="726281" cy="248089"/>
            <a:chOff x="1403648" y="2611218"/>
            <a:chExt cx="726281" cy="248089"/>
          </a:xfrm>
        </p:grpSpPr>
        <p:pic>
          <p:nvPicPr>
            <p:cNvPr id="13" name="Рисунок 12"/>
            <p:cNvPicPr>
              <a:picLocks noChangeAspect="1"/>
            </p:cNvPicPr>
            <p:nvPr/>
          </p:nvPicPr>
          <p:blipFill rotWithShape="1">
            <a:blip r:embed="rId2"/>
            <a:srcRect l="6316" t="62155" r="47750" b="20481"/>
            <a:stretch/>
          </p:blipFill>
          <p:spPr>
            <a:xfrm>
              <a:off x="1403648" y="2611218"/>
              <a:ext cx="726281" cy="248089"/>
            </a:xfrm>
            <a:prstGeom prst="rect">
              <a:avLst/>
            </a:prstGeom>
          </p:spPr>
        </p:pic>
        <p:sp>
          <p:nvSpPr>
            <p:cNvPr id="141" name="Прямоугольник 140"/>
            <p:cNvSpPr/>
            <p:nvPr/>
          </p:nvSpPr>
          <p:spPr>
            <a:xfrm>
              <a:off x="1907704" y="2653345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2" name="Прямоугольник 141"/>
            <p:cNvSpPr/>
            <p:nvPr/>
          </p:nvSpPr>
          <p:spPr>
            <a:xfrm>
              <a:off x="1680349" y="2654969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ru-RU" dirty="0"/>
            </a:p>
          </p:txBody>
        </p:sp>
      </p:grpSp>
      <p:grpSp>
        <p:nvGrpSpPr>
          <p:cNvPr id="148" name="Группа 147"/>
          <p:cNvGrpSpPr/>
          <p:nvPr/>
        </p:nvGrpSpPr>
        <p:grpSpPr>
          <a:xfrm>
            <a:off x="1576787" y="2573636"/>
            <a:ext cx="726281" cy="245894"/>
            <a:chOff x="1412500" y="2292782"/>
            <a:chExt cx="726281" cy="245894"/>
          </a:xfrm>
        </p:grpSpPr>
        <p:pic>
          <p:nvPicPr>
            <p:cNvPr id="102" name="Рисунок 101"/>
            <p:cNvPicPr>
              <a:picLocks noChangeAspect="1"/>
            </p:cNvPicPr>
            <p:nvPr/>
          </p:nvPicPr>
          <p:blipFill rotWithShape="1">
            <a:blip r:embed="rId2"/>
            <a:srcRect l="6316" t="47339" r="47750" b="35451"/>
            <a:stretch/>
          </p:blipFill>
          <p:spPr>
            <a:xfrm>
              <a:off x="1412500" y="2292782"/>
              <a:ext cx="726281" cy="245894"/>
            </a:xfrm>
            <a:prstGeom prst="rect">
              <a:avLst/>
            </a:prstGeom>
          </p:spPr>
        </p:pic>
        <p:sp>
          <p:nvSpPr>
            <p:cNvPr id="132" name="Прямоугольник 131"/>
            <p:cNvSpPr/>
            <p:nvPr/>
          </p:nvSpPr>
          <p:spPr>
            <a:xfrm>
              <a:off x="1938223" y="2335131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3" name="Прямоугольник 142"/>
            <p:cNvSpPr/>
            <p:nvPr/>
          </p:nvSpPr>
          <p:spPr>
            <a:xfrm>
              <a:off x="1703781" y="2336134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150" name="Группа 149"/>
          <p:cNvGrpSpPr/>
          <p:nvPr/>
        </p:nvGrpSpPr>
        <p:grpSpPr>
          <a:xfrm>
            <a:off x="1570638" y="3307409"/>
            <a:ext cx="726281" cy="272250"/>
            <a:chOff x="1404958" y="1950412"/>
            <a:chExt cx="726281" cy="272250"/>
          </a:xfrm>
        </p:grpSpPr>
        <p:pic>
          <p:nvPicPr>
            <p:cNvPr id="137" name="Рисунок 136"/>
            <p:cNvPicPr>
              <a:picLocks noChangeAspect="1"/>
            </p:cNvPicPr>
            <p:nvPr/>
          </p:nvPicPr>
          <p:blipFill rotWithShape="1">
            <a:blip r:embed="rId2"/>
            <a:srcRect l="6316" t="30941" r="47750" b="50004"/>
            <a:stretch/>
          </p:blipFill>
          <p:spPr>
            <a:xfrm>
              <a:off x="1404958" y="1950412"/>
              <a:ext cx="726281" cy="272250"/>
            </a:xfrm>
            <a:prstGeom prst="rect">
              <a:avLst/>
            </a:prstGeom>
          </p:spPr>
        </p:pic>
        <p:sp>
          <p:nvSpPr>
            <p:cNvPr id="144" name="Прямоугольник 143"/>
            <p:cNvSpPr/>
            <p:nvPr/>
          </p:nvSpPr>
          <p:spPr>
            <a:xfrm>
              <a:off x="1703632" y="2010807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2</a:t>
              </a:r>
            </a:p>
          </p:txBody>
        </p:sp>
        <p:sp>
          <p:nvSpPr>
            <p:cNvPr id="145" name="Прямоугольник 144"/>
            <p:cNvSpPr/>
            <p:nvPr/>
          </p:nvSpPr>
          <p:spPr>
            <a:xfrm>
              <a:off x="1948596" y="2010807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46" name="Прямоугольник 145"/>
          <p:cNvSpPr/>
          <p:nvPr/>
        </p:nvSpPr>
        <p:spPr>
          <a:xfrm>
            <a:off x="1905833" y="1718455"/>
            <a:ext cx="144016" cy="144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7" name="Прямоугольник 146"/>
          <p:cNvSpPr/>
          <p:nvPr/>
        </p:nvSpPr>
        <p:spPr>
          <a:xfrm>
            <a:off x="1718070" y="1715282"/>
            <a:ext cx="144016" cy="144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9" name="Группа 158"/>
          <p:cNvGrpSpPr/>
          <p:nvPr/>
        </p:nvGrpSpPr>
        <p:grpSpPr>
          <a:xfrm>
            <a:off x="2594201" y="2228794"/>
            <a:ext cx="726281" cy="272250"/>
            <a:chOff x="1404958" y="1950412"/>
            <a:chExt cx="726281" cy="272250"/>
          </a:xfrm>
        </p:grpSpPr>
        <p:pic>
          <p:nvPicPr>
            <p:cNvPr id="160" name="Рисунок 159"/>
            <p:cNvPicPr>
              <a:picLocks noChangeAspect="1"/>
            </p:cNvPicPr>
            <p:nvPr/>
          </p:nvPicPr>
          <p:blipFill rotWithShape="1">
            <a:blip r:embed="rId2"/>
            <a:srcRect l="6316" t="30941" r="47750" b="50004"/>
            <a:stretch/>
          </p:blipFill>
          <p:spPr>
            <a:xfrm>
              <a:off x="1404958" y="1950412"/>
              <a:ext cx="726281" cy="272250"/>
            </a:xfrm>
            <a:prstGeom prst="rect">
              <a:avLst/>
            </a:prstGeom>
          </p:spPr>
        </p:pic>
        <p:sp>
          <p:nvSpPr>
            <p:cNvPr id="161" name="Прямоугольник 160"/>
            <p:cNvSpPr/>
            <p:nvPr/>
          </p:nvSpPr>
          <p:spPr>
            <a:xfrm>
              <a:off x="1669588" y="2006289"/>
              <a:ext cx="88495" cy="13333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1</a:t>
              </a:r>
              <a:endParaRPr lang="ru-RU" sz="2000" dirty="0"/>
            </a:p>
          </p:txBody>
        </p:sp>
        <p:sp>
          <p:nvSpPr>
            <p:cNvPr id="162" name="Прямоугольник 161"/>
            <p:cNvSpPr/>
            <p:nvPr/>
          </p:nvSpPr>
          <p:spPr>
            <a:xfrm>
              <a:off x="1948596" y="2010807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6" name="Прямоугольник 215"/>
            <p:cNvSpPr/>
            <p:nvPr/>
          </p:nvSpPr>
          <p:spPr>
            <a:xfrm>
              <a:off x="1752885" y="2013567"/>
              <a:ext cx="95510" cy="12730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</a:t>
              </a:r>
              <a:endParaRPr lang="ru-RU" dirty="0"/>
            </a:p>
          </p:txBody>
        </p:sp>
      </p:grpSp>
      <p:grpSp>
        <p:nvGrpSpPr>
          <p:cNvPr id="163" name="Группа 162"/>
          <p:cNvGrpSpPr/>
          <p:nvPr/>
        </p:nvGrpSpPr>
        <p:grpSpPr>
          <a:xfrm>
            <a:off x="2579917" y="2945782"/>
            <a:ext cx="726281" cy="245533"/>
            <a:chOff x="2441755" y="3212976"/>
            <a:chExt cx="726281" cy="245533"/>
          </a:xfrm>
        </p:grpSpPr>
        <p:pic>
          <p:nvPicPr>
            <p:cNvPr id="164" name="Рисунок 163"/>
            <p:cNvPicPr>
              <a:picLocks noChangeAspect="1"/>
            </p:cNvPicPr>
            <p:nvPr/>
          </p:nvPicPr>
          <p:blipFill rotWithShape="1">
            <a:blip r:embed="rId2"/>
            <a:srcRect l="6316" t="77073" r="47750" b="5742"/>
            <a:stretch/>
          </p:blipFill>
          <p:spPr>
            <a:xfrm>
              <a:off x="2441755" y="3212976"/>
              <a:ext cx="726281" cy="245533"/>
            </a:xfrm>
            <a:prstGeom prst="rect">
              <a:avLst/>
            </a:prstGeom>
          </p:spPr>
        </p:pic>
        <p:sp>
          <p:nvSpPr>
            <p:cNvPr id="165" name="Прямоугольник 164"/>
            <p:cNvSpPr/>
            <p:nvPr/>
          </p:nvSpPr>
          <p:spPr>
            <a:xfrm>
              <a:off x="2732887" y="3263734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3</a:t>
              </a:r>
              <a:endParaRPr lang="ru-RU" dirty="0"/>
            </a:p>
          </p:txBody>
        </p:sp>
        <p:sp>
          <p:nvSpPr>
            <p:cNvPr id="166" name="Прямоугольник 165"/>
            <p:cNvSpPr/>
            <p:nvPr/>
          </p:nvSpPr>
          <p:spPr>
            <a:xfrm>
              <a:off x="2947982" y="3259853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8" name="Группа 167"/>
          <p:cNvGrpSpPr/>
          <p:nvPr/>
        </p:nvGrpSpPr>
        <p:grpSpPr>
          <a:xfrm>
            <a:off x="2588052" y="3316998"/>
            <a:ext cx="726281" cy="245894"/>
            <a:chOff x="1412500" y="2292782"/>
            <a:chExt cx="726281" cy="245894"/>
          </a:xfrm>
        </p:grpSpPr>
        <p:pic>
          <p:nvPicPr>
            <p:cNvPr id="169" name="Рисунок 168"/>
            <p:cNvPicPr>
              <a:picLocks noChangeAspect="1"/>
            </p:cNvPicPr>
            <p:nvPr/>
          </p:nvPicPr>
          <p:blipFill rotWithShape="1">
            <a:blip r:embed="rId2"/>
            <a:srcRect l="6316" t="47339" r="47750" b="35451"/>
            <a:stretch/>
          </p:blipFill>
          <p:spPr>
            <a:xfrm>
              <a:off x="1412500" y="2292782"/>
              <a:ext cx="726281" cy="245894"/>
            </a:xfrm>
            <a:prstGeom prst="rect">
              <a:avLst/>
            </a:prstGeom>
          </p:spPr>
        </p:pic>
        <p:sp>
          <p:nvSpPr>
            <p:cNvPr id="170" name="Прямоугольник 169"/>
            <p:cNvSpPr/>
            <p:nvPr/>
          </p:nvSpPr>
          <p:spPr>
            <a:xfrm>
              <a:off x="1938223" y="2335131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1" name="Прямоугольник 170"/>
            <p:cNvSpPr/>
            <p:nvPr/>
          </p:nvSpPr>
          <p:spPr>
            <a:xfrm>
              <a:off x="1705370" y="2336136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5</a:t>
              </a:r>
              <a:endParaRPr lang="ru-RU" dirty="0"/>
            </a:p>
          </p:txBody>
        </p:sp>
      </p:grpSp>
      <p:cxnSp>
        <p:nvCxnSpPr>
          <p:cNvPr id="173" name="Прямая со стрелкой 172"/>
          <p:cNvCxnSpPr>
            <a:stCxn id="15" idx="3"/>
            <a:endCxn id="13" idx="1"/>
          </p:cNvCxnSpPr>
          <p:nvPr/>
        </p:nvCxnSpPr>
        <p:spPr>
          <a:xfrm flipV="1">
            <a:off x="1150223" y="2346702"/>
            <a:ext cx="426564" cy="121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 стрелкой 176"/>
          <p:cNvCxnSpPr>
            <a:stCxn id="141" idx="3"/>
            <a:endCxn id="160" idx="1"/>
          </p:cNvCxnSpPr>
          <p:nvPr/>
        </p:nvCxnSpPr>
        <p:spPr>
          <a:xfrm>
            <a:off x="2224859" y="2336792"/>
            <a:ext cx="369342" cy="281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Прямая со стрелкой 179"/>
          <p:cNvCxnSpPr>
            <a:endCxn id="102" idx="1"/>
          </p:cNvCxnSpPr>
          <p:nvPr/>
        </p:nvCxnSpPr>
        <p:spPr>
          <a:xfrm flipV="1">
            <a:off x="1118168" y="2696583"/>
            <a:ext cx="458619" cy="4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Прямая со стрелкой 181"/>
          <p:cNvCxnSpPr>
            <a:endCxn id="78" idx="1"/>
          </p:cNvCxnSpPr>
          <p:nvPr/>
        </p:nvCxnSpPr>
        <p:spPr>
          <a:xfrm>
            <a:off x="1074016" y="2911312"/>
            <a:ext cx="502771" cy="1521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Прямая со стрелкой 187"/>
          <p:cNvCxnSpPr>
            <a:endCxn id="164" idx="1"/>
          </p:cNvCxnSpPr>
          <p:nvPr/>
        </p:nvCxnSpPr>
        <p:spPr>
          <a:xfrm>
            <a:off x="2135088" y="3058564"/>
            <a:ext cx="444829" cy="99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Прямая со стрелкой 189"/>
          <p:cNvCxnSpPr/>
          <p:nvPr/>
        </p:nvCxnSpPr>
        <p:spPr>
          <a:xfrm>
            <a:off x="2140685" y="3432951"/>
            <a:ext cx="444829" cy="99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Прямая со стрелкой 190"/>
          <p:cNvCxnSpPr/>
          <p:nvPr/>
        </p:nvCxnSpPr>
        <p:spPr>
          <a:xfrm>
            <a:off x="3216088" y="3432950"/>
            <a:ext cx="444829" cy="99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Прямая со стрелкой 191"/>
          <p:cNvCxnSpPr>
            <a:stCxn id="19" idx="3"/>
            <a:endCxn id="137" idx="1"/>
          </p:cNvCxnSpPr>
          <p:nvPr/>
        </p:nvCxnSpPr>
        <p:spPr>
          <a:xfrm>
            <a:off x="1144381" y="3123712"/>
            <a:ext cx="426257" cy="319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Прямая со стрелкой 194"/>
          <p:cNvCxnSpPr>
            <a:endCxn id="167" idx="1"/>
          </p:cNvCxnSpPr>
          <p:nvPr/>
        </p:nvCxnSpPr>
        <p:spPr>
          <a:xfrm>
            <a:off x="1093224" y="3331067"/>
            <a:ext cx="477414" cy="5687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Группа 200"/>
          <p:cNvGrpSpPr/>
          <p:nvPr/>
        </p:nvGrpSpPr>
        <p:grpSpPr>
          <a:xfrm>
            <a:off x="3145866" y="2378134"/>
            <a:ext cx="127962" cy="180240"/>
            <a:chOff x="3145866" y="2378134"/>
            <a:chExt cx="127962" cy="180240"/>
          </a:xfrm>
        </p:grpSpPr>
        <p:cxnSp>
          <p:nvCxnSpPr>
            <p:cNvPr id="198" name="Прямая соединительная линия 197"/>
            <p:cNvCxnSpPr/>
            <p:nvPr/>
          </p:nvCxnSpPr>
          <p:spPr>
            <a:xfrm>
              <a:off x="3212944" y="2378134"/>
              <a:ext cx="0" cy="1802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Прямая соединительная линия 198"/>
            <p:cNvCxnSpPr/>
            <p:nvPr/>
          </p:nvCxnSpPr>
          <p:spPr>
            <a:xfrm flipH="1">
              <a:off x="3145866" y="2558374"/>
              <a:ext cx="1279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Группа 201"/>
          <p:cNvGrpSpPr/>
          <p:nvPr/>
        </p:nvGrpSpPr>
        <p:grpSpPr>
          <a:xfrm>
            <a:off x="2114276" y="2699191"/>
            <a:ext cx="127962" cy="180240"/>
            <a:chOff x="3145866" y="2378134"/>
            <a:chExt cx="127962" cy="180240"/>
          </a:xfrm>
        </p:grpSpPr>
        <p:cxnSp>
          <p:nvCxnSpPr>
            <p:cNvPr id="203" name="Прямая соединительная линия 202"/>
            <p:cNvCxnSpPr/>
            <p:nvPr/>
          </p:nvCxnSpPr>
          <p:spPr>
            <a:xfrm>
              <a:off x="3212944" y="2378134"/>
              <a:ext cx="0" cy="1802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Прямая соединительная линия 203"/>
            <p:cNvCxnSpPr/>
            <p:nvPr/>
          </p:nvCxnSpPr>
          <p:spPr>
            <a:xfrm flipH="1">
              <a:off x="3145866" y="2558374"/>
              <a:ext cx="1279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Группа 204"/>
          <p:cNvGrpSpPr/>
          <p:nvPr/>
        </p:nvGrpSpPr>
        <p:grpSpPr>
          <a:xfrm>
            <a:off x="3118834" y="3063469"/>
            <a:ext cx="127962" cy="180240"/>
            <a:chOff x="3145866" y="2378134"/>
            <a:chExt cx="127962" cy="180240"/>
          </a:xfrm>
        </p:grpSpPr>
        <p:cxnSp>
          <p:nvCxnSpPr>
            <p:cNvPr id="206" name="Прямая соединительная линия 205"/>
            <p:cNvCxnSpPr/>
            <p:nvPr/>
          </p:nvCxnSpPr>
          <p:spPr>
            <a:xfrm>
              <a:off x="3212944" y="2378134"/>
              <a:ext cx="0" cy="1802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Прямая соединительная линия 206"/>
            <p:cNvCxnSpPr/>
            <p:nvPr/>
          </p:nvCxnSpPr>
          <p:spPr>
            <a:xfrm flipH="1">
              <a:off x="3145866" y="2558374"/>
              <a:ext cx="1279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Группа 207"/>
          <p:cNvGrpSpPr/>
          <p:nvPr/>
        </p:nvGrpSpPr>
        <p:grpSpPr>
          <a:xfrm>
            <a:off x="4202385" y="3447945"/>
            <a:ext cx="127962" cy="180240"/>
            <a:chOff x="3145866" y="2378134"/>
            <a:chExt cx="127962" cy="180240"/>
          </a:xfrm>
        </p:grpSpPr>
        <p:cxnSp>
          <p:nvCxnSpPr>
            <p:cNvPr id="209" name="Прямая соединительная линия 208"/>
            <p:cNvCxnSpPr/>
            <p:nvPr/>
          </p:nvCxnSpPr>
          <p:spPr>
            <a:xfrm>
              <a:off x="3212944" y="2378134"/>
              <a:ext cx="0" cy="1802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Прямая соединительная линия 209"/>
            <p:cNvCxnSpPr/>
            <p:nvPr/>
          </p:nvCxnSpPr>
          <p:spPr>
            <a:xfrm flipH="1">
              <a:off x="3145866" y="2558374"/>
              <a:ext cx="1279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Группа 210"/>
          <p:cNvGrpSpPr/>
          <p:nvPr/>
        </p:nvGrpSpPr>
        <p:grpSpPr>
          <a:xfrm>
            <a:off x="2117373" y="3899117"/>
            <a:ext cx="127962" cy="180240"/>
            <a:chOff x="3145866" y="2378134"/>
            <a:chExt cx="127962" cy="180240"/>
          </a:xfrm>
        </p:grpSpPr>
        <p:cxnSp>
          <p:nvCxnSpPr>
            <p:cNvPr id="212" name="Прямая соединительная линия 211"/>
            <p:cNvCxnSpPr/>
            <p:nvPr/>
          </p:nvCxnSpPr>
          <p:spPr>
            <a:xfrm>
              <a:off x="3212944" y="2378134"/>
              <a:ext cx="0" cy="1802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Прямая соединительная линия 212"/>
            <p:cNvCxnSpPr/>
            <p:nvPr/>
          </p:nvCxnSpPr>
          <p:spPr>
            <a:xfrm flipH="1">
              <a:off x="3145866" y="2558374"/>
              <a:ext cx="1279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7" name="Рисунок 2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192" y="3806538"/>
            <a:ext cx="5886450" cy="27527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2238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Рисунок 166"/>
          <p:cNvPicPr>
            <a:picLocks noChangeAspect="1"/>
          </p:cNvPicPr>
          <p:nvPr/>
        </p:nvPicPr>
        <p:blipFill rotWithShape="1">
          <a:blip r:embed="rId2"/>
          <a:srcRect l="6316" t="16592" r="47750" b="66762"/>
          <a:stretch/>
        </p:blipFill>
        <p:spPr>
          <a:xfrm>
            <a:off x="1570638" y="3780888"/>
            <a:ext cx="726281" cy="23783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Способы </a:t>
            </a:r>
            <a:br>
              <a:rPr lang="ru-RU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реализации графов.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158238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435926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21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 smtClean="0">
                <a:solidFill>
                  <a:srgbClr val="7030A0"/>
                </a:solidFill>
              </a:rPr>
              <a:t>2. </a:t>
            </a:r>
            <a:r>
              <a:rPr lang="ru-RU" sz="2400" b="1" i="1" dirty="0" smtClean="0">
                <a:solidFill>
                  <a:srgbClr val="7030A0"/>
                </a:solidFill>
              </a:rPr>
              <a:t>Матрица </a:t>
            </a:r>
            <a:r>
              <a:rPr lang="ru-RU" sz="2400" b="1" i="1" dirty="0" err="1" smtClean="0">
                <a:solidFill>
                  <a:srgbClr val="7030A0"/>
                </a:solidFill>
              </a:rPr>
              <a:t>интидентности</a:t>
            </a:r>
            <a:endParaRPr lang="en-US" sz="2400" b="1" i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i="1" dirty="0"/>
              <a:t>V</a:t>
            </a:r>
            <a:endParaRPr lang="ru-RU" sz="2400" b="1" i="1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00" y="44624"/>
            <a:ext cx="2595022" cy="1872208"/>
          </a:xfrm>
          <a:prstGeom prst="rect">
            <a:avLst/>
          </a:prstGeom>
        </p:spPr>
      </p:pic>
      <p:grpSp>
        <p:nvGrpSpPr>
          <p:cNvPr id="14" name="Группа 13"/>
          <p:cNvGrpSpPr/>
          <p:nvPr/>
        </p:nvGrpSpPr>
        <p:grpSpPr>
          <a:xfrm>
            <a:off x="632958" y="2117074"/>
            <a:ext cx="589273" cy="1428750"/>
            <a:chOff x="814375" y="1916832"/>
            <a:chExt cx="589273" cy="1428750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 rotWithShape="1">
            <a:blip r:embed="rId2"/>
            <a:srcRect r="62731"/>
            <a:stretch/>
          </p:blipFill>
          <p:spPr>
            <a:xfrm>
              <a:off x="814375" y="1916832"/>
              <a:ext cx="589273" cy="1428750"/>
            </a:xfrm>
            <a:prstGeom prst="rect">
              <a:avLst/>
            </a:prstGeom>
          </p:spPr>
        </p:pic>
        <p:sp>
          <p:nvSpPr>
            <p:cNvPr id="9" name="Прямоугольник 8"/>
            <p:cNvSpPr/>
            <p:nvPr/>
          </p:nvSpPr>
          <p:spPr>
            <a:xfrm>
              <a:off x="1187624" y="1974319"/>
              <a:ext cx="144016" cy="16173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1187624" y="2187145"/>
              <a:ext cx="144016" cy="16173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1187624" y="2413203"/>
              <a:ext cx="144016" cy="16173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1187624" y="2621994"/>
              <a:ext cx="144016" cy="16173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1181782" y="2842602"/>
              <a:ext cx="144016" cy="16173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1181782" y="3059611"/>
              <a:ext cx="144016" cy="16173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78" name="Рисунок 77"/>
          <p:cNvPicPr>
            <a:picLocks noChangeAspect="1"/>
          </p:cNvPicPr>
          <p:nvPr/>
        </p:nvPicPr>
        <p:blipFill rotWithShape="1">
          <a:blip r:embed="rId2"/>
          <a:srcRect l="6316" t="16592" r="47750" b="66762"/>
          <a:stretch/>
        </p:blipFill>
        <p:spPr>
          <a:xfrm>
            <a:off x="1576787" y="2944552"/>
            <a:ext cx="726281" cy="237835"/>
          </a:xfrm>
          <a:prstGeom prst="rect">
            <a:avLst/>
          </a:prstGeom>
        </p:spPr>
      </p:pic>
      <p:sp>
        <p:nvSpPr>
          <p:cNvPr id="121" name="Прямоугольник 120"/>
          <p:cNvSpPr/>
          <p:nvPr/>
        </p:nvSpPr>
        <p:spPr>
          <a:xfrm>
            <a:off x="1857407" y="3823598"/>
            <a:ext cx="144016" cy="144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122" name="Прямоугольник 121"/>
          <p:cNvSpPr/>
          <p:nvPr/>
        </p:nvSpPr>
        <p:spPr>
          <a:xfrm>
            <a:off x="2114276" y="3833821"/>
            <a:ext cx="144016" cy="144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Прямоугольник 122"/>
          <p:cNvSpPr/>
          <p:nvPr/>
        </p:nvSpPr>
        <p:spPr>
          <a:xfrm>
            <a:off x="2099971" y="2983971"/>
            <a:ext cx="144016" cy="144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Прямоугольник 123"/>
          <p:cNvSpPr/>
          <p:nvPr/>
        </p:nvSpPr>
        <p:spPr>
          <a:xfrm>
            <a:off x="1862328" y="2989134"/>
            <a:ext cx="144016" cy="144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grpSp>
        <p:nvGrpSpPr>
          <p:cNvPr id="140" name="Группа 139"/>
          <p:cNvGrpSpPr/>
          <p:nvPr/>
        </p:nvGrpSpPr>
        <p:grpSpPr>
          <a:xfrm>
            <a:off x="3660918" y="3316158"/>
            <a:ext cx="726281" cy="245533"/>
            <a:chOff x="2441755" y="3212976"/>
            <a:chExt cx="726281" cy="245533"/>
          </a:xfrm>
        </p:grpSpPr>
        <p:pic>
          <p:nvPicPr>
            <p:cNvPr id="126" name="Рисунок 125"/>
            <p:cNvPicPr>
              <a:picLocks noChangeAspect="1"/>
            </p:cNvPicPr>
            <p:nvPr/>
          </p:nvPicPr>
          <p:blipFill rotWithShape="1">
            <a:blip r:embed="rId2"/>
            <a:srcRect l="6316" t="77073" r="47750" b="5742"/>
            <a:stretch/>
          </p:blipFill>
          <p:spPr>
            <a:xfrm>
              <a:off x="2441755" y="3212976"/>
              <a:ext cx="726281" cy="245533"/>
            </a:xfrm>
            <a:prstGeom prst="rect">
              <a:avLst/>
            </a:prstGeom>
          </p:spPr>
        </p:pic>
        <p:sp>
          <p:nvSpPr>
            <p:cNvPr id="138" name="Прямоугольник 137"/>
            <p:cNvSpPr/>
            <p:nvPr/>
          </p:nvSpPr>
          <p:spPr>
            <a:xfrm>
              <a:off x="2732887" y="3263734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9</a:t>
              </a:r>
              <a:endParaRPr lang="ru-RU" dirty="0"/>
            </a:p>
          </p:txBody>
        </p:sp>
        <p:sp>
          <p:nvSpPr>
            <p:cNvPr id="139" name="Прямоугольник 138"/>
            <p:cNvSpPr/>
            <p:nvPr/>
          </p:nvSpPr>
          <p:spPr>
            <a:xfrm>
              <a:off x="2947982" y="3259853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9" name="Группа 148"/>
          <p:cNvGrpSpPr/>
          <p:nvPr/>
        </p:nvGrpSpPr>
        <p:grpSpPr>
          <a:xfrm>
            <a:off x="1576787" y="2222657"/>
            <a:ext cx="726281" cy="248089"/>
            <a:chOff x="1403648" y="2611218"/>
            <a:chExt cx="726281" cy="248089"/>
          </a:xfrm>
        </p:grpSpPr>
        <p:pic>
          <p:nvPicPr>
            <p:cNvPr id="13" name="Рисунок 12"/>
            <p:cNvPicPr>
              <a:picLocks noChangeAspect="1"/>
            </p:cNvPicPr>
            <p:nvPr/>
          </p:nvPicPr>
          <p:blipFill rotWithShape="1">
            <a:blip r:embed="rId2"/>
            <a:srcRect l="6316" t="62155" r="47750" b="20481"/>
            <a:stretch/>
          </p:blipFill>
          <p:spPr>
            <a:xfrm>
              <a:off x="1403648" y="2611218"/>
              <a:ext cx="726281" cy="248089"/>
            </a:xfrm>
            <a:prstGeom prst="rect">
              <a:avLst/>
            </a:prstGeom>
          </p:spPr>
        </p:pic>
        <p:sp>
          <p:nvSpPr>
            <p:cNvPr id="141" name="Прямоугольник 140"/>
            <p:cNvSpPr/>
            <p:nvPr/>
          </p:nvSpPr>
          <p:spPr>
            <a:xfrm>
              <a:off x="1907704" y="2653345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2" name="Прямоугольник 141"/>
            <p:cNvSpPr/>
            <p:nvPr/>
          </p:nvSpPr>
          <p:spPr>
            <a:xfrm>
              <a:off x="1680349" y="2654969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ru-RU" dirty="0"/>
            </a:p>
          </p:txBody>
        </p:sp>
      </p:grpSp>
      <p:grpSp>
        <p:nvGrpSpPr>
          <p:cNvPr id="148" name="Группа 147"/>
          <p:cNvGrpSpPr/>
          <p:nvPr/>
        </p:nvGrpSpPr>
        <p:grpSpPr>
          <a:xfrm>
            <a:off x="1576787" y="2573636"/>
            <a:ext cx="726281" cy="245894"/>
            <a:chOff x="1412500" y="2292782"/>
            <a:chExt cx="726281" cy="245894"/>
          </a:xfrm>
        </p:grpSpPr>
        <p:pic>
          <p:nvPicPr>
            <p:cNvPr id="102" name="Рисунок 101"/>
            <p:cNvPicPr>
              <a:picLocks noChangeAspect="1"/>
            </p:cNvPicPr>
            <p:nvPr/>
          </p:nvPicPr>
          <p:blipFill rotWithShape="1">
            <a:blip r:embed="rId2"/>
            <a:srcRect l="6316" t="47339" r="47750" b="35451"/>
            <a:stretch/>
          </p:blipFill>
          <p:spPr>
            <a:xfrm>
              <a:off x="1412500" y="2292782"/>
              <a:ext cx="726281" cy="245894"/>
            </a:xfrm>
            <a:prstGeom prst="rect">
              <a:avLst/>
            </a:prstGeom>
          </p:spPr>
        </p:pic>
        <p:sp>
          <p:nvSpPr>
            <p:cNvPr id="132" name="Прямоугольник 131"/>
            <p:cNvSpPr/>
            <p:nvPr/>
          </p:nvSpPr>
          <p:spPr>
            <a:xfrm>
              <a:off x="1938223" y="2335131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3" name="Прямоугольник 142"/>
            <p:cNvSpPr/>
            <p:nvPr/>
          </p:nvSpPr>
          <p:spPr>
            <a:xfrm>
              <a:off x="1703781" y="2336134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150" name="Группа 149"/>
          <p:cNvGrpSpPr/>
          <p:nvPr/>
        </p:nvGrpSpPr>
        <p:grpSpPr>
          <a:xfrm>
            <a:off x="1570638" y="3307409"/>
            <a:ext cx="726281" cy="272250"/>
            <a:chOff x="1404958" y="1950412"/>
            <a:chExt cx="726281" cy="272250"/>
          </a:xfrm>
        </p:grpSpPr>
        <p:pic>
          <p:nvPicPr>
            <p:cNvPr id="137" name="Рисунок 136"/>
            <p:cNvPicPr>
              <a:picLocks noChangeAspect="1"/>
            </p:cNvPicPr>
            <p:nvPr/>
          </p:nvPicPr>
          <p:blipFill rotWithShape="1">
            <a:blip r:embed="rId2"/>
            <a:srcRect l="6316" t="30941" r="47750" b="50004"/>
            <a:stretch/>
          </p:blipFill>
          <p:spPr>
            <a:xfrm>
              <a:off x="1404958" y="1950412"/>
              <a:ext cx="726281" cy="272250"/>
            </a:xfrm>
            <a:prstGeom prst="rect">
              <a:avLst/>
            </a:prstGeom>
          </p:spPr>
        </p:pic>
        <p:sp>
          <p:nvSpPr>
            <p:cNvPr id="144" name="Прямоугольник 143"/>
            <p:cNvSpPr/>
            <p:nvPr/>
          </p:nvSpPr>
          <p:spPr>
            <a:xfrm>
              <a:off x="1703632" y="2010807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2</a:t>
              </a:r>
            </a:p>
          </p:txBody>
        </p:sp>
        <p:sp>
          <p:nvSpPr>
            <p:cNvPr id="145" name="Прямоугольник 144"/>
            <p:cNvSpPr/>
            <p:nvPr/>
          </p:nvSpPr>
          <p:spPr>
            <a:xfrm>
              <a:off x="1948596" y="2010807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46" name="Прямоугольник 145"/>
          <p:cNvSpPr/>
          <p:nvPr/>
        </p:nvSpPr>
        <p:spPr>
          <a:xfrm>
            <a:off x="1905833" y="1718455"/>
            <a:ext cx="144016" cy="144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7" name="Прямоугольник 146"/>
          <p:cNvSpPr/>
          <p:nvPr/>
        </p:nvSpPr>
        <p:spPr>
          <a:xfrm>
            <a:off x="1718070" y="1715282"/>
            <a:ext cx="144016" cy="144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9" name="Группа 158"/>
          <p:cNvGrpSpPr/>
          <p:nvPr/>
        </p:nvGrpSpPr>
        <p:grpSpPr>
          <a:xfrm>
            <a:off x="2594201" y="2228794"/>
            <a:ext cx="726281" cy="272250"/>
            <a:chOff x="1404958" y="1950412"/>
            <a:chExt cx="726281" cy="272250"/>
          </a:xfrm>
        </p:grpSpPr>
        <p:pic>
          <p:nvPicPr>
            <p:cNvPr id="160" name="Рисунок 159"/>
            <p:cNvPicPr>
              <a:picLocks noChangeAspect="1"/>
            </p:cNvPicPr>
            <p:nvPr/>
          </p:nvPicPr>
          <p:blipFill rotWithShape="1">
            <a:blip r:embed="rId2"/>
            <a:srcRect l="6316" t="30941" r="47750" b="50004"/>
            <a:stretch/>
          </p:blipFill>
          <p:spPr>
            <a:xfrm>
              <a:off x="1404958" y="1950412"/>
              <a:ext cx="726281" cy="272250"/>
            </a:xfrm>
            <a:prstGeom prst="rect">
              <a:avLst/>
            </a:prstGeom>
          </p:spPr>
        </p:pic>
        <p:sp>
          <p:nvSpPr>
            <p:cNvPr id="161" name="Прямоугольник 160"/>
            <p:cNvSpPr/>
            <p:nvPr/>
          </p:nvSpPr>
          <p:spPr>
            <a:xfrm>
              <a:off x="1669588" y="2006289"/>
              <a:ext cx="88495" cy="13333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1</a:t>
              </a:r>
              <a:endParaRPr lang="ru-RU" sz="2000" dirty="0"/>
            </a:p>
          </p:txBody>
        </p:sp>
        <p:sp>
          <p:nvSpPr>
            <p:cNvPr id="162" name="Прямоугольник 161"/>
            <p:cNvSpPr/>
            <p:nvPr/>
          </p:nvSpPr>
          <p:spPr>
            <a:xfrm>
              <a:off x="1948596" y="2010807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6" name="Прямоугольник 215"/>
            <p:cNvSpPr/>
            <p:nvPr/>
          </p:nvSpPr>
          <p:spPr>
            <a:xfrm>
              <a:off x="1752885" y="2013567"/>
              <a:ext cx="95510" cy="12730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</a:t>
              </a:r>
              <a:endParaRPr lang="ru-RU" dirty="0"/>
            </a:p>
          </p:txBody>
        </p:sp>
      </p:grpSp>
      <p:grpSp>
        <p:nvGrpSpPr>
          <p:cNvPr id="163" name="Группа 162"/>
          <p:cNvGrpSpPr/>
          <p:nvPr/>
        </p:nvGrpSpPr>
        <p:grpSpPr>
          <a:xfrm>
            <a:off x="2579917" y="2945782"/>
            <a:ext cx="726281" cy="245533"/>
            <a:chOff x="2441755" y="3212976"/>
            <a:chExt cx="726281" cy="245533"/>
          </a:xfrm>
        </p:grpSpPr>
        <p:pic>
          <p:nvPicPr>
            <p:cNvPr id="164" name="Рисунок 163"/>
            <p:cNvPicPr>
              <a:picLocks noChangeAspect="1"/>
            </p:cNvPicPr>
            <p:nvPr/>
          </p:nvPicPr>
          <p:blipFill rotWithShape="1">
            <a:blip r:embed="rId2"/>
            <a:srcRect l="6316" t="77073" r="47750" b="5742"/>
            <a:stretch/>
          </p:blipFill>
          <p:spPr>
            <a:xfrm>
              <a:off x="2441755" y="3212976"/>
              <a:ext cx="726281" cy="245533"/>
            </a:xfrm>
            <a:prstGeom prst="rect">
              <a:avLst/>
            </a:prstGeom>
          </p:spPr>
        </p:pic>
        <p:sp>
          <p:nvSpPr>
            <p:cNvPr id="165" name="Прямоугольник 164"/>
            <p:cNvSpPr/>
            <p:nvPr/>
          </p:nvSpPr>
          <p:spPr>
            <a:xfrm>
              <a:off x="2732887" y="3263734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3</a:t>
              </a:r>
              <a:endParaRPr lang="ru-RU" dirty="0"/>
            </a:p>
          </p:txBody>
        </p:sp>
        <p:sp>
          <p:nvSpPr>
            <p:cNvPr id="166" name="Прямоугольник 165"/>
            <p:cNvSpPr/>
            <p:nvPr/>
          </p:nvSpPr>
          <p:spPr>
            <a:xfrm>
              <a:off x="2947982" y="3259853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8" name="Группа 167"/>
          <p:cNvGrpSpPr/>
          <p:nvPr/>
        </p:nvGrpSpPr>
        <p:grpSpPr>
          <a:xfrm>
            <a:off x="2588052" y="3316998"/>
            <a:ext cx="726281" cy="245894"/>
            <a:chOff x="1412500" y="2292782"/>
            <a:chExt cx="726281" cy="245894"/>
          </a:xfrm>
        </p:grpSpPr>
        <p:pic>
          <p:nvPicPr>
            <p:cNvPr id="169" name="Рисунок 168"/>
            <p:cNvPicPr>
              <a:picLocks noChangeAspect="1"/>
            </p:cNvPicPr>
            <p:nvPr/>
          </p:nvPicPr>
          <p:blipFill rotWithShape="1">
            <a:blip r:embed="rId2"/>
            <a:srcRect l="6316" t="47339" r="47750" b="35451"/>
            <a:stretch/>
          </p:blipFill>
          <p:spPr>
            <a:xfrm>
              <a:off x="1412500" y="2292782"/>
              <a:ext cx="726281" cy="245894"/>
            </a:xfrm>
            <a:prstGeom prst="rect">
              <a:avLst/>
            </a:prstGeom>
          </p:spPr>
        </p:pic>
        <p:sp>
          <p:nvSpPr>
            <p:cNvPr id="170" name="Прямоугольник 169"/>
            <p:cNvSpPr/>
            <p:nvPr/>
          </p:nvSpPr>
          <p:spPr>
            <a:xfrm>
              <a:off x="1938223" y="2335131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1" name="Прямоугольник 170"/>
            <p:cNvSpPr/>
            <p:nvPr/>
          </p:nvSpPr>
          <p:spPr>
            <a:xfrm>
              <a:off x="1705370" y="2336136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5</a:t>
              </a:r>
              <a:endParaRPr lang="ru-RU" dirty="0"/>
            </a:p>
          </p:txBody>
        </p:sp>
      </p:grpSp>
      <p:cxnSp>
        <p:nvCxnSpPr>
          <p:cNvPr id="173" name="Прямая со стрелкой 172"/>
          <p:cNvCxnSpPr>
            <a:stCxn id="15" idx="3"/>
            <a:endCxn id="13" idx="1"/>
          </p:cNvCxnSpPr>
          <p:nvPr/>
        </p:nvCxnSpPr>
        <p:spPr>
          <a:xfrm flipV="1">
            <a:off x="1150223" y="2346702"/>
            <a:ext cx="426564" cy="121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 стрелкой 176"/>
          <p:cNvCxnSpPr>
            <a:stCxn id="141" idx="3"/>
            <a:endCxn id="160" idx="1"/>
          </p:cNvCxnSpPr>
          <p:nvPr/>
        </p:nvCxnSpPr>
        <p:spPr>
          <a:xfrm>
            <a:off x="2224859" y="2336792"/>
            <a:ext cx="369342" cy="281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Прямая со стрелкой 179"/>
          <p:cNvCxnSpPr>
            <a:endCxn id="102" idx="1"/>
          </p:cNvCxnSpPr>
          <p:nvPr/>
        </p:nvCxnSpPr>
        <p:spPr>
          <a:xfrm flipV="1">
            <a:off x="1118168" y="2696583"/>
            <a:ext cx="458619" cy="4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Прямая со стрелкой 181"/>
          <p:cNvCxnSpPr>
            <a:endCxn id="78" idx="1"/>
          </p:cNvCxnSpPr>
          <p:nvPr/>
        </p:nvCxnSpPr>
        <p:spPr>
          <a:xfrm>
            <a:off x="1074016" y="2911312"/>
            <a:ext cx="502771" cy="1521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Прямая со стрелкой 187"/>
          <p:cNvCxnSpPr>
            <a:endCxn id="164" idx="1"/>
          </p:cNvCxnSpPr>
          <p:nvPr/>
        </p:nvCxnSpPr>
        <p:spPr>
          <a:xfrm>
            <a:off x="2135088" y="3058564"/>
            <a:ext cx="444829" cy="99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Прямая со стрелкой 189"/>
          <p:cNvCxnSpPr/>
          <p:nvPr/>
        </p:nvCxnSpPr>
        <p:spPr>
          <a:xfrm>
            <a:off x="2140685" y="3432951"/>
            <a:ext cx="444829" cy="99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Прямая со стрелкой 190"/>
          <p:cNvCxnSpPr/>
          <p:nvPr/>
        </p:nvCxnSpPr>
        <p:spPr>
          <a:xfrm>
            <a:off x="3216088" y="3432950"/>
            <a:ext cx="444829" cy="99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Прямая со стрелкой 191"/>
          <p:cNvCxnSpPr>
            <a:stCxn id="19" idx="3"/>
            <a:endCxn id="137" idx="1"/>
          </p:cNvCxnSpPr>
          <p:nvPr/>
        </p:nvCxnSpPr>
        <p:spPr>
          <a:xfrm>
            <a:off x="1144381" y="3123712"/>
            <a:ext cx="426257" cy="319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Прямая со стрелкой 194"/>
          <p:cNvCxnSpPr>
            <a:endCxn id="167" idx="1"/>
          </p:cNvCxnSpPr>
          <p:nvPr/>
        </p:nvCxnSpPr>
        <p:spPr>
          <a:xfrm>
            <a:off x="1093224" y="3331067"/>
            <a:ext cx="477414" cy="5687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Группа 200"/>
          <p:cNvGrpSpPr/>
          <p:nvPr/>
        </p:nvGrpSpPr>
        <p:grpSpPr>
          <a:xfrm>
            <a:off x="3145866" y="2378134"/>
            <a:ext cx="127962" cy="180240"/>
            <a:chOff x="3145866" y="2378134"/>
            <a:chExt cx="127962" cy="180240"/>
          </a:xfrm>
        </p:grpSpPr>
        <p:cxnSp>
          <p:nvCxnSpPr>
            <p:cNvPr id="198" name="Прямая соединительная линия 197"/>
            <p:cNvCxnSpPr/>
            <p:nvPr/>
          </p:nvCxnSpPr>
          <p:spPr>
            <a:xfrm>
              <a:off x="3212944" y="2378134"/>
              <a:ext cx="0" cy="1802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Прямая соединительная линия 198"/>
            <p:cNvCxnSpPr/>
            <p:nvPr/>
          </p:nvCxnSpPr>
          <p:spPr>
            <a:xfrm flipH="1">
              <a:off x="3145866" y="2558374"/>
              <a:ext cx="1279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Группа 201"/>
          <p:cNvGrpSpPr/>
          <p:nvPr/>
        </p:nvGrpSpPr>
        <p:grpSpPr>
          <a:xfrm>
            <a:off x="2114276" y="2699191"/>
            <a:ext cx="127962" cy="180240"/>
            <a:chOff x="3145866" y="2378134"/>
            <a:chExt cx="127962" cy="180240"/>
          </a:xfrm>
        </p:grpSpPr>
        <p:cxnSp>
          <p:nvCxnSpPr>
            <p:cNvPr id="203" name="Прямая соединительная линия 202"/>
            <p:cNvCxnSpPr/>
            <p:nvPr/>
          </p:nvCxnSpPr>
          <p:spPr>
            <a:xfrm>
              <a:off x="3212944" y="2378134"/>
              <a:ext cx="0" cy="1802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Прямая соединительная линия 203"/>
            <p:cNvCxnSpPr/>
            <p:nvPr/>
          </p:nvCxnSpPr>
          <p:spPr>
            <a:xfrm flipH="1">
              <a:off x="3145866" y="2558374"/>
              <a:ext cx="1279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Группа 204"/>
          <p:cNvGrpSpPr/>
          <p:nvPr/>
        </p:nvGrpSpPr>
        <p:grpSpPr>
          <a:xfrm>
            <a:off x="3118834" y="3063469"/>
            <a:ext cx="127962" cy="180240"/>
            <a:chOff x="3145866" y="2378134"/>
            <a:chExt cx="127962" cy="180240"/>
          </a:xfrm>
        </p:grpSpPr>
        <p:cxnSp>
          <p:nvCxnSpPr>
            <p:cNvPr id="206" name="Прямая соединительная линия 205"/>
            <p:cNvCxnSpPr/>
            <p:nvPr/>
          </p:nvCxnSpPr>
          <p:spPr>
            <a:xfrm>
              <a:off x="3212944" y="2378134"/>
              <a:ext cx="0" cy="1802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Прямая соединительная линия 206"/>
            <p:cNvCxnSpPr/>
            <p:nvPr/>
          </p:nvCxnSpPr>
          <p:spPr>
            <a:xfrm flipH="1">
              <a:off x="3145866" y="2558374"/>
              <a:ext cx="1279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Группа 207"/>
          <p:cNvGrpSpPr/>
          <p:nvPr/>
        </p:nvGrpSpPr>
        <p:grpSpPr>
          <a:xfrm>
            <a:off x="4202385" y="3447945"/>
            <a:ext cx="127962" cy="180240"/>
            <a:chOff x="3145866" y="2378134"/>
            <a:chExt cx="127962" cy="180240"/>
          </a:xfrm>
        </p:grpSpPr>
        <p:cxnSp>
          <p:nvCxnSpPr>
            <p:cNvPr id="209" name="Прямая соединительная линия 208"/>
            <p:cNvCxnSpPr/>
            <p:nvPr/>
          </p:nvCxnSpPr>
          <p:spPr>
            <a:xfrm>
              <a:off x="3212944" y="2378134"/>
              <a:ext cx="0" cy="1802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Прямая соединительная линия 209"/>
            <p:cNvCxnSpPr/>
            <p:nvPr/>
          </p:nvCxnSpPr>
          <p:spPr>
            <a:xfrm flipH="1">
              <a:off x="3145866" y="2558374"/>
              <a:ext cx="1279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Группа 210"/>
          <p:cNvGrpSpPr/>
          <p:nvPr/>
        </p:nvGrpSpPr>
        <p:grpSpPr>
          <a:xfrm>
            <a:off x="2117373" y="3899117"/>
            <a:ext cx="127962" cy="180240"/>
            <a:chOff x="3145866" y="2378134"/>
            <a:chExt cx="127962" cy="180240"/>
          </a:xfrm>
        </p:grpSpPr>
        <p:cxnSp>
          <p:nvCxnSpPr>
            <p:cNvPr id="212" name="Прямая соединительная линия 211"/>
            <p:cNvCxnSpPr/>
            <p:nvPr/>
          </p:nvCxnSpPr>
          <p:spPr>
            <a:xfrm>
              <a:off x="3212944" y="2378134"/>
              <a:ext cx="0" cy="1802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Прямая соединительная линия 212"/>
            <p:cNvCxnSpPr/>
            <p:nvPr/>
          </p:nvCxnSpPr>
          <p:spPr>
            <a:xfrm flipH="1">
              <a:off x="3145866" y="2558374"/>
              <a:ext cx="1279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7" name="Рисунок 2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192" y="3806538"/>
            <a:ext cx="5886450" cy="27527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5941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Способы </a:t>
            </a:r>
            <a:br>
              <a:rPr lang="ru-RU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реализации графов.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158238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435926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21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i="1" dirty="0" smtClean="0">
                <a:solidFill>
                  <a:srgbClr val="7030A0"/>
                </a:solidFill>
              </a:rPr>
              <a:t>3</a:t>
            </a:r>
            <a:r>
              <a:rPr lang="en-US" sz="2400" b="1" i="1" dirty="0" smtClean="0">
                <a:solidFill>
                  <a:srgbClr val="7030A0"/>
                </a:solidFill>
              </a:rPr>
              <a:t>. </a:t>
            </a:r>
            <a:r>
              <a:rPr lang="ru-RU" sz="2400" b="1" i="1" dirty="0" smtClean="0">
                <a:solidFill>
                  <a:srgbClr val="7030A0"/>
                </a:solidFill>
              </a:rPr>
              <a:t>Матрица инцидентности</a:t>
            </a:r>
            <a:endParaRPr lang="en-US" sz="2400" b="1" i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ru-RU" sz="2400" b="1" i="1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44624"/>
            <a:ext cx="2595022" cy="1872208"/>
          </a:xfrm>
          <a:prstGeom prst="rect">
            <a:avLst/>
          </a:prstGeom>
        </p:spPr>
      </p:pic>
      <p:sp>
        <p:nvSpPr>
          <p:cNvPr id="146" name="Прямоугольник 145"/>
          <p:cNvSpPr/>
          <p:nvPr/>
        </p:nvSpPr>
        <p:spPr>
          <a:xfrm>
            <a:off x="1905833" y="1718455"/>
            <a:ext cx="144016" cy="144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7" name="Прямоугольник 146"/>
          <p:cNvSpPr/>
          <p:nvPr/>
        </p:nvSpPr>
        <p:spPr>
          <a:xfrm>
            <a:off x="1718070" y="1715282"/>
            <a:ext cx="144016" cy="144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101743"/>
              </p:ext>
            </p:extLst>
          </p:nvPr>
        </p:nvGraphicFramePr>
        <p:xfrm>
          <a:off x="435471" y="3673015"/>
          <a:ext cx="8424936" cy="2515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645596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a,d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a,b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b,c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c,a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c,e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d,c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d,e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d,a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d,b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e,a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03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03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03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03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03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Овал 7"/>
          <p:cNvSpPr/>
          <p:nvPr/>
        </p:nvSpPr>
        <p:spPr>
          <a:xfrm>
            <a:off x="1475656" y="2564904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Овал 78"/>
          <p:cNvSpPr/>
          <p:nvPr/>
        </p:nvSpPr>
        <p:spPr>
          <a:xfrm>
            <a:off x="3916377" y="2532906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endParaRPr lang="ru-RU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2153450" y="2863230"/>
            <a:ext cx="1737139" cy="1024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>
            <a:off x="4614479" y="2871216"/>
            <a:ext cx="1737139" cy="1024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6401648" y="2544315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3251434" y="2247794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-1</a:t>
            </a:r>
            <a:endParaRPr lang="ru-RU" sz="28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4688240" y="2209278"/>
            <a:ext cx="546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+1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70459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Способы </a:t>
            </a:r>
            <a:br>
              <a:rPr lang="ru-RU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реализации графов.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158238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435926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21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i="1" dirty="0" smtClean="0">
                <a:solidFill>
                  <a:srgbClr val="7030A0"/>
                </a:solidFill>
              </a:rPr>
              <a:t>3</a:t>
            </a:r>
            <a:r>
              <a:rPr lang="en-US" sz="2400" b="1" i="1" dirty="0" smtClean="0">
                <a:solidFill>
                  <a:srgbClr val="7030A0"/>
                </a:solidFill>
              </a:rPr>
              <a:t>. </a:t>
            </a:r>
            <a:r>
              <a:rPr lang="ru-RU" sz="2400" b="1" i="1" dirty="0" smtClean="0">
                <a:solidFill>
                  <a:srgbClr val="7030A0"/>
                </a:solidFill>
              </a:rPr>
              <a:t>Матрица инцидентности</a:t>
            </a:r>
            <a:endParaRPr lang="en-US" sz="2400" b="1" i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ru-RU" sz="2400" b="1" i="1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44624"/>
            <a:ext cx="2595022" cy="1872208"/>
          </a:xfrm>
          <a:prstGeom prst="rect">
            <a:avLst/>
          </a:prstGeom>
        </p:spPr>
      </p:pic>
      <p:sp>
        <p:nvSpPr>
          <p:cNvPr id="146" name="Прямоугольник 145"/>
          <p:cNvSpPr/>
          <p:nvPr/>
        </p:nvSpPr>
        <p:spPr>
          <a:xfrm>
            <a:off x="1905833" y="1718455"/>
            <a:ext cx="144016" cy="144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7" name="Прямоугольник 146"/>
          <p:cNvSpPr/>
          <p:nvPr/>
        </p:nvSpPr>
        <p:spPr>
          <a:xfrm>
            <a:off x="1718070" y="1715282"/>
            <a:ext cx="144016" cy="144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746305"/>
              </p:ext>
            </p:extLst>
          </p:nvPr>
        </p:nvGraphicFramePr>
        <p:xfrm>
          <a:off x="435471" y="3673015"/>
          <a:ext cx="8424936" cy="2515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645596"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 smtClean="0">
                          <a:solidFill>
                            <a:srgbClr val="FFC000"/>
                          </a:solidFill>
                        </a:rPr>
                        <a:t>В</a:t>
                      </a:r>
                      <a:endParaRPr lang="ru-RU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a,d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a,b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b,c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c,a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c,e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d,c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d,e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d,a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d,b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e,a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03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ru-RU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+1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+1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-1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-1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-1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03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ru-RU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-1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+1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-1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03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ru-RU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-1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+1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+1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-1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03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ru-RU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-1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+1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+1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+1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+1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03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ru-RU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-1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-1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+1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Овал 7"/>
          <p:cNvSpPr/>
          <p:nvPr/>
        </p:nvSpPr>
        <p:spPr>
          <a:xfrm>
            <a:off x="1475656" y="2564904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Овал 78"/>
          <p:cNvSpPr/>
          <p:nvPr/>
        </p:nvSpPr>
        <p:spPr>
          <a:xfrm>
            <a:off x="3916377" y="2532906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endParaRPr lang="ru-RU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2153450" y="2863230"/>
            <a:ext cx="1737139" cy="1024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>
            <a:off x="4614479" y="2871216"/>
            <a:ext cx="1737139" cy="1024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6401648" y="2544315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3251434" y="2247794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-1</a:t>
            </a:r>
            <a:endParaRPr lang="ru-RU" sz="28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4688240" y="2209278"/>
            <a:ext cx="546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+1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2598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Способы </a:t>
            </a:r>
            <a:br>
              <a:rPr lang="ru-RU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реализации графов.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158238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435926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21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i="1" dirty="0" smtClean="0">
                <a:solidFill>
                  <a:srgbClr val="7030A0"/>
                </a:solidFill>
              </a:rPr>
              <a:t>3</a:t>
            </a:r>
            <a:r>
              <a:rPr lang="en-US" sz="2400" b="1" i="1" dirty="0" smtClean="0">
                <a:solidFill>
                  <a:srgbClr val="7030A0"/>
                </a:solidFill>
              </a:rPr>
              <a:t>. </a:t>
            </a:r>
            <a:r>
              <a:rPr lang="ru-RU" sz="2400" b="1" i="1" dirty="0" smtClean="0">
                <a:solidFill>
                  <a:srgbClr val="7030A0"/>
                </a:solidFill>
              </a:rPr>
              <a:t>Матрица инцидентности</a:t>
            </a:r>
            <a:endParaRPr lang="en-US" sz="2400" b="1" i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ru-RU" sz="2400" b="1" i="1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44624"/>
            <a:ext cx="2595022" cy="1872208"/>
          </a:xfrm>
          <a:prstGeom prst="rect">
            <a:avLst/>
          </a:prstGeom>
        </p:spPr>
      </p:pic>
      <p:sp>
        <p:nvSpPr>
          <p:cNvPr id="146" name="Прямоугольник 145"/>
          <p:cNvSpPr/>
          <p:nvPr/>
        </p:nvSpPr>
        <p:spPr>
          <a:xfrm>
            <a:off x="1905833" y="1718455"/>
            <a:ext cx="144016" cy="144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7" name="Прямоугольник 146"/>
          <p:cNvSpPr/>
          <p:nvPr/>
        </p:nvSpPr>
        <p:spPr>
          <a:xfrm>
            <a:off x="1718070" y="1715282"/>
            <a:ext cx="144016" cy="144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19043"/>
              </p:ext>
            </p:extLst>
          </p:nvPr>
        </p:nvGraphicFramePr>
        <p:xfrm>
          <a:off x="435471" y="3673015"/>
          <a:ext cx="8424936" cy="2515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645596"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 smtClean="0">
                          <a:solidFill>
                            <a:srgbClr val="FFC000"/>
                          </a:solidFill>
                        </a:rPr>
                        <a:t>В</a:t>
                      </a:r>
                      <a:endParaRPr lang="ru-RU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a,d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a,b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b,c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c,a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c,e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d,c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d,e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d,a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d,b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e,a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03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ru-RU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+1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+1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-1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-1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-1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03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ru-RU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-1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+1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-1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03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ru-RU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-1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+1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+1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-1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03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ru-RU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-1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+1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+1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+1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+1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03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ru-RU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-1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-1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+1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Овал 7"/>
          <p:cNvSpPr/>
          <p:nvPr/>
        </p:nvSpPr>
        <p:spPr>
          <a:xfrm>
            <a:off x="1475656" y="2564904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Овал 78"/>
          <p:cNvSpPr/>
          <p:nvPr/>
        </p:nvSpPr>
        <p:spPr>
          <a:xfrm>
            <a:off x="3916377" y="2532906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endParaRPr lang="ru-RU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2153450" y="2863230"/>
            <a:ext cx="1737139" cy="1024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>
            <a:off x="4614479" y="2871216"/>
            <a:ext cx="1737139" cy="1024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6401648" y="2544315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3251434" y="2247794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-1</a:t>
            </a:r>
            <a:endParaRPr lang="ru-RU" sz="28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4688240" y="2209278"/>
            <a:ext cx="546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+1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64770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Способы </a:t>
            </a:r>
            <a:br>
              <a:rPr lang="ru-RU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реализации графов.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158238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435926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21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i="1" dirty="0" smtClean="0">
                <a:solidFill>
                  <a:srgbClr val="7030A0"/>
                </a:solidFill>
              </a:rPr>
              <a:t>3</a:t>
            </a:r>
            <a:r>
              <a:rPr lang="en-US" sz="2400" b="1" i="1" dirty="0" smtClean="0">
                <a:solidFill>
                  <a:srgbClr val="7030A0"/>
                </a:solidFill>
              </a:rPr>
              <a:t>. </a:t>
            </a:r>
            <a:r>
              <a:rPr lang="ru-RU" sz="2400" b="1" i="1" dirty="0" smtClean="0">
                <a:solidFill>
                  <a:srgbClr val="7030A0"/>
                </a:solidFill>
              </a:rPr>
              <a:t>Матрица инцидентности</a:t>
            </a:r>
            <a:endParaRPr lang="en-US" sz="2400" b="1" i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ru-RU" sz="2400" b="1" i="1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44624"/>
            <a:ext cx="2595022" cy="1872208"/>
          </a:xfrm>
          <a:prstGeom prst="rect">
            <a:avLst/>
          </a:prstGeom>
        </p:spPr>
      </p:pic>
      <p:sp>
        <p:nvSpPr>
          <p:cNvPr id="146" name="Прямоугольник 145"/>
          <p:cNvSpPr/>
          <p:nvPr/>
        </p:nvSpPr>
        <p:spPr>
          <a:xfrm>
            <a:off x="1905833" y="1718455"/>
            <a:ext cx="144016" cy="144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7" name="Прямоугольник 146"/>
          <p:cNvSpPr/>
          <p:nvPr/>
        </p:nvSpPr>
        <p:spPr>
          <a:xfrm>
            <a:off x="1718070" y="1715282"/>
            <a:ext cx="144016" cy="144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19043"/>
              </p:ext>
            </p:extLst>
          </p:nvPr>
        </p:nvGraphicFramePr>
        <p:xfrm>
          <a:off x="435471" y="3673015"/>
          <a:ext cx="8424936" cy="2515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645596"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 smtClean="0">
                          <a:solidFill>
                            <a:srgbClr val="FFC000"/>
                          </a:solidFill>
                        </a:rPr>
                        <a:t>В</a:t>
                      </a:r>
                      <a:endParaRPr lang="ru-RU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a,d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a,b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b,c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c,a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c,e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d,c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d,e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d,a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d,b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e,a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03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ru-RU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+1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+1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-1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-1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-1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03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ru-RU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-1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+1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-1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03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ru-RU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-1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+1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+1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-1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03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ru-RU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-1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+1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+1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+1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+1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03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ru-RU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-1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-1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+1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Овал 7"/>
          <p:cNvSpPr/>
          <p:nvPr/>
        </p:nvSpPr>
        <p:spPr>
          <a:xfrm>
            <a:off x="1475656" y="2564904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Овал 78"/>
          <p:cNvSpPr/>
          <p:nvPr/>
        </p:nvSpPr>
        <p:spPr>
          <a:xfrm>
            <a:off x="3916377" y="2532906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endParaRPr lang="ru-RU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2153450" y="2863230"/>
            <a:ext cx="1737139" cy="1024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>
            <a:off x="4614479" y="2871216"/>
            <a:ext cx="1737139" cy="1024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6401648" y="2544315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3251434" y="2247794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-1</a:t>
            </a:r>
            <a:endParaRPr lang="ru-RU" sz="28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4688240" y="2209278"/>
            <a:ext cx="546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+1</a:t>
            </a:r>
            <a:endParaRPr lang="ru-RU" sz="2800" b="1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20" y="6377555"/>
            <a:ext cx="8220075" cy="314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50944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87" y="-19051"/>
            <a:ext cx="9144000" cy="882352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Графы: основные понятия  и определения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158238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419872" y="5646948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21" name="Объект 2"/>
          <p:cNvSpPr>
            <a:spLocks noGrp="1"/>
          </p:cNvSpPr>
          <p:nvPr>
            <p:ph idx="1"/>
          </p:nvPr>
        </p:nvSpPr>
        <p:spPr>
          <a:xfrm>
            <a:off x="280504" y="980728"/>
            <a:ext cx="8863496" cy="587727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2400" i="1" dirty="0"/>
              <a:t>Г</a:t>
            </a:r>
            <a:r>
              <a:rPr lang="ru-RU" sz="2400" i="1" dirty="0" smtClean="0"/>
              <a:t>раф </a:t>
            </a:r>
            <a:r>
              <a:rPr lang="en-US" sz="2400" i="1" dirty="0" smtClean="0"/>
              <a:t>G </a:t>
            </a:r>
            <a:r>
              <a:rPr lang="ru-RU" sz="2400" dirty="0"/>
              <a:t>= (</a:t>
            </a:r>
            <a:r>
              <a:rPr lang="en-US" sz="2400" i="1" dirty="0"/>
              <a:t>V</a:t>
            </a:r>
            <a:r>
              <a:rPr lang="ru-RU" sz="2400" i="1" dirty="0"/>
              <a:t>, Е</a:t>
            </a:r>
            <a:r>
              <a:rPr lang="ru-RU" sz="2400" dirty="0"/>
              <a:t>)</a:t>
            </a:r>
            <a:r>
              <a:rPr lang="ru-RU" sz="2400" i="1" dirty="0"/>
              <a:t> </a:t>
            </a:r>
            <a:r>
              <a:rPr lang="ru-RU" sz="2400" dirty="0"/>
              <a:t>состоит из множества вершин </a:t>
            </a:r>
            <a:r>
              <a:rPr lang="en-US" sz="2400" i="1" dirty="0"/>
              <a:t>V </a:t>
            </a:r>
            <a:r>
              <a:rPr lang="ru-RU" sz="2400" dirty="0"/>
              <a:t>и множества дуг </a:t>
            </a:r>
            <a:r>
              <a:rPr lang="ru-RU" sz="2400" i="1" dirty="0"/>
              <a:t>Е</a:t>
            </a:r>
            <a:r>
              <a:rPr lang="ru-RU" sz="2400" i="1" dirty="0" smtClean="0"/>
              <a:t>.</a:t>
            </a:r>
          </a:p>
          <a:p>
            <a:pPr marL="0" indent="0">
              <a:buNone/>
            </a:pPr>
            <a:r>
              <a:rPr lang="ru-RU" sz="2400" dirty="0"/>
              <a:t>Вершины также называют </a:t>
            </a:r>
            <a:r>
              <a:rPr lang="ru-RU" sz="2400" i="1" dirty="0"/>
              <a:t>узлами, а </a:t>
            </a:r>
            <a:r>
              <a:rPr lang="ru-RU" sz="2400" dirty="0"/>
              <a:t>дуги </a:t>
            </a:r>
            <a:r>
              <a:rPr lang="ru-RU" sz="2400" dirty="0" smtClean="0"/>
              <a:t>— </a:t>
            </a:r>
            <a:r>
              <a:rPr lang="ru-RU" sz="2400" i="1" dirty="0" smtClean="0"/>
              <a:t>ребрами</a:t>
            </a:r>
            <a:r>
              <a:rPr lang="ru-RU" sz="2400" i="1" dirty="0"/>
              <a:t>. </a:t>
            </a:r>
            <a:endParaRPr lang="ru-RU" sz="2400" i="1" dirty="0" smtClean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r>
              <a:rPr lang="ru-RU" sz="2400" dirty="0" smtClean="0"/>
              <a:t>Графы </a:t>
            </a:r>
            <a:r>
              <a:rPr lang="ru-RU" sz="2400" dirty="0"/>
              <a:t>широко используются в различных областях науки и техники для моделирования </a:t>
            </a:r>
            <a:r>
              <a:rPr lang="ru-RU" sz="2400" b="1" i="1" dirty="0" smtClean="0">
                <a:solidFill>
                  <a:srgbClr val="FF0000"/>
                </a:solidFill>
              </a:rPr>
              <a:t>отношений </a:t>
            </a:r>
            <a:r>
              <a:rPr lang="ru-RU" sz="2400" b="1" i="1" dirty="0">
                <a:solidFill>
                  <a:srgbClr val="FF0000"/>
                </a:solidFill>
              </a:rPr>
              <a:t>между объектами</a:t>
            </a:r>
            <a:r>
              <a:rPr lang="ru-RU" sz="2400" dirty="0"/>
              <a:t>. 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</a:rPr>
              <a:t>Объекты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400" dirty="0"/>
              <a:t>соответствуют 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</a:rPr>
              <a:t>вершинам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400" dirty="0"/>
              <a:t>графа, а </a:t>
            </a:r>
            <a:r>
              <a:rPr lang="ru-RU" sz="2400" i="1" dirty="0">
                <a:solidFill>
                  <a:srgbClr val="00B050"/>
                </a:solidFill>
              </a:rPr>
              <a:t>ребра</a:t>
            </a:r>
            <a:r>
              <a:rPr lang="ru-RU" sz="2400" dirty="0">
                <a:solidFill>
                  <a:srgbClr val="00B050"/>
                </a:solidFill>
              </a:rPr>
              <a:t> </a:t>
            </a:r>
            <a:r>
              <a:rPr lang="ru-RU" sz="2400" dirty="0"/>
              <a:t>— </a:t>
            </a:r>
            <a:r>
              <a:rPr lang="ru-RU" sz="2400" i="1" dirty="0">
                <a:solidFill>
                  <a:srgbClr val="00B050"/>
                </a:solidFill>
              </a:rPr>
              <a:t>отношениям</a:t>
            </a:r>
            <a:r>
              <a:rPr lang="ru-RU" sz="2400" dirty="0">
                <a:solidFill>
                  <a:srgbClr val="00B050"/>
                </a:solidFill>
              </a:rPr>
              <a:t> </a:t>
            </a:r>
            <a:r>
              <a:rPr lang="ru-RU" sz="2400" dirty="0"/>
              <a:t>между объектами.</a:t>
            </a:r>
            <a:endParaRPr lang="ru-RU" sz="2400" b="1" i="1" dirty="0"/>
          </a:p>
          <a:p>
            <a:pPr marL="0" indent="0">
              <a:buNone/>
            </a:pPr>
            <a:endParaRPr lang="ru-RU" sz="1500" i="1" dirty="0"/>
          </a:p>
          <a:p>
            <a:pPr marL="0" indent="0">
              <a:buNone/>
            </a:pPr>
            <a:r>
              <a:rPr lang="ru-RU" sz="2400" dirty="0" smtClean="0"/>
              <a:t>Если дуга </a:t>
            </a:r>
            <a:r>
              <a:rPr lang="ru-RU" sz="2400" dirty="0"/>
              <a:t>представима в виде </a:t>
            </a:r>
            <a:r>
              <a:rPr lang="ru-RU" sz="2400" b="1" i="1" dirty="0"/>
              <a:t>упорядоченной пары </a:t>
            </a:r>
            <a:r>
              <a:rPr lang="ru-RU" sz="2400" dirty="0"/>
              <a:t>вершин (</a:t>
            </a:r>
            <a:r>
              <a:rPr lang="en-US" sz="2400" i="1" dirty="0"/>
              <a:t>v</a:t>
            </a:r>
            <a:r>
              <a:rPr lang="ru-RU" sz="2400" dirty="0"/>
              <a:t>, </a:t>
            </a:r>
            <a:r>
              <a:rPr lang="en-US" sz="2400" i="1" dirty="0"/>
              <a:t>w</a:t>
            </a:r>
            <a:r>
              <a:rPr lang="ru-RU" sz="2400" dirty="0"/>
              <a:t>)</a:t>
            </a:r>
            <a:r>
              <a:rPr lang="ru-RU" sz="2400" i="1" dirty="0"/>
              <a:t>, </a:t>
            </a:r>
            <a:r>
              <a:rPr lang="ru-RU" sz="2400" dirty="0"/>
              <a:t>где вершина </a:t>
            </a:r>
            <a:r>
              <a:rPr lang="en-US" sz="2400" i="1" dirty="0"/>
              <a:t>v </a:t>
            </a:r>
            <a:r>
              <a:rPr lang="ru-RU" sz="2400" dirty="0"/>
              <a:t>называется </a:t>
            </a:r>
            <a:r>
              <a:rPr lang="ru-RU" sz="2400" i="1" dirty="0"/>
              <a:t>началом, </a:t>
            </a:r>
            <a:r>
              <a:rPr lang="en-US" sz="2400" dirty="0"/>
              <a:t>a</a:t>
            </a:r>
            <a:r>
              <a:rPr lang="en-US" sz="2400" i="1" dirty="0"/>
              <a:t> w</a:t>
            </a:r>
            <a:r>
              <a:rPr lang="ru-RU" sz="2400" i="1" dirty="0"/>
              <a:t> — концом </a:t>
            </a:r>
            <a:r>
              <a:rPr lang="ru-RU" sz="2400" dirty="0" smtClean="0"/>
              <a:t>дуги, то граф является </a:t>
            </a:r>
            <a:r>
              <a:rPr lang="ru-RU" sz="2400" b="1" i="1" dirty="0" smtClean="0">
                <a:solidFill>
                  <a:srgbClr val="7030A0"/>
                </a:solidFill>
              </a:rPr>
              <a:t>ориентированным</a:t>
            </a:r>
            <a:r>
              <a:rPr lang="ru-RU" sz="2400" dirty="0" smtClean="0"/>
              <a:t> (или сокращенно </a:t>
            </a:r>
            <a:r>
              <a:rPr lang="ru-RU" sz="2400" i="1" dirty="0" smtClean="0"/>
              <a:t>орграфом</a:t>
            </a:r>
            <a:r>
              <a:rPr lang="ru-RU" sz="2400" dirty="0" smtClean="0"/>
              <a:t>). </a:t>
            </a:r>
            <a:br>
              <a:rPr lang="ru-RU" sz="2400" dirty="0" smtClean="0"/>
            </a:br>
            <a:r>
              <a:rPr lang="ru-RU" sz="2400" dirty="0" smtClean="0"/>
              <a:t>Ориентированную дугу </a:t>
            </a:r>
            <a:r>
              <a:rPr lang="ru-RU" sz="2400" dirty="0"/>
              <a:t>(</a:t>
            </a:r>
            <a:r>
              <a:rPr lang="en-US" sz="2400" i="1" dirty="0"/>
              <a:t>v</a:t>
            </a:r>
            <a:r>
              <a:rPr lang="ru-RU" sz="2400" dirty="0"/>
              <a:t>, </a:t>
            </a:r>
            <a:r>
              <a:rPr lang="en-US" sz="2400" i="1" dirty="0"/>
              <a:t>w</a:t>
            </a:r>
            <a:r>
              <a:rPr lang="ru-RU" sz="2400" dirty="0"/>
              <a:t>)</a:t>
            </a:r>
            <a:r>
              <a:rPr lang="ru-RU" sz="2400" i="1" dirty="0"/>
              <a:t> </a:t>
            </a:r>
            <a:r>
              <a:rPr lang="ru-RU" sz="2400" dirty="0" smtClean="0"/>
              <a:t>записывают </a:t>
            </a:r>
            <a:r>
              <a:rPr lang="ru-RU" sz="2400" dirty="0"/>
              <a:t>как </a:t>
            </a:r>
            <a:r>
              <a:rPr lang="en-US" sz="2400" i="1" dirty="0"/>
              <a:t>v </a:t>
            </a:r>
            <a:r>
              <a:rPr lang="ru-RU" sz="2400" dirty="0">
                <a:sym typeface="Symbol" panose="05050102010706020507" pitchFamily="18" charset="2"/>
              </a:rPr>
              <a:t></a:t>
            </a:r>
            <a:r>
              <a:rPr lang="ru-RU" sz="2400" dirty="0"/>
              <a:t> </a:t>
            </a:r>
            <a:r>
              <a:rPr lang="en-US" sz="2400" i="1" dirty="0"/>
              <a:t>w </a:t>
            </a:r>
            <a:r>
              <a:rPr lang="ru-RU" sz="2400" dirty="0"/>
              <a:t>и изображают в </a:t>
            </a:r>
            <a:r>
              <a:rPr lang="ru-RU" sz="2400" dirty="0" smtClean="0"/>
              <a:t>виде</a:t>
            </a:r>
          </a:p>
          <a:p>
            <a:pPr marL="0" indent="0">
              <a:buNone/>
            </a:pPr>
            <a:endParaRPr lang="ru-RU" sz="3300" b="1" i="1" dirty="0"/>
          </a:p>
          <a:p>
            <a:pPr marL="0" indent="0">
              <a:buNone/>
            </a:pPr>
            <a:r>
              <a:rPr lang="ru-RU" sz="2400" b="1" i="1" dirty="0">
                <a:solidFill>
                  <a:srgbClr val="0070C0"/>
                </a:solidFill>
              </a:rPr>
              <a:t>Неориентированный граф</a:t>
            </a:r>
            <a:r>
              <a:rPr lang="ru-RU" sz="2400" dirty="0"/>
              <a:t> </a:t>
            </a:r>
            <a:r>
              <a:rPr lang="en-US" sz="2400" i="1" dirty="0"/>
              <a:t>G </a:t>
            </a:r>
            <a:r>
              <a:rPr lang="ru-RU" sz="2400" dirty="0"/>
              <a:t>= (</a:t>
            </a:r>
            <a:r>
              <a:rPr lang="en-US" sz="2400" i="1" dirty="0"/>
              <a:t>V</a:t>
            </a:r>
            <a:r>
              <a:rPr lang="ru-RU" sz="2400" i="1" dirty="0"/>
              <a:t>, Е</a:t>
            </a:r>
            <a:r>
              <a:rPr lang="ru-RU" sz="2400" dirty="0"/>
              <a:t>)</a:t>
            </a:r>
            <a:r>
              <a:rPr lang="ru-RU" sz="2400" i="1" dirty="0"/>
              <a:t> </a:t>
            </a:r>
            <a:r>
              <a:rPr lang="ru-RU" sz="2400" dirty="0"/>
              <a:t>состоит из конечного множества вершин </a:t>
            </a:r>
            <a:r>
              <a:rPr lang="en-US" sz="2400" i="1" dirty="0"/>
              <a:t>V </a:t>
            </a:r>
            <a:r>
              <a:rPr lang="ru-RU" sz="2400" i="1" dirty="0" smtClean="0"/>
              <a:t/>
            </a:r>
            <a:br>
              <a:rPr lang="ru-RU" sz="2400" i="1" dirty="0" smtClean="0"/>
            </a:br>
            <a:r>
              <a:rPr lang="ru-RU" sz="2400" dirty="0" smtClean="0"/>
              <a:t>и </a:t>
            </a:r>
            <a:r>
              <a:rPr lang="ru-RU" sz="2400" dirty="0"/>
              <a:t>множества ребер </a:t>
            </a:r>
            <a:r>
              <a:rPr lang="ru-RU" sz="2400" i="1" dirty="0"/>
              <a:t>Е. </a:t>
            </a:r>
            <a:r>
              <a:rPr lang="ru-RU" sz="2400" dirty="0"/>
              <a:t>В отличие от ориентированного графа, здесь каждое ребро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(</a:t>
            </a:r>
            <a:r>
              <a:rPr lang="en-US" sz="2400" i="1" dirty="0"/>
              <a:t>v</a:t>
            </a:r>
            <a:r>
              <a:rPr lang="ru-RU" sz="2400" i="1" dirty="0"/>
              <a:t>, </a:t>
            </a:r>
            <a:r>
              <a:rPr lang="en-US" sz="2400" i="1" dirty="0"/>
              <a:t>w</a:t>
            </a:r>
            <a:r>
              <a:rPr lang="ru-RU" sz="2400" dirty="0"/>
              <a:t>)</a:t>
            </a:r>
            <a:r>
              <a:rPr lang="ru-RU" sz="2400" i="1" dirty="0"/>
              <a:t> </a:t>
            </a:r>
            <a:r>
              <a:rPr lang="ru-RU" sz="2400" dirty="0"/>
              <a:t>соответствует </a:t>
            </a:r>
            <a:r>
              <a:rPr lang="ru-RU" sz="2400" b="1" i="1" dirty="0"/>
              <a:t>неупорядоченной</a:t>
            </a:r>
            <a:r>
              <a:rPr lang="ru-RU" sz="2400" i="1" dirty="0"/>
              <a:t> </a:t>
            </a:r>
            <a:r>
              <a:rPr lang="ru-RU" sz="2400" dirty="0"/>
              <a:t>паре вершин: </a:t>
            </a:r>
            <a:endParaRPr lang="ru-RU" sz="2400" dirty="0" smtClean="0"/>
          </a:p>
          <a:p>
            <a:pPr marL="0" indent="0" algn="ctr">
              <a:buNone/>
            </a:pPr>
            <a:r>
              <a:rPr lang="ru-RU" sz="2400" dirty="0" smtClean="0"/>
              <a:t>если </a:t>
            </a:r>
            <a:r>
              <a:rPr lang="ru-RU" sz="2400" dirty="0"/>
              <a:t>(</a:t>
            </a:r>
            <a:r>
              <a:rPr lang="en-US" sz="2400" i="1" dirty="0"/>
              <a:t>v</a:t>
            </a:r>
            <a:r>
              <a:rPr lang="ru-RU" sz="2400" i="1" dirty="0"/>
              <a:t>, </a:t>
            </a:r>
            <a:r>
              <a:rPr lang="en-US" sz="2400" i="1" dirty="0"/>
              <a:t>w</a:t>
            </a:r>
            <a:r>
              <a:rPr lang="ru-RU" sz="2400" dirty="0"/>
              <a:t>)</a:t>
            </a:r>
            <a:r>
              <a:rPr lang="ru-RU" sz="2400" i="1" dirty="0"/>
              <a:t> — </a:t>
            </a:r>
            <a:r>
              <a:rPr lang="ru-RU" sz="2400" dirty="0"/>
              <a:t>неориентированное ребро, то (</a:t>
            </a:r>
            <a:r>
              <a:rPr lang="en-US" sz="2400" i="1" dirty="0"/>
              <a:t>v</a:t>
            </a:r>
            <a:r>
              <a:rPr lang="ru-RU" sz="2400" i="1" dirty="0"/>
              <a:t>, </a:t>
            </a:r>
            <a:r>
              <a:rPr lang="en-US" sz="2400" i="1" dirty="0"/>
              <a:t>w</a:t>
            </a:r>
            <a:r>
              <a:rPr lang="ru-RU" sz="2400" dirty="0"/>
              <a:t>)</a:t>
            </a:r>
            <a:r>
              <a:rPr lang="ru-RU" sz="2400" i="1" dirty="0"/>
              <a:t> = </a:t>
            </a:r>
            <a:r>
              <a:rPr lang="ru-RU" sz="2400" dirty="0"/>
              <a:t>(</a:t>
            </a:r>
            <a:r>
              <a:rPr lang="en-US" sz="2400" i="1" dirty="0"/>
              <a:t>w</a:t>
            </a:r>
            <a:r>
              <a:rPr lang="ru-RU" sz="2400" i="1" dirty="0"/>
              <a:t>, </a:t>
            </a:r>
            <a:r>
              <a:rPr lang="en-US" sz="2400" i="1" dirty="0"/>
              <a:t>v</a:t>
            </a:r>
            <a:r>
              <a:rPr lang="ru-RU" sz="2400" dirty="0"/>
              <a:t>)</a:t>
            </a:r>
            <a:r>
              <a:rPr lang="ru-RU" sz="2400" i="1" dirty="0"/>
              <a:t>. </a:t>
            </a:r>
            <a:endParaRPr lang="ru-RU" sz="2400" i="1" dirty="0" smtClean="0"/>
          </a:p>
          <a:p>
            <a:pPr marL="0" indent="0">
              <a:buNone/>
            </a:pPr>
            <a:r>
              <a:rPr lang="ru-RU" sz="2400" dirty="0" smtClean="0"/>
              <a:t>Далее </a:t>
            </a:r>
            <a:r>
              <a:rPr lang="ru-RU" sz="2400" dirty="0"/>
              <a:t>неориентированный граф мы будем называть просто графом.</a:t>
            </a:r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ru-RU" sz="2400" dirty="0" smtClean="0"/>
              <a:t>Говорят, </a:t>
            </a:r>
            <a:r>
              <a:rPr lang="ru-RU" sz="2400" dirty="0"/>
              <a:t>что дуга </a:t>
            </a:r>
            <a:r>
              <a:rPr lang="en-US" sz="2400" i="1" dirty="0"/>
              <a:t>v</a:t>
            </a:r>
            <a:r>
              <a:rPr lang="en-US" sz="2400" dirty="0"/>
              <a:t> </a:t>
            </a:r>
            <a:r>
              <a:rPr lang="ru-RU" sz="2400" dirty="0">
                <a:sym typeface="Symbol" panose="05050102010706020507" pitchFamily="18" charset="2"/>
              </a:rPr>
              <a:t></a:t>
            </a:r>
            <a:r>
              <a:rPr lang="ru-RU" sz="2400" dirty="0"/>
              <a:t> </a:t>
            </a:r>
            <a:r>
              <a:rPr lang="en-US" sz="2400" i="1" dirty="0"/>
              <a:t>w</a:t>
            </a:r>
            <a:r>
              <a:rPr lang="ru-RU" sz="2400" dirty="0"/>
              <a:t> ведет от вершины </a:t>
            </a:r>
            <a:r>
              <a:rPr lang="en-US" sz="2400" i="1" dirty="0"/>
              <a:t>v</a:t>
            </a:r>
            <a:r>
              <a:rPr lang="ru-RU" sz="2400" dirty="0"/>
              <a:t> к вершине </a:t>
            </a:r>
            <a:r>
              <a:rPr lang="en-US" sz="2400" i="1" dirty="0"/>
              <a:t>w</a:t>
            </a:r>
            <a:r>
              <a:rPr lang="ru-RU" sz="2400" dirty="0"/>
              <a:t>, а вершина </a:t>
            </a:r>
            <a:r>
              <a:rPr lang="en-US" sz="2400" i="1" dirty="0"/>
              <a:t>w</a:t>
            </a:r>
            <a:r>
              <a:rPr lang="ru-RU" sz="2400" dirty="0"/>
              <a:t> </a:t>
            </a:r>
            <a:r>
              <a:rPr lang="ru-RU" sz="2400" b="1" i="1" dirty="0">
                <a:solidFill>
                  <a:srgbClr val="FF0000"/>
                </a:solidFill>
              </a:rPr>
              <a:t>смежная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r>
              <a:rPr lang="ru-RU" sz="2400" dirty="0" smtClean="0"/>
              <a:t>с </a:t>
            </a:r>
            <a:r>
              <a:rPr lang="ru-RU" sz="2400" dirty="0"/>
              <a:t>вершиной </a:t>
            </a:r>
            <a:r>
              <a:rPr lang="en-US" sz="2400" i="1" dirty="0" smtClean="0"/>
              <a:t>v</a:t>
            </a:r>
            <a:r>
              <a:rPr lang="ru-RU" sz="2400" dirty="0" smtClean="0"/>
              <a:t>, причем  </a:t>
            </a:r>
            <a:r>
              <a:rPr lang="ru-RU" sz="2600" dirty="0" smtClean="0"/>
              <a:t>ребро </a:t>
            </a:r>
            <a:r>
              <a:rPr lang="ru-RU" sz="2600" dirty="0"/>
              <a:t>(</a:t>
            </a:r>
            <a:r>
              <a:rPr lang="en-US" sz="2600" i="1" dirty="0"/>
              <a:t>v</a:t>
            </a:r>
            <a:r>
              <a:rPr lang="ru-RU" sz="2600" i="1" dirty="0"/>
              <a:t>, </a:t>
            </a:r>
            <a:r>
              <a:rPr lang="en-US" sz="2600" i="1" dirty="0"/>
              <a:t>w</a:t>
            </a:r>
            <a:r>
              <a:rPr lang="ru-RU" sz="2600" dirty="0"/>
              <a:t>)</a:t>
            </a:r>
            <a:r>
              <a:rPr lang="ru-RU" sz="2600" i="1" dirty="0"/>
              <a:t> </a:t>
            </a:r>
            <a:r>
              <a:rPr lang="ru-RU" sz="2600" b="1" i="1" dirty="0">
                <a:solidFill>
                  <a:srgbClr val="FF0000"/>
                </a:solidFill>
              </a:rPr>
              <a:t>инцидентно</a:t>
            </a:r>
            <a:r>
              <a:rPr lang="ru-RU" sz="2600" i="1" dirty="0"/>
              <a:t> </a:t>
            </a:r>
            <a:r>
              <a:rPr lang="ru-RU" sz="2600" dirty="0"/>
              <a:t>вершинам </a:t>
            </a:r>
            <a:r>
              <a:rPr lang="en-US" sz="2600" i="1" dirty="0"/>
              <a:t>v </a:t>
            </a:r>
            <a:r>
              <a:rPr lang="ru-RU" sz="2600" dirty="0"/>
              <a:t>и </a:t>
            </a:r>
            <a:r>
              <a:rPr lang="en-US" sz="2600" i="1" dirty="0"/>
              <a:t>w</a:t>
            </a:r>
            <a:r>
              <a:rPr lang="ru-RU" sz="2600" i="1" dirty="0"/>
              <a:t>.</a:t>
            </a:r>
            <a:endParaRPr lang="ru-RU" sz="24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016" y="3933056"/>
            <a:ext cx="1590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452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Способы </a:t>
            </a:r>
            <a:br>
              <a:rPr lang="ru-RU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реализации графов.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158238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435926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21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i="1" dirty="0">
                <a:solidFill>
                  <a:srgbClr val="7030A0"/>
                </a:solidFill>
              </a:rPr>
              <a:t>4</a:t>
            </a:r>
            <a:r>
              <a:rPr lang="en-US" sz="2400" b="1" i="1" dirty="0" smtClean="0">
                <a:solidFill>
                  <a:srgbClr val="7030A0"/>
                </a:solidFill>
              </a:rPr>
              <a:t>. </a:t>
            </a:r>
            <a:r>
              <a:rPr lang="ru-RU" sz="2400" b="1" i="1" dirty="0" smtClean="0">
                <a:solidFill>
                  <a:srgbClr val="7030A0"/>
                </a:solidFill>
              </a:rPr>
              <a:t>Список дуг</a:t>
            </a:r>
            <a:endParaRPr lang="en-US" sz="2400" b="1" i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ru-RU" sz="2400" b="1" i="1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44624"/>
            <a:ext cx="2595022" cy="1872208"/>
          </a:xfrm>
          <a:prstGeom prst="rect">
            <a:avLst/>
          </a:prstGeom>
        </p:spPr>
      </p:pic>
      <p:sp>
        <p:nvSpPr>
          <p:cNvPr id="146" name="Прямоугольник 145"/>
          <p:cNvSpPr/>
          <p:nvPr/>
        </p:nvSpPr>
        <p:spPr>
          <a:xfrm>
            <a:off x="1905833" y="1718455"/>
            <a:ext cx="144016" cy="144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7" name="Прямоугольник 146"/>
          <p:cNvSpPr/>
          <p:nvPr/>
        </p:nvSpPr>
        <p:spPr>
          <a:xfrm>
            <a:off x="1718070" y="1715282"/>
            <a:ext cx="144016" cy="144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070386"/>
              </p:ext>
            </p:extLst>
          </p:nvPr>
        </p:nvGraphicFramePr>
        <p:xfrm>
          <a:off x="6038558" y="2099677"/>
          <a:ext cx="2592288" cy="2515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559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C000"/>
                          </a:solidFill>
                        </a:rPr>
                        <a:t>E</a:t>
                      </a:r>
                      <a:endParaRPr lang="ru-RU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03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03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ru-RU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03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ru-RU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03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ru-RU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035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807923"/>
              </p:ext>
            </p:extLst>
          </p:nvPr>
        </p:nvGraphicFramePr>
        <p:xfrm>
          <a:off x="323528" y="2052924"/>
          <a:ext cx="4680520" cy="2781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0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7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0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559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C000"/>
                          </a:solidFill>
                        </a:rPr>
                        <a:t>V</a:t>
                      </a:r>
                      <a:endParaRPr lang="ru-RU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mark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label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03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ru-RU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Visited / Unvisited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03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ru-RU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ru-RU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True/False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03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ru-RU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ru-RU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{0,1}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03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ru-RU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ru-RU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{0,1,2}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03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ru-RU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ru-RU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{…}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056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Способы </a:t>
            </a:r>
            <a:br>
              <a:rPr lang="ru-RU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реализации графов.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158238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435926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21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i="1" dirty="0">
                <a:solidFill>
                  <a:srgbClr val="7030A0"/>
                </a:solidFill>
              </a:rPr>
              <a:t>4</a:t>
            </a:r>
            <a:r>
              <a:rPr lang="en-US" sz="2400" b="1" i="1" dirty="0" smtClean="0">
                <a:solidFill>
                  <a:srgbClr val="7030A0"/>
                </a:solidFill>
              </a:rPr>
              <a:t>. </a:t>
            </a:r>
            <a:r>
              <a:rPr lang="ru-RU" sz="2400" b="1" i="1" dirty="0" smtClean="0">
                <a:solidFill>
                  <a:srgbClr val="7030A0"/>
                </a:solidFill>
              </a:rPr>
              <a:t>Список дуг</a:t>
            </a:r>
            <a:endParaRPr lang="en-US" sz="2400" b="1" i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ru-RU" sz="2400" b="1" i="1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44624"/>
            <a:ext cx="2595022" cy="1872208"/>
          </a:xfrm>
          <a:prstGeom prst="rect">
            <a:avLst/>
          </a:prstGeom>
        </p:spPr>
      </p:pic>
      <p:sp>
        <p:nvSpPr>
          <p:cNvPr id="146" name="Прямоугольник 145"/>
          <p:cNvSpPr/>
          <p:nvPr/>
        </p:nvSpPr>
        <p:spPr>
          <a:xfrm>
            <a:off x="1905833" y="1718455"/>
            <a:ext cx="144016" cy="144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7" name="Прямоугольник 146"/>
          <p:cNvSpPr/>
          <p:nvPr/>
        </p:nvSpPr>
        <p:spPr>
          <a:xfrm>
            <a:off x="1718070" y="1715282"/>
            <a:ext cx="144016" cy="144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070386"/>
              </p:ext>
            </p:extLst>
          </p:nvPr>
        </p:nvGraphicFramePr>
        <p:xfrm>
          <a:off x="6038558" y="2099677"/>
          <a:ext cx="2592288" cy="2515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559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C000"/>
                          </a:solidFill>
                        </a:rPr>
                        <a:t>E</a:t>
                      </a:r>
                      <a:endParaRPr lang="ru-RU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03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03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ru-RU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03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ru-RU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03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ru-RU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035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807923"/>
              </p:ext>
            </p:extLst>
          </p:nvPr>
        </p:nvGraphicFramePr>
        <p:xfrm>
          <a:off x="323528" y="2052924"/>
          <a:ext cx="4680520" cy="2781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0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7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0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559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C000"/>
                          </a:solidFill>
                        </a:rPr>
                        <a:t>V</a:t>
                      </a:r>
                      <a:endParaRPr lang="ru-RU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mark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label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03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ru-RU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Visited / Unvisited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03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ru-RU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ru-RU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True/False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03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ru-RU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ru-RU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{0,1}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03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ru-RU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ru-RU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{0,1,2}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03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ru-RU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ru-RU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{…}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9" y="3887565"/>
            <a:ext cx="3219450" cy="2600325"/>
          </a:xfrm>
          <a:prstGeom prst="rect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22369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Способы </a:t>
            </a:r>
            <a:br>
              <a:rPr lang="ru-RU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реализации графов.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158238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435926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21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i="1" dirty="0">
                <a:solidFill>
                  <a:srgbClr val="7030A0"/>
                </a:solidFill>
              </a:rPr>
              <a:t>4</a:t>
            </a:r>
            <a:r>
              <a:rPr lang="en-US" sz="2400" b="1" i="1" dirty="0" smtClean="0">
                <a:solidFill>
                  <a:srgbClr val="7030A0"/>
                </a:solidFill>
              </a:rPr>
              <a:t>. </a:t>
            </a:r>
            <a:r>
              <a:rPr lang="ru-RU" sz="2400" b="1" i="1" dirty="0" smtClean="0">
                <a:solidFill>
                  <a:srgbClr val="7030A0"/>
                </a:solidFill>
              </a:rPr>
              <a:t>Список дуг</a:t>
            </a:r>
            <a:endParaRPr lang="en-US" sz="2400" b="1" i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ru-RU" sz="2400" b="1" i="1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44624"/>
            <a:ext cx="2595022" cy="1872208"/>
          </a:xfrm>
          <a:prstGeom prst="rect">
            <a:avLst/>
          </a:prstGeom>
        </p:spPr>
      </p:pic>
      <p:sp>
        <p:nvSpPr>
          <p:cNvPr id="146" name="Прямоугольник 145"/>
          <p:cNvSpPr/>
          <p:nvPr/>
        </p:nvSpPr>
        <p:spPr>
          <a:xfrm>
            <a:off x="1905833" y="1718455"/>
            <a:ext cx="144016" cy="144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7" name="Прямоугольник 146"/>
          <p:cNvSpPr/>
          <p:nvPr/>
        </p:nvSpPr>
        <p:spPr>
          <a:xfrm>
            <a:off x="1718070" y="1715282"/>
            <a:ext cx="144016" cy="144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070386"/>
              </p:ext>
            </p:extLst>
          </p:nvPr>
        </p:nvGraphicFramePr>
        <p:xfrm>
          <a:off x="6038558" y="2099677"/>
          <a:ext cx="2592288" cy="2515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559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C000"/>
                          </a:solidFill>
                        </a:rPr>
                        <a:t>E</a:t>
                      </a:r>
                      <a:endParaRPr lang="ru-RU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03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03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ru-RU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03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ru-RU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03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ru-RU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035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807923"/>
              </p:ext>
            </p:extLst>
          </p:nvPr>
        </p:nvGraphicFramePr>
        <p:xfrm>
          <a:off x="323528" y="2052924"/>
          <a:ext cx="4680520" cy="2781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0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7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0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559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C000"/>
                          </a:solidFill>
                        </a:rPr>
                        <a:t>V</a:t>
                      </a:r>
                      <a:endParaRPr lang="ru-RU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mark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label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03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ru-RU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Visited / Unvisited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03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ru-RU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ru-RU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True/False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03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ru-RU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ru-RU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{0,1}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03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ru-RU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ru-RU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{0,1,2}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03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ru-RU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ru-RU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{…}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600" y="4341465"/>
            <a:ext cx="6076950" cy="2209800"/>
          </a:xfrm>
          <a:prstGeom prst="rect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9" y="3887565"/>
            <a:ext cx="3219450" cy="2600325"/>
          </a:xfrm>
          <a:prstGeom prst="rect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059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АТД «Граф»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158238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419872" y="5646948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21" name="Объект 2"/>
          <p:cNvSpPr>
            <a:spLocks noGrp="1"/>
          </p:cNvSpPr>
          <p:nvPr>
            <p:ph idx="1"/>
          </p:nvPr>
        </p:nvSpPr>
        <p:spPr>
          <a:xfrm>
            <a:off x="280504" y="1249234"/>
            <a:ext cx="8683984" cy="56087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400" dirty="0"/>
              <a:t>Часто в программах встречаются операторы, которые неформально можно описать подобно следующему </a:t>
            </a:r>
            <a:r>
              <a:rPr lang="ru-RU" sz="2400" dirty="0" smtClean="0"/>
              <a:t>псевдокоду: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Для просмотра множества смежных вершин необходимы следующие три оператора.</a:t>
            </a:r>
          </a:p>
          <a:p>
            <a:pPr marL="0" indent="0">
              <a:buNone/>
            </a:pPr>
            <a:r>
              <a:rPr lang="ru-RU" sz="2400" dirty="0"/>
              <a:t>1. </a:t>
            </a:r>
            <a:r>
              <a:rPr lang="en-US" sz="2400" dirty="0"/>
              <a:t>FIRST</a:t>
            </a:r>
            <a:r>
              <a:rPr lang="ru-RU" sz="2400" dirty="0"/>
              <a:t>(</a:t>
            </a:r>
            <a:r>
              <a:rPr lang="en-US" sz="2400" i="1" dirty="0"/>
              <a:t>v</a:t>
            </a:r>
            <a:r>
              <a:rPr lang="ru-RU" sz="2400" dirty="0"/>
              <a:t>) </a:t>
            </a:r>
            <a:r>
              <a:rPr lang="ru-RU" sz="2400" dirty="0" smtClean="0"/>
              <a:t>	возвращает </a:t>
            </a:r>
            <a:r>
              <a:rPr lang="ru-RU" sz="2400" b="1" i="1" dirty="0"/>
              <a:t>индекс</a:t>
            </a:r>
            <a:r>
              <a:rPr lang="ru-RU" sz="2400" dirty="0"/>
              <a:t> первой вершины, смежной с </a:t>
            </a:r>
            <a:r>
              <a:rPr lang="ru-RU" sz="2400" dirty="0" smtClean="0"/>
              <a:t>			вершиной </a:t>
            </a:r>
            <a:r>
              <a:rPr lang="en-US" sz="2400" i="1" dirty="0" smtClean="0"/>
              <a:t>v</a:t>
            </a:r>
            <a:r>
              <a:rPr lang="ru-RU" sz="2400" i="1" dirty="0"/>
              <a:t>. </a:t>
            </a:r>
            <a:r>
              <a:rPr lang="ru-RU" sz="2400" dirty="0"/>
              <a:t>Если вершина </a:t>
            </a:r>
            <a:r>
              <a:rPr lang="en-US" sz="2400" i="1" dirty="0"/>
              <a:t>v </a:t>
            </a:r>
            <a:r>
              <a:rPr lang="ru-RU" sz="2400" dirty="0"/>
              <a:t>не имеет смежных </a:t>
            </a:r>
            <a:r>
              <a:rPr lang="ru-RU" sz="2400" dirty="0" smtClean="0"/>
              <a:t>			вершин</a:t>
            </a:r>
            <a:r>
              <a:rPr lang="ru-RU" sz="2400" dirty="0"/>
              <a:t>, то возвращается "нулевая" вершина </a:t>
            </a:r>
            <a:r>
              <a:rPr lang="ru-RU" sz="2400" dirty="0">
                <a:sym typeface="Symbol" panose="05050102010706020507" pitchFamily="18" charset="2"/>
              </a:rPr>
              <a:t></a:t>
            </a:r>
            <a:r>
              <a:rPr lang="ru-RU" sz="2400" dirty="0"/>
              <a:t>.</a:t>
            </a:r>
          </a:p>
          <a:p>
            <a:pPr marL="0" indent="0">
              <a:buNone/>
            </a:pPr>
            <a:r>
              <a:rPr lang="ru-RU" sz="2400" dirty="0"/>
              <a:t>2. </a:t>
            </a:r>
            <a:r>
              <a:rPr lang="en-US" sz="2400" dirty="0"/>
              <a:t>NEXT</a:t>
            </a:r>
            <a:r>
              <a:rPr lang="ru-RU" sz="2400" dirty="0"/>
              <a:t>(</a:t>
            </a:r>
            <a:r>
              <a:rPr lang="en-US" sz="2400" i="1" dirty="0"/>
              <a:t>v</a:t>
            </a:r>
            <a:r>
              <a:rPr lang="ru-RU" sz="2400" dirty="0"/>
              <a:t>, </a:t>
            </a:r>
            <a:r>
              <a:rPr lang="en-US" sz="2400" i="1" dirty="0" err="1"/>
              <a:t>i</a:t>
            </a:r>
            <a:r>
              <a:rPr lang="ru-RU" sz="2400" dirty="0"/>
              <a:t>) </a:t>
            </a:r>
            <a:r>
              <a:rPr lang="ru-RU" sz="2400" dirty="0" smtClean="0"/>
              <a:t>	возвращает </a:t>
            </a:r>
            <a:r>
              <a:rPr lang="ru-RU" sz="2400" b="1" i="1" dirty="0"/>
              <a:t>индекс</a:t>
            </a:r>
            <a:r>
              <a:rPr lang="ru-RU" sz="2400" dirty="0"/>
              <a:t> вершины, смежной с вершиной </a:t>
            </a:r>
            <a:r>
              <a:rPr lang="en-US" sz="2400" i="1" dirty="0"/>
              <a:t>v</a:t>
            </a:r>
            <a:r>
              <a:rPr lang="ru-RU" sz="2400" dirty="0"/>
              <a:t>, </a:t>
            </a:r>
            <a:r>
              <a:rPr lang="ru-RU" sz="2400" dirty="0" smtClean="0"/>
              <a:t>		следующий </a:t>
            </a:r>
            <a:r>
              <a:rPr lang="ru-RU" sz="2400" dirty="0"/>
              <a:t>за индексом </a:t>
            </a:r>
            <a:r>
              <a:rPr lang="en-US" sz="2400" i="1" dirty="0" err="1"/>
              <a:t>i</a:t>
            </a:r>
            <a:r>
              <a:rPr lang="ru-RU" sz="2400" dirty="0"/>
              <a:t>.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		Если </a:t>
            </a:r>
            <a:r>
              <a:rPr lang="en-US" sz="2400" i="1" dirty="0" err="1"/>
              <a:t>i</a:t>
            </a:r>
            <a:r>
              <a:rPr lang="ru-RU" sz="2400" i="1" dirty="0"/>
              <a:t> — </a:t>
            </a:r>
            <a:r>
              <a:rPr lang="ru-RU" sz="2400" dirty="0"/>
              <a:t>это индекс последней вершины, смежной с </a:t>
            </a:r>
            <a:r>
              <a:rPr lang="ru-RU" sz="2400" dirty="0" smtClean="0"/>
              <a:t>			вершиной </a:t>
            </a:r>
            <a:r>
              <a:rPr lang="en-US" sz="2400" i="1" dirty="0"/>
              <a:t>v</a:t>
            </a:r>
            <a:r>
              <a:rPr lang="ru-RU" sz="2400" dirty="0"/>
              <a:t>, то возвращается </a:t>
            </a:r>
            <a:r>
              <a:rPr lang="ru-RU" sz="2400" dirty="0">
                <a:sym typeface="Symbol" panose="05050102010706020507" pitchFamily="18" charset="2"/>
              </a:rPr>
              <a:t></a:t>
            </a:r>
            <a:r>
              <a:rPr lang="ru-RU" sz="2400" dirty="0"/>
              <a:t>.</a:t>
            </a:r>
          </a:p>
          <a:p>
            <a:pPr marL="0" indent="0">
              <a:buNone/>
            </a:pPr>
            <a:r>
              <a:rPr lang="ru-RU" sz="2400" dirty="0"/>
              <a:t>3. </a:t>
            </a:r>
            <a:r>
              <a:rPr lang="en-US" sz="2400" dirty="0"/>
              <a:t>VERTEX</a:t>
            </a:r>
            <a:r>
              <a:rPr lang="ru-RU" sz="2400" dirty="0"/>
              <a:t>(</a:t>
            </a:r>
            <a:r>
              <a:rPr lang="en-US" sz="2400" i="1" dirty="0"/>
              <a:t>v</a:t>
            </a:r>
            <a:r>
              <a:rPr lang="ru-RU" sz="2400" dirty="0"/>
              <a:t>, </a:t>
            </a:r>
            <a:r>
              <a:rPr lang="en-US" sz="2400" i="1" dirty="0" err="1"/>
              <a:t>i</a:t>
            </a:r>
            <a:r>
              <a:rPr lang="ru-RU" sz="2400" dirty="0"/>
              <a:t>) </a:t>
            </a:r>
            <a:r>
              <a:rPr lang="ru-RU" sz="2400" dirty="0" smtClean="0"/>
              <a:t>	возвращает </a:t>
            </a:r>
            <a:r>
              <a:rPr lang="ru-RU" sz="2400" b="1" i="1" dirty="0"/>
              <a:t>вершину</a:t>
            </a:r>
            <a:r>
              <a:rPr lang="ru-RU" sz="2400" dirty="0"/>
              <a:t> с индексом </a:t>
            </a:r>
            <a:r>
              <a:rPr lang="en-US" sz="2400" i="1" dirty="0" err="1"/>
              <a:t>i</a:t>
            </a:r>
            <a:r>
              <a:rPr lang="en-US" sz="2400" i="1" dirty="0"/>
              <a:t> </a:t>
            </a:r>
            <a:r>
              <a:rPr lang="ru-RU" sz="2400" dirty="0"/>
              <a:t>из множества </a:t>
            </a:r>
            <a:r>
              <a:rPr lang="ru-RU" sz="2400" dirty="0" smtClean="0"/>
              <a:t>			вершин</a:t>
            </a:r>
            <a:r>
              <a:rPr lang="ru-RU" sz="2400" dirty="0"/>
              <a:t>, смежных с </a:t>
            </a:r>
            <a:r>
              <a:rPr lang="en-US" sz="2400" i="1" dirty="0"/>
              <a:t>v</a:t>
            </a:r>
            <a:r>
              <a:rPr lang="ru-RU" sz="2400" i="1" dirty="0"/>
              <a:t>.</a:t>
            </a: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2400" dirty="0" smtClean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35241" y="1847277"/>
            <a:ext cx="8048625" cy="1510286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35921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endParaRPr lang="ru-RU" sz="2000" dirty="0"/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каждая вершина 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смежная с вершиной 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</a:t>
            </a:r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 некоторые действия с вершиной 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 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u-RU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ru-RU" sz="2000" b="1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74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АТД «Граф»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158238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419872" y="5646948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21" name="Объект 2"/>
          <p:cNvSpPr>
            <a:spLocks noGrp="1"/>
          </p:cNvSpPr>
          <p:nvPr>
            <p:ph idx="1"/>
          </p:nvPr>
        </p:nvSpPr>
        <p:spPr>
          <a:xfrm>
            <a:off x="280504" y="1249234"/>
            <a:ext cx="8683984" cy="56087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400" dirty="0"/>
              <a:t>Часто в программах встречаются операторы, которые неформально можно описать подобно следующему </a:t>
            </a:r>
            <a:r>
              <a:rPr lang="ru-RU" sz="2400" dirty="0" smtClean="0"/>
              <a:t>псевдокоду: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Для просмотра множества смежных вершин необходимы следующие три оператора.</a:t>
            </a:r>
          </a:p>
          <a:p>
            <a:pPr marL="0" indent="0">
              <a:buNone/>
            </a:pPr>
            <a:r>
              <a:rPr lang="ru-RU" sz="2400" dirty="0"/>
              <a:t>1. </a:t>
            </a:r>
            <a:r>
              <a:rPr lang="en-US" sz="2400" dirty="0"/>
              <a:t>FIRST</a:t>
            </a:r>
            <a:r>
              <a:rPr lang="ru-RU" sz="2400" dirty="0"/>
              <a:t>(</a:t>
            </a:r>
            <a:r>
              <a:rPr lang="en-US" sz="2400" i="1" dirty="0"/>
              <a:t>v</a:t>
            </a:r>
            <a:r>
              <a:rPr lang="ru-RU" sz="2400" dirty="0"/>
              <a:t>) </a:t>
            </a:r>
            <a:r>
              <a:rPr lang="ru-RU" sz="2400" dirty="0" smtClean="0"/>
              <a:t>	возвращает </a:t>
            </a:r>
            <a:r>
              <a:rPr lang="ru-RU" sz="2400" b="1" i="1" dirty="0"/>
              <a:t>индекс</a:t>
            </a:r>
            <a:r>
              <a:rPr lang="ru-RU" sz="2400" dirty="0"/>
              <a:t> первой вершины, смежной с </a:t>
            </a:r>
            <a:r>
              <a:rPr lang="ru-RU" sz="2400" dirty="0" smtClean="0"/>
              <a:t>			вершиной </a:t>
            </a:r>
            <a:r>
              <a:rPr lang="en-US" sz="2400" i="1" dirty="0" smtClean="0"/>
              <a:t>v</a:t>
            </a:r>
            <a:r>
              <a:rPr lang="ru-RU" sz="2400" i="1" dirty="0"/>
              <a:t>. </a:t>
            </a:r>
            <a:r>
              <a:rPr lang="ru-RU" sz="2400" dirty="0"/>
              <a:t>Если вершина </a:t>
            </a:r>
            <a:r>
              <a:rPr lang="en-US" sz="2400" i="1" dirty="0"/>
              <a:t>v </a:t>
            </a:r>
            <a:r>
              <a:rPr lang="ru-RU" sz="2400" dirty="0"/>
              <a:t>не имеет смежных </a:t>
            </a:r>
            <a:r>
              <a:rPr lang="ru-RU" sz="2400" dirty="0" smtClean="0"/>
              <a:t>			вершин</a:t>
            </a:r>
            <a:r>
              <a:rPr lang="ru-RU" sz="2400" dirty="0"/>
              <a:t>, то возвращается "нулевая" вершина </a:t>
            </a:r>
            <a:r>
              <a:rPr lang="ru-RU" sz="2400" dirty="0">
                <a:sym typeface="Symbol" panose="05050102010706020507" pitchFamily="18" charset="2"/>
              </a:rPr>
              <a:t></a:t>
            </a:r>
            <a:r>
              <a:rPr lang="ru-RU" sz="2400" dirty="0"/>
              <a:t>.</a:t>
            </a:r>
          </a:p>
          <a:p>
            <a:pPr marL="0" indent="0">
              <a:buNone/>
            </a:pPr>
            <a:r>
              <a:rPr lang="ru-RU" sz="2400" dirty="0"/>
              <a:t>2. </a:t>
            </a:r>
            <a:r>
              <a:rPr lang="en-US" sz="2400" dirty="0"/>
              <a:t>NEXT</a:t>
            </a:r>
            <a:r>
              <a:rPr lang="ru-RU" sz="2400" dirty="0"/>
              <a:t>(</a:t>
            </a:r>
            <a:r>
              <a:rPr lang="en-US" sz="2400" i="1" dirty="0"/>
              <a:t>v</a:t>
            </a:r>
            <a:r>
              <a:rPr lang="ru-RU" sz="2400" dirty="0"/>
              <a:t>, </a:t>
            </a:r>
            <a:r>
              <a:rPr lang="en-US" sz="2400" i="1" dirty="0" err="1"/>
              <a:t>i</a:t>
            </a:r>
            <a:r>
              <a:rPr lang="ru-RU" sz="2400" dirty="0"/>
              <a:t>) </a:t>
            </a:r>
            <a:r>
              <a:rPr lang="ru-RU" sz="2400" dirty="0" smtClean="0"/>
              <a:t>	возвращает </a:t>
            </a:r>
            <a:r>
              <a:rPr lang="ru-RU" sz="2400" b="1" i="1" dirty="0"/>
              <a:t>индекс</a:t>
            </a:r>
            <a:r>
              <a:rPr lang="ru-RU" sz="2400" dirty="0"/>
              <a:t> вершины, смежной с вершиной </a:t>
            </a:r>
            <a:r>
              <a:rPr lang="en-US" sz="2400" i="1" dirty="0"/>
              <a:t>v</a:t>
            </a:r>
            <a:r>
              <a:rPr lang="ru-RU" sz="2400" dirty="0"/>
              <a:t>, </a:t>
            </a:r>
            <a:r>
              <a:rPr lang="ru-RU" sz="2400" dirty="0" smtClean="0"/>
              <a:t>		следующий </a:t>
            </a:r>
            <a:r>
              <a:rPr lang="ru-RU" sz="2400" dirty="0"/>
              <a:t>за индексом </a:t>
            </a:r>
            <a:r>
              <a:rPr lang="en-US" sz="2400" i="1" dirty="0" err="1"/>
              <a:t>i</a:t>
            </a:r>
            <a:r>
              <a:rPr lang="ru-RU" sz="2400" dirty="0"/>
              <a:t>.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		Если </a:t>
            </a:r>
            <a:r>
              <a:rPr lang="en-US" sz="2400" i="1" dirty="0" err="1"/>
              <a:t>i</a:t>
            </a:r>
            <a:r>
              <a:rPr lang="ru-RU" sz="2400" i="1" dirty="0"/>
              <a:t> — </a:t>
            </a:r>
            <a:r>
              <a:rPr lang="ru-RU" sz="2400" dirty="0"/>
              <a:t>это индекс последней вершины, смежной с </a:t>
            </a:r>
            <a:r>
              <a:rPr lang="ru-RU" sz="2400" dirty="0" smtClean="0"/>
              <a:t>			вершиной </a:t>
            </a:r>
            <a:r>
              <a:rPr lang="en-US" sz="2400" i="1" dirty="0"/>
              <a:t>v</a:t>
            </a:r>
            <a:r>
              <a:rPr lang="ru-RU" sz="2400" dirty="0"/>
              <a:t>, то возвращается </a:t>
            </a:r>
            <a:r>
              <a:rPr lang="ru-RU" sz="2400" dirty="0">
                <a:sym typeface="Symbol" panose="05050102010706020507" pitchFamily="18" charset="2"/>
              </a:rPr>
              <a:t></a:t>
            </a:r>
            <a:r>
              <a:rPr lang="ru-RU" sz="2400" dirty="0"/>
              <a:t>.</a:t>
            </a:r>
          </a:p>
          <a:p>
            <a:pPr marL="0" indent="0">
              <a:buNone/>
            </a:pPr>
            <a:r>
              <a:rPr lang="ru-RU" sz="2400" dirty="0"/>
              <a:t>3. </a:t>
            </a:r>
            <a:r>
              <a:rPr lang="en-US" sz="2400" dirty="0"/>
              <a:t>VERTEX</a:t>
            </a:r>
            <a:r>
              <a:rPr lang="ru-RU" sz="2400" dirty="0"/>
              <a:t>(</a:t>
            </a:r>
            <a:r>
              <a:rPr lang="en-US" sz="2400" i="1" dirty="0"/>
              <a:t>v</a:t>
            </a:r>
            <a:r>
              <a:rPr lang="ru-RU" sz="2400" dirty="0"/>
              <a:t>, </a:t>
            </a:r>
            <a:r>
              <a:rPr lang="en-US" sz="2400" i="1" dirty="0" err="1"/>
              <a:t>i</a:t>
            </a:r>
            <a:r>
              <a:rPr lang="ru-RU" sz="2400" dirty="0"/>
              <a:t>) </a:t>
            </a:r>
            <a:r>
              <a:rPr lang="ru-RU" sz="2400" dirty="0" smtClean="0"/>
              <a:t>	возвращает </a:t>
            </a:r>
            <a:r>
              <a:rPr lang="ru-RU" sz="2400" b="1" i="1" dirty="0"/>
              <a:t>вершину</a:t>
            </a:r>
            <a:r>
              <a:rPr lang="ru-RU" sz="2400" dirty="0"/>
              <a:t> с индексом </a:t>
            </a:r>
            <a:r>
              <a:rPr lang="en-US" sz="2400" i="1" dirty="0" err="1"/>
              <a:t>i</a:t>
            </a:r>
            <a:r>
              <a:rPr lang="en-US" sz="2400" i="1" dirty="0"/>
              <a:t> </a:t>
            </a:r>
            <a:r>
              <a:rPr lang="ru-RU" sz="2400" dirty="0"/>
              <a:t>из множества </a:t>
            </a:r>
            <a:r>
              <a:rPr lang="ru-RU" sz="2400" dirty="0" smtClean="0"/>
              <a:t>			вершин</a:t>
            </a:r>
            <a:r>
              <a:rPr lang="ru-RU" sz="2400" dirty="0"/>
              <a:t>, смежных с </a:t>
            </a:r>
            <a:r>
              <a:rPr lang="en-US" sz="2400" i="1" dirty="0"/>
              <a:t>v</a:t>
            </a:r>
            <a:r>
              <a:rPr lang="ru-RU" sz="2400" i="1" dirty="0"/>
              <a:t>.</a:t>
            </a: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2400" dirty="0" smtClean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80504" y="1884688"/>
            <a:ext cx="8708759" cy="1510286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35921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endParaRPr lang="ru-RU" sz="2000" dirty="0"/>
          </a:p>
          <a:p>
            <a:pPr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=FIRST(v);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&gt;=0;i=</a:t>
            </a:r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NEXT(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v,i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получение адреса</a:t>
            </a:r>
            <a:endParaRPr lang="en-US" sz="20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w=VERTEX(</a:t>
            </a:r>
            <a:r>
              <a:rPr lang="en-US" sz="20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v,i</a:t>
            </a:r>
            <a:r>
              <a:rPr 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переход к узлу</a:t>
            </a:r>
            <a:endParaRPr lang="en-US" sz="2000" b="1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u-RU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37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 построение матрицы и списка смежности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158238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419872" y="5646948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21" name="Объект 2"/>
          <p:cNvSpPr>
            <a:spLocks noGrp="1"/>
          </p:cNvSpPr>
          <p:nvPr>
            <p:ph idx="1"/>
          </p:nvPr>
        </p:nvSpPr>
        <p:spPr>
          <a:xfrm>
            <a:off x="280504" y="1249234"/>
            <a:ext cx="8683984" cy="560876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400" b="1" dirty="0" smtClean="0"/>
              <a:t>Неориентированный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ru-RU" sz="2400" dirty="0" smtClean="0"/>
              <a:t>			матрица смежности    список смежности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b="1" dirty="0" smtClean="0"/>
              <a:t>Ориентированный</a:t>
            </a:r>
          </a:p>
        </p:txBody>
      </p:sp>
      <p:grpSp>
        <p:nvGrpSpPr>
          <p:cNvPr id="20" name="Group 6"/>
          <p:cNvGrpSpPr>
            <a:grpSpLocks/>
          </p:cNvGrpSpPr>
          <p:nvPr/>
        </p:nvGrpSpPr>
        <p:grpSpPr bwMode="auto">
          <a:xfrm>
            <a:off x="698500" y="2111375"/>
            <a:ext cx="2608263" cy="1219200"/>
            <a:chOff x="401" y="1188"/>
            <a:chExt cx="1643" cy="768"/>
          </a:xfrm>
        </p:grpSpPr>
        <p:sp>
          <p:nvSpPr>
            <p:cNvPr id="22" name="Oval 7"/>
            <p:cNvSpPr>
              <a:spLocks noChangeAspect="1" noChangeArrowheads="1"/>
            </p:cNvSpPr>
            <p:nvPr/>
          </p:nvSpPr>
          <p:spPr bwMode="auto">
            <a:xfrm>
              <a:off x="1772" y="1675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4</a:t>
              </a:r>
            </a:p>
          </p:txBody>
        </p:sp>
        <p:sp>
          <p:nvSpPr>
            <p:cNvPr id="23" name="Oval 8"/>
            <p:cNvSpPr>
              <a:spLocks noChangeAspect="1" noChangeArrowheads="1"/>
            </p:cNvSpPr>
            <p:nvPr/>
          </p:nvSpPr>
          <p:spPr bwMode="auto">
            <a:xfrm>
              <a:off x="401" y="1681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2</a:t>
              </a:r>
            </a:p>
          </p:txBody>
        </p:sp>
        <p:sp>
          <p:nvSpPr>
            <p:cNvPr id="24" name="Oval 9"/>
            <p:cNvSpPr>
              <a:spLocks noChangeAspect="1" noChangeArrowheads="1"/>
            </p:cNvSpPr>
            <p:nvPr/>
          </p:nvSpPr>
          <p:spPr bwMode="auto">
            <a:xfrm>
              <a:off x="1410" y="1188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1</a:t>
              </a:r>
            </a:p>
          </p:txBody>
        </p:sp>
        <p:sp>
          <p:nvSpPr>
            <p:cNvPr id="25" name="Oval 10"/>
            <p:cNvSpPr>
              <a:spLocks noChangeAspect="1" noChangeArrowheads="1"/>
            </p:cNvSpPr>
            <p:nvPr/>
          </p:nvSpPr>
          <p:spPr bwMode="auto">
            <a:xfrm>
              <a:off x="1089" y="1684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3</a:t>
              </a:r>
            </a:p>
          </p:txBody>
        </p:sp>
        <p:sp>
          <p:nvSpPr>
            <p:cNvPr id="26" name="Oval 11"/>
            <p:cNvSpPr>
              <a:spLocks noChangeAspect="1" noChangeArrowheads="1"/>
            </p:cNvSpPr>
            <p:nvPr/>
          </p:nvSpPr>
          <p:spPr bwMode="auto">
            <a:xfrm>
              <a:off x="800" y="1188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0</a:t>
              </a:r>
            </a:p>
          </p:txBody>
        </p:sp>
        <p:sp>
          <p:nvSpPr>
            <p:cNvPr id="27" name="Line 12"/>
            <p:cNvSpPr>
              <a:spLocks noChangeShapeType="1"/>
            </p:cNvSpPr>
            <p:nvPr/>
          </p:nvSpPr>
          <p:spPr bwMode="auto">
            <a:xfrm flipH="1">
              <a:off x="624" y="1431"/>
              <a:ext cx="219" cy="27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1009" y="1449"/>
              <a:ext cx="143" cy="24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29" name="Line 14"/>
            <p:cNvSpPr>
              <a:spLocks noChangeShapeType="1"/>
            </p:cNvSpPr>
            <p:nvPr/>
          </p:nvSpPr>
          <p:spPr bwMode="auto">
            <a:xfrm>
              <a:off x="1087" y="1324"/>
              <a:ext cx="320" cy="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30" name="Line 15"/>
            <p:cNvSpPr>
              <a:spLocks noChangeShapeType="1"/>
            </p:cNvSpPr>
            <p:nvPr/>
          </p:nvSpPr>
          <p:spPr bwMode="auto">
            <a:xfrm flipH="1">
              <a:off x="1312" y="1467"/>
              <a:ext cx="214" cy="243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>
              <a:off x="1621" y="1449"/>
              <a:ext cx="220" cy="24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32" name="Line 17"/>
            <p:cNvSpPr>
              <a:spLocks noChangeShapeType="1"/>
            </p:cNvSpPr>
            <p:nvPr/>
          </p:nvSpPr>
          <p:spPr bwMode="auto">
            <a:xfrm flipV="1">
              <a:off x="1378" y="1841"/>
              <a:ext cx="398" cy="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</p:grpSp>
      <p:graphicFrame>
        <p:nvGraphicFramePr>
          <p:cNvPr id="33" name="Group 4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196557"/>
              </p:ext>
            </p:extLst>
          </p:nvPr>
        </p:nvGraphicFramePr>
        <p:xfrm>
          <a:off x="3981450" y="2257425"/>
          <a:ext cx="1947863" cy="1839915"/>
        </p:xfrm>
        <a:graphic>
          <a:graphicData uri="http://schemas.openxmlformats.org/drawingml/2006/table">
            <a:tbl>
              <a:tblPr/>
              <a:tblGrid>
                <a:gridCol w="38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4" name="Group 323"/>
          <p:cNvGraphicFramePr>
            <a:graphicFrameLocks noGrp="1"/>
          </p:cNvGraphicFramePr>
          <p:nvPr/>
        </p:nvGraphicFramePr>
        <p:xfrm>
          <a:off x="3983038" y="1901825"/>
          <a:ext cx="1947862" cy="396875"/>
        </p:xfrm>
        <a:graphic>
          <a:graphicData uri="http://schemas.openxmlformats.org/drawingml/2006/table">
            <a:tbl>
              <a:tblPr/>
              <a:tblGrid>
                <a:gridCol w="38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Group 356"/>
          <p:cNvGraphicFramePr>
            <a:graphicFrameLocks noGrp="1"/>
          </p:cNvGraphicFramePr>
          <p:nvPr/>
        </p:nvGraphicFramePr>
        <p:xfrm>
          <a:off x="3582988" y="2247900"/>
          <a:ext cx="388937" cy="1843088"/>
        </p:xfrm>
        <a:graphic>
          <a:graphicData uri="http://schemas.openxmlformats.org/drawingml/2006/table">
            <a:tbl>
              <a:tblPr/>
              <a:tblGrid>
                <a:gridCol w="38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6" name="Group 531"/>
          <p:cNvGrpSpPr>
            <a:grpSpLocks/>
          </p:cNvGrpSpPr>
          <p:nvPr/>
        </p:nvGrpSpPr>
        <p:grpSpPr bwMode="auto">
          <a:xfrm>
            <a:off x="649288" y="4676775"/>
            <a:ext cx="2608262" cy="1219200"/>
            <a:chOff x="225" y="2946"/>
            <a:chExt cx="1643" cy="768"/>
          </a:xfrm>
        </p:grpSpPr>
        <p:sp>
          <p:nvSpPr>
            <p:cNvPr id="37" name="Oval 365"/>
            <p:cNvSpPr>
              <a:spLocks noChangeAspect="1" noChangeArrowheads="1"/>
            </p:cNvSpPr>
            <p:nvPr/>
          </p:nvSpPr>
          <p:spPr bwMode="auto">
            <a:xfrm>
              <a:off x="1596" y="3433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4</a:t>
              </a:r>
            </a:p>
          </p:txBody>
        </p:sp>
        <p:sp>
          <p:nvSpPr>
            <p:cNvPr id="38" name="Oval 366"/>
            <p:cNvSpPr>
              <a:spLocks noChangeAspect="1" noChangeArrowheads="1"/>
            </p:cNvSpPr>
            <p:nvPr/>
          </p:nvSpPr>
          <p:spPr bwMode="auto">
            <a:xfrm>
              <a:off x="225" y="3439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2</a:t>
              </a:r>
            </a:p>
          </p:txBody>
        </p:sp>
        <p:sp>
          <p:nvSpPr>
            <p:cNvPr id="39" name="Oval 367"/>
            <p:cNvSpPr>
              <a:spLocks noChangeAspect="1" noChangeArrowheads="1"/>
            </p:cNvSpPr>
            <p:nvPr/>
          </p:nvSpPr>
          <p:spPr bwMode="auto">
            <a:xfrm>
              <a:off x="1234" y="2946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1</a:t>
              </a:r>
            </a:p>
          </p:txBody>
        </p:sp>
        <p:sp>
          <p:nvSpPr>
            <p:cNvPr id="40" name="Oval 368"/>
            <p:cNvSpPr>
              <a:spLocks noChangeAspect="1" noChangeArrowheads="1"/>
            </p:cNvSpPr>
            <p:nvPr/>
          </p:nvSpPr>
          <p:spPr bwMode="auto">
            <a:xfrm>
              <a:off x="913" y="3442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3</a:t>
              </a:r>
            </a:p>
          </p:txBody>
        </p:sp>
        <p:sp>
          <p:nvSpPr>
            <p:cNvPr id="41" name="Oval 369"/>
            <p:cNvSpPr>
              <a:spLocks noChangeAspect="1" noChangeArrowheads="1"/>
            </p:cNvSpPr>
            <p:nvPr/>
          </p:nvSpPr>
          <p:spPr bwMode="auto">
            <a:xfrm>
              <a:off x="624" y="2946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0</a:t>
              </a:r>
            </a:p>
          </p:txBody>
        </p:sp>
        <p:sp>
          <p:nvSpPr>
            <p:cNvPr id="42" name="Line 370"/>
            <p:cNvSpPr>
              <a:spLocks noChangeShapeType="1"/>
            </p:cNvSpPr>
            <p:nvPr/>
          </p:nvSpPr>
          <p:spPr bwMode="auto">
            <a:xfrm flipH="1">
              <a:off x="448" y="3189"/>
              <a:ext cx="219" cy="27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3" name="Line 371"/>
            <p:cNvSpPr>
              <a:spLocks noChangeShapeType="1"/>
            </p:cNvSpPr>
            <p:nvPr/>
          </p:nvSpPr>
          <p:spPr bwMode="auto">
            <a:xfrm>
              <a:off x="833" y="3207"/>
              <a:ext cx="143" cy="24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4" name="Line 372"/>
            <p:cNvSpPr>
              <a:spLocks noChangeShapeType="1"/>
            </p:cNvSpPr>
            <p:nvPr/>
          </p:nvSpPr>
          <p:spPr bwMode="auto">
            <a:xfrm>
              <a:off x="911" y="3082"/>
              <a:ext cx="320" cy="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5" name="Line 373"/>
            <p:cNvSpPr>
              <a:spLocks noChangeShapeType="1"/>
            </p:cNvSpPr>
            <p:nvPr/>
          </p:nvSpPr>
          <p:spPr bwMode="auto">
            <a:xfrm flipH="1">
              <a:off x="1136" y="3225"/>
              <a:ext cx="214" cy="243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6" name="Line 374"/>
            <p:cNvSpPr>
              <a:spLocks noChangeShapeType="1"/>
            </p:cNvSpPr>
            <p:nvPr/>
          </p:nvSpPr>
          <p:spPr bwMode="auto">
            <a:xfrm>
              <a:off x="1445" y="3207"/>
              <a:ext cx="220" cy="24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7" name="Line 375"/>
            <p:cNvSpPr>
              <a:spLocks noChangeShapeType="1"/>
            </p:cNvSpPr>
            <p:nvPr/>
          </p:nvSpPr>
          <p:spPr bwMode="auto">
            <a:xfrm flipV="1">
              <a:off x="1202" y="3599"/>
              <a:ext cx="398" cy="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</p:grpSp>
      <p:graphicFrame>
        <p:nvGraphicFramePr>
          <p:cNvPr id="49" name="Group 5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055286"/>
              </p:ext>
            </p:extLst>
          </p:nvPr>
        </p:nvGraphicFramePr>
        <p:xfrm>
          <a:off x="3981450" y="4624388"/>
          <a:ext cx="1947863" cy="1839910"/>
        </p:xfrm>
        <a:graphic>
          <a:graphicData uri="http://schemas.openxmlformats.org/drawingml/2006/table">
            <a:tbl>
              <a:tblPr/>
              <a:tblGrid>
                <a:gridCol w="38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0" name="Group 491"/>
          <p:cNvGraphicFramePr>
            <a:graphicFrameLocks noGrp="1"/>
          </p:cNvGraphicFramePr>
          <p:nvPr/>
        </p:nvGraphicFramePr>
        <p:xfrm>
          <a:off x="3983038" y="4268788"/>
          <a:ext cx="1947862" cy="396875"/>
        </p:xfrm>
        <a:graphic>
          <a:graphicData uri="http://schemas.openxmlformats.org/drawingml/2006/table">
            <a:tbl>
              <a:tblPr/>
              <a:tblGrid>
                <a:gridCol w="38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Group 509"/>
          <p:cNvGraphicFramePr>
            <a:graphicFrameLocks noGrp="1"/>
          </p:cNvGraphicFramePr>
          <p:nvPr/>
        </p:nvGraphicFramePr>
        <p:xfrm>
          <a:off x="3582988" y="4614863"/>
          <a:ext cx="388937" cy="1843088"/>
        </p:xfrm>
        <a:graphic>
          <a:graphicData uri="http://schemas.openxmlformats.org/drawingml/2006/table">
            <a:tbl>
              <a:tblPr/>
              <a:tblGrid>
                <a:gridCol w="38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5" name="Group 6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456358"/>
              </p:ext>
            </p:extLst>
          </p:nvPr>
        </p:nvGraphicFramePr>
        <p:xfrm>
          <a:off x="6818313" y="2257425"/>
          <a:ext cx="1947862" cy="1839915"/>
        </p:xfrm>
        <a:graphic>
          <a:graphicData uri="http://schemas.openxmlformats.org/drawingml/2006/table">
            <a:tbl>
              <a:tblPr/>
              <a:tblGrid>
                <a:gridCol w="38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6" name="Group 578"/>
          <p:cNvGraphicFramePr>
            <a:graphicFrameLocks noGrp="1"/>
          </p:cNvGraphicFramePr>
          <p:nvPr/>
        </p:nvGraphicFramePr>
        <p:xfrm>
          <a:off x="6419850" y="2247900"/>
          <a:ext cx="388938" cy="1843088"/>
        </p:xfrm>
        <a:graphic>
          <a:graphicData uri="http://schemas.openxmlformats.org/drawingml/2006/table">
            <a:tbl>
              <a:tblPr/>
              <a:tblGrid>
                <a:gridCol w="38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7" name="Group 6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945838"/>
              </p:ext>
            </p:extLst>
          </p:nvPr>
        </p:nvGraphicFramePr>
        <p:xfrm>
          <a:off x="6818313" y="4613275"/>
          <a:ext cx="1947862" cy="1839915"/>
        </p:xfrm>
        <a:graphic>
          <a:graphicData uri="http://schemas.openxmlformats.org/drawingml/2006/table">
            <a:tbl>
              <a:tblPr/>
              <a:tblGrid>
                <a:gridCol w="38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8" name="Group 641"/>
          <p:cNvGraphicFramePr>
            <a:graphicFrameLocks noGrp="1"/>
          </p:cNvGraphicFramePr>
          <p:nvPr/>
        </p:nvGraphicFramePr>
        <p:xfrm>
          <a:off x="6419850" y="4603750"/>
          <a:ext cx="388938" cy="1843088"/>
        </p:xfrm>
        <a:graphic>
          <a:graphicData uri="http://schemas.openxmlformats.org/drawingml/2006/table">
            <a:tbl>
              <a:tblPr/>
              <a:tblGrid>
                <a:gridCol w="38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40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 построение матрицы и списка смежности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158238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419872" y="5646948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21" name="Объект 2"/>
          <p:cNvSpPr>
            <a:spLocks noGrp="1"/>
          </p:cNvSpPr>
          <p:nvPr>
            <p:ph idx="1"/>
          </p:nvPr>
        </p:nvSpPr>
        <p:spPr>
          <a:xfrm>
            <a:off x="280504" y="1249234"/>
            <a:ext cx="8683984" cy="560876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400" b="1" dirty="0"/>
              <a:t>Неориентированный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ru-RU" sz="2400" dirty="0"/>
              <a:t>			матрица смежности    список смежности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b="1" dirty="0"/>
              <a:t>Ориентированный</a:t>
            </a:r>
          </a:p>
          <a:p>
            <a:pPr marL="0" indent="0">
              <a:buNone/>
            </a:pPr>
            <a:endParaRPr lang="ru-RU" sz="2400" dirty="0" smtClean="0"/>
          </a:p>
        </p:txBody>
      </p:sp>
      <p:grpSp>
        <p:nvGrpSpPr>
          <p:cNvPr id="20" name="Group 6"/>
          <p:cNvGrpSpPr>
            <a:grpSpLocks/>
          </p:cNvGrpSpPr>
          <p:nvPr/>
        </p:nvGrpSpPr>
        <p:grpSpPr bwMode="auto">
          <a:xfrm>
            <a:off x="698500" y="2111375"/>
            <a:ext cx="2608263" cy="1219200"/>
            <a:chOff x="401" y="1188"/>
            <a:chExt cx="1643" cy="768"/>
          </a:xfrm>
        </p:grpSpPr>
        <p:sp>
          <p:nvSpPr>
            <p:cNvPr id="22" name="Oval 7"/>
            <p:cNvSpPr>
              <a:spLocks noChangeAspect="1" noChangeArrowheads="1"/>
            </p:cNvSpPr>
            <p:nvPr/>
          </p:nvSpPr>
          <p:spPr bwMode="auto">
            <a:xfrm>
              <a:off x="1772" y="1675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4</a:t>
              </a:r>
            </a:p>
          </p:txBody>
        </p:sp>
        <p:sp>
          <p:nvSpPr>
            <p:cNvPr id="23" name="Oval 8"/>
            <p:cNvSpPr>
              <a:spLocks noChangeAspect="1" noChangeArrowheads="1"/>
            </p:cNvSpPr>
            <p:nvPr/>
          </p:nvSpPr>
          <p:spPr bwMode="auto">
            <a:xfrm>
              <a:off x="401" y="1681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2</a:t>
              </a:r>
            </a:p>
          </p:txBody>
        </p:sp>
        <p:sp>
          <p:nvSpPr>
            <p:cNvPr id="24" name="Oval 9"/>
            <p:cNvSpPr>
              <a:spLocks noChangeAspect="1" noChangeArrowheads="1"/>
            </p:cNvSpPr>
            <p:nvPr/>
          </p:nvSpPr>
          <p:spPr bwMode="auto">
            <a:xfrm>
              <a:off x="1410" y="1188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1</a:t>
              </a:r>
            </a:p>
          </p:txBody>
        </p:sp>
        <p:sp>
          <p:nvSpPr>
            <p:cNvPr id="25" name="Oval 10"/>
            <p:cNvSpPr>
              <a:spLocks noChangeAspect="1" noChangeArrowheads="1"/>
            </p:cNvSpPr>
            <p:nvPr/>
          </p:nvSpPr>
          <p:spPr bwMode="auto">
            <a:xfrm>
              <a:off x="1089" y="1684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3</a:t>
              </a:r>
            </a:p>
          </p:txBody>
        </p:sp>
        <p:sp>
          <p:nvSpPr>
            <p:cNvPr id="26" name="Oval 11"/>
            <p:cNvSpPr>
              <a:spLocks noChangeAspect="1" noChangeArrowheads="1"/>
            </p:cNvSpPr>
            <p:nvPr/>
          </p:nvSpPr>
          <p:spPr bwMode="auto">
            <a:xfrm>
              <a:off x="800" y="1188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0</a:t>
              </a:r>
            </a:p>
          </p:txBody>
        </p:sp>
        <p:sp>
          <p:nvSpPr>
            <p:cNvPr id="27" name="Line 12"/>
            <p:cNvSpPr>
              <a:spLocks noChangeShapeType="1"/>
            </p:cNvSpPr>
            <p:nvPr/>
          </p:nvSpPr>
          <p:spPr bwMode="auto">
            <a:xfrm flipH="1">
              <a:off x="624" y="1431"/>
              <a:ext cx="219" cy="27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1009" y="1449"/>
              <a:ext cx="143" cy="24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29" name="Line 14"/>
            <p:cNvSpPr>
              <a:spLocks noChangeShapeType="1"/>
            </p:cNvSpPr>
            <p:nvPr/>
          </p:nvSpPr>
          <p:spPr bwMode="auto">
            <a:xfrm>
              <a:off x="1087" y="1324"/>
              <a:ext cx="320" cy="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30" name="Line 15"/>
            <p:cNvSpPr>
              <a:spLocks noChangeShapeType="1"/>
            </p:cNvSpPr>
            <p:nvPr/>
          </p:nvSpPr>
          <p:spPr bwMode="auto">
            <a:xfrm flipH="1">
              <a:off x="1312" y="1467"/>
              <a:ext cx="214" cy="243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>
              <a:off x="1621" y="1449"/>
              <a:ext cx="220" cy="24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32" name="Line 17"/>
            <p:cNvSpPr>
              <a:spLocks noChangeShapeType="1"/>
            </p:cNvSpPr>
            <p:nvPr/>
          </p:nvSpPr>
          <p:spPr bwMode="auto">
            <a:xfrm flipV="1">
              <a:off x="1378" y="1841"/>
              <a:ext cx="398" cy="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</p:grpSp>
      <p:graphicFrame>
        <p:nvGraphicFramePr>
          <p:cNvPr id="33" name="Group 450"/>
          <p:cNvGraphicFramePr>
            <a:graphicFrameLocks noGrp="1"/>
          </p:cNvGraphicFramePr>
          <p:nvPr/>
        </p:nvGraphicFramePr>
        <p:xfrm>
          <a:off x="3981450" y="2257425"/>
          <a:ext cx="1947863" cy="1839915"/>
        </p:xfrm>
        <a:graphic>
          <a:graphicData uri="http://schemas.openxmlformats.org/drawingml/2006/table">
            <a:tbl>
              <a:tblPr/>
              <a:tblGrid>
                <a:gridCol w="38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4" name="Group 323"/>
          <p:cNvGraphicFramePr>
            <a:graphicFrameLocks noGrp="1"/>
          </p:cNvGraphicFramePr>
          <p:nvPr/>
        </p:nvGraphicFramePr>
        <p:xfrm>
          <a:off x="3983038" y="1901825"/>
          <a:ext cx="1947862" cy="396875"/>
        </p:xfrm>
        <a:graphic>
          <a:graphicData uri="http://schemas.openxmlformats.org/drawingml/2006/table">
            <a:tbl>
              <a:tblPr/>
              <a:tblGrid>
                <a:gridCol w="38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Group 356"/>
          <p:cNvGraphicFramePr>
            <a:graphicFrameLocks noGrp="1"/>
          </p:cNvGraphicFramePr>
          <p:nvPr/>
        </p:nvGraphicFramePr>
        <p:xfrm>
          <a:off x="3582988" y="2247900"/>
          <a:ext cx="388937" cy="1843088"/>
        </p:xfrm>
        <a:graphic>
          <a:graphicData uri="http://schemas.openxmlformats.org/drawingml/2006/table">
            <a:tbl>
              <a:tblPr/>
              <a:tblGrid>
                <a:gridCol w="38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6" name="Group 531"/>
          <p:cNvGrpSpPr>
            <a:grpSpLocks/>
          </p:cNvGrpSpPr>
          <p:nvPr/>
        </p:nvGrpSpPr>
        <p:grpSpPr bwMode="auto">
          <a:xfrm>
            <a:off x="649288" y="4676775"/>
            <a:ext cx="2608262" cy="1219200"/>
            <a:chOff x="225" y="2946"/>
            <a:chExt cx="1643" cy="768"/>
          </a:xfrm>
        </p:grpSpPr>
        <p:sp>
          <p:nvSpPr>
            <p:cNvPr id="37" name="Oval 365"/>
            <p:cNvSpPr>
              <a:spLocks noChangeAspect="1" noChangeArrowheads="1"/>
            </p:cNvSpPr>
            <p:nvPr/>
          </p:nvSpPr>
          <p:spPr bwMode="auto">
            <a:xfrm>
              <a:off x="1596" y="3433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4</a:t>
              </a:r>
            </a:p>
          </p:txBody>
        </p:sp>
        <p:sp>
          <p:nvSpPr>
            <p:cNvPr id="38" name="Oval 366"/>
            <p:cNvSpPr>
              <a:spLocks noChangeAspect="1" noChangeArrowheads="1"/>
            </p:cNvSpPr>
            <p:nvPr/>
          </p:nvSpPr>
          <p:spPr bwMode="auto">
            <a:xfrm>
              <a:off x="225" y="3439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2</a:t>
              </a:r>
            </a:p>
          </p:txBody>
        </p:sp>
        <p:sp>
          <p:nvSpPr>
            <p:cNvPr id="39" name="Oval 367"/>
            <p:cNvSpPr>
              <a:spLocks noChangeAspect="1" noChangeArrowheads="1"/>
            </p:cNvSpPr>
            <p:nvPr/>
          </p:nvSpPr>
          <p:spPr bwMode="auto">
            <a:xfrm>
              <a:off x="1234" y="2946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1</a:t>
              </a:r>
            </a:p>
          </p:txBody>
        </p:sp>
        <p:sp>
          <p:nvSpPr>
            <p:cNvPr id="40" name="Oval 368"/>
            <p:cNvSpPr>
              <a:spLocks noChangeAspect="1" noChangeArrowheads="1"/>
            </p:cNvSpPr>
            <p:nvPr/>
          </p:nvSpPr>
          <p:spPr bwMode="auto">
            <a:xfrm>
              <a:off x="913" y="3442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3</a:t>
              </a:r>
            </a:p>
          </p:txBody>
        </p:sp>
        <p:sp>
          <p:nvSpPr>
            <p:cNvPr id="41" name="Oval 369"/>
            <p:cNvSpPr>
              <a:spLocks noChangeAspect="1" noChangeArrowheads="1"/>
            </p:cNvSpPr>
            <p:nvPr/>
          </p:nvSpPr>
          <p:spPr bwMode="auto">
            <a:xfrm>
              <a:off x="624" y="2946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0</a:t>
              </a:r>
            </a:p>
          </p:txBody>
        </p:sp>
        <p:sp>
          <p:nvSpPr>
            <p:cNvPr id="42" name="Line 370"/>
            <p:cNvSpPr>
              <a:spLocks noChangeShapeType="1"/>
            </p:cNvSpPr>
            <p:nvPr/>
          </p:nvSpPr>
          <p:spPr bwMode="auto">
            <a:xfrm flipH="1">
              <a:off x="448" y="3189"/>
              <a:ext cx="219" cy="27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3" name="Line 371"/>
            <p:cNvSpPr>
              <a:spLocks noChangeShapeType="1"/>
            </p:cNvSpPr>
            <p:nvPr/>
          </p:nvSpPr>
          <p:spPr bwMode="auto">
            <a:xfrm>
              <a:off x="833" y="3207"/>
              <a:ext cx="143" cy="24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4" name="Line 372"/>
            <p:cNvSpPr>
              <a:spLocks noChangeShapeType="1"/>
            </p:cNvSpPr>
            <p:nvPr/>
          </p:nvSpPr>
          <p:spPr bwMode="auto">
            <a:xfrm>
              <a:off x="911" y="3082"/>
              <a:ext cx="320" cy="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5" name="Line 373"/>
            <p:cNvSpPr>
              <a:spLocks noChangeShapeType="1"/>
            </p:cNvSpPr>
            <p:nvPr/>
          </p:nvSpPr>
          <p:spPr bwMode="auto">
            <a:xfrm flipH="1">
              <a:off x="1136" y="3225"/>
              <a:ext cx="214" cy="243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6" name="Line 374"/>
            <p:cNvSpPr>
              <a:spLocks noChangeShapeType="1"/>
            </p:cNvSpPr>
            <p:nvPr/>
          </p:nvSpPr>
          <p:spPr bwMode="auto">
            <a:xfrm>
              <a:off x="1445" y="3207"/>
              <a:ext cx="220" cy="24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7" name="Line 375"/>
            <p:cNvSpPr>
              <a:spLocks noChangeShapeType="1"/>
            </p:cNvSpPr>
            <p:nvPr/>
          </p:nvSpPr>
          <p:spPr bwMode="auto">
            <a:xfrm flipV="1">
              <a:off x="1202" y="3599"/>
              <a:ext cx="398" cy="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</p:grpSp>
      <p:graphicFrame>
        <p:nvGraphicFramePr>
          <p:cNvPr id="49" name="Group 534"/>
          <p:cNvGraphicFramePr>
            <a:graphicFrameLocks noGrp="1"/>
          </p:cNvGraphicFramePr>
          <p:nvPr/>
        </p:nvGraphicFramePr>
        <p:xfrm>
          <a:off x="3981450" y="4624388"/>
          <a:ext cx="1947863" cy="1839910"/>
        </p:xfrm>
        <a:graphic>
          <a:graphicData uri="http://schemas.openxmlformats.org/drawingml/2006/table">
            <a:tbl>
              <a:tblPr/>
              <a:tblGrid>
                <a:gridCol w="38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0" name="Group 491"/>
          <p:cNvGraphicFramePr>
            <a:graphicFrameLocks noGrp="1"/>
          </p:cNvGraphicFramePr>
          <p:nvPr/>
        </p:nvGraphicFramePr>
        <p:xfrm>
          <a:off x="3983038" y="4268788"/>
          <a:ext cx="1947862" cy="396875"/>
        </p:xfrm>
        <a:graphic>
          <a:graphicData uri="http://schemas.openxmlformats.org/drawingml/2006/table">
            <a:tbl>
              <a:tblPr/>
              <a:tblGrid>
                <a:gridCol w="38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Group 509"/>
          <p:cNvGraphicFramePr>
            <a:graphicFrameLocks noGrp="1"/>
          </p:cNvGraphicFramePr>
          <p:nvPr/>
        </p:nvGraphicFramePr>
        <p:xfrm>
          <a:off x="3582988" y="4614863"/>
          <a:ext cx="388937" cy="1843088"/>
        </p:xfrm>
        <a:graphic>
          <a:graphicData uri="http://schemas.openxmlformats.org/drawingml/2006/table">
            <a:tbl>
              <a:tblPr/>
              <a:tblGrid>
                <a:gridCol w="38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5" name="Group 664"/>
          <p:cNvGraphicFramePr>
            <a:graphicFrameLocks noGrp="1"/>
          </p:cNvGraphicFramePr>
          <p:nvPr/>
        </p:nvGraphicFramePr>
        <p:xfrm>
          <a:off x="6818313" y="2257425"/>
          <a:ext cx="1947862" cy="1839915"/>
        </p:xfrm>
        <a:graphic>
          <a:graphicData uri="http://schemas.openxmlformats.org/drawingml/2006/table">
            <a:tbl>
              <a:tblPr/>
              <a:tblGrid>
                <a:gridCol w="38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6" name="Group 578"/>
          <p:cNvGraphicFramePr>
            <a:graphicFrameLocks noGrp="1"/>
          </p:cNvGraphicFramePr>
          <p:nvPr/>
        </p:nvGraphicFramePr>
        <p:xfrm>
          <a:off x="6419850" y="2247900"/>
          <a:ext cx="388938" cy="1843088"/>
        </p:xfrm>
        <a:graphic>
          <a:graphicData uri="http://schemas.openxmlformats.org/drawingml/2006/table">
            <a:tbl>
              <a:tblPr/>
              <a:tblGrid>
                <a:gridCol w="38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7" name="Group 667"/>
          <p:cNvGraphicFramePr>
            <a:graphicFrameLocks noGrp="1"/>
          </p:cNvGraphicFramePr>
          <p:nvPr/>
        </p:nvGraphicFramePr>
        <p:xfrm>
          <a:off x="6818313" y="4613275"/>
          <a:ext cx="1947862" cy="1839915"/>
        </p:xfrm>
        <a:graphic>
          <a:graphicData uri="http://schemas.openxmlformats.org/drawingml/2006/table">
            <a:tbl>
              <a:tblPr/>
              <a:tblGrid>
                <a:gridCol w="38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8" name="Group 641"/>
          <p:cNvGraphicFramePr>
            <a:graphicFrameLocks noGrp="1"/>
          </p:cNvGraphicFramePr>
          <p:nvPr/>
        </p:nvGraphicFramePr>
        <p:xfrm>
          <a:off x="6419850" y="4603750"/>
          <a:ext cx="388938" cy="1843088"/>
        </p:xfrm>
        <a:graphic>
          <a:graphicData uri="http://schemas.openxmlformats.org/drawingml/2006/table">
            <a:tbl>
              <a:tblPr/>
              <a:tblGrid>
                <a:gridCol w="38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76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 построение матрицы и списка смежности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158238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419872" y="5646948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21" name="Объект 2"/>
          <p:cNvSpPr>
            <a:spLocks noGrp="1"/>
          </p:cNvSpPr>
          <p:nvPr>
            <p:ph idx="1"/>
          </p:nvPr>
        </p:nvSpPr>
        <p:spPr>
          <a:xfrm>
            <a:off x="280504" y="1249234"/>
            <a:ext cx="8683984" cy="560876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400" b="1" dirty="0"/>
              <a:t>Неориентированный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ru-RU" sz="2400" dirty="0"/>
              <a:t>			матрица смежности    список смежности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b="1" dirty="0"/>
              <a:t>Ориентированный</a:t>
            </a:r>
          </a:p>
          <a:p>
            <a:pPr marL="0" indent="0">
              <a:buNone/>
            </a:pPr>
            <a:endParaRPr lang="ru-RU" sz="2400" dirty="0" smtClean="0"/>
          </a:p>
        </p:txBody>
      </p:sp>
      <p:grpSp>
        <p:nvGrpSpPr>
          <p:cNvPr id="20" name="Group 6"/>
          <p:cNvGrpSpPr>
            <a:grpSpLocks/>
          </p:cNvGrpSpPr>
          <p:nvPr/>
        </p:nvGrpSpPr>
        <p:grpSpPr bwMode="auto">
          <a:xfrm>
            <a:off x="698500" y="2111375"/>
            <a:ext cx="2608263" cy="1219200"/>
            <a:chOff x="401" y="1188"/>
            <a:chExt cx="1643" cy="768"/>
          </a:xfrm>
        </p:grpSpPr>
        <p:sp>
          <p:nvSpPr>
            <p:cNvPr id="22" name="Oval 7"/>
            <p:cNvSpPr>
              <a:spLocks noChangeAspect="1" noChangeArrowheads="1"/>
            </p:cNvSpPr>
            <p:nvPr/>
          </p:nvSpPr>
          <p:spPr bwMode="auto">
            <a:xfrm>
              <a:off x="1772" y="1675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4</a:t>
              </a:r>
            </a:p>
          </p:txBody>
        </p:sp>
        <p:sp>
          <p:nvSpPr>
            <p:cNvPr id="23" name="Oval 8"/>
            <p:cNvSpPr>
              <a:spLocks noChangeAspect="1" noChangeArrowheads="1"/>
            </p:cNvSpPr>
            <p:nvPr/>
          </p:nvSpPr>
          <p:spPr bwMode="auto">
            <a:xfrm>
              <a:off x="401" y="1681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2</a:t>
              </a:r>
            </a:p>
          </p:txBody>
        </p:sp>
        <p:sp>
          <p:nvSpPr>
            <p:cNvPr id="24" name="Oval 9"/>
            <p:cNvSpPr>
              <a:spLocks noChangeAspect="1" noChangeArrowheads="1"/>
            </p:cNvSpPr>
            <p:nvPr/>
          </p:nvSpPr>
          <p:spPr bwMode="auto">
            <a:xfrm>
              <a:off x="1410" y="1188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1</a:t>
              </a:r>
            </a:p>
          </p:txBody>
        </p:sp>
        <p:sp>
          <p:nvSpPr>
            <p:cNvPr id="25" name="Oval 10"/>
            <p:cNvSpPr>
              <a:spLocks noChangeAspect="1" noChangeArrowheads="1"/>
            </p:cNvSpPr>
            <p:nvPr/>
          </p:nvSpPr>
          <p:spPr bwMode="auto">
            <a:xfrm>
              <a:off x="1089" y="1684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3</a:t>
              </a:r>
            </a:p>
          </p:txBody>
        </p:sp>
        <p:sp>
          <p:nvSpPr>
            <p:cNvPr id="26" name="Oval 11"/>
            <p:cNvSpPr>
              <a:spLocks noChangeAspect="1" noChangeArrowheads="1"/>
            </p:cNvSpPr>
            <p:nvPr/>
          </p:nvSpPr>
          <p:spPr bwMode="auto">
            <a:xfrm>
              <a:off x="800" y="1188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0</a:t>
              </a:r>
            </a:p>
          </p:txBody>
        </p:sp>
        <p:sp>
          <p:nvSpPr>
            <p:cNvPr id="27" name="Line 12"/>
            <p:cNvSpPr>
              <a:spLocks noChangeShapeType="1"/>
            </p:cNvSpPr>
            <p:nvPr/>
          </p:nvSpPr>
          <p:spPr bwMode="auto">
            <a:xfrm flipH="1">
              <a:off x="624" y="1431"/>
              <a:ext cx="219" cy="27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1009" y="1449"/>
              <a:ext cx="143" cy="24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29" name="Line 14"/>
            <p:cNvSpPr>
              <a:spLocks noChangeShapeType="1"/>
            </p:cNvSpPr>
            <p:nvPr/>
          </p:nvSpPr>
          <p:spPr bwMode="auto">
            <a:xfrm>
              <a:off x="1087" y="1324"/>
              <a:ext cx="320" cy="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30" name="Line 15"/>
            <p:cNvSpPr>
              <a:spLocks noChangeShapeType="1"/>
            </p:cNvSpPr>
            <p:nvPr/>
          </p:nvSpPr>
          <p:spPr bwMode="auto">
            <a:xfrm flipH="1">
              <a:off x="1312" y="1467"/>
              <a:ext cx="214" cy="243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>
              <a:off x="1621" y="1449"/>
              <a:ext cx="220" cy="24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32" name="Line 17"/>
            <p:cNvSpPr>
              <a:spLocks noChangeShapeType="1"/>
            </p:cNvSpPr>
            <p:nvPr/>
          </p:nvSpPr>
          <p:spPr bwMode="auto">
            <a:xfrm flipV="1">
              <a:off x="1378" y="1841"/>
              <a:ext cx="398" cy="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</p:grpSp>
      <p:graphicFrame>
        <p:nvGraphicFramePr>
          <p:cNvPr id="33" name="Group 450"/>
          <p:cNvGraphicFramePr>
            <a:graphicFrameLocks noGrp="1"/>
          </p:cNvGraphicFramePr>
          <p:nvPr/>
        </p:nvGraphicFramePr>
        <p:xfrm>
          <a:off x="3981450" y="2257425"/>
          <a:ext cx="1947863" cy="1839915"/>
        </p:xfrm>
        <a:graphic>
          <a:graphicData uri="http://schemas.openxmlformats.org/drawingml/2006/table">
            <a:tbl>
              <a:tblPr/>
              <a:tblGrid>
                <a:gridCol w="38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4" name="Group 323"/>
          <p:cNvGraphicFramePr>
            <a:graphicFrameLocks noGrp="1"/>
          </p:cNvGraphicFramePr>
          <p:nvPr/>
        </p:nvGraphicFramePr>
        <p:xfrm>
          <a:off x="3983038" y="1901825"/>
          <a:ext cx="1947862" cy="396875"/>
        </p:xfrm>
        <a:graphic>
          <a:graphicData uri="http://schemas.openxmlformats.org/drawingml/2006/table">
            <a:tbl>
              <a:tblPr/>
              <a:tblGrid>
                <a:gridCol w="38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Group 356"/>
          <p:cNvGraphicFramePr>
            <a:graphicFrameLocks noGrp="1"/>
          </p:cNvGraphicFramePr>
          <p:nvPr/>
        </p:nvGraphicFramePr>
        <p:xfrm>
          <a:off x="3582988" y="2247900"/>
          <a:ext cx="388937" cy="1843088"/>
        </p:xfrm>
        <a:graphic>
          <a:graphicData uri="http://schemas.openxmlformats.org/drawingml/2006/table">
            <a:tbl>
              <a:tblPr/>
              <a:tblGrid>
                <a:gridCol w="38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6" name="Group 531"/>
          <p:cNvGrpSpPr>
            <a:grpSpLocks/>
          </p:cNvGrpSpPr>
          <p:nvPr/>
        </p:nvGrpSpPr>
        <p:grpSpPr bwMode="auto">
          <a:xfrm>
            <a:off x="649288" y="4676775"/>
            <a:ext cx="2608262" cy="1219200"/>
            <a:chOff x="225" y="2946"/>
            <a:chExt cx="1643" cy="768"/>
          </a:xfrm>
        </p:grpSpPr>
        <p:sp>
          <p:nvSpPr>
            <p:cNvPr id="37" name="Oval 365"/>
            <p:cNvSpPr>
              <a:spLocks noChangeAspect="1" noChangeArrowheads="1"/>
            </p:cNvSpPr>
            <p:nvPr/>
          </p:nvSpPr>
          <p:spPr bwMode="auto">
            <a:xfrm>
              <a:off x="1596" y="3433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4</a:t>
              </a:r>
            </a:p>
          </p:txBody>
        </p:sp>
        <p:sp>
          <p:nvSpPr>
            <p:cNvPr id="38" name="Oval 366"/>
            <p:cNvSpPr>
              <a:spLocks noChangeAspect="1" noChangeArrowheads="1"/>
            </p:cNvSpPr>
            <p:nvPr/>
          </p:nvSpPr>
          <p:spPr bwMode="auto">
            <a:xfrm>
              <a:off x="225" y="3439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2</a:t>
              </a:r>
            </a:p>
          </p:txBody>
        </p:sp>
        <p:sp>
          <p:nvSpPr>
            <p:cNvPr id="39" name="Oval 367"/>
            <p:cNvSpPr>
              <a:spLocks noChangeAspect="1" noChangeArrowheads="1"/>
            </p:cNvSpPr>
            <p:nvPr/>
          </p:nvSpPr>
          <p:spPr bwMode="auto">
            <a:xfrm>
              <a:off x="1234" y="2946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1</a:t>
              </a:r>
            </a:p>
          </p:txBody>
        </p:sp>
        <p:sp>
          <p:nvSpPr>
            <p:cNvPr id="40" name="Oval 368"/>
            <p:cNvSpPr>
              <a:spLocks noChangeAspect="1" noChangeArrowheads="1"/>
            </p:cNvSpPr>
            <p:nvPr/>
          </p:nvSpPr>
          <p:spPr bwMode="auto">
            <a:xfrm>
              <a:off x="913" y="3442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3</a:t>
              </a:r>
            </a:p>
          </p:txBody>
        </p:sp>
        <p:sp>
          <p:nvSpPr>
            <p:cNvPr id="41" name="Oval 369"/>
            <p:cNvSpPr>
              <a:spLocks noChangeAspect="1" noChangeArrowheads="1"/>
            </p:cNvSpPr>
            <p:nvPr/>
          </p:nvSpPr>
          <p:spPr bwMode="auto">
            <a:xfrm>
              <a:off x="624" y="2946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0</a:t>
              </a:r>
            </a:p>
          </p:txBody>
        </p:sp>
        <p:sp>
          <p:nvSpPr>
            <p:cNvPr id="42" name="Line 370"/>
            <p:cNvSpPr>
              <a:spLocks noChangeShapeType="1"/>
            </p:cNvSpPr>
            <p:nvPr/>
          </p:nvSpPr>
          <p:spPr bwMode="auto">
            <a:xfrm flipH="1">
              <a:off x="448" y="3189"/>
              <a:ext cx="219" cy="27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3" name="Line 371"/>
            <p:cNvSpPr>
              <a:spLocks noChangeShapeType="1"/>
            </p:cNvSpPr>
            <p:nvPr/>
          </p:nvSpPr>
          <p:spPr bwMode="auto">
            <a:xfrm>
              <a:off x="833" y="3207"/>
              <a:ext cx="143" cy="24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4" name="Line 372"/>
            <p:cNvSpPr>
              <a:spLocks noChangeShapeType="1"/>
            </p:cNvSpPr>
            <p:nvPr/>
          </p:nvSpPr>
          <p:spPr bwMode="auto">
            <a:xfrm>
              <a:off x="911" y="3082"/>
              <a:ext cx="320" cy="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5" name="Line 373"/>
            <p:cNvSpPr>
              <a:spLocks noChangeShapeType="1"/>
            </p:cNvSpPr>
            <p:nvPr/>
          </p:nvSpPr>
          <p:spPr bwMode="auto">
            <a:xfrm flipH="1">
              <a:off x="1136" y="3225"/>
              <a:ext cx="214" cy="243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6" name="Line 374"/>
            <p:cNvSpPr>
              <a:spLocks noChangeShapeType="1"/>
            </p:cNvSpPr>
            <p:nvPr/>
          </p:nvSpPr>
          <p:spPr bwMode="auto">
            <a:xfrm>
              <a:off x="1445" y="3207"/>
              <a:ext cx="220" cy="24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7" name="Line 375"/>
            <p:cNvSpPr>
              <a:spLocks noChangeShapeType="1"/>
            </p:cNvSpPr>
            <p:nvPr/>
          </p:nvSpPr>
          <p:spPr bwMode="auto">
            <a:xfrm flipV="1">
              <a:off x="1202" y="3599"/>
              <a:ext cx="398" cy="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</p:grpSp>
      <p:graphicFrame>
        <p:nvGraphicFramePr>
          <p:cNvPr id="49" name="Group 534"/>
          <p:cNvGraphicFramePr>
            <a:graphicFrameLocks noGrp="1"/>
          </p:cNvGraphicFramePr>
          <p:nvPr/>
        </p:nvGraphicFramePr>
        <p:xfrm>
          <a:off x="3981450" y="4624388"/>
          <a:ext cx="1947863" cy="1839910"/>
        </p:xfrm>
        <a:graphic>
          <a:graphicData uri="http://schemas.openxmlformats.org/drawingml/2006/table">
            <a:tbl>
              <a:tblPr/>
              <a:tblGrid>
                <a:gridCol w="38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0" name="Group 491"/>
          <p:cNvGraphicFramePr>
            <a:graphicFrameLocks noGrp="1"/>
          </p:cNvGraphicFramePr>
          <p:nvPr/>
        </p:nvGraphicFramePr>
        <p:xfrm>
          <a:off x="3983038" y="4268788"/>
          <a:ext cx="1947862" cy="396875"/>
        </p:xfrm>
        <a:graphic>
          <a:graphicData uri="http://schemas.openxmlformats.org/drawingml/2006/table">
            <a:tbl>
              <a:tblPr/>
              <a:tblGrid>
                <a:gridCol w="38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Group 509"/>
          <p:cNvGraphicFramePr>
            <a:graphicFrameLocks noGrp="1"/>
          </p:cNvGraphicFramePr>
          <p:nvPr/>
        </p:nvGraphicFramePr>
        <p:xfrm>
          <a:off x="3582988" y="4614863"/>
          <a:ext cx="388937" cy="1843088"/>
        </p:xfrm>
        <a:graphic>
          <a:graphicData uri="http://schemas.openxmlformats.org/drawingml/2006/table">
            <a:tbl>
              <a:tblPr/>
              <a:tblGrid>
                <a:gridCol w="38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5" name="Group 664"/>
          <p:cNvGraphicFramePr>
            <a:graphicFrameLocks noGrp="1"/>
          </p:cNvGraphicFramePr>
          <p:nvPr/>
        </p:nvGraphicFramePr>
        <p:xfrm>
          <a:off x="6818313" y="2257425"/>
          <a:ext cx="1947862" cy="1839915"/>
        </p:xfrm>
        <a:graphic>
          <a:graphicData uri="http://schemas.openxmlformats.org/drawingml/2006/table">
            <a:tbl>
              <a:tblPr/>
              <a:tblGrid>
                <a:gridCol w="38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6" name="Group 578"/>
          <p:cNvGraphicFramePr>
            <a:graphicFrameLocks noGrp="1"/>
          </p:cNvGraphicFramePr>
          <p:nvPr/>
        </p:nvGraphicFramePr>
        <p:xfrm>
          <a:off x="6419850" y="2247900"/>
          <a:ext cx="388938" cy="1843088"/>
        </p:xfrm>
        <a:graphic>
          <a:graphicData uri="http://schemas.openxmlformats.org/drawingml/2006/table">
            <a:tbl>
              <a:tblPr/>
              <a:tblGrid>
                <a:gridCol w="38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7" name="Group 667"/>
          <p:cNvGraphicFramePr>
            <a:graphicFrameLocks noGrp="1"/>
          </p:cNvGraphicFramePr>
          <p:nvPr/>
        </p:nvGraphicFramePr>
        <p:xfrm>
          <a:off x="6818313" y="4613275"/>
          <a:ext cx="1947862" cy="1839915"/>
        </p:xfrm>
        <a:graphic>
          <a:graphicData uri="http://schemas.openxmlformats.org/drawingml/2006/table">
            <a:tbl>
              <a:tblPr/>
              <a:tblGrid>
                <a:gridCol w="38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8" name="Group 641"/>
          <p:cNvGraphicFramePr>
            <a:graphicFrameLocks noGrp="1"/>
          </p:cNvGraphicFramePr>
          <p:nvPr/>
        </p:nvGraphicFramePr>
        <p:xfrm>
          <a:off x="6419850" y="4603750"/>
          <a:ext cx="388938" cy="1843088"/>
        </p:xfrm>
        <a:graphic>
          <a:graphicData uri="http://schemas.openxmlformats.org/drawingml/2006/table">
            <a:tbl>
              <a:tblPr/>
              <a:tblGrid>
                <a:gridCol w="38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9" name="Group 530"/>
          <p:cNvGrpSpPr>
            <a:grpSpLocks/>
          </p:cNvGrpSpPr>
          <p:nvPr/>
        </p:nvGrpSpPr>
        <p:grpSpPr bwMode="auto">
          <a:xfrm>
            <a:off x="2321991" y="1264445"/>
            <a:ext cx="6484939" cy="663575"/>
            <a:chOff x="1669" y="1358"/>
            <a:chExt cx="4085" cy="418"/>
          </a:xfrm>
        </p:grpSpPr>
        <p:sp>
          <p:nvSpPr>
            <p:cNvPr id="60" name="Text Box 528"/>
            <p:cNvSpPr txBox="1">
              <a:spLocks noChangeArrowheads="1"/>
            </p:cNvSpPr>
            <p:nvPr/>
          </p:nvSpPr>
          <p:spPr bwMode="auto">
            <a:xfrm>
              <a:off x="1948" y="1466"/>
              <a:ext cx="3806" cy="301"/>
            </a:xfrm>
            <a:prstGeom prst="rect">
              <a:avLst/>
            </a:prstGeom>
            <a:solidFill>
              <a:srgbClr val="D1D1FF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ru-RU" altLang="ru-RU" sz="2500" dirty="0"/>
                <a:t>    </a:t>
              </a:r>
              <a:r>
                <a:rPr lang="ru-RU" altLang="ru-RU" sz="2500" dirty="0" smtClean="0"/>
                <a:t>Как реализовать такую «матрицу»?</a:t>
              </a:r>
              <a:endParaRPr lang="ru-RU" altLang="ru-RU" sz="2500" dirty="0"/>
            </a:p>
          </p:txBody>
        </p:sp>
        <p:sp>
          <p:nvSpPr>
            <p:cNvPr id="61" name="Oval 529"/>
            <p:cNvSpPr>
              <a:spLocks noChangeArrowheads="1"/>
            </p:cNvSpPr>
            <p:nvPr/>
          </p:nvSpPr>
          <p:spPr bwMode="auto">
            <a:xfrm>
              <a:off x="1669" y="1358"/>
              <a:ext cx="417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ru-RU" sz="44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389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 построение матрицы и списка смежности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158238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419872" y="5646948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21" name="Объект 2"/>
          <p:cNvSpPr>
            <a:spLocks noGrp="1"/>
          </p:cNvSpPr>
          <p:nvPr>
            <p:ph idx="1"/>
          </p:nvPr>
        </p:nvSpPr>
        <p:spPr>
          <a:xfrm>
            <a:off x="280504" y="1249234"/>
            <a:ext cx="8683984" cy="560876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400" b="1" dirty="0"/>
              <a:t>Неориентированный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ru-RU" sz="2400" dirty="0"/>
              <a:t>			матрица смежности    список смежности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b="1" dirty="0"/>
              <a:t>Ориентированный</a:t>
            </a:r>
          </a:p>
          <a:p>
            <a:pPr marL="0" indent="0">
              <a:buNone/>
            </a:pPr>
            <a:endParaRPr lang="ru-RU" sz="2400" dirty="0" smtClean="0"/>
          </a:p>
        </p:txBody>
      </p:sp>
      <p:grpSp>
        <p:nvGrpSpPr>
          <p:cNvPr id="20" name="Group 6"/>
          <p:cNvGrpSpPr>
            <a:grpSpLocks/>
          </p:cNvGrpSpPr>
          <p:nvPr/>
        </p:nvGrpSpPr>
        <p:grpSpPr bwMode="auto">
          <a:xfrm>
            <a:off x="698500" y="2111375"/>
            <a:ext cx="2608263" cy="1219200"/>
            <a:chOff x="401" y="1188"/>
            <a:chExt cx="1643" cy="768"/>
          </a:xfrm>
        </p:grpSpPr>
        <p:sp>
          <p:nvSpPr>
            <p:cNvPr id="22" name="Oval 7"/>
            <p:cNvSpPr>
              <a:spLocks noChangeAspect="1" noChangeArrowheads="1"/>
            </p:cNvSpPr>
            <p:nvPr/>
          </p:nvSpPr>
          <p:spPr bwMode="auto">
            <a:xfrm>
              <a:off x="1772" y="1675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4</a:t>
              </a:r>
            </a:p>
          </p:txBody>
        </p:sp>
        <p:sp>
          <p:nvSpPr>
            <p:cNvPr id="23" name="Oval 8"/>
            <p:cNvSpPr>
              <a:spLocks noChangeAspect="1" noChangeArrowheads="1"/>
            </p:cNvSpPr>
            <p:nvPr/>
          </p:nvSpPr>
          <p:spPr bwMode="auto">
            <a:xfrm>
              <a:off x="401" y="1681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2</a:t>
              </a:r>
            </a:p>
          </p:txBody>
        </p:sp>
        <p:sp>
          <p:nvSpPr>
            <p:cNvPr id="24" name="Oval 9"/>
            <p:cNvSpPr>
              <a:spLocks noChangeAspect="1" noChangeArrowheads="1"/>
            </p:cNvSpPr>
            <p:nvPr/>
          </p:nvSpPr>
          <p:spPr bwMode="auto">
            <a:xfrm>
              <a:off x="1410" y="1188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1</a:t>
              </a:r>
            </a:p>
          </p:txBody>
        </p:sp>
        <p:sp>
          <p:nvSpPr>
            <p:cNvPr id="25" name="Oval 10"/>
            <p:cNvSpPr>
              <a:spLocks noChangeAspect="1" noChangeArrowheads="1"/>
            </p:cNvSpPr>
            <p:nvPr/>
          </p:nvSpPr>
          <p:spPr bwMode="auto">
            <a:xfrm>
              <a:off x="1089" y="1684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3</a:t>
              </a:r>
            </a:p>
          </p:txBody>
        </p:sp>
        <p:sp>
          <p:nvSpPr>
            <p:cNvPr id="26" name="Oval 11"/>
            <p:cNvSpPr>
              <a:spLocks noChangeAspect="1" noChangeArrowheads="1"/>
            </p:cNvSpPr>
            <p:nvPr/>
          </p:nvSpPr>
          <p:spPr bwMode="auto">
            <a:xfrm>
              <a:off x="800" y="1188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0</a:t>
              </a:r>
            </a:p>
          </p:txBody>
        </p:sp>
        <p:sp>
          <p:nvSpPr>
            <p:cNvPr id="27" name="Line 12"/>
            <p:cNvSpPr>
              <a:spLocks noChangeShapeType="1"/>
            </p:cNvSpPr>
            <p:nvPr/>
          </p:nvSpPr>
          <p:spPr bwMode="auto">
            <a:xfrm flipH="1">
              <a:off x="624" y="1431"/>
              <a:ext cx="219" cy="27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1009" y="1449"/>
              <a:ext cx="143" cy="24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29" name="Line 14"/>
            <p:cNvSpPr>
              <a:spLocks noChangeShapeType="1"/>
            </p:cNvSpPr>
            <p:nvPr/>
          </p:nvSpPr>
          <p:spPr bwMode="auto">
            <a:xfrm>
              <a:off x="1087" y="1324"/>
              <a:ext cx="320" cy="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30" name="Line 15"/>
            <p:cNvSpPr>
              <a:spLocks noChangeShapeType="1"/>
            </p:cNvSpPr>
            <p:nvPr/>
          </p:nvSpPr>
          <p:spPr bwMode="auto">
            <a:xfrm flipH="1">
              <a:off x="1312" y="1467"/>
              <a:ext cx="214" cy="243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>
              <a:off x="1621" y="1449"/>
              <a:ext cx="220" cy="24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32" name="Line 17"/>
            <p:cNvSpPr>
              <a:spLocks noChangeShapeType="1"/>
            </p:cNvSpPr>
            <p:nvPr/>
          </p:nvSpPr>
          <p:spPr bwMode="auto">
            <a:xfrm flipV="1">
              <a:off x="1378" y="1841"/>
              <a:ext cx="398" cy="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</p:grpSp>
      <p:graphicFrame>
        <p:nvGraphicFramePr>
          <p:cNvPr id="33" name="Group 450"/>
          <p:cNvGraphicFramePr>
            <a:graphicFrameLocks noGrp="1"/>
          </p:cNvGraphicFramePr>
          <p:nvPr/>
        </p:nvGraphicFramePr>
        <p:xfrm>
          <a:off x="3981450" y="2257425"/>
          <a:ext cx="1947863" cy="1839915"/>
        </p:xfrm>
        <a:graphic>
          <a:graphicData uri="http://schemas.openxmlformats.org/drawingml/2006/table">
            <a:tbl>
              <a:tblPr/>
              <a:tblGrid>
                <a:gridCol w="38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4" name="Group 323"/>
          <p:cNvGraphicFramePr>
            <a:graphicFrameLocks noGrp="1"/>
          </p:cNvGraphicFramePr>
          <p:nvPr/>
        </p:nvGraphicFramePr>
        <p:xfrm>
          <a:off x="3983038" y="1901825"/>
          <a:ext cx="1947862" cy="396875"/>
        </p:xfrm>
        <a:graphic>
          <a:graphicData uri="http://schemas.openxmlformats.org/drawingml/2006/table">
            <a:tbl>
              <a:tblPr/>
              <a:tblGrid>
                <a:gridCol w="38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Group 356"/>
          <p:cNvGraphicFramePr>
            <a:graphicFrameLocks noGrp="1"/>
          </p:cNvGraphicFramePr>
          <p:nvPr/>
        </p:nvGraphicFramePr>
        <p:xfrm>
          <a:off x="3582988" y="2247900"/>
          <a:ext cx="388937" cy="1843088"/>
        </p:xfrm>
        <a:graphic>
          <a:graphicData uri="http://schemas.openxmlformats.org/drawingml/2006/table">
            <a:tbl>
              <a:tblPr/>
              <a:tblGrid>
                <a:gridCol w="38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6" name="Group 531"/>
          <p:cNvGrpSpPr>
            <a:grpSpLocks/>
          </p:cNvGrpSpPr>
          <p:nvPr/>
        </p:nvGrpSpPr>
        <p:grpSpPr bwMode="auto">
          <a:xfrm>
            <a:off x="649288" y="4676775"/>
            <a:ext cx="2608262" cy="1219200"/>
            <a:chOff x="225" y="2946"/>
            <a:chExt cx="1643" cy="768"/>
          </a:xfrm>
        </p:grpSpPr>
        <p:sp>
          <p:nvSpPr>
            <p:cNvPr id="37" name="Oval 365"/>
            <p:cNvSpPr>
              <a:spLocks noChangeAspect="1" noChangeArrowheads="1"/>
            </p:cNvSpPr>
            <p:nvPr/>
          </p:nvSpPr>
          <p:spPr bwMode="auto">
            <a:xfrm>
              <a:off x="1596" y="3433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4</a:t>
              </a:r>
            </a:p>
          </p:txBody>
        </p:sp>
        <p:sp>
          <p:nvSpPr>
            <p:cNvPr id="38" name="Oval 366"/>
            <p:cNvSpPr>
              <a:spLocks noChangeAspect="1" noChangeArrowheads="1"/>
            </p:cNvSpPr>
            <p:nvPr/>
          </p:nvSpPr>
          <p:spPr bwMode="auto">
            <a:xfrm>
              <a:off x="225" y="3439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2</a:t>
              </a:r>
            </a:p>
          </p:txBody>
        </p:sp>
        <p:sp>
          <p:nvSpPr>
            <p:cNvPr id="39" name="Oval 367"/>
            <p:cNvSpPr>
              <a:spLocks noChangeAspect="1" noChangeArrowheads="1"/>
            </p:cNvSpPr>
            <p:nvPr/>
          </p:nvSpPr>
          <p:spPr bwMode="auto">
            <a:xfrm>
              <a:off x="1234" y="2946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1</a:t>
              </a:r>
            </a:p>
          </p:txBody>
        </p:sp>
        <p:sp>
          <p:nvSpPr>
            <p:cNvPr id="40" name="Oval 368"/>
            <p:cNvSpPr>
              <a:spLocks noChangeAspect="1" noChangeArrowheads="1"/>
            </p:cNvSpPr>
            <p:nvPr/>
          </p:nvSpPr>
          <p:spPr bwMode="auto">
            <a:xfrm>
              <a:off x="913" y="3442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3</a:t>
              </a:r>
            </a:p>
          </p:txBody>
        </p:sp>
        <p:sp>
          <p:nvSpPr>
            <p:cNvPr id="41" name="Oval 369"/>
            <p:cNvSpPr>
              <a:spLocks noChangeAspect="1" noChangeArrowheads="1"/>
            </p:cNvSpPr>
            <p:nvPr/>
          </p:nvSpPr>
          <p:spPr bwMode="auto">
            <a:xfrm>
              <a:off x="624" y="2946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0</a:t>
              </a:r>
            </a:p>
          </p:txBody>
        </p:sp>
        <p:sp>
          <p:nvSpPr>
            <p:cNvPr id="42" name="Line 370"/>
            <p:cNvSpPr>
              <a:spLocks noChangeShapeType="1"/>
            </p:cNvSpPr>
            <p:nvPr/>
          </p:nvSpPr>
          <p:spPr bwMode="auto">
            <a:xfrm flipH="1">
              <a:off x="448" y="3189"/>
              <a:ext cx="219" cy="27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3" name="Line 371"/>
            <p:cNvSpPr>
              <a:spLocks noChangeShapeType="1"/>
            </p:cNvSpPr>
            <p:nvPr/>
          </p:nvSpPr>
          <p:spPr bwMode="auto">
            <a:xfrm>
              <a:off x="833" y="3207"/>
              <a:ext cx="143" cy="24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4" name="Line 372"/>
            <p:cNvSpPr>
              <a:spLocks noChangeShapeType="1"/>
            </p:cNvSpPr>
            <p:nvPr/>
          </p:nvSpPr>
          <p:spPr bwMode="auto">
            <a:xfrm>
              <a:off x="911" y="3082"/>
              <a:ext cx="320" cy="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5" name="Line 373"/>
            <p:cNvSpPr>
              <a:spLocks noChangeShapeType="1"/>
            </p:cNvSpPr>
            <p:nvPr/>
          </p:nvSpPr>
          <p:spPr bwMode="auto">
            <a:xfrm flipH="1">
              <a:off x="1136" y="3225"/>
              <a:ext cx="214" cy="243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6" name="Line 374"/>
            <p:cNvSpPr>
              <a:spLocks noChangeShapeType="1"/>
            </p:cNvSpPr>
            <p:nvPr/>
          </p:nvSpPr>
          <p:spPr bwMode="auto">
            <a:xfrm>
              <a:off x="1445" y="3207"/>
              <a:ext cx="220" cy="24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47" name="Line 375"/>
            <p:cNvSpPr>
              <a:spLocks noChangeShapeType="1"/>
            </p:cNvSpPr>
            <p:nvPr/>
          </p:nvSpPr>
          <p:spPr bwMode="auto">
            <a:xfrm flipV="1">
              <a:off x="1202" y="3599"/>
              <a:ext cx="398" cy="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</p:grpSp>
      <p:sp>
        <p:nvSpPr>
          <p:cNvPr id="48" name="Line 452"/>
          <p:cNvSpPr>
            <a:spLocks noChangeShapeType="1"/>
          </p:cNvSpPr>
          <p:nvPr/>
        </p:nvSpPr>
        <p:spPr bwMode="auto">
          <a:xfrm>
            <a:off x="3749675" y="2036763"/>
            <a:ext cx="2309813" cy="2176462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graphicFrame>
        <p:nvGraphicFramePr>
          <p:cNvPr id="49" name="Group 534"/>
          <p:cNvGraphicFramePr>
            <a:graphicFrameLocks noGrp="1"/>
          </p:cNvGraphicFramePr>
          <p:nvPr/>
        </p:nvGraphicFramePr>
        <p:xfrm>
          <a:off x="3981450" y="4624388"/>
          <a:ext cx="1947863" cy="1839910"/>
        </p:xfrm>
        <a:graphic>
          <a:graphicData uri="http://schemas.openxmlformats.org/drawingml/2006/table">
            <a:tbl>
              <a:tblPr/>
              <a:tblGrid>
                <a:gridCol w="38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0" name="Group 491"/>
          <p:cNvGraphicFramePr>
            <a:graphicFrameLocks noGrp="1"/>
          </p:cNvGraphicFramePr>
          <p:nvPr/>
        </p:nvGraphicFramePr>
        <p:xfrm>
          <a:off x="3983038" y="4268788"/>
          <a:ext cx="1947862" cy="396875"/>
        </p:xfrm>
        <a:graphic>
          <a:graphicData uri="http://schemas.openxmlformats.org/drawingml/2006/table">
            <a:tbl>
              <a:tblPr/>
              <a:tblGrid>
                <a:gridCol w="38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Group 509"/>
          <p:cNvGraphicFramePr>
            <a:graphicFrameLocks noGrp="1"/>
          </p:cNvGraphicFramePr>
          <p:nvPr/>
        </p:nvGraphicFramePr>
        <p:xfrm>
          <a:off x="3582988" y="4614863"/>
          <a:ext cx="388937" cy="1843088"/>
        </p:xfrm>
        <a:graphic>
          <a:graphicData uri="http://schemas.openxmlformats.org/drawingml/2006/table">
            <a:tbl>
              <a:tblPr/>
              <a:tblGrid>
                <a:gridCol w="38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2" name="Group 530"/>
          <p:cNvGrpSpPr>
            <a:grpSpLocks/>
          </p:cNvGrpSpPr>
          <p:nvPr/>
        </p:nvGrpSpPr>
        <p:grpSpPr bwMode="auto">
          <a:xfrm>
            <a:off x="415925" y="3549650"/>
            <a:ext cx="3109913" cy="663575"/>
            <a:chOff x="3676" y="1398"/>
            <a:chExt cx="1959" cy="418"/>
          </a:xfrm>
        </p:grpSpPr>
        <p:sp>
          <p:nvSpPr>
            <p:cNvPr id="53" name="Text Box 528"/>
            <p:cNvSpPr txBox="1">
              <a:spLocks noChangeArrowheads="1"/>
            </p:cNvSpPr>
            <p:nvPr/>
          </p:nvSpPr>
          <p:spPr bwMode="auto">
            <a:xfrm>
              <a:off x="3970" y="1465"/>
              <a:ext cx="1665" cy="298"/>
            </a:xfrm>
            <a:prstGeom prst="rect">
              <a:avLst/>
            </a:prstGeom>
            <a:solidFill>
              <a:srgbClr val="D1D1FF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ru-RU" altLang="ru-RU" sz="2500"/>
                <a:t>    Симметрия!</a:t>
              </a:r>
            </a:p>
          </p:txBody>
        </p:sp>
        <p:sp>
          <p:nvSpPr>
            <p:cNvPr id="54" name="Oval 529"/>
            <p:cNvSpPr>
              <a:spLocks noChangeArrowheads="1"/>
            </p:cNvSpPr>
            <p:nvPr/>
          </p:nvSpPr>
          <p:spPr bwMode="auto">
            <a:xfrm>
              <a:off x="3676" y="1398"/>
              <a:ext cx="417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  <p:graphicFrame>
        <p:nvGraphicFramePr>
          <p:cNvPr id="55" name="Group 664"/>
          <p:cNvGraphicFramePr>
            <a:graphicFrameLocks noGrp="1"/>
          </p:cNvGraphicFramePr>
          <p:nvPr/>
        </p:nvGraphicFramePr>
        <p:xfrm>
          <a:off x="6818313" y="2257425"/>
          <a:ext cx="1947862" cy="1839915"/>
        </p:xfrm>
        <a:graphic>
          <a:graphicData uri="http://schemas.openxmlformats.org/drawingml/2006/table">
            <a:tbl>
              <a:tblPr/>
              <a:tblGrid>
                <a:gridCol w="38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6" name="Group 578"/>
          <p:cNvGraphicFramePr>
            <a:graphicFrameLocks noGrp="1"/>
          </p:cNvGraphicFramePr>
          <p:nvPr/>
        </p:nvGraphicFramePr>
        <p:xfrm>
          <a:off x="6419850" y="2247900"/>
          <a:ext cx="388938" cy="1843088"/>
        </p:xfrm>
        <a:graphic>
          <a:graphicData uri="http://schemas.openxmlformats.org/drawingml/2006/table">
            <a:tbl>
              <a:tblPr/>
              <a:tblGrid>
                <a:gridCol w="38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7" name="Group 667"/>
          <p:cNvGraphicFramePr>
            <a:graphicFrameLocks noGrp="1"/>
          </p:cNvGraphicFramePr>
          <p:nvPr/>
        </p:nvGraphicFramePr>
        <p:xfrm>
          <a:off x="6818313" y="4613275"/>
          <a:ext cx="1947862" cy="1839915"/>
        </p:xfrm>
        <a:graphic>
          <a:graphicData uri="http://schemas.openxmlformats.org/drawingml/2006/table">
            <a:tbl>
              <a:tblPr/>
              <a:tblGrid>
                <a:gridCol w="38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8" name="Group 641"/>
          <p:cNvGraphicFramePr>
            <a:graphicFrameLocks noGrp="1"/>
          </p:cNvGraphicFramePr>
          <p:nvPr/>
        </p:nvGraphicFramePr>
        <p:xfrm>
          <a:off x="6419850" y="4603750"/>
          <a:ext cx="388938" cy="1843088"/>
        </p:xfrm>
        <a:graphic>
          <a:graphicData uri="http://schemas.openxmlformats.org/drawingml/2006/table">
            <a:tbl>
              <a:tblPr/>
              <a:tblGrid>
                <a:gridCol w="38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47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200674"/>
              </p:ext>
            </p:extLst>
          </p:nvPr>
        </p:nvGraphicFramePr>
        <p:xfrm>
          <a:off x="3850333" y="1495227"/>
          <a:ext cx="1947862" cy="1839910"/>
        </p:xfrm>
        <a:graphic>
          <a:graphicData uri="http://schemas.openxmlformats.org/drawingml/2006/table">
            <a:tbl>
              <a:tblPr/>
              <a:tblGrid>
                <a:gridCol w="38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730779"/>
              </p:ext>
            </p:extLst>
          </p:nvPr>
        </p:nvGraphicFramePr>
        <p:xfrm>
          <a:off x="3451870" y="1485702"/>
          <a:ext cx="388938" cy="1843088"/>
        </p:xfrm>
        <a:graphic>
          <a:graphicData uri="http://schemas.openxmlformats.org/drawingml/2006/table">
            <a:tbl>
              <a:tblPr/>
              <a:tblGrid>
                <a:gridCol w="38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Group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255649"/>
              </p:ext>
            </p:extLst>
          </p:nvPr>
        </p:nvGraphicFramePr>
        <p:xfrm>
          <a:off x="6528445" y="1504752"/>
          <a:ext cx="1947863" cy="1839910"/>
        </p:xfrm>
        <a:graphic>
          <a:graphicData uri="http://schemas.openxmlformats.org/drawingml/2006/table">
            <a:tbl>
              <a:tblPr/>
              <a:tblGrid>
                <a:gridCol w="38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248801"/>
              </p:ext>
            </p:extLst>
          </p:nvPr>
        </p:nvGraphicFramePr>
        <p:xfrm>
          <a:off x="6129983" y="1495227"/>
          <a:ext cx="388937" cy="1843088"/>
        </p:xfrm>
        <a:graphic>
          <a:graphicData uri="http://schemas.openxmlformats.org/drawingml/2006/table">
            <a:tbl>
              <a:tblPr/>
              <a:tblGrid>
                <a:gridCol w="38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Group 292"/>
          <p:cNvGrpSpPr>
            <a:grpSpLocks/>
          </p:cNvGrpSpPr>
          <p:nvPr/>
        </p:nvGrpSpPr>
        <p:grpSpPr bwMode="auto">
          <a:xfrm>
            <a:off x="464195" y="4176514"/>
            <a:ext cx="2608263" cy="1822450"/>
            <a:chOff x="291" y="2488"/>
            <a:chExt cx="1643" cy="1148"/>
          </a:xfrm>
        </p:grpSpPr>
        <p:sp>
          <p:nvSpPr>
            <p:cNvPr id="9" name="Oval 149"/>
            <p:cNvSpPr>
              <a:spLocks noChangeAspect="1" noChangeArrowheads="1"/>
            </p:cNvSpPr>
            <p:nvPr/>
          </p:nvSpPr>
          <p:spPr bwMode="auto">
            <a:xfrm>
              <a:off x="1300" y="2488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1</a:t>
              </a:r>
            </a:p>
          </p:txBody>
        </p:sp>
        <p:sp>
          <p:nvSpPr>
            <p:cNvPr id="10" name="Oval 150"/>
            <p:cNvSpPr>
              <a:spLocks noChangeAspect="1" noChangeArrowheads="1"/>
            </p:cNvSpPr>
            <p:nvPr/>
          </p:nvSpPr>
          <p:spPr bwMode="auto">
            <a:xfrm>
              <a:off x="690" y="2488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0</a:t>
              </a:r>
            </a:p>
          </p:txBody>
        </p:sp>
        <p:sp>
          <p:nvSpPr>
            <p:cNvPr id="11" name="Line 151"/>
            <p:cNvSpPr>
              <a:spLocks noChangeShapeType="1"/>
            </p:cNvSpPr>
            <p:nvPr/>
          </p:nvSpPr>
          <p:spPr bwMode="auto">
            <a:xfrm flipH="1">
              <a:off x="514" y="2731"/>
              <a:ext cx="219" cy="27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2" name="Line 152"/>
            <p:cNvSpPr>
              <a:spLocks noChangeShapeType="1"/>
            </p:cNvSpPr>
            <p:nvPr/>
          </p:nvSpPr>
          <p:spPr bwMode="auto">
            <a:xfrm>
              <a:off x="899" y="2749"/>
              <a:ext cx="161" cy="62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3" name="Line 153"/>
            <p:cNvSpPr>
              <a:spLocks noChangeShapeType="1"/>
            </p:cNvSpPr>
            <p:nvPr/>
          </p:nvSpPr>
          <p:spPr bwMode="auto">
            <a:xfrm>
              <a:off x="977" y="2624"/>
              <a:ext cx="320" cy="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4" name="Line 154"/>
            <p:cNvSpPr>
              <a:spLocks noChangeShapeType="1"/>
            </p:cNvSpPr>
            <p:nvPr/>
          </p:nvSpPr>
          <p:spPr bwMode="auto">
            <a:xfrm flipH="1">
              <a:off x="548" y="2732"/>
              <a:ext cx="797" cy="367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5" name="Line 155"/>
            <p:cNvSpPr>
              <a:spLocks noChangeShapeType="1"/>
            </p:cNvSpPr>
            <p:nvPr/>
          </p:nvSpPr>
          <p:spPr bwMode="auto">
            <a:xfrm>
              <a:off x="1511" y="2749"/>
              <a:ext cx="232" cy="297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6" name="Line 156"/>
            <p:cNvSpPr>
              <a:spLocks noChangeShapeType="1"/>
            </p:cNvSpPr>
            <p:nvPr/>
          </p:nvSpPr>
          <p:spPr bwMode="auto">
            <a:xfrm flipV="1">
              <a:off x="1208" y="3141"/>
              <a:ext cx="458" cy="32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7" name="Line 157"/>
            <p:cNvSpPr>
              <a:spLocks noChangeShapeType="1"/>
            </p:cNvSpPr>
            <p:nvPr/>
          </p:nvSpPr>
          <p:spPr bwMode="auto">
            <a:xfrm>
              <a:off x="552" y="3188"/>
              <a:ext cx="499" cy="285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8" name="Oval 158"/>
            <p:cNvSpPr>
              <a:spLocks noChangeAspect="1" noChangeArrowheads="1"/>
            </p:cNvSpPr>
            <p:nvPr/>
          </p:nvSpPr>
          <p:spPr bwMode="auto">
            <a:xfrm>
              <a:off x="1662" y="2975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4</a:t>
              </a:r>
            </a:p>
          </p:txBody>
        </p:sp>
        <p:sp>
          <p:nvSpPr>
            <p:cNvPr id="19" name="Oval 159"/>
            <p:cNvSpPr>
              <a:spLocks noChangeAspect="1" noChangeArrowheads="1"/>
            </p:cNvSpPr>
            <p:nvPr/>
          </p:nvSpPr>
          <p:spPr bwMode="auto">
            <a:xfrm>
              <a:off x="291" y="2981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2</a:t>
              </a:r>
            </a:p>
          </p:txBody>
        </p:sp>
        <p:sp>
          <p:nvSpPr>
            <p:cNvPr id="20" name="Oval 160"/>
            <p:cNvSpPr>
              <a:spLocks noChangeAspect="1" noChangeArrowheads="1"/>
            </p:cNvSpPr>
            <p:nvPr/>
          </p:nvSpPr>
          <p:spPr bwMode="auto">
            <a:xfrm>
              <a:off x="961" y="3364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3</a:t>
              </a:r>
            </a:p>
          </p:txBody>
        </p:sp>
      </p:grpSp>
      <p:graphicFrame>
        <p:nvGraphicFramePr>
          <p:cNvPr id="21" name="Group 1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468939"/>
              </p:ext>
            </p:extLst>
          </p:nvPr>
        </p:nvGraphicFramePr>
        <p:xfrm>
          <a:off x="3850333" y="4360664"/>
          <a:ext cx="1947862" cy="1839915"/>
        </p:xfrm>
        <a:graphic>
          <a:graphicData uri="http://schemas.openxmlformats.org/drawingml/2006/table">
            <a:tbl>
              <a:tblPr/>
              <a:tblGrid>
                <a:gridCol w="38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Group 1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211749"/>
              </p:ext>
            </p:extLst>
          </p:nvPr>
        </p:nvGraphicFramePr>
        <p:xfrm>
          <a:off x="3851920" y="4005064"/>
          <a:ext cx="1947863" cy="396875"/>
        </p:xfrm>
        <a:graphic>
          <a:graphicData uri="http://schemas.openxmlformats.org/drawingml/2006/table">
            <a:tbl>
              <a:tblPr/>
              <a:tblGrid>
                <a:gridCol w="38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291561"/>
              </p:ext>
            </p:extLst>
          </p:nvPr>
        </p:nvGraphicFramePr>
        <p:xfrm>
          <a:off x="3451870" y="4351139"/>
          <a:ext cx="388938" cy="1843088"/>
        </p:xfrm>
        <a:graphic>
          <a:graphicData uri="http://schemas.openxmlformats.org/drawingml/2006/table">
            <a:tbl>
              <a:tblPr/>
              <a:tblGrid>
                <a:gridCol w="38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" name="Group 2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978127"/>
              </p:ext>
            </p:extLst>
          </p:nvPr>
        </p:nvGraphicFramePr>
        <p:xfrm>
          <a:off x="6528445" y="4370189"/>
          <a:ext cx="1947863" cy="1839915"/>
        </p:xfrm>
        <a:graphic>
          <a:graphicData uri="http://schemas.openxmlformats.org/drawingml/2006/table">
            <a:tbl>
              <a:tblPr/>
              <a:tblGrid>
                <a:gridCol w="38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5" name="Group 2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496930"/>
              </p:ext>
            </p:extLst>
          </p:nvPr>
        </p:nvGraphicFramePr>
        <p:xfrm>
          <a:off x="6129983" y="4360664"/>
          <a:ext cx="388937" cy="1843088"/>
        </p:xfrm>
        <a:graphic>
          <a:graphicData uri="http://schemas.openxmlformats.org/drawingml/2006/table">
            <a:tbl>
              <a:tblPr/>
              <a:tblGrid>
                <a:gridCol w="38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6" name="Group 291"/>
          <p:cNvGrpSpPr>
            <a:grpSpLocks/>
          </p:cNvGrpSpPr>
          <p:nvPr/>
        </p:nvGrpSpPr>
        <p:grpSpPr bwMode="auto">
          <a:xfrm>
            <a:off x="494358" y="1387277"/>
            <a:ext cx="2608262" cy="1822450"/>
            <a:chOff x="291" y="808"/>
            <a:chExt cx="1643" cy="1148"/>
          </a:xfrm>
        </p:grpSpPr>
        <p:sp>
          <p:nvSpPr>
            <p:cNvPr id="27" name="Oval 9"/>
            <p:cNvSpPr>
              <a:spLocks noChangeAspect="1" noChangeArrowheads="1"/>
            </p:cNvSpPr>
            <p:nvPr/>
          </p:nvSpPr>
          <p:spPr bwMode="auto">
            <a:xfrm>
              <a:off x="690" y="808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0</a:t>
              </a:r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H="1">
              <a:off x="514" y="1051"/>
              <a:ext cx="219" cy="27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29" name="Line 11"/>
            <p:cNvSpPr>
              <a:spLocks noChangeShapeType="1"/>
            </p:cNvSpPr>
            <p:nvPr/>
          </p:nvSpPr>
          <p:spPr bwMode="auto">
            <a:xfrm>
              <a:off x="899" y="1069"/>
              <a:ext cx="161" cy="62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30" name="Line 12"/>
            <p:cNvSpPr>
              <a:spLocks noChangeShapeType="1"/>
            </p:cNvSpPr>
            <p:nvPr/>
          </p:nvSpPr>
          <p:spPr bwMode="auto">
            <a:xfrm>
              <a:off x="977" y="944"/>
              <a:ext cx="320" cy="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 flipH="1">
              <a:off x="548" y="1015"/>
              <a:ext cx="833" cy="40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32" name="Line 14"/>
            <p:cNvSpPr>
              <a:spLocks noChangeShapeType="1"/>
            </p:cNvSpPr>
            <p:nvPr/>
          </p:nvSpPr>
          <p:spPr bwMode="auto">
            <a:xfrm>
              <a:off x="1511" y="1069"/>
              <a:ext cx="232" cy="297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33" name="Line 15"/>
            <p:cNvSpPr>
              <a:spLocks noChangeShapeType="1"/>
            </p:cNvSpPr>
            <p:nvPr/>
          </p:nvSpPr>
          <p:spPr bwMode="auto">
            <a:xfrm flipV="1">
              <a:off x="1208" y="1461"/>
              <a:ext cx="458" cy="32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34" name="Line 148"/>
            <p:cNvSpPr>
              <a:spLocks noChangeShapeType="1"/>
            </p:cNvSpPr>
            <p:nvPr/>
          </p:nvSpPr>
          <p:spPr bwMode="auto">
            <a:xfrm>
              <a:off x="511" y="1496"/>
              <a:ext cx="540" cy="297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35" name="Oval 5"/>
            <p:cNvSpPr>
              <a:spLocks noChangeAspect="1" noChangeArrowheads="1"/>
            </p:cNvSpPr>
            <p:nvPr/>
          </p:nvSpPr>
          <p:spPr bwMode="auto">
            <a:xfrm>
              <a:off x="1662" y="1295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4</a:t>
              </a:r>
            </a:p>
          </p:txBody>
        </p:sp>
        <p:sp>
          <p:nvSpPr>
            <p:cNvPr id="36" name="Oval 6"/>
            <p:cNvSpPr>
              <a:spLocks noChangeAspect="1" noChangeArrowheads="1"/>
            </p:cNvSpPr>
            <p:nvPr/>
          </p:nvSpPr>
          <p:spPr bwMode="auto">
            <a:xfrm>
              <a:off x="291" y="1301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2</a:t>
              </a:r>
            </a:p>
          </p:txBody>
        </p:sp>
        <p:sp>
          <p:nvSpPr>
            <p:cNvPr id="37" name="Oval 8"/>
            <p:cNvSpPr>
              <a:spLocks noChangeAspect="1" noChangeArrowheads="1"/>
            </p:cNvSpPr>
            <p:nvPr/>
          </p:nvSpPr>
          <p:spPr bwMode="auto">
            <a:xfrm>
              <a:off x="961" y="1684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3</a:t>
              </a:r>
            </a:p>
          </p:txBody>
        </p:sp>
        <p:sp>
          <p:nvSpPr>
            <p:cNvPr id="38" name="Oval 7"/>
            <p:cNvSpPr>
              <a:spLocks noChangeAspect="1" noChangeArrowheads="1"/>
            </p:cNvSpPr>
            <p:nvPr/>
          </p:nvSpPr>
          <p:spPr bwMode="auto">
            <a:xfrm>
              <a:off x="1300" y="808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1</a:t>
              </a:r>
            </a:p>
          </p:txBody>
        </p:sp>
      </p:grpSp>
      <p:sp>
        <p:nvSpPr>
          <p:cNvPr id="39" name="Заголовок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Вопросы для самопроверки: построение матрицы по графу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041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Графы: основные понятия  и определения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158238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419872" y="5646948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21" name="Объект 2"/>
          <p:cNvSpPr>
            <a:spLocks noGrp="1"/>
          </p:cNvSpPr>
          <p:nvPr>
            <p:ph idx="1"/>
          </p:nvPr>
        </p:nvSpPr>
        <p:spPr>
          <a:xfrm>
            <a:off x="179512" y="1249234"/>
            <a:ext cx="8964488" cy="560876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800" b="1" i="1" dirty="0">
                <a:solidFill>
                  <a:srgbClr val="FF0000"/>
                </a:solidFill>
              </a:rPr>
              <a:t>Путем</a:t>
            </a:r>
            <a:r>
              <a:rPr lang="ru-RU" sz="2800" i="1" dirty="0">
                <a:solidFill>
                  <a:srgbClr val="FF0000"/>
                </a:solidFill>
              </a:rPr>
              <a:t> </a:t>
            </a:r>
            <a:r>
              <a:rPr lang="ru-RU" sz="2800" dirty="0"/>
              <a:t>называется такая последовательность вершин </a:t>
            </a:r>
            <a:r>
              <a:rPr lang="en-US" sz="2800" dirty="0"/>
              <a:t>v</a:t>
            </a:r>
            <a:r>
              <a:rPr lang="ru-RU" sz="2800" baseline="-25000" dirty="0"/>
              <a:t>1</a:t>
            </a:r>
            <a:r>
              <a:rPr lang="ru-RU" sz="2800" dirty="0"/>
              <a:t>, </a:t>
            </a:r>
            <a:r>
              <a:rPr lang="en-US" sz="2800" dirty="0"/>
              <a:t>v</a:t>
            </a:r>
            <a:r>
              <a:rPr lang="ru-RU" sz="2800" i="1" baseline="-25000" dirty="0"/>
              <a:t>2</a:t>
            </a:r>
            <a:r>
              <a:rPr lang="ru-RU" sz="2800" i="1" dirty="0"/>
              <a:t>,.., </a:t>
            </a:r>
            <a:r>
              <a:rPr lang="en-US" sz="2800" i="1" dirty="0" err="1"/>
              <a:t>v</a:t>
            </a:r>
            <a:r>
              <a:rPr lang="en-US" sz="2800" i="1" baseline="-25000" dirty="0" err="1"/>
              <a:t>n</a:t>
            </a:r>
            <a:r>
              <a:rPr lang="ru-RU" sz="2800" dirty="0"/>
              <a:t>, что для всех </a:t>
            </a:r>
            <a:r>
              <a:rPr lang="en-US" sz="2800" i="1" dirty="0" err="1"/>
              <a:t>i</a:t>
            </a:r>
            <a:r>
              <a:rPr lang="ru-RU" sz="2800" dirty="0"/>
              <a:t>, 1 &lt; </a:t>
            </a:r>
            <a:r>
              <a:rPr lang="en-US" sz="2800" i="1" dirty="0" err="1"/>
              <a:t>i</a:t>
            </a:r>
            <a:r>
              <a:rPr lang="ru-RU" sz="2800" i="1" dirty="0"/>
              <a:t> &lt; </a:t>
            </a:r>
            <a:r>
              <a:rPr lang="en-US" sz="2800" i="1" dirty="0"/>
              <a:t>n</a:t>
            </a:r>
            <a:r>
              <a:rPr lang="ru-RU" sz="2800" dirty="0"/>
              <a:t> </a:t>
            </a:r>
            <a:r>
              <a:rPr lang="ru-RU" sz="2800" i="1" dirty="0" smtClean="0"/>
              <a:t>, </a:t>
            </a:r>
            <a:r>
              <a:rPr lang="ru-RU" sz="2800" dirty="0" smtClean="0"/>
              <a:t>существуют дуги/ребра </a:t>
            </a:r>
            <a:r>
              <a:rPr lang="ru-RU" sz="2800" dirty="0"/>
              <a:t>(</a:t>
            </a:r>
            <a:r>
              <a:rPr lang="en-US" sz="2800" i="1" dirty="0"/>
              <a:t>v</a:t>
            </a:r>
            <a:r>
              <a:rPr lang="en-US" sz="2800" i="1" baseline="-25000" dirty="0"/>
              <a:t>i</a:t>
            </a:r>
            <a:r>
              <a:rPr lang="ru-RU" sz="2800" i="1" dirty="0"/>
              <a:t>, </a:t>
            </a:r>
            <a:r>
              <a:rPr lang="en-US" sz="2800" i="1" dirty="0"/>
              <a:t>v</a:t>
            </a:r>
            <a:r>
              <a:rPr lang="en-US" sz="2800" i="1" baseline="-25000" dirty="0"/>
              <a:t>i</a:t>
            </a:r>
            <a:r>
              <a:rPr lang="ru-RU" sz="2800" i="1" baseline="-25000" dirty="0"/>
              <a:t>+1</a:t>
            </a:r>
            <a:r>
              <a:rPr lang="ru-RU" sz="2800" dirty="0" smtClean="0"/>
              <a:t>), </a:t>
            </a:r>
            <a:r>
              <a:rPr lang="en-US" sz="2800" i="1" dirty="0" smtClean="0"/>
              <a:t>n</a:t>
            </a:r>
            <a:r>
              <a:rPr lang="en-US" sz="2800" dirty="0" smtClean="0"/>
              <a:t> = |</a:t>
            </a:r>
            <a:r>
              <a:rPr lang="en-US" sz="2800" i="1" dirty="0" smtClean="0"/>
              <a:t>V</a:t>
            </a:r>
            <a:r>
              <a:rPr lang="en-US" sz="2800" dirty="0" smtClean="0"/>
              <a:t>|</a:t>
            </a:r>
            <a:r>
              <a:rPr lang="ru-RU" sz="2800" dirty="0" smtClean="0"/>
              <a:t>. </a:t>
            </a:r>
            <a:endParaRPr lang="ru-RU" sz="2800" dirty="0"/>
          </a:p>
          <a:p>
            <a:pPr marL="0" indent="0">
              <a:buNone/>
            </a:pPr>
            <a:r>
              <a:rPr lang="ru-RU" sz="2800" b="1" i="1" dirty="0" smtClean="0">
                <a:solidFill>
                  <a:srgbClr val="FF0000"/>
                </a:solidFill>
              </a:rPr>
              <a:t>Длина </a:t>
            </a:r>
            <a:r>
              <a:rPr lang="ru-RU" sz="2800" b="1" i="1" dirty="0">
                <a:solidFill>
                  <a:srgbClr val="FF0000"/>
                </a:solidFill>
              </a:rPr>
              <a:t>пути</a:t>
            </a:r>
            <a:r>
              <a:rPr lang="ru-RU" sz="2800" dirty="0">
                <a:solidFill>
                  <a:srgbClr val="FF0000"/>
                </a:solidFill>
              </a:rPr>
              <a:t> </a:t>
            </a:r>
            <a:r>
              <a:rPr lang="ru-RU" sz="2800" dirty="0"/>
              <a:t>равна количеству ребер, составляющих путь, т.е.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длина </a:t>
            </a:r>
            <a:r>
              <a:rPr lang="ru-RU" sz="2800" dirty="0"/>
              <a:t>равна </a:t>
            </a:r>
            <a:r>
              <a:rPr lang="en-US" sz="2800" i="1" dirty="0"/>
              <a:t>n</a:t>
            </a:r>
            <a:r>
              <a:rPr lang="ru-RU" sz="2800" dirty="0"/>
              <a:t> - 1 для пути из </a:t>
            </a:r>
            <a:r>
              <a:rPr lang="en-US" sz="2800" i="1" dirty="0"/>
              <a:t>n</a:t>
            </a:r>
            <a:r>
              <a:rPr lang="ru-RU" sz="2800" dirty="0"/>
              <a:t> </a:t>
            </a:r>
            <a:r>
              <a:rPr lang="ru-RU" sz="2800" dirty="0" smtClean="0"/>
              <a:t>вершин, а ребра образуют </a:t>
            </a:r>
            <a:r>
              <a:rPr lang="ru-RU" sz="2800" b="1" i="1" dirty="0" smtClean="0">
                <a:solidFill>
                  <a:srgbClr val="FF0000"/>
                </a:solidFill>
              </a:rPr>
              <a:t>цепь</a:t>
            </a:r>
            <a:r>
              <a:rPr lang="ru-RU" sz="2800" dirty="0" smtClean="0"/>
              <a:t>. </a:t>
            </a:r>
          </a:p>
          <a:p>
            <a:pPr marL="0" indent="0">
              <a:buNone/>
            </a:pPr>
            <a:r>
              <a:rPr lang="ru-RU" altLang="ru-RU" sz="2800" b="1" i="1" dirty="0">
                <a:solidFill>
                  <a:schemeClr val="hlink"/>
                </a:solidFill>
              </a:rPr>
              <a:t>Цепь</a:t>
            </a:r>
            <a:r>
              <a:rPr lang="ru-RU" altLang="ru-RU" sz="2800" i="1" dirty="0"/>
              <a:t> – это последовательность ребер, соединяющих две вершины </a:t>
            </a:r>
            <a:r>
              <a:rPr lang="ru-RU" altLang="ru-RU" sz="2800" i="1" dirty="0" smtClean="0"/>
              <a:t/>
            </a:r>
            <a:br>
              <a:rPr lang="ru-RU" altLang="ru-RU" sz="2800" i="1" dirty="0" smtClean="0"/>
            </a:br>
            <a:r>
              <a:rPr lang="ru-RU" altLang="ru-RU" sz="2800" i="1" dirty="0" smtClean="0"/>
              <a:t>	(</a:t>
            </a:r>
            <a:r>
              <a:rPr lang="ru-RU" altLang="ru-RU" sz="2800" i="1" dirty="0"/>
              <a:t>в орграфе – путь</a:t>
            </a:r>
            <a:r>
              <a:rPr lang="ru-RU" altLang="ru-RU" sz="2800" i="1" dirty="0" smtClean="0"/>
              <a:t>).</a:t>
            </a:r>
            <a:endParaRPr lang="en-US" sz="2800" dirty="0" smtClean="0"/>
          </a:p>
          <a:p>
            <a:pPr marL="0" indent="0">
              <a:buNone/>
            </a:pPr>
            <a:r>
              <a:rPr lang="ru-RU" sz="2900" dirty="0"/>
              <a:t>Как особый случай </a:t>
            </a:r>
            <a:r>
              <a:rPr lang="ru-RU" sz="2900" dirty="0" smtClean="0"/>
              <a:t>рассмотрим </a:t>
            </a:r>
            <a:r>
              <a:rPr lang="ru-RU" sz="2900" dirty="0"/>
              <a:t>одну вершину </a:t>
            </a:r>
            <a:r>
              <a:rPr lang="en-US" sz="2900" i="1" dirty="0"/>
              <a:t>v </a:t>
            </a:r>
            <a:r>
              <a:rPr lang="ru-RU" sz="2900" dirty="0" smtClean="0"/>
              <a:t>и </a:t>
            </a:r>
            <a:r>
              <a:rPr lang="ru-RU" sz="2900" dirty="0"/>
              <a:t>путь длины 0 от вершины и к этой же </a:t>
            </a:r>
            <a:r>
              <a:rPr lang="ru-RU" sz="2900" dirty="0" smtClean="0"/>
              <a:t>вершине</a:t>
            </a:r>
            <a:r>
              <a:rPr lang="en-US" sz="2900" dirty="0" smtClean="0"/>
              <a:t> – </a:t>
            </a:r>
            <a:r>
              <a:rPr lang="ru-RU" sz="2900" dirty="0" smtClean="0"/>
              <a:t>в этом случае имеем </a:t>
            </a:r>
            <a:r>
              <a:rPr lang="ru-RU" sz="2900" b="1" i="1" dirty="0" smtClean="0">
                <a:solidFill>
                  <a:srgbClr val="00B050"/>
                </a:solidFill>
              </a:rPr>
              <a:t>петлю</a:t>
            </a:r>
            <a:r>
              <a:rPr lang="ru-RU" sz="2900" dirty="0" smtClean="0"/>
              <a:t>.</a:t>
            </a:r>
            <a:endParaRPr lang="ru-RU" sz="4500" dirty="0"/>
          </a:p>
          <a:p>
            <a:pPr marL="0" indent="0">
              <a:buNone/>
            </a:pPr>
            <a:r>
              <a:rPr lang="ru-RU" sz="2800" dirty="0" smtClean="0"/>
              <a:t>В неориентированном графе, если </a:t>
            </a:r>
            <a:r>
              <a:rPr lang="ru-RU" sz="2800" dirty="0"/>
              <a:t>для вершин </a:t>
            </a:r>
            <a:r>
              <a:rPr lang="en-US" sz="2800" i="1" dirty="0"/>
              <a:t>v</a:t>
            </a:r>
            <a:r>
              <a:rPr lang="en-US" sz="2800" i="1" baseline="-25000" dirty="0"/>
              <a:t>i</a:t>
            </a:r>
            <a:r>
              <a:rPr lang="en-US" sz="2800" i="1" dirty="0"/>
              <a:t> </a:t>
            </a:r>
            <a:r>
              <a:rPr lang="ru-RU" sz="2800" dirty="0"/>
              <a:t>и </a:t>
            </a:r>
            <a:r>
              <a:rPr lang="en-US" sz="2800" dirty="0" err="1" smtClean="0"/>
              <a:t>v</a:t>
            </a:r>
            <a:r>
              <a:rPr lang="en-US" sz="2800" i="1" baseline="-25000" dirty="0" err="1" smtClean="0"/>
              <a:t>j</a:t>
            </a:r>
            <a:r>
              <a:rPr lang="ru-RU" sz="2800" dirty="0" smtClean="0"/>
              <a:t> </a:t>
            </a:r>
            <a:r>
              <a:rPr lang="ru-RU" sz="2800" dirty="0"/>
              <a:t>существует путь </a:t>
            </a:r>
            <a:r>
              <a:rPr lang="en-US" sz="2800" dirty="0" smtClean="0"/>
              <a:t>v</a:t>
            </a:r>
            <a:r>
              <a:rPr lang="en-US" sz="2800" i="1" baseline="-25000" dirty="0"/>
              <a:t>i</a:t>
            </a:r>
            <a:r>
              <a:rPr lang="ru-RU" sz="2800" dirty="0" smtClean="0"/>
              <a:t>, </a:t>
            </a:r>
            <a:r>
              <a:rPr lang="en-US" sz="2800" dirty="0" smtClean="0"/>
              <a:t>v</a:t>
            </a:r>
            <a:r>
              <a:rPr lang="en-US" sz="2800" i="1" baseline="-25000" dirty="0" smtClean="0"/>
              <a:t>i+1</a:t>
            </a:r>
            <a:r>
              <a:rPr lang="ru-RU" sz="2800" dirty="0" smtClean="0"/>
              <a:t>,.., </a:t>
            </a:r>
            <a:r>
              <a:rPr lang="en-US" sz="2800" dirty="0" err="1" smtClean="0"/>
              <a:t>v</a:t>
            </a:r>
            <a:r>
              <a:rPr lang="en-US" sz="2800" i="1" baseline="-25000" dirty="0" err="1" smtClean="0"/>
              <a:t>j</a:t>
            </a:r>
            <a:r>
              <a:rPr lang="ru-RU" sz="2800" dirty="0" smtClean="0"/>
              <a:t>, </a:t>
            </a:r>
            <a:r>
              <a:rPr lang="ru-RU" sz="2800" dirty="0"/>
              <a:t>то эти вершины называются </a:t>
            </a:r>
            <a:r>
              <a:rPr lang="ru-RU" sz="2800" b="1" i="1" dirty="0">
                <a:solidFill>
                  <a:schemeClr val="accent6">
                    <a:lumMod val="50000"/>
                  </a:schemeClr>
                </a:solidFill>
              </a:rPr>
              <a:t>связанными</a:t>
            </a:r>
            <a:r>
              <a:rPr lang="ru-RU" sz="2800" i="1" dirty="0"/>
              <a:t>. </a:t>
            </a:r>
            <a:r>
              <a:rPr lang="ru-RU" sz="2800" dirty="0"/>
              <a:t>Граф называется </a:t>
            </a:r>
            <a:r>
              <a:rPr lang="ru-RU" sz="2800" b="1" i="1" dirty="0">
                <a:solidFill>
                  <a:schemeClr val="accent6">
                    <a:lumMod val="50000"/>
                  </a:schemeClr>
                </a:solidFill>
              </a:rPr>
              <a:t>связным</a:t>
            </a:r>
            <a:r>
              <a:rPr lang="ru-RU" sz="2800" i="1" dirty="0"/>
              <a:t>, </a:t>
            </a:r>
            <a:r>
              <a:rPr lang="ru-RU" sz="2800" dirty="0"/>
              <a:t>если в нем любая пара вершин связанная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endParaRPr lang="ru-RU" sz="1600" dirty="0" smtClean="0"/>
          </a:p>
          <a:p>
            <a:pPr marL="0" indent="0">
              <a:buNone/>
            </a:pPr>
            <a:r>
              <a:rPr lang="ru-RU" sz="2800" dirty="0" smtClean="0"/>
              <a:t>Пусть </a:t>
            </a:r>
            <a:r>
              <a:rPr lang="ru-RU" sz="2800" dirty="0"/>
              <a:t>есть граф </a:t>
            </a:r>
            <a:r>
              <a:rPr lang="en-US" sz="2800" i="1" dirty="0"/>
              <a:t>G </a:t>
            </a:r>
            <a:r>
              <a:rPr lang="ru-RU" sz="2800" dirty="0"/>
              <a:t>= (</a:t>
            </a:r>
            <a:r>
              <a:rPr lang="en-US" sz="2800" i="1" dirty="0"/>
              <a:t>V</a:t>
            </a:r>
            <a:r>
              <a:rPr lang="ru-RU" sz="2800" i="1" dirty="0"/>
              <a:t>, Е</a:t>
            </a:r>
            <a:r>
              <a:rPr lang="ru-RU" sz="2800" dirty="0"/>
              <a:t>)</a:t>
            </a:r>
            <a:r>
              <a:rPr lang="ru-RU" sz="2800" i="1" dirty="0"/>
              <a:t> </a:t>
            </a:r>
            <a:r>
              <a:rPr lang="ru-RU" sz="2800" dirty="0"/>
              <a:t>с множеством вершин </a:t>
            </a:r>
            <a:r>
              <a:rPr lang="en-US" sz="2800" i="1" dirty="0"/>
              <a:t>V </a:t>
            </a:r>
            <a:r>
              <a:rPr lang="ru-RU" sz="2800" dirty="0"/>
              <a:t>и множеством ребер </a:t>
            </a:r>
            <a:r>
              <a:rPr lang="ru-RU" sz="2800" i="1" dirty="0"/>
              <a:t>Е. </a:t>
            </a:r>
            <a:r>
              <a:rPr lang="ru-RU" sz="2800" i="1" dirty="0" smtClean="0"/>
              <a:t/>
            </a:r>
            <a:br>
              <a:rPr lang="ru-RU" sz="2800" i="1" dirty="0" smtClean="0"/>
            </a:br>
            <a:r>
              <a:rPr lang="ru-RU" sz="2800" dirty="0" smtClean="0"/>
              <a:t>Граф </a:t>
            </a:r>
            <a:r>
              <a:rPr lang="en-US" sz="2800" i="1" dirty="0"/>
              <a:t>G</a:t>
            </a:r>
            <a:r>
              <a:rPr lang="ru-RU" sz="2800" i="1" dirty="0"/>
              <a:t>' =</a:t>
            </a:r>
            <a:r>
              <a:rPr lang="en-US" sz="2800" i="1" dirty="0"/>
              <a:t> </a:t>
            </a:r>
            <a:r>
              <a:rPr lang="ru-RU" sz="2800" dirty="0"/>
              <a:t>(</a:t>
            </a:r>
            <a:r>
              <a:rPr lang="en-US" sz="2800" i="1" dirty="0"/>
              <a:t>V</a:t>
            </a:r>
            <a:r>
              <a:rPr lang="ru-RU" sz="2800" i="1" dirty="0"/>
              <a:t>’,</a:t>
            </a:r>
            <a:r>
              <a:rPr lang="en-US" sz="2800" i="1" dirty="0"/>
              <a:t> </a:t>
            </a:r>
            <a:r>
              <a:rPr lang="ru-RU" sz="2800" i="1" dirty="0"/>
              <a:t>Е'</a:t>
            </a:r>
            <a:r>
              <a:rPr lang="ru-RU" sz="2800" dirty="0"/>
              <a:t>)</a:t>
            </a:r>
            <a:r>
              <a:rPr lang="ru-RU" sz="2800" i="1" dirty="0"/>
              <a:t> </a:t>
            </a:r>
            <a:r>
              <a:rPr lang="ru-RU" sz="2800" dirty="0"/>
              <a:t>называется </a:t>
            </a:r>
            <a:r>
              <a:rPr lang="ru-RU" sz="2800" b="1" i="1" dirty="0">
                <a:solidFill>
                  <a:srgbClr val="7030A0"/>
                </a:solidFill>
              </a:rPr>
              <a:t>подграфом</a:t>
            </a:r>
            <a:r>
              <a:rPr lang="ru-RU" sz="2800" dirty="0">
                <a:solidFill>
                  <a:srgbClr val="7030A0"/>
                </a:solidFill>
              </a:rPr>
              <a:t> </a:t>
            </a:r>
            <a:r>
              <a:rPr lang="ru-RU" sz="2800" dirty="0"/>
              <a:t>графа </a:t>
            </a:r>
            <a:r>
              <a:rPr lang="en-US" sz="2800" i="1" dirty="0"/>
              <a:t>G</a:t>
            </a:r>
            <a:r>
              <a:rPr lang="ru-RU" sz="2800" dirty="0"/>
              <a:t>, если</a:t>
            </a:r>
          </a:p>
          <a:p>
            <a:pPr marL="0" indent="0">
              <a:buNone/>
            </a:pPr>
            <a:r>
              <a:rPr lang="ru-RU" sz="2800" dirty="0" smtClean="0"/>
              <a:t>	1</a:t>
            </a:r>
            <a:r>
              <a:rPr lang="ru-RU" sz="2800" dirty="0"/>
              <a:t>. множество </a:t>
            </a:r>
            <a:r>
              <a:rPr lang="en-US" sz="2800" i="1" dirty="0"/>
              <a:t>V</a:t>
            </a:r>
            <a:r>
              <a:rPr lang="ru-RU" sz="2800" i="1" dirty="0"/>
              <a:t>’ </a:t>
            </a:r>
            <a:r>
              <a:rPr lang="ru-RU" sz="2800" dirty="0"/>
              <a:t>является подмножеством множества </a:t>
            </a:r>
            <a:r>
              <a:rPr lang="en-US" sz="2800" i="1" dirty="0"/>
              <a:t>V</a:t>
            </a:r>
            <a:r>
              <a:rPr lang="ru-RU" sz="2800" i="1" dirty="0"/>
              <a:t>;</a:t>
            </a:r>
            <a:endParaRPr lang="ru-RU" sz="2800" dirty="0"/>
          </a:p>
          <a:p>
            <a:pPr marL="0" indent="0">
              <a:buNone/>
            </a:pPr>
            <a:r>
              <a:rPr lang="ru-RU" sz="2800" i="1" dirty="0" smtClean="0"/>
              <a:t>	2</a:t>
            </a:r>
            <a:r>
              <a:rPr lang="ru-RU" sz="2800" i="1" dirty="0"/>
              <a:t>. </a:t>
            </a:r>
            <a:r>
              <a:rPr lang="ru-RU" sz="2800" dirty="0"/>
              <a:t>множество </a:t>
            </a:r>
            <a:r>
              <a:rPr lang="ru-RU" sz="2800" i="1" dirty="0"/>
              <a:t>Е' </a:t>
            </a:r>
            <a:r>
              <a:rPr lang="ru-RU" sz="2800" dirty="0"/>
              <a:t>состоит из ребер (</a:t>
            </a:r>
            <a:r>
              <a:rPr lang="en-US" sz="2800" i="1" dirty="0"/>
              <a:t>v</a:t>
            </a:r>
            <a:r>
              <a:rPr lang="ru-RU" sz="2800" i="1" dirty="0"/>
              <a:t>, </a:t>
            </a:r>
            <a:r>
              <a:rPr lang="en-US" sz="2800" i="1" dirty="0"/>
              <a:t>w</a:t>
            </a:r>
            <a:r>
              <a:rPr lang="ru-RU" sz="2800" dirty="0"/>
              <a:t>)</a:t>
            </a:r>
            <a:r>
              <a:rPr lang="ru-RU" sz="2800" i="1" dirty="0"/>
              <a:t> </a:t>
            </a:r>
            <a:r>
              <a:rPr lang="ru-RU" sz="2800" dirty="0"/>
              <a:t>множества </a:t>
            </a:r>
            <a:r>
              <a:rPr lang="ru-RU" sz="2800" i="1" dirty="0"/>
              <a:t>Е </a:t>
            </a:r>
            <a:r>
              <a:rPr lang="ru-RU" sz="2800" dirty="0"/>
              <a:t>таких, что обе </a:t>
            </a:r>
            <a:r>
              <a:rPr lang="ru-RU" sz="2800" dirty="0" smtClean="0"/>
              <a:t>	вершины </a:t>
            </a:r>
            <a:r>
              <a:rPr lang="en-US" sz="2800" i="1" dirty="0"/>
              <a:t>v </a:t>
            </a:r>
            <a:r>
              <a:rPr lang="ru-RU" sz="2800" dirty="0"/>
              <a:t>и </a:t>
            </a:r>
            <a:r>
              <a:rPr lang="en-US" sz="2800" i="1" dirty="0"/>
              <a:t>w </a:t>
            </a:r>
            <a:r>
              <a:rPr lang="ru-RU" sz="2800" dirty="0"/>
              <a:t>принадлежат </a:t>
            </a:r>
            <a:r>
              <a:rPr lang="en-US" sz="2800" i="1" dirty="0" smtClean="0"/>
              <a:t>V</a:t>
            </a:r>
            <a:r>
              <a:rPr lang="ru-RU" sz="2800" i="1" dirty="0"/>
              <a:t> ’</a:t>
            </a:r>
            <a:r>
              <a:rPr lang="ru-RU" sz="2800" i="1" dirty="0" smtClean="0"/>
              <a:t>.</a:t>
            </a:r>
            <a:endParaRPr lang="ru-RU" sz="2800" dirty="0"/>
          </a:p>
          <a:p>
            <a:pPr marL="0" indent="0">
              <a:buNone/>
            </a:pPr>
            <a:r>
              <a:rPr lang="ru-RU" sz="2800" dirty="0"/>
              <a:t>Если множество </a:t>
            </a:r>
            <a:r>
              <a:rPr lang="ru-RU" sz="2800" i="1" dirty="0"/>
              <a:t>Е' </a:t>
            </a:r>
            <a:r>
              <a:rPr lang="ru-RU" sz="2800" dirty="0"/>
              <a:t>состоит из </a:t>
            </a:r>
            <a:r>
              <a:rPr lang="ru-RU" sz="2800" i="1" dirty="0"/>
              <a:t>всех </a:t>
            </a:r>
            <a:r>
              <a:rPr lang="ru-RU" sz="2800" dirty="0"/>
              <a:t>ребер (</a:t>
            </a:r>
            <a:r>
              <a:rPr lang="en-US" sz="2800" i="1" dirty="0"/>
              <a:t>v</a:t>
            </a:r>
            <a:r>
              <a:rPr lang="ru-RU" sz="2800" i="1" dirty="0"/>
              <a:t>, </a:t>
            </a:r>
            <a:r>
              <a:rPr lang="en-US" sz="2800" i="1" dirty="0"/>
              <a:t>w</a:t>
            </a:r>
            <a:r>
              <a:rPr lang="ru-RU" sz="2800" dirty="0"/>
              <a:t>)</a:t>
            </a:r>
            <a:r>
              <a:rPr lang="ru-RU" sz="2800" i="1" dirty="0"/>
              <a:t> </a:t>
            </a:r>
            <a:r>
              <a:rPr lang="ru-RU" sz="2800" dirty="0"/>
              <a:t>множества </a:t>
            </a:r>
            <a:r>
              <a:rPr lang="ru-RU" sz="2800" i="1" dirty="0"/>
              <a:t>Е </a:t>
            </a:r>
            <a:r>
              <a:rPr lang="ru-RU" sz="2800" dirty="0"/>
              <a:t>таких, что обе вершины </a:t>
            </a:r>
            <a:r>
              <a:rPr lang="en-US" sz="2800" i="1" dirty="0"/>
              <a:t>v </a:t>
            </a:r>
            <a:r>
              <a:rPr lang="ru-RU" sz="2800" dirty="0"/>
              <a:t>и </a:t>
            </a:r>
            <a:r>
              <a:rPr lang="en-US" sz="2800" i="1" dirty="0"/>
              <a:t>w </a:t>
            </a:r>
            <a:r>
              <a:rPr lang="ru-RU" sz="2800" dirty="0"/>
              <a:t>принадлежат </a:t>
            </a:r>
            <a:r>
              <a:rPr lang="en-US" sz="2800" i="1" dirty="0" smtClean="0"/>
              <a:t>V’</a:t>
            </a:r>
            <a:r>
              <a:rPr lang="ru-RU" sz="2800" i="1" dirty="0" smtClean="0"/>
              <a:t>, </a:t>
            </a:r>
            <a:r>
              <a:rPr lang="ru-RU" sz="2800" dirty="0"/>
              <a:t>то в этом случае граф </a:t>
            </a:r>
            <a:r>
              <a:rPr lang="en-US" sz="2800" i="1" dirty="0"/>
              <a:t>G</a:t>
            </a:r>
            <a:r>
              <a:rPr lang="ru-RU" sz="2800" i="1" dirty="0"/>
              <a:t>' </a:t>
            </a:r>
            <a:r>
              <a:rPr lang="ru-RU" sz="2800" dirty="0"/>
              <a:t>называется </a:t>
            </a:r>
            <a:r>
              <a:rPr lang="ru-RU" sz="2800" i="1" dirty="0"/>
              <a:t>индуцированным подграфом </a:t>
            </a:r>
            <a:r>
              <a:rPr lang="ru-RU" sz="2800" dirty="0"/>
              <a:t>графа </a:t>
            </a:r>
            <a:r>
              <a:rPr lang="en-US" sz="2800" i="1" dirty="0"/>
              <a:t>G</a:t>
            </a:r>
            <a:r>
              <a:rPr lang="ru-RU" sz="2800" i="1" dirty="0" smtClean="0"/>
              <a:t>.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49202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Вопросы для самопроверки: графа по матрице смежности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Group 2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07984"/>
              </p:ext>
            </p:extLst>
          </p:nvPr>
        </p:nvGraphicFramePr>
        <p:xfrm>
          <a:off x="866006" y="1684387"/>
          <a:ext cx="1947863" cy="1839915"/>
        </p:xfrm>
        <a:graphic>
          <a:graphicData uri="http://schemas.openxmlformats.org/drawingml/2006/table">
            <a:tbl>
              <a:tblPr/>
              <a:tblGrid>
                <a:gridCol w="38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194912"/>
              </p:ext>
            </p:extLst>
          </p:nvPr>
        </p:nvGraphicFramePr>
        <p:xfrm>
          <a:off x="867594" y="1328787"/>
          <a:ext cx="1947862" cy="396875"/>
        </p:xfrm>
        <a:graphic>
          <a:graphicData uri="http://schemas.openxmlformats.org/drawingml/2006/table">
            <a:tbl>
              <a:tblPr/>
              <a:tblGrid>
                <a:gridCol w="38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799644"/>
              </p:ext>
            </p:extLst>
          </p:nvPr>
        </p:nvGraphicFramePr>
        <p:xfrm>
          <a:off x="467544" y="1674862"/>
          <a:ext cx="388937" cy="1843088"/>
        </p:xfrm>
        <a:graphic>
          <a:graphicData uri="http://schemas.openxmlformats.org/drawingml/2006/table">
            <a:tbl>
              <a:tblPr/>
              <a:tblGrid>
                <a:gridCol w="38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Group 2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315915"/>
              </p:ext>
            </p:extLst>
          </p:nvPr>
        </p:nvGraphicFramePr>
        <p:xfrm>
          <a:off x="866006" y="4446637"/>
          <a:ext cx="1947863" cy="1839915"/>
        </p:xfrm>
        <a:graphic>
          <a:graphicData uri="http://schemas.openxmlformats.org/drawingml/2006/table">
            <a:tbl>
              <a:tblPr/>
              <a:tblGrid>
                <a:gridCol w="38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Group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959231"/>
              </p:ext>
            </p:extLst>
          </p:nvPr>
        </p:nvGraphicFramePr>
        <p:xfrm>
          <a:off x="867594" y="4091037"/>
          <a:ext cx="1947862" cy="396875"/>
        </p:xfrm>
        <a:graphic>
          <a:graphicData uri="http://schemas.openxmlformats.org/drawingml/2006/table">
            <a:tbl>
              <a:tblPr/>
              <a:tblGrid>
                <a:gridCol w="38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501054"/>
              </p:ext>
            </p:extLst>
          </p:nvPr>
        </p:nvGraphicFramePr>
        <p:xfrm>
          <a:off x="467544" y="4437112"/>
          <a:ext cx="388937" cy="1843088"/>
        </p:xfrm>
        <a:graphic>
          <a:graphicData uri="http://schemas.openxmlformats.org/drawingml/2006/table">
            <a:tbl>
              <a:tblPr/>
              <a:tblGrid>
                <a:gridCol w="38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Group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833795"/>
              </p:ext>
            </p:extLst>
          </p:nvPr>
        </p:nvGraphicFramePr>
        <p:xfrm>
          <a:off x="6758806" y="1609775"/>
          <a:ext cx="1947863" cy="1839910"/>
        </p:xfrm>
        <a:graphic>
          <a:graphicData uri="http://schemas.openxmlformats.org/drawingml/2006/table">
            <a:tbl>
              <a:tblPr/>
              <a:tblGrid>
                <a:gridCol w="38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Group 1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429305"/>
              </p:ext>
            </p:extLst>
          </p:nvPr>
        </p:nvGraphicFramePr>
        <p:xfrm>
          <a:off x="6360344" y="1600250"/>
          <a:ext cx="388937" cy="1843088"/>
        </p:xfrm>
        <a:graphic>
          <a:graphicData uri="http://schemas.openxmlformats.org/drawingml/2006/table">
            <a:tbl>
              <a:tblPr/>
              <a:tblGrid>
                <a:gridCol w="38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Group 2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187249"/>
              </p:ext>
            </p:extLst>
          </p:nvPr>
        </p:nvGraphicFramePr>
        <p:xfrm>
          <a:off x="6758806" y="4475212"/>
          <a:ext cx="1947863" cy="1839915"/>
        </p:xfrm>
        <a:graphic>
          <a:graphicData uri="http://schemas.openxmlformats.org/drawingml/2006/table">
            <a:tbl>
              <a:tblPr/>
              <a:tblGrid>
                <a:gridCol w="38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8" marB="46808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Group 2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90529"/>
              </p:ext>
            </p:extLst>
          </p:nvPr>
        </p:nvGraphicFramePr>
        <p:xfrm>
          <a:off x="6360344" y="4465687"/>
          <a:ext cx="388937" cy="1843088"/>
        </p:xfrm>
        <a:graphic>
          <a:graphicData uri="http://schemas.openxmlformats.org/drawingml/2006/table">
            <a:tbl>
              <a:tblPr/>
              <a:tblGrid>
                <a:gridCol w="38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5" name="Group 290"/>
          <p:cNvGrpSpPr>
            <a:grpSpLocks/>
          </p:cNvGrpSpPr>
          <p:nvPr/>
        </p:nvGrpSpPr>
        <p:grpSpPr bwMode="auto">
          <a:xfrm>
            <a:off x="3363144" y="1216075"/>
            <a:ext cx="2439987" cy="2470150"/>
            <a:chOff x="2055" y="551"/>
            <a:chExt cx="1537" cy="1556"/>
          </a:xfrm>
        </p:grpSpPr>
        <p:sp>
          <p:nvSpPr>
            <p:cNvPr id="16" name="Oval 277"/>
            <p:cNvSpPr>
              <a:spLocks noChangeArrowheads="1"/>
            </p:cNvSpPr>
            <p:nvPr/>
          </p:nvSpPr>
          <p:spPr bwMode="auto">
            <a:xfrm>
              <a:off x="2143" y="688"/>
              <a:ext cx="1419" cy="1419"/>
            </a:xfrm>
            <a:prstGeom prst="ellipse">
              <a:avLst/>
            </a:prstGeom>
            <a:noFill/>
            <a:ln w="12700">
              <a:solidFill>
                <a:schemeClr val="hlink"/>
              </a:solidFill>
              <a:prstDash val="dash"/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ru-RU" altLang="ru-RU" sz="1800"/>
            </a:p>
          </p:txBody>
        </p:sp>
        <p:sp>
          <p:nvSpPr>
            <p:cNvPr id="17" name="Oval 280"/>
            <p:cNvSpPr>
              <a:spLocks noChangeAspect="1" noChangeArrowheads="1"/>
            </p:cNvSpPr>
            <p:nvPr/>
          </p:nvSpPr>
          <p:spPr bwMode="auto">
            <a:xfrm>
              <a:off x="2693" y="551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0</a:t>
              </a:r>
            </a:p>
          </p:txBody>
        </p:sp>
        <p:sp>
          <p:nvSpPr>
            <p:cNvPr id="18" name="Oval 286"/>
            <p:cNvSpPr>
              <a:spLocks noChangeAspect="1" noChangeArrowheads="1"/>
            </p:cNvSpPr>
            <p:nvPr/>
          </p:nvSpPr>
          <p:spPr bwMode="auto">
            <a:xfrm>
              <a:off x="3215" y="1768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2</a:t>
              </a:r>
            </a:p>
          </p:txBody>
        </p:sp>
        <p:sp>
          <p:nvSpPr>
            <p:cNvPr id="19" name="Oval 287"/>
            <p:cNvSpPr>
              <a:spLocks noChangeAspect="1" noChangeArrowheads="1"/>
            </p:cNvSpPr>
            <p:nvPr/>
          </p:nvSpPr>
          <p:spPr bwMode="auto">
            <a:xfrm>
              <a:off x="2055" y="1006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1800"/>
                <a:t>4</a:t>
              </a:r>
              <a:endParaRPr lang="ru-RU" altLang="ru-RU" sz="1800"/>
            </a:p>
          </p:txBody>
        </p:sp>
        <p:sp>
          <p:nvSpPr>
            <p:cNvPr id="20" name="Oval 288"/>
            <p:cNvSpPr>
              <a:spLocks noChangeAspect="1" noChangeArrowheads="1"/>
            </p:cNvSpPr>
            <p:nvPr/>
          </p:nvSpPr>
          <p:spPr bwMode="auto">
            <a:xfrm>
              <a:off x="3320" y="937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1</a:t>
              </a:r>
            </a:p>
          </p:txBody>
        </p:sp>
        <p:sp>
          <p:nvSpPr>
            <p:cNvPr id="21" name="Oval 289"/>
            <p:cNvSpPr>
              <a:spLocks noChangeAspect="1" noChangeArrowheads="1"/>
            </p:cNvSpPr>
            <p:nvPr/>
          </p:nvSpPr>
          <p:spPr bwMode="auto">
            <a:xfrm>
              <a:off x="2186" y="1754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3</a:t>
              </a:r>
            </a:p>
          </p:txBody>
        </p:sp>
      </p:grpSp>
      <p:grpSp>
        <p:nvGrpSpPr>
          <p:cNvPr id="22" name="Group 291"/>
          <p:cNvGrpSpPr>
            <a:grpSpLocks/>
          </p:cNvGrpSpPr>
          <p:nvPr/>
        </p:nvGrpSpPr>
        <p:grpSpPr bwMode="auto">
          <a:xfrm>
            <a:off x="3363144" y="4045000"/>
            <a:ext cx="2439987" cy="2470150"/>
            <a:chOff x="2055" y="551"/>
            <a:chExt cx="1537" cy="1556"/>
          </a:xfrm>
        </p:grpSpPr>
        <p:sp>
          <p:nvSpPr>
            <p:cNvPr id="23" name="Oval 292"/>
            <p:cNvSpPr>
              <a:spLocks noChangeArrowheads="1"/>
            </p:cNvSpPr>
            <p:nvPr/>
          </p:nvSpPr>
          <p:spPr bwMode="auto">
            <a:xfrm>
              <a:off x="2143" y="688"/>
              <a:ext cx="1419" cy="1419"/>
            </a:xfrm>
            <a:prstGeom prst="ellipse">
              <a:avLst/>
            </a:prstGeom>
            <a:noFill/>
            <a:ln w="12700">
              <a:solidFill>
                <a:schemeClr val="hlink"/>
              </a:solidFill>
              <a:prstDash val="dash"/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ru-RU" altLang="ru-RU" sz="1800"/>
            </a:p>
          </p:txBody>
        </p:sp>
        <p:sp>
          <p:nvSpPr>
            <p:cNvPr id="24" name="Oval 293"/>
            <p:cNvSpPr>
              <a:spLocks noChangeAspect="1" noChangeArrowheads="1"/>
            </p:cNvSpPr>
            <p:nvPr/>
          </p:nvSpPr>
          <p:spPr bwMode="auto">
            <a:xfrm>
              <a:off x="2693" y="551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0</a:t>
              </a:r>
            </a:p>
          </p:txBody>
        </p:sp>
        <p:sp>
          <p:nvSpPr>
            <p:cNvPr id="25" name="Oval 294"/>
            <p:cNvSpPr>
              <a:spLocks noChangeAspect="1" noChangeArrowheads="1"/>
            </p:cNvSpPr>
            <p:nvPr/>
          </p:nvSpPr>
          <p:spPr bwMode="auto">
            <a:xfrm>
              <a:off x="3215" y="1768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2</a:t>
              </a:r>
            </a:p>
          </p:txBody>
        </p:sp>
        <p:sp>
          <p:nvSpPr>
            <p:cNvPr id="26" name="Oval 295"/>
            <p:cNvSpPr>
              <a:spLocks noChangeAspect="1" noChangeArrowheads="1"/>
            </p:cNvSpPr>
            <p:nvPr/>
          </p:nvSpPr>
          <p:spPr bwMode="auto">
            <a:xfrm>
              <a:off x="2055" y="1006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1800"/>
                <a:t>4</a:t>
              </a:r>
              <a:endParaRPr lang="ru-RU" altLang="ru-RU" sz="1800"/>
            </a:p>
          </p:txBody>
        </p:sp>
        <p:sp>
          <p:nvSpPr>
            <p:cNvPr id="27" name="Oval 296"/>
            <p:cNvSpPr>
              <a:spLocks noChangeAspect="1" noChangeArrowheads="1"/>
            </p:cNvSpPr>
            <p:nvPr/>
          </p:nvSpPr>
          <p:spPr bwMode="auto">
            <a:xfrm>
              <a:off x="3320" y="937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1</a:t>
              </a:r>
            </a:p>
          </p:txBody>
        </p:sp>
        <p:sp>
          <p:nvSpPr>
            <p:cNvPr id="28" name="Oval 297"/>
            <p:cNvSpPr>
              <a:spLocks noChangeAspect="1" noChangeArrowheads="1"/>
            </p:cNvSpPr>
            <p:nvPr/>
          </p:nvSpPr>
          <p:spPr bwMode="auto">
            <a:xfrm>
              <a:off x="2186" y="1754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466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 использования матричной формы представления графа: обнаружение цепей и циклов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3528" y="1180777"/>
            <a:ext cx="8323263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268288" indent="-2682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>
                <a:solidFill>
                  <a:schemeClr val="hlink"/>
                </a:solidFill>
              </a:rPr>
              <a:t>Задача: </a:t>
            </a:r>
            <a:r>
              <a:rPr lang="ru-RU" altLang="ru-RU" sz="2000" b="1" dirty="0"/>
              <a:t>определить, существует ли цепь длины </a:t>
            </a:r>
            <a:r>
              <a:rPr lang="en-US" altLang="ru-RU" sz="2400" b="1" dirty="0">
                <a:latin typeface="Courier New" panose="02070309020205020404" pitchFamily="49" charset="0"/>
                <a:cs typeface="Arial" panose="020B0604020202020204" pitchFamily="34" charset="0"/>
              </a:rPr>
              <a:t>k</a:t>
            </a:r>
            <a:r>
              <a:rPr lang="en-US" altLang="ru-RU" sz="2000" b="1" dirty="0"/>
              <a:t> </a:t>
            </a:r>
            <a:r>
              <a:rPr lang="ru-RU" altLang="ru-RU" sz="2000" b="1" dirty="0"/>
              <a:t>из вершины </a:t>
            </a:r>
            <a:r>
              <a:rPr lang="en-US" altLang="ru-RU" sz="2400" b="1" dirty="0" err="1">
                <a:latin typeface="Courier New" panose="02070309020205020404" pitchFamily="49" charset="0"/>
                <a:cs typeface="Arial" panose="020B0604020202020204" pitchFamily="34" charset="0"/>
              </a:rPr>
              <a:t>i</a:t>
            </a:r>
            <a:r>
              <a:rPr lang="en-US" altLang="ru-RU" sz="2000" b="1" dirty="0"/>
              <a:t> </a:t>
            </a:r>
            <a:r>
              <a:rPr lang="ru-RU" altLang="ru-RU" sz="2000" b="1" dirty="0"/>
              <a:t>в вершину </a:t>
            </a:r>
            <a:r>
              <a:rPr lang="en-US" altLang="ru-RU" sz="2400" b="1" dirty="0">
                <a:latin typeface="Courier New" panose="02070309020205020404" pitchFamily="49" charset="0"/>
                <a:cs typeface="Arial" panose="020B0604020202020204" pitchFamily="34" charset="0"/>
              </a:rPr>
              <a:t>j</a:t>
            </a:r>
            <a:r>
              <a:rPr lang="ru-RU" altLang="ru-RU" sz="2400" b="1" dirty="0">
                <a:cs typeface="Arial" panose="020B0604020202020204" pitchFamily="34" charset="0"/>
              </a:rPr>
              <a:t> </a:t>
            </a:r>
            <a:r>
              <a:rPr lang="ru-RU" altLang="ru-RU" sz="1800" b="1" dirty="0"/>
              <a:t>(или </a:t>
            </a:r>
            <a:r>
              <a:rPr lang="ru-RU" altLang="ru-RU" sz="1800" b="1" dirty="0">
                <a:solidFill>
                  <a:srgbClr val="C00000"/>
                </a:solidFill>
              </a:rPr>
              <a:t>цикл</a:t>
            </a:r>
            <a:r>
              <a:rPr lang="ru-RU" altLang="ru-RU" sz="1800" b="1" dirty="0"/>
              <a:t> длиной </a:t>
            </a:r>
            <a:r>
              <a:rPr lang="en-US" altLang="ru-RU" sz="2400" b="1" dirty="0">
                <a:latin typeface="Courier New" panose="02070309020205020404" pitchFamily="49" charset="0"/>
                <a:cs typeface="Arial" panose="020B0604020202020204" pitchFamily="34" charset="0"/>
              </a:rPr>
              <a:t>k</a:t>
            </a:r>
            <a:r>
              <a:rPr lang="en-US" altLang="ru-RU" sz="2000" b="1" dirty="0"/>
              <a:t> </a:t>
            </a:r>
            <a:r>
              <a:rPr lang="ru-RU" altLang="ru-RU" sz="2000" b="1" dirty="0"/>
              <a:t>из вершины </a:t>
            </a:r>
            <a:r>
              <a:rPr lang="en-US" altLang="ru-RU" sz="2400" b="1" dirty="0" err="1">
                <a:latin typeface="Courier New" panose="02070309020205020404" pitchFamily="49" charset="0"/>
                <a:cs typeface="Arial" panose="020B0604020202020204" pitchFamily="34" charset="0"/>
              </a:rPr>
              <a:t>i</a:t>
            </a:r>
            <a:r>
              <a:rPr lang="en-US" altLang="ru-RU" sz="2000" b="1" dirty="0"/>
              <a:t> </a:t>
            </a:r>
            <a:r>
              <a:rPr lang="ru-RU" altLang="ru-RU" sz="2000" b="1" dirty="0"/>
              <a:t>в нее саму</a:t>
            </a:r>
            <a:r>
              <a:rPr lang="ru-RU" altLang="ru-RU" sz="1800" b="1" dirty="0"/>
              <a:t>)</a:t>
            </a:r>
            <a:r>
              <a:rPr lang="ru-RU" altLang="ru-RU" sz="2000" b="1" dirty="0"/>
              <a:t>.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23528" y="3789040"/>
            <a:ext cx="704850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anose="02070309020205020404" pitchFamily="49" charset="0"/>
                <a:cs typeface="Arial" panose="020B0604020202020204" pitchFamily="34" charset="0"/>
              </a:rPr>
              <a:t>Произвольная цепь длиной 2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anose="02070309020205020404" pitchFamily="49" charset="0"/>
                <a:cs typeface="Arial" panose="020B0604020202020204" pitchFamily="34" charset="0"/>
              </a:rPr>
              <a:t>(</a:t>
            </a:r>
            <a:r>
              <a:rPr lang="en-US" altLang="ru-RU" sz="2400" b="1">
                <a:latin typeface="Courier New" panose="02070309020205020404" pitchFamily="49" charset="0"/>
                <a:cs typeface="Arial" panose="020B0604020202020204" pitchFamily="34" charset="0"/>
              </a:rPr>
              <a:t>k=2)</a:t>
            </a:r>
            <a:r>
              <a:rPr lang="ru-RU" altLang="ru-RU" sz="2400" b="1">
                <a:latin typeface="Courier New" panose="02070309020205020404" pitchFamily="49" charset="0"/>
                <a:cs typeface="Arial" panose="020B0604020202020204" pitchFamily="34" charset="0"/>
              </a:rPr>
              <a:t>будет</a:t>
            </a:r>
            <a:r>
              <a:rPr lang="ru-RU" altLang="ru-RU" sz="2400" b="1">
                <a:cs typeface="Arial" panose="020B0604020202020204" pitchFamily="34" charset="0"/>
              </a:rPr>
              <a:t>, если</a:t>
            </a:r>
            <a:r>
              <a:rPr lang="en-US" altLang="ru-RU" sz="2400" b="1">
                <a:cs typeface="Arial" panose="020B0604020202020204" pitchFamily="34" charset="0"/>
              </a:rPr>
              <a:t> </a:t>
            </a:r>
            <a:r>
              <a:rPr lang="ru-RU" altLang="ru-RU" sz="2400" b="1">
                <a:cs typeface="Arial" panose="020B0604020202020204" pitchFamily="34" charset="0"/>
              </a:rPr>
              <a:t> </a:t>
            </a:r>
            <a:r>
              <a:rPr lang="en-US" altLang="ru-RU" sz="2400" b="1">
                <a:latin typeface="Courier New" panose="02070309020205020404" pitchFamily="49" charset="0"/>
                <a:cs typeface="Arial" panose="020B0604020202020204" pitchFamily="34" charset="0"/>
              </a:rPr>
              <a:t>A[i][0]=1</a:t>
            </a:r>
            <a:r>
              <a:rPr lang="en-US" altLang="ru-RU" sz="2400" b="1">
                <a:cs typeface="Arial" panose="020B0604020202020204" pitchFamily="34" charset="0"/>
              </a:rPr>
              <a:t> </a:t>
            </a:r>
            <a:r>
              <a:rPr lang="ru-RU" altLang="ru-RU" sz="2400" b="1">
                <a:solidFill>
                  <a:schemeClr val="hlink"/>
                </a:solidFill>
                <a:cs typeface="Arial" panose="020B0604020202020204" pitchFamily="34" charset="0"/>
              </a:rPr>
              <a:t>и</a:t>
            </a:r>
            <a:r>
              <a:rPr lang="ru-RU" altLang="ru-RU" sz="2400" b="1">
                <a:cs typeface="Arial" panose="020B0604020202020204" pitchFamily="34" charset="0"/>
              </a:rPr>
              <a:t>  </a:t>
            </a:r>
            <a:r>
              <a:rPr lang="en-US" altLang="ru-RU" sz="2400" b="1">
                <a:latin typeface="Courier New" panose="02070309020205020404" pitchFamily="49" charset="0"/>
                <a:cs typeface="Arial" panose="020B0604020202020204" pitchFamily="34" charset="0"/>
              </a:rPr>
              <a:t>A[0][j]=1</a:t>
            </a:r>
            <a:r>
              <a:rPr lang="ru-RU" altLang="ru-RU" sz="2400" b="1"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925941" y="4100190"/>
            <a:ext cx="755633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>
                <a:solidFill>
                  <a:schemeClr val="hlink"/>
                </a:solidFill>
                <a:cs typeface="Arial" panose="020B0604020202020204" pitchFamily="34" charset="0"/>
              </a:rPr>
              <a:t>или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163566" y="4478015"/>
            <a:ext cx="3925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latin typeface="Courier New" panose="02070309020205020404" pitchFamily="49" charset="0"/>
                <a:cs typeface="Arial" panose="020B0604020202020204" pitchFamily="34" charset="0"/>
              </a:rPr>
              <a:t>A[i][</a:t>
            </a:r>
            <a:r>
              <a:rPr lang="ru-RU" altLang="ru-RU" sz="2400" b="1">
                <a:latin typeface="Courier New" panose="02070309020205020404" pitchFamily="49" charset="0"/>
                <a:cs typeface="Arial" panose="020B0604020202020204" pitchFamily="34" charset="0"/>
              </a:rPr>
              <a:t>1</a:t>
            </a:r>
            <a:r>
              <a:rPr lang="en-US" altLang="ru-RU" sz="2400" b="1">
                <a:latin typeface="Courier New" panose="02070309020205020404" pitchFamily="49" charset="0"/>
                <a:cs typeface="Arial" panose="020B0604020202020204" pitchFamily="34" charset="0"/>
              </a:rPr>
              <a:t>]=1</a:t>
            </a:r>
            <a:r>
              <a:rPr lang="en-US" altLang="ru-RU" sz="2400" b="1">
                <a:cs typeface="Arial" panose="020B0604020202020204" pitchFamily="34" charset="0"/>
              </a:rPr>
              <a:t> </a:t>
            </a:r>
            <a:r>
              <a:rPr lang="ru-RU" altLang="ru-RU" sz="2400" b="1">
                <a:solidFill>
                  <a:schemeClr val="hlink"/>
                </a:solidFill>
                <a:cs typeface="Arial" panose="020B0604020202020204" pitchFamily="34" charset="0"/>
              </a:rPr>
              <a:t>и</a:t>
            </a:r>
            <a:r>
              <a:rPr lang="ru-RU" altLang="ru-RU" sz="2400" b="1">
                <a:cs typeface="Arial" panose="020B0604020202020204" pitchFamily="34" charset="0"/>
              </a:rPr>
              <a:t>  </a:t>
            </a:r>
            <a:r>
              <a:rPr lang="en-US" altLang="ru-RU" sz="2400" b="1">
                <a:latin typeface="Courier New" panose="02070309020205020404" pitchFamily="49" charset="0"/>
                <a:cs typeface="Arial" panose="020B0604020202020204" pitchFamily="34" charset="0"/>
              </a:rPr>
              <a:t>A[</a:t>
            </a:r>
            <a:r>
              <a:rPr lang="ru-RU" altLang="ru-RU" sz="2400" b="1">
                <a:latin typeface="Courier New" panose="02070309020205020404" pitchFamily="49" charset="0"/>
                <a:cs typeface="Arial" panose="020B0604020202020204" pitchFamily="34" charset="0"/>
              </a:rPr>
              <a:t>1</a:t>
            </a:r>
            <a:r>
              <a:rPr lang="en-US" altLang="ru-RU" sz="2400" b="1">
                <a:latin typeface="Courier New" panose="02070309020205020404" pitchFamily="49" charset="0"/>
                <a:cs typeface="Arial" panose="020B0604020202020204" pitchFamily="34" charset="0"/>
              </a:rPr>
              <a:t>][j]=1</a:t>
            </a:r>
            <a:endParaRPr lang="ru-RU" altLang="ru-RU" sz="2400" b="1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6925941" y="4449440"/>
            <a:ext cx="755633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>
                <a:solidFill>
                  <a:schemeClr val="hlink"/>
                </a:solidFill>
                <a:cs typeface="Arial" panose="020B0604020202020204" pitchFamily="34" charset="0"/>
              </a:rPr>
              <a:t>или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163566" y="4833615"/>
            <a:ext cx="3925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latin typeface="Courier New" panose="02070309020205020404" pitchFamily="49" charset="0"/>
                <a:cs typeface="Arial" panose="020B0604020202020204" pitchFamily="34" charset="0"/>
              </a:rPr>
              <a:t>A[i][2]=1</a:t>
            </a:r>
            <a:r>
              <a:rPr lang="en-US" altLang="ru-RU" sz="2400" b="1">
                <a:cs typeface="Arial" panose="020B0604020202020204" pitchFamily="34" charset="0"/>
              </a:rPr>
              <a:t> </a:t>
            </a:r>
            <a:r>
              <a:rPr lang="ru-RU" altLang="ru-RU" sz="2400" b="1">
                <a:solidFill>
                  <a:schemeClr val="hlink"/>
                </a:solidFill>
                <a:cs typeface="Arial" panose="020B0604020202020204" pitchFamily="34" charset="0"/>
              </a:rPr>
              <a:t>и</a:t>
            </a:r>
            <a:r>
              <a:rPr lang="ru-RU" altLang="ru-RU" sz="2400" b="1">
                <a:cs typeface="Arial" panose="020B0604020202020204" pitchFamily="34" charset="0"/>
              </a:rPr>
              <a:t>  </a:t>
            </a:r>
            <a:r>
              <a:rPr lang="en-US" altLang="ru-RU" sz="2400" b="1">
                <a:latin typeface="Courier New" panose="02070309020205020404" pitchFamily="49" charset="0"/>
                <a:cs typeface="Arial" panose="020B0604020202020204" pitchFamily="34" charset="0"/>
              </a:rPr>
              <a:t>A[2][j]=1</a:t>
            </a:r>
            <a:endParaRPr lang="ru-RU" altLang="ru-RU" sz="2400" b="1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3169916" y="4143052"/>
            <a:ext cx="1347787" cy="14795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b="1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5233666" y="4143052"/>
            <a:ext cx="1347787" cy="14986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b="1"/>
          </a:p>
        </p:txBody>
      </p:sp>
      <p:sp>
        <p:nvSpPr>
          <p:cNvPr id="13" name="AutoShape 15"/>
          <p:cNvSpPr>
            <a:spLocks noChangeArrowheads="1"/>
          </p:cNvSpPr>
          <p:nvPr/>
        </p:nvSpPr>
        <p:spPr bwMode="auto">
          <a:xfrm>
            <a:off x="1531616" y="5330502"/>
            <a:ext cx="1204912" cy="471488"/>
          </a:xfrm>
          <a:prstGeom prst="wedgeRoundRectCallout">
            <a:avLst>
              <a:gd name="adj1" fmla="val 82940"/>
              <a:gd name="adj2" fmla="val -66500"/>
              <a:gd name="adj3" fmla="val 16667"/>
            </a:avLst>
          </a:prstGeom>
          <a:solidFill>
            <a:srgbClr val="D1D1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b="1">
                <a:latin typeface="Arial" charset="0"/>
              </a:rPr>
              <a:t>строка </a:t>
            </a:r>
            <a:r>
              <a:rPr lang="en-US" sz="2000" b="1">
                <a:latin typeface="Courier New" pitchFamily="49" charset="0"/>
              </a:rPr>
              <a:t>i</a:t>
            </a:r>
            <a:endParaRPr lang="ru-RU" sz="2000" b="1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14" name="AutoShape 16"/>
          <p:cNvSpPr>
            <a:spLocks noChangeArrowheads="1"/>
          </p:cNvSpPr>
          <p:nvPr/>
        </p:nvSpPr>
        <p:spPr bwMode="auto">
          <a:xfrm>
            <a:off x="3192141" y="5979790"/>
            <a:ext cx="1724025" cy="717550"/>
          </a:xfrm>
          <a:prstGeom prst="wedgeRoundRectCallout">
            <a:avLst>
              <a:gd name="adj1" fmla="val 57644"/>
              <a:gd name="adj2" fmla="val -106856"/>
              <a:gd name="adj3" fmla="val 16667"/>
            </a:avLst>
          </a:prstGeom>
          <a:solidFill>
            <a:srgbClr val="D1D1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b="1">
                <a:latin typeface="Arial" charset="0"/>
              </a:rPr>
              <a:t>логическое умножение</a:t>
            </a:r>
            <a:endParaRPr lang="ru-RU" sz="2000" b="1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15" name="AutoShape 17"/>
          <p:cNvSpPr>
            <a:spLocks noChangeArrowheads="1"/>
          </p:cNvSpPr>
          <p:nvPr/>
        </p:nvSpPr>
        <p:spPr bwMode="auto">
          <a:xfrm>
            <a:off x="5463853" y="6102027"/>
            <a:ext cx="1458913" cy="471488"/>
          </a:xfrm>
          <a:prstGeom prst="wedgeRoundRectCallout">
            <a:avLst>
              <a:gd name="adj1" fmla="val -24319"/>
              <a:gd name="adj2" fmla="val -134176"/>
              <a:gd name="adj3" fmla="val 16667"/>
            </a:avLst>
          </a:prstGeom>
          <a:solidFill>
            <a:srgbClr val="D1D1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b="1">
                <a:latin typeface="Arial" charset="0"/>
              </a:rPr>
              <a:t>столбец </a:t>
            </a:r>
            <a:r>
              <a:rPr lang="en-US" sz="2000" b="1">
                <a:latin typeface="Courier New" pitchFamily="49" charset="0"/>
              </a:rPr>
              <a:t>j</a:t>
            </a:r>
            <a:endParaRPr lang="ru-RU" sz="2000" b="1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16" name="AutoShape 18"/>
          <p:cNvSpPr>
            <a:spLocks noChangeArrowheads="1"/>
          </p:cNvSpPr>
          <p:nvPr/>
        </p:nvSpPr>
        <p:spPr bwMode="auto">
          <a:xfrm>
            <a:off x="7187878" y="5714677"/>
            <a:ext cx="1724025" cy="717550"/>
          </a:xfrm>
          <a:prstGeom prst="wedgeRoundRectCallout">
            <a:avLst>
              <a:gd name="adj1" fmla="val -39134"/>
              <a:gd name="adj2" fmla="val -125222"/>
              <a:gd name="adj3" fmla="val 16667"/>
            </a:avLst>
          </a:prstGeom>
          <a:solidFill>
            <a:srgbClr val="D1D1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b="1">
                <a:latin typeface="Arial" charset="0"/>
              </a:rPr>
              <a:t>логическое сложение</a:t>
            </a:r>
            <a:endParaRPr lang="ru-RU" sz="2000" b="1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grpSp>
        <p:nvGrpSpPr>
          <p:cNvPr id="17" name="Group 111"/>
          <p:cNvGrpSpPr>
            <a:grpSpLocks/>
          </p:cNvGrpSpPr>
          <p:nvPr/>
        </p:nvGrpSpPr>
        <p:grpSpPr bwMode="auto">
          <a:xfrm>
            <a:off x="1145853" y="2044377"/>
            <a:ext cx="2033588" cy="1822450"/>
            <a:chOff x="364" y="1134"/>
            <a:chExt cx="1281" cy="1148"/>
          </a:xfrm>
        </p:grpSpPr>
        <p:sp>
          <p:nvSpPr>
            <p:cNvPr id="18" name="Oval 20"/>
            <p:cNvSpPr>
              <a:spLocks noChangeAspect="1" noChangeArrowheads="1"/>
            </p:cNvSpPr>
            <p:nvPr/>
          </p:nvSpPr>
          <p:spPr bwMode="auto">
            <a:xfrm>
              <a:off x="763" y="1134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 b="1"/>
                <a:t>0</a:t>
              </a:r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 flipH="1">
              <a:off x="587" y="1377"/>
              <a:ext cx="219" cy="27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b="1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949" y="1401"/>
              <a:ext cx="179" cy="623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b="1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1050" y="1270"/>
              <a:ext cx="320" cy="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b="1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 flipH="1">
              <a:off x="621" y="1353"/>
              <a:ext cx="790" cy="39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b="1"/>
            </a:p>
          </p:txBody>
        </p:sp>
        <p:sp>
          <p:nvSpPr>
            <p:cNvPr id="23" name="Line 27"/>
            <p:cNvSpPr>
              <a:spLocks noChangeShapeType="1"/>
            </p:cNvSpPr>
            <p:nvPr/>
          </p:nvSpPr>
          <p:spPr bwMode="auto">
            <a:xfrm>
              <a:off x="584" y="1822"/>
              <a:ext cx="463" cy="24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b="1"/>
            </a:p>
          </p:txBody>
        </p:sp>
        <p:sp>
          <p:nvSpPr>
            <p:cNvPr id="24" name="Oval 29"/>
            <p:cNvSpPr>
              <a:spLocks noChangeAspect="1" noChangeArrowheads="1"/>
            </p:cNvSpPr>
            <p:nvPr/>
          </p:nvSpPr>
          <p:spPr bwMode="auto">
            <a:xfrm>
              <a:off x="364" y="1627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 b="1"/>
                <a:t>2</a:t>
              </a:r>
            </a:p>
          </p:txBody>
        </p:sp>
        <p:sp>
          <p:nvSpPr>
            <p:cNvPr id="25" name="Oval 30"/>
            <p:cNvSpPr>
              <a:spLocks noChangeAspect="1" noChangeArrowheads="1"/>
            </p:cNvSpPr>
            <p:nvPr/>
          </p:nvSpPr>
          <p:spPr bwMode="auto">
            <a:xfrm>
              <a:off x="1034" y="2010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 b="1"/>
                <a:t>3</a:t>
              </a:r>
            </a:p>
          </p:txBody>
        </p:sp>
        <p:sp>
          <p:nvSpPr>
            <p:cNvPr id="26" name="Oval 31"/>
            <p:cNvSpPr>
              <a:spLocks noChangeAspect="1" noChangeArrowheads="1"/>
            </p:cNvSpPr>
            <p:nvPr/>
          </p:nvSpPr>
          <p:spPr bwMode="auto">
            <a:xfrm>
              <a:off x="1373" y="1134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 b="1"/>
                <a:t>1</a:t>
              </a:r>
            </a:p>
          </p:txBody>
        </p:sp>
      </p:grpSp>
      <p:graphicFrame>
        <p:nvGraphicFramePr>
          <p:cNvPr id="27" name="Group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751041"/>
              </p:ext>
            </p:extLst>
          </p:nvPr>
        </p:nvGraphicFramePr>
        <p:xfrm>
          <a:off x="4971728" y="2312665"/>
          <a:ext cx="1558925" cy="1471624"/>
        </p:xfrm>
        <a:graphic>
          <a:graphicData uri="http://schemas.openxmlformats.org/drawingml/2006/table">
            <a:tbl>
              <a:tblPr/>
              <a:tblGrid>
                <a:gridCol w="38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8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383910"/>
              </p:ext>
            </p:extLst>
          </p:nvPr>
        </p:nvGraphicFramePr>
        <p:xfrm>
          <a:off x="4973316" y="1957065"/>
          <a:ext cx="1558925" cy="396875"/>
        </p:xfrm>
        <a:graphic>
          <a:graphicData uri="http://schemas.openxmlformats.org/drawingml/2006/table">
            <a:tbl>
              <a:tblPr/>
              <a:tblGrid>
                <a:gridCol w="38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324494"/>
              </p:ext>
            </p:extLst>
          </p:nvPr>
        </p:nvGraphicFramePr>
        <p:xfrm>
          <a:off x="4573266" y="2303140"/>
          <a:ext cx="388937" cy="1474788"/>
        </p:xfrm>
        <a:graphic>
          <a:graphicData uri="http://schemas.openxmlformats.org/drawingml/2006/table">
            <a:tbl>
              <a:tblPr/>
              <a:tblGrid>
                <a:gridCol w="38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Rectangle 118"/>
          <p:cNvSpPr>
            <a:spLocks noChangeArrowheads="1"/>
          </p:cNvSpPr>
          <p:nvPr/>
        </p:nvSpPr>
        <p:spPr bwMode="auto">
          <a:xfrm>
            <a:off x="3817616" y="2747640"/>
            <a:ext cx="73501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latin typeface="Courier New" panose="02070309020205020404" pitchFamily="49" charset="0"/>
                <a:cs typeface="Arial" panose="020B0604020202020204" pitchFamily="34" charset="0"/>
              </a:rPr>
              <a:t>A</a:t>
            </a:r>
            <a:r>
              <a:rPr lang="ru-RU" altLang="ru-RU" sz="2400" b="1">
                <a:latin typeface="Courier New" panose="02070309020205020404" pitchFamily="49" charset="0"/>
                <a:cs typeface="Arial" panose="020B0604020202020204" pitchFamily="34" charset="0"/>
              </a:rPr>
              <a:t> =</a:t>
            </a:r>
          </a:p>
        </p:txBody>
      </p:sp>
      <p:sp>
        <p:nvSpPr>
          <p:cNvPr id="31" name="Rectangle 119"/>
          <p:cNvSpPr>
            <a:spLocks noChangeArrowheads="1"/>
          </p:cNvSpPr>
          <p:nvPr/>
        </p:nvSpPr>
        <p:spPr bwMode="auto">
          <a:xfrm>
            <a:off x="6944991" y="4789165"/>
            <a:ext cx="755633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>
                <a:solidFill>
                  <a:schemeClr val="hlink"/>
                </a:solidFill>
                <a:cs typeface="Arial" panose="020B0604020202020204" pitchFamily="34" charset="0"/>
              </a:rPr>
              <a:t>или</a:t>
            </a:r>
          </a:p>
        </p:txBody>
      </p:sp>
      <p:sp>
        <p:nvSpPr>
          <p:cNvPr id="32" name="Rectangle 120"/>
          <p:cNvSpPr>
            <a:spLocks noChangeArrowheads="1"/>
          </p:cNvSpPr>
          <p:nvPr/>
        </p:nvSpPr>
        <p:spPr bwMode="auto">
          <a:xfrm>
            <a:off x="3163566" y="5209852"/>
            <a:ext cx="3925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latin typeface="Courier New" panose="02070309020205020404" pitchFamily="49" charset="0"/>
                <a:cs typeface="Arial" panose="020B0604020202020204" pitchFamily="34" charset="0"/>
              </a:rPr>
              <a:t>A[i][3]=1</a:t>
            </a:r>
            <a:r>
              <a:rPr lang="en-US" altLang="ru-RU" sz="2400" b="1">
                <a:cs typeface="Arial" panose="020B0604020202020204" pitchFamily="34" charset="0"/>
              </a:rPr>
              <a:t> </a:t>
            </a:r>
            <a:r>
              <a:rPr lang="ru-RU" altLang="ru-RU" sz="2400" b="1">
                <a:solidFill>
                  <a:schemeClr val="hlink"/>
                </a:solidFill>
                <a:cs typeface="Arial" panose="020B0604020202020204" pitchFamily="34" charset="0"/>
              </a:rPr>
              <a:t>и</a:t>
            </a:r>
            <a:r>
              <a:rPr lang="ru-RU" altLang="ru-RU" sz="2400" b="1">
                <a:cs typeface="Arial" panose="020B0604020202020204" pitchFamily="34" charset="0"/>
              </a:rPr>
              <a:t>  </a:t>
            </a:r>
            <a:r>
              <a:rPr lang="en-US" altLang="ru-RU" sz="2400" b="1">
                <a:latin typeface="Courier New" panose="02070309020205020404" pitchFamily="49" charset="0"/>
                <a:cs typeface="Arial" panose="020B0604020202020204" pitchFamily="34" charset="0"/>
              </a:rPr>
              <a:t>A[3][j]=1</a:t>
            </a:r>
            <a:endParaRPr lang="ru-RU" altLang="ru-RU" sz="2400" b="1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82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0" grpId="0"/>
      <p:bldP spid="31" grpId="0"/>
      <p:bldP spid="3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5076" y="-172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 использования матричной формы представления графа: обнаружение цепей и циклов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3528" y="1180777"/>
            <a:ext cx="8323263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268288" indent="-2682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>
                <a:solidFill>
                  <a:schemeClr val="hlink"/>
                </a:solidFill>
              </a:rPr>
              <a:t>Задача: </a:t>
            </a:r>
            <a:r>
              <a:rPr lang="ru-RU" altLang="ru-RU" sz="2000" b="1" dirty="0"/>
              <a:t>определить, существует ли цепь длины </a:t>
            </a:r>
            <a:r>
              <a:rPr lang="en-US" altLang="ru-RU" sz="2400" b="1" dirty="0">
                <a:latin typeface="Courier New" panose="02070309020205020404" pitchFamily="49" charset="0"/>
                <a:cs typeface="Arial" panose="020B0604020202020204" pitchFamily="34" charset="0"/>
              </a:rPr>
              <a:t>k</a:t>
            </a:r>
            <a:r>
              <a:rPr lang="en-US" altLang="ru-RU" sz="2000" b="1" dirty="0"/>
              <a:t> </a:t>
            </a:r>
            <a:r>
              <a:rPr lang="ru-RU" altLang="ru-RU" sz="2000" b="1" dirty="0"/>
              <a:t>из вершины </a:t>
            </a:r>
            <a:r>
              <a:rPr lang="en-US" altLang="ru-RU" sz="2400" b="1" dirty="0" err="1">
                <a:latin typeface="Courier New" panose="02070309020205020404" pitchFamily="49" charset="0"/>
                <a:cs typeface="Arial" panose="020B0604020202020204" pitchFamily="34" charset="0"/>
              </a:rPr>
              <a:t>i</a:t>
            </a:r>
            <a:r>
              <a:rPr lang="en-US" altLang="ru-RU" sz="2000" b="1" dirty="0"/>
              <a:t> </a:t>
            </a:r>
            <a:r>
              <a:rPr lang="ru-RU" altLang="ru-RU" sz="2000" b="1" dirty="0"/>
              <a:t>в вершину </a:t>
            </a:r>
            <a:r>
              <a:rPr lang="en-US" altLang="ru-RU" sz="2400" b="1" dirty="0">
                <a:latin typeface="Courier New" panose="02070309020205020404" pitchFamily="49" charset="0"/>
                <a:cs typeface="Arial" panose="020B0604020202020204" pitchFamily="34" charset="0"/>
              </a:rPr>
              <a:t>j</a:t>
            </a:r>
            <a:r>
              <a:rPr lang="ru-RU" altLang="ru-RU" sz="2400" b="1" dirty="0">
                <a:cs typeface="Arial" panose="020B0604020202020204" pitchFamily="34" charset="0"/>
              </a:rPr>
              <a:t> </a:t>
            </a:r>
            <a:r>
              <a:rPr lang="ru-RU" altLang="ru-RU" sz="1800" b="1" dirty="0"/>
              <a:t>(или </a:t>
            </a:r>
            <a:r>
              <a:rPr lang="ru-RU" altLang="ru-RU" sz="1800" b="1" dirty="0">
                <a:solidFill>
                  <a:srgbClr val="C00000"/>
                </a:solidFill>
              </a:rPr>
              <a:t>цикл</a:t>
            </a:r>
            <a:r>
              <a:rPr lang="ru-RU" altLang="ru-RU" sz="1800" b="1" dirty="0"/>
              <a:t> длиной </a:t>
            </a:r>
            <a:r>
              <a:rPr lang="en-US" altLang="ru-RU" sz="2400" b="1" dirty="0">
                <a:latin typeface="Courier New" panose="02070309020205020404" pitchFamily="49" charset="0"/>
                <a:cs typeface="Arial" panose="020B0604020202020204" pitchFamily="34" charset="0"/>
              </a:rPr>
              <a:t>k</a:t>
            </a:r>
            <a:r>
              <a:rPr lang="en-US" altLang="ru-RU" sz="2000" b="1" dirty="0"/>
              <a:t> </a:t>
            </a:r>
            <a:r>
              <a:rPr lang="ru-RU" altLang="ru-RU" sz="2000" b="1" dirty="0"/>
              <a:t>из вершины </a:t>
            </a:r>
            <a:r>
              <a:rPr lang="en-US" altLang="ru-RU" sz="2400" b="1" dirty="0" err="1">
                <a:latin typeface="Courier New" panose="02070309020205020404" pitchFamily="49" charset="0"/>
                <a:cs typeface="Arial" panose="020B0604020202020204" pitchFamily="34" charset="0"/>
              </a:rPr>
              <a:t>i</a:t>
            </a:r>
            <a:r>
              <a:rPr lang="en-US" altLang="ru-RU" sz="2000" b="1" dirty="0"/>
              <a:t> </a:t>
            </a:r>
            <a:r>
              <a:rPr lang="ru-RU" altLang="ru-RU" sz="2000" b="1" dirty="0"/>
              <a:t>в нее саму</a:t>
            </a:r>
            <a:r>
              <a:rPr lang="ru-RU" altLang="ru-RU" sz="1800" b="1" dirty="0"/>
              <a:t>)</a:t>
            </a:r>
            <a:r>
              <a:rPr lang="ru-RU" altLang="ru-RU" sz="2000" b="1" dirty="0"/>
              <a:t>.</a:t>
            </a:r>
          </a:p>
        </p:txBody>
      </p:sp>
      <p:grpSp>
        <p:nvGrpSpPr>
          <p:cNvPr id="17" name="Group 111"/>
          <p:cNvGrpSpPr>
            <a:grpSpLocks/>
          </p:cNvGrpSpPr>
          <p:nvPr/>
        </p:nvGrpSpPr>
        <p:grpSpPr bwMode="auto">
          <a:xfrm>
            <a:off x="1145853" y="2044377"/>
            <a:ext cx="2033588" cy="1822450"/>
            <a:chOff x="364" y="1134"/>
            <a:chExt cx="1281" cy="1148"/>
          </a:xfrm>
        </p:grpSpPr>
        <p:sp>
          <p:nvSpPr>
            <p:cNvPr id="18" name="Oval 20"/>
            <p:cNvSpPr>
              <a:spLocks noChangeAspect="1" noChangeArrowheads="1"/>
            </p:cNvSpPr>
            <p:nvPr/>
          </p:nvSpPr>
          <p:spPr bwMode="auto">
            <a:xfrm>
              <a:off x="763" y="1134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 b="1"/>
                <a:t>0</a:t>
              </a:r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 flipH="1">
              <a:off x="587" y="1377"/>
              <a:ext cx="219" cy="27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b="1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949" y="1401"/>
              <a:ext cx="179" cy="623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b="1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1050" y="1270"/>
              <a:ext cx="320" cy="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b="1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 flipH="1">
              <a:off x="621" y="1353"/>
              <a:ext cx="790" cy="39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b="1"/>
            </a:p>
          </p:txBody>
        </p:sp>
        <p:sp>
          <p:nvSpPr>
            <p:cNvPr id="23" name="Line 27"/>
            <p:cNvSpPr>
              <a:spLocks noChangeShapeType="1"/>
            </p:cNvSpPr>
            <p:nvPr/>
          </p:nvSpPr>
          <p:spPr bwMode="auto">
            <a:xfrm>
              <a:off x="584" y="1822"/>
              <a:ext cx="463" cy="24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b="1"/>
            </a:p>
          </p:txBody>
        </p:sp>
        <p:sp>
          <p:nvSpPr>
            <p:cNvPr id="24" name="Oval 29"/>
            <p:cNvSpPr>
              <a:spLocks noChangeAspect="1" noChangeArrowheads="1"/>
            </p:cNvSpPr>
            <p:nvPr/>
          </p:nvSpPr>
          <p:spPr bwMode="auto">
            <a:xfrm>
              <a:off x="364" y="1627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 b="1"/>
                <a:t>2</a:t>
              </a:r>
            </a:p>
          </p:txBody>
        </p:sp>
        <p:sp>
          <p:nvSpPr>
            <p:cNvPr id="25" name="Oval 30"/>
            <p:cNvSpPr>
              <a:spLocks noChangeAspect="1" noChangeArrowheads="1"/>
            </p:cNvSpPr>
            <p:nvPr/>
          </p:nvSpPr>
          <p:spPr bwMode="auto">
            <a:xfrm>
              <a:off x="1034" y="2010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 b="1"/>
                <a:t>3</a:t>
              </a:r>
            </a:p>
          </p:txBody>
        </p:sp>
        <p:sp>
          <p:nvSpPr>
            <p:cNvPr id="26" name="Oval 31"/>
            <p:cNvSpPr>
              <a:spLocks noChangeAspect="1" noChangeArrowheads="1"/>
            </p:cNvSpPr>
            <p:nvPr/>
          </p:nvSpPr>
          <p:spPr bwMode="auto">
            <a:xfrm>
              <a:off x="1373" y="1134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 b="1"/>
                <a:t>1</a:t>
              </a:r>
            </a:p>
          </p:txBody>
        </p:sp>
      </p:grpSp>
      <p:graphicFrame>
        <p:nvGraphicFramePr>
          <p:cNvPr id="27" name="Group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815658"/>
              </p:ext>
            </p:extLst>
          </p:nvPr>
        </p:nvGraphicFramePr>
        <p:xfrm>
          <a:off x="4971728" y="2312665"/>
          <a:ext cx="1558925" cy="1471624"/>
        </p:xfrm>
        <a:graphic>
          <a:graphicData uri="http://schemas.openxmlformats.org/drawingml/2006/table">
            <a:tbl>
              <a:tblPr/>
              <a:tblGrid>
                <a:gridCol w="38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8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170634"/>
              </p:ext>
            </p:extLst>
          </p:nvPr>
        </p:nvGraphicFramePr>
        <p:xfrm>
          <a:off x="4973316" y="1957065"/>
          <a:ext cx="1558925" cy="396875"/>
        </p:xfrm>
        <a:graphic>
          <a:graphicData uri="http://schemas.openxmlformats.org/drawingml/2006/table">
            <a:tbl>
              <a:tblPr/>
              <a:tblGrid>
                <a:gridCol w="38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761906"/>
              </p:ext>
            </p:extLst>
          </p:nvPr>
        </p:nvGraphicFramePr>
        <p:xfrm>
          <a:off x="4573266" y="2303140"/>
          <a:ext cx="388937" cy="1474788"/>
        </p:xfrm>
        <a:graphic>
          <a:graphicData uri="http://schemas.openxmlformats.org/drawingml/2006/table">
            <a:tbl>
              <a:tblPr/>
              <a:tblGrid>
                <a:gridCol w="38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Rectangle 118"/>
          <p:cNvSpPr>
            <a:spLocks noChangeArrowheads="1"/>
          </p:cNvSpPr>
          <p:nvPr/>
        </p:nvSpPr>
        <p:spPr bwMode="auto">
          <a:xfrm>
            <a:off x="3817616" y="2747640"/>
            <a:ext cx="73501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 dirty="0">
                <a:latin typeface="Courier New" panose="02070309020205020404" pitchFamily="49" charset="0"/>
                <a:cs typeface="Arial" panose="020B0604020202020204" pitchFamily="34" charset="0"/>
              </a:rPr>
              <a:t>A</a:t>
            </a:r>
            <a:r>
              <a:rPr lang="ru-RU" altLang="ru-RU" sz="2400" b="1" dirty="0">
                <a:latin typeface="Courier New" panose="02070309020205020404" pitchFamily="49" charset="0"/>
                <a:cs typeface="Arial" panose="020B0604020202020204" pitchFamily="34" charset="0"/>
              </a:rPr>
              <a:t> =</a:t>
            </a:r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430213" y="3783013"/>
            <a:ext cx="690721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 dirty="0">
                <a:latin typeface="Courier New" panose="02070309020205020404" pitchFamily="49" charset="0"/>
                <a:cs typeface="Arial" panose="020B0604020202020204" pitchFamily="34" charset="0"/>
              </a:rPr>
              <a:t>               A[</a:t>
            </a:r>
            <a:r>
              <a:rPr lang="en-US" altLang="ru-RU" sz="2400" b="1" dirty="0" err="1">
                <a:latin typeface="Courier New" panose="02070309020205020404" pitchFamily="49" charset="0"/>
                <a:cs typeface="Arial" panose="020B0604020202020204" pitchFamily="34" charset="0"/>
              </a:rPr>
              <a:t>i</a:t>
            </a:r>
            <a:r>
              <a:rPr lang="en-US" altLang="ru-RU" sz="2400" b="1" dirty="0">
                <a:latin typeface="Courier New" panose="02070309020205020404" pitchFamily="49" charset="0"/>
                <a:cs typeface="Arial" panose="020B0604020202020204" pitchFamily="34" charset="0"/>
              </a:rPr>
              <a:t>][0]=1</a:t>
            </a:r>
            <a:r>
              <a:rPr lang="en-US" altLang="ru-RU" sz="2400" b="1" dirty="0">
                <a:cs typeface="Arial" panose="020B0604020202020204" pitchFamily="34" charset="0"/>
              </a:rPr>
              <a:t> </a:t>
            </a:r>
            <a:r>
              <a:rPr lang="ru-RU" altLang="ru-RU" sz="2400" b="1" dirty="0">
                <a:solidFill>
                  <a:schemeClr val="hlink"/>
                </a:solidFill>
                <a:cs typeface="Arial" panose="020B0604020202020204" pitchFamily="34" charset="0"/>
              </a:rPr>
              <a:t>*</a:t>
            </a:r>
            <a:r>
              <a:rPr lang="ru-RU" altLang="ru-RU" sz="2400" b="1" dirty="0">
                <a:cs typeface="Arial" panose="020B0604020202020204" pitchFamily="34" charset="0"/>
              </a:rPr>
              <a:t>  </a:t>
            </a:r>
            <a:r>
              <a:rPr lang="en-US" altLang="ru-RU" sz="2400" b="1" dirty="0">
                <a:latin typeface="Courier New" panose="02070309020205020404" pitchFamily="49" charset="0"/>
                <a:cs typeface="Arial" panose="020B0604020202020204" pitchFamily="34" charset="0"/>
              </a:rPr>
              <a:t>A[0][j]=1</a:t>
            </a:r>
            <a:r>
              <a:rPr lang="ru-RU" altLang="ru-RU" sz="2400" b="1" dirty="0">
                <a:cs typeface="Arial" panose="020B0604020202020204" pitchFamily="34" charset="0"/>
              </a:rPr>
              <a:t> </a:t>
            </a:r>
          </a:p>
        </p:txBody>
      </p:sp>
      <p:sp>
        <p:nvSpPr>
          <p:cNvPr id="42" name="Rectangle 8"/>
          <p:cNvSpPr>
            <a:spLocks noChangeArrowheads="1"/>
          </p:cNvSpPr>
          <p:nvPr/>
        </p:nvSpPr>
        <p:spPr bwMode="auto">
          <a:xfrm>
            <a:off x="6961188" y="3751263"/>
            <a:ext cx="3619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solidFill>
                  <a:schemeClr val="hlink"/>
                </a:solidFill>
                <a:cs typeface="Arial" panose="020B0604020202020204" pitchFamily="34" charset="0"/>
              </a:rPr>
              <a:t>+</a:t>
            </a:r>
            <a:endParaRPr lang="ru-RU" altLang="ru-RU" sz="2400" b="1">
              <a:solidFill>
                <a:schemeClr val="hlink"/>
              </a:solidFill>
              <a:cs typeface="Arial" panose="020B0604020202020204" pitchFamily="34" charset="0"/>
            </a:endParaRPr>
          </a:p>
        </p:txBody>
      </p:sp>
      <p:sp>
        <p:nvSpPr>
          <p:cNvPr id="43" name="Rectangle 10"/>
          <p:cNvSpPr>
            <a:spLocks noChangeArrowheads="1"/>
          </p:cNvSpPr>
          <p:nvPr/>
        </p:nvSpPr>
        <p:spPr bwMode="auto">
          <a:xfrm>
            <a:off x="3198813" y="4129088"/>
            <a:ext cx="38750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latin typeface="Courier New" panose="02070309020205020404" pitchFamily="49" charset="0"/>
                <a:cs typeface="Arial" panose="020B0604020202020204" pitchFamily="34" charset="0"/>
              </a:rPr>
              <a:t>A[i][</a:t>
            </a:r>
            <a:r>
              <a:rPr lang="ru-RU" altLang="ru-RU" sz="2400" b="1">
                <a:latin typeface="Courier New" panose="02070309020205020404" pitchFamily="49" charset="0"/>
                <a:cs typeface="Arial" panose="020B0604020202020204" pitchFamily="34" charset="0"/>
              </a:rPr>
              <a:t>1</a:t>
            </a:r>
            <a:r>
              <a:rPr lang="en-US" altLang="ru-RU" sz="2400" b="1">
                <a:latin typeface="Courier New" panose="02070309020205020404" pitchFamily="49" charset="0"/>
                <a:cs typeface="Arial" panose="020B0604020202020204" pitchFamily="34" charset="0"/>
              </a:rPr>
              <a:t>]=1</a:t>
            </a:r>
            <a:r>
              <a:rPr lang="en-US" altLang="ru-RU" sz="2400" b="1">
                <a:cs typeface="Arial" panose="020B0604020202020204" pitchFamily="34" charset="0"/>
              </a:rPr>
              <a:t> </a:t>
            </a:r>
            <a:r>
              <a:rPr lang="ru-RU" altLang="ru-RU" sz="2400" b="1">
                <a:solidFill>
                  <a:schemeClr val="hlink"/>
                </a:solidFill>
                <a:cs typeface="Arial" panose="020B0604020202020204" pitchFamily="34" charset="0"/>
              </a:rPr>
              <a:t>*</a:t>
            </a:r>
            <a:r>
              <a:rPr lang="ru-RU" altLang="ru-RU" sz="2400" b="1">
                <a:cs typeface="Arial" panose="020B0604020202020204" pitchFamily="34" charset="0"/>
              </a:rPr>
              <a:t>  </a:t>
            </a:r>
            <a:r>
              <a:rPr lang="en-US" altLang="ru-RU" sz="2400" b="1">
                <a:latin typeface="Courier New" panose="02070309020205020404" pitchFamily="49" charset="0"/>
                <a:cs typeface="Arial" panose="020B0604020202020204" pitchFamily="34" charset="0"/>
              </a:rPr>
              <a:t>A[</a:t>
            </a:r>
            <a:r>
              <a:rPr lang="ru-RU" altLang="ru-RU" sz="2400" b="1">
                <a:latin typeface="Courier New" panose="02070309020205020404" pitchFamily="49" charset="0"/>
                <a:cs typeface="Arial" panose="020B0604020202020204" pitchFamily="34" charset="0"/>
              </a:rPr>
              <a:t>1</a:t>
            </a:r>
            <a:r>
              <a:rPr lang="en-US" altLang="ru-RU" sz="2400" b="1">
                <a:latin typeface="Courier New" panose="02070309020205020404" pitchFamily="49" charset="0"/>
                <a:cs typeface="Arial" panose="020B0604020202020204" pitchFamily="34" charset="0"/>
              </a:rPr>
              <a:t>][j]=1</a:t>
            </a:r>
            <a:endParaRPr lang="ru-RU" altLang="ru-RU" sz="2400" b="1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44" name="Rectangle 11"/>
          <p:cNvSpPr>
            <a:spLocks noChangeArrowheads="1"/>
          </p:cNvSpPr>
          <p:nvPr/>
        </p:nvSpPr>
        <p:spPr bwMode="auto">
          <a:xfrm>
            <a:off x="6961188" y="4100513"/>
            <a:ext cx="3619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solidFill>
                  <a:schemeClr val="hlink"/>
                </a:solidFill>
                <a:cs typeface="Arial" panose="020B0604020202020204" pitchFamily="34" charset="0"/>
              </a:rPr>
              <a:t>+</a:t>
            </a:r>
            <a:endParaRPr lang="ru-RU" altLang="ru-RU" sz="2400" b="1">
              <a:solidFill>
                <a:schemeClr val="hlink"/>
              </a:solidFill>
              <a:cs typeface="Arial" panose="020B0604020202020204" pitchFamily="34" charset="0"/>
            </a:endParaRPr>
          </a:p>
        </p:txBody>
      </p:sp>
      <p:sp>
        <p:nvSpPr>
          <p:cNvPr id="45" name="Rectangle 12"/>
          <p:cNvSpPr>
            <a:spLocks noChangeArrowheads="1"/>
          </p:cNvSpPr>
          <p:nvPr/>
        </p:nvSpPr>
        <p:spPr bwMode="auto">
          <a:xfrm>
            <a:off x="3198813" y="4484688"/>
            <a:ext cx="38750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latin typeface="Courier New" panose="02070309020205020404" pitchFamily="49" charset="0"/>
                <a:cs typeface="Arial" panose="020B0604020202020204" pitchFamily="34" charset="0"/>
              </a:rPr>
              <a:t>A[i][2]=1</a:t>
            </a:r>
            <a:r>
              <a:rPr lang="en-US" altLang="ru-RU" sz="2400" b="1">
                <a:cs typeface="Arial" panose="020B0604020202020204" pitchFamily="34" charset="0"/>
              </a:rPr>
              <a:t> </a:t>
            </a:r>
            <a:r>
              <a:rPr lang="ru-RU" altLang="ru-RU" sz="2400" b="1">
                <a:solidFill>
                  <a:schemeClr val="hlink"/>
                </a:solidFill>
                <a:cs typeface="Arial" panose="020B0604020202020204" pitchFamily="34" charset="0"/>
              </a:rPr>
              <a:t>*</a:t>
            </a:r>
            <a:r>
              <a:rPr lang="ru-RU" altLang="ru-RU" sz="2400" b="1">
                <a:cs typeface="Arial" panose="020B0604020202020204" pitchFamily="34" charset="0"/>
              </a:rPr>
              <a:t>  </a:t>
            </a:r>
            <a:r>
              <a:rPr lang="en-US" altLang="ru-RU" sz="2400" b="1">
                <a:latin typeface="Courier New" panose="02070309020205020404" pitchFamily="49" charset="0"/>
                <a:cs typeface="Arial" panose="020B0604020202020204" pitchFamily="34" charset="0"/>
              </a:rPr>
              <a:t>A[2][j]=1</a:t>
            </a:r>
            <a:endParaRPr lang="ru-RU" altLang="ru-RU" sz="2400" b="1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4748213" y="3794125"/>
            <a:ext cx="249237" cy="14795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b="1"/>
          </a:p>
        </p:txBody>
      </p:sp>
      <p:sp>
        <p:nvSpPr>
          <p:cNvPr id="47" name="Rectangle 14"/>
          <p:cNvSpPr>
            <a:spLocks noChangeArrowheads="1"/>
          </p:cNvSpPr>
          <p:nvPr/>
        </p:nvSpPr>
        <p:spPr bwMode="auto">
          <a:xfrm>
            <a:off x="6770688" y="3794125"/>
            <a:ext cx="303212" cy="14986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b="1"/>
          </a:p>
        </p:txBody>
      </p:sp>
      <p:sp>
        <p:nvSpPr>
          <p:cNvPr id="48" name="Rectangle 119"/>
          <p:cNvSpPr>
            <a:spLocks noChangeArrowheads="1"/>
          </p:cNvSpPr>
          <p:nvPr/>
        </p:nvSpPr>
        <p:spPr bwMode="auto">
          <a:xfrm>
            <a:off x="6980238" y="4440238"/>
            <a:ext cx="3619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solidFill>
                  <a:schemeClr val="hlink"/>
                </a:solidFill>
                <a:cs typeface="Arial" panose="020B0604020202020204" pitchFamily="34" charset="0"/>
              </a:rPr>
              <a:t>+</a:t>
            </a:r>
            <a:endParaRPr lang="ru-RU" altLang="ru-RU" sz="2400" b="1">
              <a:solidFill>
                <a:schemeClr val="hlink"/>
              </a:solidFill>
              <a:cs typeface="Arial" panose="020B0604020202020204" pitchFamily="34" charset="0"/>
            </a:endParaRPr>
          </a:p>
        </p:txBody>
      </p:sp>
      <p:sp>
        <p:nvSpPr>
          <p:cNvPr id="49" name="Rectangle 120"/>
          <p:cNvSpPr>
            <a:spLocks noChangeArrowheads="1"/>
          </p:cNvSpPr>
          <p:nvPr/>
        </p:nvSpPr>
        <p:spPr bwMode="auto">
          <a:xfrm>
            <a:off x="3198813" y="4860925"/>
            <a:ext cx="4243767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 dirty="0">
                <a:latin typeface="Courier New" panose="02070309020205020404" pitchFamily="49" charset="0"/>
                <a:cs typeface="Arial" panose="020B0604020202020204" pitchFamily="34" charset="0"/>
              </a:rPr>
              <a:t>A[</a:t>
            </a:r>
            <a:r>
              <a:rPr lang="en-US" altLang="ru-RU" sz="2400" b="1" dirty="0" err="1">
                <a:latin typeface="Courier New" panose="02070309020205020404" pitchFamily="49" charset="0"/>
                <a:cs typeface="Arial" panose="020B0604020202020204" pitchFamily="34" charset="0"/>
              </a:rPr>
              <a:t>i</a:t>
            </a:r>
            <a:r>
              <a:rPr lang="en-US" altLang="ru-RU" sz="2400" b="1" dirty="0">
                <a:latin typeface="Courier New" panose="02070309020205020404" pitchFamily="49" charset="0"/>
                <a:cs typeface="Arial" panose="020B0604020202020204" pitchFamily="34" charset="0"/>
              </a:rPr>
              <a:t>][3]=1</a:t>
            </a:r>
            <a:r>
              <a:rPr lang="en-US" altLang="ru-RU" sz="2400" b="1" dirty="0">
                <a:cs typeface="Arial" panose="020B0604020202020204" pitchFamily="34" charset="0"/>
              </a:rPr>
              <a:t> </a:t>
            </a:r>
            <a:r>
              <a:rPr lang="ru-RU" altLang="ru-RU" sz="2400" b="1" dirty="0">
                <a:solidFill>
                  <a:schemeClr val="hlink"/>
                </a:solidFill>
                <a:cs typeface="Arial" panose="020B0604020202020204" pitchFamily="34" charset="0"/>
              </a:rPr>
              <a:t>*</a:t>
            </a:r>
            <a:r>
              <a:rPr lang="ru-RU" altLang="ru-RU" sz="2400" b="1" dirty="0">
                <a:cs typeface="Arial" panose="020B0604020202020204" pitchFamily="34" charset="0"/>
              </a:rPr>
              <a:t>  </a:t>
            </a:r>
            <a:r>
              <a:rPr lang="en-US" altLang="ru-RU" sz="2400" b="1" dirty="0">
                <a:latin typeface="Courier New" panose="02070309020205020404" pitchFamily="49" charset="0"/>
                <a:cs typeface="Arial" panose="020B0604020202020204" pitchFamily="34" charset="0"/>
              </a:rPr>
              <a:t>A[3][j]=</a:t>
            </a:r>
            <a:r>
              <a:rPr lang="en-US" altLang="ru-RU" sz="2400" b="1" dirty="0" smtClean="0">
                <a:latin typeface="Courier New" panose="02070309020205020404" pitchFamily="49" charset="0"/>
                <a:cs typeface="Arial" panose="020B0604020202020204" pitchFamily="34" charset="0"/>
              </a:rPr>
              <a:t>1 </a:t>
            </a:r>
            <a:r>
              <a:rPr lang="ru-RU" alt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=</a:t>
            </a:r>
            <a:endParaRPr lang="ru-RU" altLang="ru-RU" sz="2400" b="1" dirty="0">
              <a:solidFill>
                <a:srgbClr val="C0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50" name="Rectangle 120"/>
          <p:cNvSpPr>
            <a:spLocks noChangeArrowheads="1"/>
          </p:cNvSpPr>
          <p:nvPr/>
        </p:nvSpPr>
        <p:spPr bwMode="auto">
          <a:xfrm>
            <a:off x="3198813" y="5335588"/>
            <a:ext cx="34845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latin typeface="Courier New" panose="02070309020205020404" pitchFamily="49" charset="0"/>
                <a:cs typeface="Arial" panose="020B0604020202020204" pitchFamily="34" charset="0"/>
              </a:rPr>
              <a:t>A </a:t>
            </a:r>
            <a:r>
              <a:rPr lang="ru-RU" altLang="ru-RU" sz="2400" b="1">
                <a:solidFill>
                  <a:schemeClr val="hlink"/>
                </a:solidFill>
                <a:cs typeface="Arial" panose="020B0604020202020204" pitchFamily="34" charset="0"/>
              </a:rPr>
              <a:t>*</a:t>
            </a:r>
            <a:r>
              <a:rPr lang="ru-RU" altLang="ru-RU" sz="2400" b="1">
                <a:cs typeface="Arial" panose="020B0604020202020204" pitchFamily="34" charset="0"/>
              </a:rPr>
              <a:t>  </a:t>
            </a:r>
            <a:r>
              <a:rPr lang="en-US" altLang="ru-RU" sz="2400" b="1">
                <a:latin typeface="Courier New" panose="02070309020205020404" pitchFamily="49" charset="0"/>
                <a:cs typeface="Arial" panose="020B0604020202020204" pitchFamily="34" charset="0"/>
              </a:rPr>
              <a:t>A = A</a:t>
            </a:r>
            <a:r>
              <a:rPr lang="ru-RU" altLang="ru-RU" sz="2400" b="1" baseline="30000">
                <a:latin typeface="Courier New" panose="02070309020205020404" pitchFamily="49" charset="0"/>
                <a:cs typeface="Arial" panose="020B0604020202020204" pitchFamily="34" charset="0"/>
              </a:rPr>
              <a:t>2</a:t>
            </a:r>
            <a:r>
              <a:rPr lang="ru-RU" altLang="ru-RU" sz="2400" b="1">
                <a:latin typeface="Courier New" panose="02070309020205020404" pitchFamily="49" charset="0"/>
                <a:cs typeface="Arial" panose="020B0604020202020204" pitchFamily="34" charset="0"/>
              </a:rPr>
              <a:t>, т.е. </a:t>
            </a:r>
            <a:r>
              <a:rPr lang="en-US" altLang="ru-RU" sz="2400" b="1">
                <a:latin typeface="Courier New" panose="02070309020205020404" pitchFamily="49" charset="0"/>
                <a:cs typeface="Arial" panose="020B0604020202020204" pitchFamily="34" charset="0"/>
              </a:rPr>
              <a:t>A</a:t>
            </a:r>
            <a:r>
              <a:rPr lang="ru-RU" altLang="ru-RU" sz="2400" b="1" baseline="30000">
                <a:latin typeface="Courier New" panose="02070309020205020404" pitchFamily="49" charset="0"/>
                <a:cs typeface="Arial" panose="020B0604020202020204" pitchFamily="34" charset="0"/>
              </a:rPr>
              <a:t>к</a:t>
            </a:r>
            <a:endParaRPr lang="ru-RU" altLang="ru-RU" sz="2400" b="1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51" name="Rectangle 119"/>
          <p:cNvSpPr>
            <a:spLocks noChangeArrowheads="1"/>
          </p:cNvSpPr>
          <p:nvPr/>
        </p:nvSpPr>
        <p:spPr bwMode="auto">
          <a:xfrm>
            <a:off x="2770188" y="5308600"/>
            <a:ext cx="360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 dirty="0">
                <a:solidFill>
                  <a:srgbClr val="C00000"/>
                </a:solidFill>
                <a:cs typeface="Arial" panose="020B0604020202020204" pitchFamily="34" charset="0"/>
              </a:rPr>
              <a:t>=</a:t>
            </a:r>
            <a:endParaRPr lang="ru-RU" altLang="ru-RU" sz="24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04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50" grpId="0"/>
      <p:bldP spid="5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 использования матричной формы представления графа: обнаружение цепей и циклов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33552" y="1888456"/>
            <a:ext cx="2522538" cy="525401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2800" b="1">
                <a:latin typeface="Courier New" panose="02070309020205020404" pitchFamily="49" charset="0"/>
                <a:cs typeface="Arial" panose="020B0604020202020204" pitchFamily="34" charset="0"/>
              </a:rPr>
              <a:t>M</a:t>
            </a:r>
            <a:r>
              <a:rPr lang="ru-RU" altLang="ru-RU" sz="2800" b="1" baseline="30000">
                <a:latin typeface="Courier New" panose="02070309020205020404" pitchFamily="49" charset="0"/>
                <a:cs typeface="Arial" panose="020B0604020202020204" pitchFamily="34" charset="0"/>
              </a:rPr>
              <a:t>2</a:t>
            </a:r>
            <a:r>
              <a:rPr lang="en-US" altLang="ru-RU" sz="2800" b="1">
                <a:latin typeface="Courier New" panose="02070309020205020404" pitchFamily="49" charset="0"/>
                <a:cs typeface="Arial" panose="020B0604020202020204" pitchFamily="34" charset="0"/>
              </a:rPr>
              <a:t> = M </a:t>
            </a:r>
            <a:r>
              <a:rPr lang="en-US" altLang="ru-RU" sz="2800" b="1">
                <a:latin typeface="Courier New" panose="02070309020205020404" pitchFamily="49" charset="0"/>
                <a:cs typeface="Arial" panose="020B0604020202020204" pitchFamily="34" charset="0"/>
                <a:sym typeface="Symbol" panose="05050102010706020507" pitchFamily="18" charset="2"/>
              </a:rPr>
              <a:t> M</a:t>
            </a:r>
            <a:endParaRPr lang="en-US" altLang="ru-RU" sz="2800" b="1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39552" y="1340768"/>
            <a:ext cx="6561138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>
                <a:solidFill>
                  <a:schemeClr val="hlink"/>
                </a:solidFill>
              </a:rPr>
              <a:t>Логическое умножение матрицы на себя:</a:t>
            </a:r>
            <a:endParaRPr lang="ru-RU" altLang="ru-RU" sz="2400" b="1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20527" y="1859881"/>
            <a:ext cx="1970088" cy="717550"/>
          </a:xfrm>
          <a:prstGeom prst="wedgeRoundRectCallout">
            <a:avLst>
              <a:gd name="adj1" fmla="val 86824"/>
              <a:gd name="adj2" fmla="val -11060"/>
              <a:gd name="adj3" fmla="val 16667"/>
            </a:avLst>
          </a:prstGeom>
          <a:solidFill>
            <a:srgbClr val="D1D1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b="1">
                <a:latin typeface="Arial" charset="0"/>
              </a:rPr>
              <a:t>матрица путей длины 2</a:t>
            </a:r>
            <a:endParaRPr lang="ru-RU" sz="2000" b="1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graphicFrame>
        <p:nvGraphicFramePr>
          <p:cNvPr id="8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621461"/>
              </p:ext>
            </p:extLst>
          </p:nvPr>
        </p:nvGraphicFramePr>
        <p:xfrm>
          <a:off x="1558727" y="3171156"/>
          <a:ext cx="1558925" cy="1471624"/>
        </p:xfrm>
        <a:graphic>
          <a:graphicData uri="http://schemas.openxmlformats.org/drawingml/2006/table">
            <a:tbl>
              <a:tblPr/>
              <a:tblGrid>
                <a:gridCol w="38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37"/>
          <p:cNvSpPr>
            <a:spLocks noChangeArrowheads="1"/>
          </p:cNvSpPr>
          <p:nvPr/>
        </p:nvSpPr>
        <p:spPr bwMode="auto">
          <a:xfrm>
            <a:off x="633215" y="3569618"/>
            <a:ext cx="855019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>
                <a:latin typeface="Courier New" panose="02070309020205020404" pitchFamily="49" charset="0"/>
                <a:cs typeface="Arial" panose="020B0604020202020204" pitchFamily="34" charset="0"/>
              </a:rPr>
              <a:t>M</a:t>
            </a:r>
            <a:r>
              <a:rPr lang="ru-RU" altLang="ru-RU" sz="2800" b="1" baseline="30000">
                <a:latin typeface="Courier New" panose="02070309020205020404" pitchFamily="49" charset="0"/>
                <a:cs typeface="Arial" panose="020B0604020202020204" pitchFamily="34" charset="0"/>
              </a:rPr>
              <a:t>2</a:t>
            </a:r>
            <a:r>
              <a:rPr lang="en-US" altLang="ru-RU" sz="2800" b="1">
                <a:cs typeface="Arial" panose="020B0604020202020204" pitchFamily="34" charset="0"/>
              </a:rPr>
              <a:t> </a:t>
            </a:r>
            <a:r>
              <a:rPr lang="en-US" altLang="ru-RU" sz="2800" b="1">
                <a:latin typeface="Courier New" panose="02070309020205020404" pitchFamily="49" charset="0"/>
                <a:cs typeface="Arial" panose="020B0604020202020204" pitchFamily="34" charset="0"/>
              </a:rPr>
              <a:t>=</a:t>
            </a:r>
            <a:endParaRPr lang="ru-RU" altLang="ru-RU" sz="2800" b="1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10" name="Rectangle 40"/>
          <p:cNvSpPr>
            <a:spLocks noChangeArrowheads="1"/>
          </p:cNvSpPr>
          <p:nvPr/>
        </p:nvSpPr>
        <p:spPr bwMode="auto">
          <a:xfrm>
            <a:off x="3160515" y="3575968"/>
            <a:ext cx="457474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>
                <a:latin typeface="Courier New" panose="02070309020205020404" pitchFamily="49" charset="0"/>
                <a:cs typeface="Arial" panose="020B0604020202020204" pitchFamily="34" charset="0"/>
                <a:sym typeface="Symbol" panose="05050102010706020507" pitchFamily="18" charset="2"/>
              </a:rPr>
              <a:t></a:t>
            </a:r>
            <a:endParaRPr lang="ru-RU" altLang="ru-RU" sz="2800" b="1">
              <a:latin typeface="Courier New" panose="02070309020205020404" pitchFamily="49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graphicFrame>
        <p:nvGraphicFramePr>
          <p:cNvPr id="1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762508"/>
              </p:ext>
            </p:extLst>
          </p:nvPr>
        </p:nvGraphicFramePr>
        <p:xfrm>
          <a:off x="3744715" y="3171156"/>
          <a:ext cx="1558925" cy="1471624"/>
        </p:xfrm>
        <a:graphic>
          <a:graphicData uri="http://schemas.openxmlformats.org/drawingml/2006/table">
            <a:tbl>
              <a:tblPr/>
              <a:tblGrid>
                <a:gridCol w="38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Rectangle 69"/>
          <p:cNvSpPr>
            <a:spLocks noChangeArrowheads="1"/>
          </p:cNvSpPr>
          <p:nvPr/>
        </p:nvSpPr>
        <p:spPr bwMode="auto">
          <a:xfrm>
            <a:off x="5346502" y="3575968"/>
            <a:ext cx="39656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>
                <a:latin typeface="Courier New" panose="02070309020205020404" pitchFamily="49" charset="0"/>
                <a:cs typeface="Arial" panose="020B0604020202020204" pitchFamily="34" charset="0"/>
              </a:rPr>
              <a:t>=</a:t>
            </a:r>
            <a:endParaRPr lang="ru-RU" altLang="ru-RU" sz="2800" b="1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graphicFrame>
        <p:nvGraphicFramePr>
          <p:cNvPr id="13" name="Group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195840"/>
              </p:ext>
            </p:extLst>
          </p:nvPr>
        </p:nvGraphicFramePr>
        <p:xfrm>
          <a:off x="6006902" y="3171156"/>
          <a:ext cx="1558925" cy="1471624"/>
        </p:xfrm>
        <a:graphic>
          <a:graphicData uri="http://schemas.openxmlformats.org/drawingml/2006/table">
            <a:tbl>
              <a:tblPr/>
              <a:tblGrid>
                <a:gridCol w="38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4" name="Group 102"/>
          <p:cNvGrpSpPr>
            <a:grpSpLocks/>
          </p:cNvGrpSpPr>
          <p:nvPr/>
        </p:nvGrpSpPr>
        <p:grpSpPr bwMode="auto">
          <a:xfrm>
            <a:off x="6886377" y="1459831"/>
            <a:ext cx="2033588" cy="1822450"/>
            <a:chOff x="364" y="1134"/>
            <a:chExt cx="1281" cy="1148"/>
          </a:xfrm>
        </p:grpSpPr>
        <p:sp>
          <p:nvSpPr>
            <p:cNvPr id="15" name="Oval 103"/>
            <p:cNvSpPr>
              <a:spLocks noChangeAspect="1" noChangeArrowheads="1"/>
            </p:cNvSpPr>
            <p:nvPr/>
          </p:nvSpPr>
          <p:spPr bwMode="auto">
            <a:xfrm>
              <a:off x="763" y="1134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 b="1"/>
                <a:t>0</a:t>
              </a:r>
            </a:p>
          </p:txBody>
        </p:sp>
        <p:sp>
          <p:nvSpPr>
            <p:cNvPr id="16" name="Line 104"/>
            <p:cNvSpPr>
              <a:spLocks noChangeShapeType="1"/>
            </p:cNvSpPr>
            <p:nvPr/>
          </p:nvSpPr>
          <p:spPr bwMode="auto">
            <a:xfrm flipH="1">
              <a:off x="587" y="1377"/>
              <a:ext cx="219" cy="27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b="1"/>
            </a:p>
          </p:txBody>
        </p:sp>
        <p:sp>
          <p:nvSpPr>
            <p:cNvPr id="17" name="Line 105"/>
            <p:cNvSpPr>
              <a:spLocks noChangeShapeType="1"/>
            </p:cNvSpPr>
            <p:nvPr/>
          </p:nvSpPr>
          <p:spPr bwMode="auto">
            <a:xfrm>
              <a:off x="949" y="1401"/>
              <a:ext cx="179" cy="623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b="1"/>
            </a:p>
          </p:txBody>
        </p:sp>
        <p:sp>
          <p:nvSpPr>
            <p:cNvPr id="18" name="Line 106"/>
            <p:cNvSpPr>
              <a:spLocks noChangeShapeType="1"/>
            </p:cNvSpPr>
            <p:nvPr/>
          </p:nvSpPr>
          <p:spPr bwMode="auto">
            <a:xfrm>
              <a:off x="1050" y="1270"/>
              <a:ext cx="320" cy="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b="1"/>
            </a:p>
          </p:txBody>
        </p:sp>
        <p:sp>
          <p:nvSpPr>
            <p:cNvPr id="19" name="Line 107"/>
            <p:cNvSpPr>
              <a:spLocks noChangeShapeType="1"/>
            </p:cNvSpPr>
            <p:nvPr/>
          </p:nvSpPr>
          <p:spPr bwMode="auto">
            <a:xfrm flipH="1">
              <a:off x="621" y="1353"/>
              <a:ext cx="790" cy="39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b="1"/>
            </a:p>
          </p:txBody>
        </p:sp>
        <p:sp>
          <p:nvSpPr>
            <p:cNvPr id="20" name="Line 108"/>
            <p:cNvSpPr>
              <a:spLocks noChangeShapeType="1"/>
            </p:cNvSpPr>
            <p:nvPr/>
          </p:nvSpPr>
          <p:spPr bwMode="auto">
            <a:xfrm>
              <a:off x="584" y="1822"/>
              <a:ext cx="463" cy="24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b="1"/>
            </a:p>
          </p:txBody>
        </p:sp>
        <p:sp>
          <p:nvSpPr>
            <p:cNvPr id="21" name="Oval 109"/>
            <p:cNvSpPr>
              <a:spLocks noChangeAspect="1" noChangeArrowheads="1"/>
            </p:cNvSpPr>
            <p:nvPr/>
          </p:nvSpPr>
          <p:spPr bwMode="auto">
            <a:xfrm>
              <a:off x="364" y="1627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 b="1"/>
                <a:t>2</a:t>
              </a:r>
            </a:p>
          </p:txBody>
        </p:sp>
        <p:sp>
          <p:nvSpPr>
            <p:cNvPr id="22" name="Oval 110"/>
            <p:cNvSpPr>
              <a:spLocks noChangeAspect="1" noChangeArrowheads="1"/>
            </p:cNvSpPr>
            <p:nvPr/>
          </p:nvSpPr>
          <p:spPr bwMode="auto">
            <a:xfrm>
              <a:off x="1034" y="2010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 b="1"/>
                <a:t>3</a:t>
              </a:r>
            </a:p>
          </p:txBody>
        </p:sp>
        <p:sp>
          <p:nvSpPr>
            <p:cNvPr id="23" name="Oval 111"/>
            <p:cNvSpPr>
              <a:spLocks noChangeAspect="1" noChangeArrowheads="1"/>
            </p:cNvSpPr>
            <p:nvPr/>
          </p:nvSpPr>
          <p:spPr bwMode="auto">
            <a:xfrm>
              <a:off x="1373" y="1134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 b="1"/>
                <a:t>1</a:t>
              </a:r>
            </a:p>
          </p:txBody>
        </p:sp>
      </p:grpSp>
      <p:graphicFrame>
        <p:nvGraphicFramePr>
          <p:cNvPr id="24" name="Group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937808"/>
              </p:ext>
            </p:extLst>
          </p:nvPr>
        </p:nvGraphicFramePr>
        <p:xfrm>
          <a:off x="6000552" y="2823493"/>
          <a:ext cx="1558925" cy="396875"/>
        </p:xfrm>
        <a:graphic>
          <a:graphicData uri="http://schemas.openxmlformats.org/drawingml/2006/table">
            <a:tbl>
              <a:tblPr/>
              <a:tblGrid>
                <a:gridCol w="38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roup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191272"/>
              </p:ext>
            </p:extLst>
          </p:nvPr>
        </p:nvGraphicFramePr>
        <p:xfrm>
          <a:off x="5600502" y="3169568"/>
          <a:ext cx="388938" cy="1474788"/>
        </p:xfrm>
        <a:graphic>
          <a:graphicData uri="http://schemas.openxmlformats.org/drawingml/2006/table">
            <a:tbl>
              <a:tblPr/>
              <a:tblGrid>
                <a:gridCol w="38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Rectangle 142"/>
          <p:cNvSpPr>
            <a:spLocks noChangeArrowheads="1"/>
          </p:cNvSpPr>
          <p:nvPr/>
        </p:nvSpPr>
        <p:spPr bwMode="auto">
          <a:xfrm>
            <a:off x="633215" y="4842793"/>
            <a:ext cx="7728696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>
                <a:latin typeface="Courier New" panose="02070309020205020404" pitchFamily="49" charset="0"/>
                <a:cs typeface="Arial" panose="020B0604020202020204" pitchFamily="34" charset="0"/>
              </a:rPr>
              <a:t>M</a:t>
            </a:r>
            <a:r>
              <a:rPr lang="ru-RU" altLang="ru-RU" sz="2800" b="1" baseline="30000">
                <a:latin typeface="Courier New" panose="02070309020205020404" pitchFamily="49" charset="0"/>
                <a:cs typeface="Arial" panose="020B0604020202020204" pitchFamily="34" charset="0"/>
              </a:rPr>
              <a:t>2</a:t>
            </a:r>
            <a:r>
              <a:rPr lang="en-US" altLang="ru-RU" sz="2800" b="1">
                <a:latin typeface="Courier New" panose="02070309020205020404" pitchFamily="49" charset="0"/>
                <a:cs typeface="Arial" panose="020B0604020202020204" pitchFamily="34" charset="0"/>
              </a:rPr>
              <a:t>[2][0]</a:t>
            </a:r>
            <a:r>
              <a:rPr lang="en-US" altLang="ru-RU" sz="2800" b="1">
                <a:cs typeface="Arial" panose="020B0604020202020204" pitchFamily="34" charset="0"/>
              </a:rPr>
              <a:t> </a:t>
            </a:r>
            <a:r>
              <a:rPr lang="en-US" altLang="ru-RU" sz="2800" b="1">
                <a:latin typeface="Courier New" panose="02070309020205020404" pitchFamily="49" charset="0"/>
                <a:cs typeface="Arial" panose="020B0604020202020204" pitchFamily="34" charset="0"/>
              </a:rPr>
              <a:t>= 0</a:t>
            </a:r>
            <a:r>
              <a:rPr lang="en-US" altLang="ru-RU" sz="2800" b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·</a:t>
            </a:r>
            <a:r>
              <a:rPr lang="en-US" altLang="ru-RU" sz="2800" b="1">
                <a:latin typeface="Courier New" panose="02070309020205020404" pitchFamily="49" charset="0"/>
                <a:cs typeface="Arial" panose="020B0604020202020204" pitchFamily="34" charset="0"/>
              </a:rPr>
              <a:t>0 + 1</a:t>
            </a:r>
            <a:r>
              <a:rPr lang="en-US" altLang="ru-RU" sz="2800" b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·</a:t>
            </a:r>
            <a:r>
              <a:rPr lang="en-US" altLang="ru-RU" sz="2800" b="1">
                <a:latin typeface="Courier New" panose="02070309020205020404" pitchFamily="49" charset="0"/>
                <a:cs typeface="Arial" panose="020B0604020202020204" pitchFamily="34" charset="0"/>
              </a:rPr>
              <a:t>1 + 0</a:t>
            </a:r>
            <a:r>
              <a:rPr lang="en-US" altLang="ru-RU" sz="2800" b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·</a:t>
            </a:r>
            <a:r>
              <a:rPr lang="en-US" altLang="ru-RU" sz="2800" b="1">
                <a:latin typeface="Courier New" panose="02070309020205020404" pitchFamily="49" charset="0"/>
                <a:cs typeface="Arial" panose="020B0604020202020204" pitchFamily="34" charset="0"/>
              </a:rPr>
              <a:t>0 + 1</a:t>
            </a:r>
            <a:r>
              <a:rPr lang="en-US" altLang="ru-RU" sz="2800" b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·</a:t>
            </a:r>
            <a:r>
              <a:rPr lang="en-US" altLang="ru-RU" sz="2800" b="1">
                <a:latin typeface="Courier New" panose="02070309020205020404" pitchFamily="49" charset="0"/>
                <a:cs typeface="Arial" panose="020B0604020202020204" pitchFamily="34" charset="0"/>
              </a:rPr>
              <a:t>1 = 1</a:t>
            </a:r>
            <a:endParaRPr lang="ru-RU" altLang="ru-RU" sz="2800" b="1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27" name="Rectangle 143"/>
          <p:cNvSpPr>
            <a:spLocks noChangeArrowheads="1"/>
          </p:cNvSpPr>
          <p:nvPr/>
        </p:nvSpPr>
        <p:spPr bwMode="auto">
          <a:xfrm>
            <a:off x="1511102" y="3864893"/>
            <a:ext cx="1647825" cy="4445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b="1"/>
          </a:p>
        </p:txBody>
      </p:sp>
      <p:sp>
        <p:nvSpPr>
          <p:cNvPr id="28" name="Rectangle 144"/>
          <p:cNvSpPr>
            <a:spLocks noChangeArrowheads="1"/>
          </p:cNvSpPr>
          <p:nvPr/>
        </p:nvSpPr>
        <p:spPr bwMode="auto">
          <a:xfrm>
            <a:off x="3698677" y="3129881"/>
            <a:ext cx="479425" cy="154781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b="1"/>
          </a:p>
        </p:txBody>
      </p:sp>
      <p:sp>
        <p:nvSpPr>
          <p:cNvPr id="29" name="AutoShape 145"/>
          <p:cNvSpPr>
            <a:spLocks noChangeArrowheads="1"/>
          </p:cNvSpPr>
          <p:nvPr/>
        </p:nvSpPr>
        <p:spPr bwMode="auto">
          <a:xfrm>
            <a:off x="2306440" y="5677818"/>
            <a:ext cx="1931987" cy="482600"/>
          </a:xfrm>
          <a:prstGeom prst="wedgeRoundRectCallout">
            <a:avLst>
              <a:gd name="adj1" fmla="val 61176"/>
              <a:gd name="adj2" fmla="val -128949"/>
              <a:gd name="adj3" fmla="val 16667"/>
            </a:avLst>
          </a:prstGeom>
          <a:solidFill>
            <a:srgbClr val="D1D1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b="1">
                <a:latin typeface="Arial" charset="0"/>
              </a:rPr>
              <a:t>маршрут 2-1-0</a:t>
            </a:r>
            <a:endParaRPr lang="ru-RU" sz="2000" b="1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30" name="AutoShape 146"/>
          <p:cNvSpPr>
            <a:spLocks noChangeArrowheads="1"/>
          </p:cNvSpPr>
          <p:nvPr/>
        </p:nvSpPr>
        <p:spPr bwMode="auto">
          <a:xfrm>
            <a:off x="4889302" y="5696868"/>
            <a:ext cx="1931988" cy="482600"/>
          </a:xfrm>
          <a:prstGeom prst="wedgeRoundRectCallout">
            <a:avLst>
              <a:gd name="adj1" fmla="val 61176"/>
              <a:gd name="adj2" fmla="val -128949"/>
              <a:gd name="adj3" fmla="val 16667"/>
            </a:avLst>
          </a:prstGeom>
          <a:solidFill>
            <a:srgbClr val="D1D1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b="1">
                <a:latin typeface="Arial" charset="0"/>
              </a:rPr>
              <a:t>маршрут 2-3-0</a:t>
            </a:r>
            <a:endParaRPr lang="ru-RU" sz="2000" b="1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25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26" grpId="0"/>
      <p:bldP spid="27" grpId="0" animBg="1"/>
      <p:bldP spid="28" grpId="0" animBg="1"/>
      <p:bldP spid="29" grpId="0" animBg="1"/>
      <p:bldP spid="3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 использования матричной формы представления графа: обнаружение цепей и циклов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2962275" y="1895252"/>
            <a:ext cx="2522538" cy="525401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2800" b="1">
                <a:latin typeface="Courier New" panose="02070309020205020404" pitchFamily="49" charset="0"/>
                <a:cs typeface="Arial" panose="020B0604020202020204" pitchFamily="34" charset="0"/>
              </a:rPr>
              <a:t>M</a:t>
            </a:r>
            <a:r>
              <a:rPr lang="ru-RU" altLang="ru-RU" sz="2800" b="1" baseline="30000">
                <a:latin typeface="Courier New" panose="02070309020205020404" pitchFamily="49" charset="0"/>
                <a:cs typeface="Arial" panose="020B0604020202020204" pitchFamily="34" charset="0"/>
              </a:rPr>
              <a:t>3</a:t>
            </a:r>
            <a:r>
              <a:rPr lang="en-US" altLang="ru-RU" sz="2800" b="1">
                <a:latin typeface="Courier New" panose="02070309020205020404" pitchFamily="49" charset="0"/>
                <a:cs typeface="Arial" panose="020B0604020202020204" pitchFamily="34" charset="0"/>
              </a:rPr>
              <a:t> = M</a:t>
            </a:r>
            <a:r>
              <a:rPr lang="ru-RU" altLang="ru-RU" sz="2800" b="1" baseline="30000">
                <a:latin typeface="Courier New" panose="02070309020205020404" pitchFamily="49" charset="0"/>
                <a:cs typeface="Arial" panose="020B0604020202020204" pitchFamily="34" charset="0"/>
              </a:rPr>
              <a:t>2</a:t>
            </a:r>
            <a:r>
              <a:rPr lang="en-US" altLang="ru-RU" sz="2800" b="1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ru-RU" sz="2800" b="1">
                <a:latin typeface="Courier New" panose="02070309020205020404" pitchFamily="49" charset="0"/>
                <a:cs typeface="Arial" panose="020B0604020202020204" pitchFamily="34" charset="0"/>
                <a:sym typeface="Symbol" panose="05050102010706020507" pitchFamily="18" charset="2"/>
              </a:rPr>
              <a:t> M</a:t>
            </a:r>
            <a:endParaRPr lang="en-US" altLang="ru-RU" sz="2800" b="1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358775" y="1196752"/>
            <a:ext cx="83232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>
                <a:solidFill>
                  <a:schemeClr val="hlink"/>
                </a:solidFill>
              </a:rPr>
              <a:t>Матрица существования путей длины 3:</a:t>
            </a:r>
            <a:endParaRPr lang="ru-RU" altLang="ru-RU" sz="2400" b="1"/>
          </a:p>
        </p:txBody>
      </p:sp>
      <p:graphicFrame>
        <p:nvGraphicFramePr>
          <p:cNvPr id="33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194128"/>
              </p:ext>
            </p:extLst>
          </p:nvPr>
        </p:nvGraphicFramePr>
        <p:xfrm>
          <a:off x="3232150" y="3027140"/>
          <a:ext cx="1558925" cy="1471624"/>
        </p:xfrm>
        <a:graphic>
          <a:graphicData uri="http://schemas.openxmlformats.org/drawingml/2006/table">
            <a:tbl>
              <a:tblPr/>
              <a:tblGrid>
                <a:gridCol w="38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195263" y="3425602"/>
            <a:ext cx="855019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>
                <a:latin typeface="Courier New" panose="02070309020205020404" pitchFamily="49" charset="0"/>
                <a:cs typeface="Arial" panose="020B0604020202020204" pitchFamily="34" charset="0"/>
              </a:rPr>
              <a:t>M</a:t>
            </a:r>
            <a:r>
              <a:rPr lang="ru-RU" altLang="ru-RU" sz="2800" b="1" baseline="30000">
                <a:latin typeface="Courier New" panose="02070309020205020404" pitchFamily="49" charset="0"/>
                <a:cs typeface="Arial" panose="020B0604020202020204" pitchFamily="34" charset="0"/>
              </a:rPr>
              <a:t>3</a:t>
            </a:r>
            <a:r>
              <a:rPr lang="en-US" altLang="ru-RU" sz="2800" b="1">
                <a:cs typeface="Arial" panose="020B0604020202020204" pitchFamily="34" charset="0"/>
              </a:rPr>
              <a:t> </a:t>
            </a:r>
            <a:r>
              <a:rPr lang="en-US" altLang="ru-RU" sz="2800" b="1">
                <a:latin typeface="Courier New" panose="02070309020205020404" pitchFamily="49" charset="0"/>
                <a:cs typeface="Arial" panose="020B0604020202020204" pitchFamily="34" charset="0"/>
              </a:rPr>
              <a:t>=</a:t>
            </a:r>
            <a:endParaRPr lang="ru-RU" altLang="ru-RU" sz="2800" b="1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722563" y="3431952"/>
            <a:ext cx="457474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>
                <a:latin typeface="Courier New" panose="02070309020205020404" pitchFamily="49" charset="0"/>
                <a:cs typeface="Arial" panose="020B0604020202020204" pitchFamily="34" charset="0"/>
                <a:sym typeface="Symbol" panose="05050102010706020507" pitchFamily="18" charset="2"/>
              </a:rPr>
              <a:t></a:t>
            </a:r>
            <a:endParaRPr lang="ru-RU" altLang="ru-RU" sz="2800" b="1">
              <a:latin typeface="Courier New" panose="02070309020205020404" pitchFamily="49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6" name="Rectangle 63"/>
          <p:cNvSpPr>
            <a:spLocks noChangeArrowheads="1"/>
          </p:cNvSpPr>
          <p:nvPr/>
        </p:nvSpPr>
        <p:spPr bwMode="auto">
          <a:xfrm>
            <a:off x="4879975" y="3431952"/>
            <a:ext cx="39656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>
                <a:latin typeface="Courier New" panose="02070309020205020404" pitchFamily="49" charset="0"/>
                <a:cs typeface="Arial" panose="020B0604020202020204" pitchFamily="34" charset="0"/>
              </a:rPr>
              <a:t>=</a:t>
            </a:r>
            <a:endParaRPr lang="ru-RU" altLang="ru-RU" sz="2800" b="1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graphicFrame>
        <p:nvGraphicFramePr>
          <p:cNvPr id="37" name="Group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617161"/>
              </p:ext>
            </p:extLst>
          </p:nvPr>
        </p:nvGraphicFramePr>
        <p:xfrm>
          <a:off x="5568950" y="3027140"/>
          <a:ext cx="1558925" cy="1471624"/>
        </p:xfrm>
        <a:graphic>
          <a:graphicData uri="http://schemas.openxmlformats.org/drawingml/2006/table">
            <a:tbl>
              <a:tblPr/>
              <a:tblGrid>
                <a:gridCol w="38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8" name="Group 91"/>
          <p:cNvGrpSpPr>
            <a:grpSpLocks/>
          </p:cNvGrpSpPr>
          <p:nvPr/>
        </p:nvGrpSpPr>
        <p:grpSpPr bwMode="auto">
          <a:xfrm>
            <a:off x="6705600" y="1315815"/>
            <a:ext cx="2033588" cy="1822450"/>
            <a:chOff x="364" y="1134"/>
            <a:chExt cx="1281" cy="1148"/>
          </a:xfrm>
        </p:grpSpPr>
        <p:sp>
          <p:nvSpPr>
            <p:cNvPr id="39" name="Oval 92"/>
            <p:cNvSpPr>
              <a:spLocks noChangeAspect="1" noChangeArrowheads="1"/>
            </p:cNvSpPr>
            <p:nvPr/>
          </p:nvSpPr>
          <p:spPr bwMode="auto">
            <a:xfrm>
              <a:off x="763" y="1134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 b="1"/>
                <a:t>0</a:t>
              </a:r>
            </a:p>
          </p:txBody>
        </p:sp>
        <p:sp>
          <p:nvSpPr>
            <p:cNvPr id="40" name="Line 93"/>
            <p:cNvSpPr>
              <a:spLocks noChangeShapeType="1"/>
            </p:cNvSpPr>
            <p:nvPr/>
          </p:nvSpPr>
          <p:spPr bwMode="auto">
            <a:xfrm flipH="1">
              <a:off x="587" y="1377"/>
              <a:ext cx="219" cy="27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b="1"/>
            </a:p>
          </p:txBody>
        </p:sp>
        <p:sp>
          <p:nvSpPr>
            <p:cNvPr id="41" name="Line 94"/>
            <p:cNvSpPr>
              <a:spLocks noChangeShapeType="1"/>
            </p:cNvSpPr>
            <p:nvPr/>
          </p:nvSpPr>
          <p:spPr bwMode="auto">
            <a:xfrm>
              <a:off x="949" y="1401"/>
              <a:ext cx="179" cy="623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b="1"/>
            </a:p>
          </p:txBody>
        </p:sp>
        <p:sp>
          <p:nvSpPr>
            <p:cNvPr id="42" name="Line 95"/>
            <p:cNvSpPr>
              <a:spLocks noChangeShapeType="1"/>
            </p:cNvSpPr>
            <p:nvPr/>
          </p:nvSpPr>
          <p:spPr bwMode="auto">
            <a:xfrm>
              <a:off x="1050" y="1270"/>
              <a:ext cx="320" cy="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b="1"/>
            </a:p>
          </p:txBody>
        </p:sp>
        <p:sp>
          <p:nvSpPr>
            <p:cNvPr id="43" name="Line 96"/>
            <p:cNvSpPr>
              <a:spLocks noChangeShapeType="1"/>
            </p:cNvSpPr>
            <p:nvPr/>
          </p:nvSpPr>
          <p:spPr bwMode="auto">
            <a:xfrm flipH="1">
              <a:off x="621" y="1353"/>
              <a:ext cx="790" cy="39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b="1"/>
            </a:p>
          </p:txBody>
        </p:sp>
        <p:sp>
          <p:nvSpPr>
            <p:cNvPr id="44" name="Line 97"/>
            <p:cNvSpPr>
              <a:spLocks noChangeShapeType="1"/>
            </p:cNvSpPr>
            <p:nvPr/>
          </p:nvSpPr>
          <p:spPr bwMode="auto">
            <a:xfrm>
              <a:off x="584" y="1822"/>
              <a:ext cx="463" cy="24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b="1"/>
            </a:p>
          </p:txBody>
        </p:sp>
        <p:sp>
          <p:nvSpPr>
            <p:cNvPr id="45" name="Oval 98"/>
            <p:cNvSpPr>
              <a:spLocks noChangeAspect="1" noChangeArrowheads="1"/>
            </p:cNvSpPr>
            <p:nvPr/>
          </p:nvSpPr>
          <p:spPr bwMode="auto">
            <a:xfrm>
              <a:off x="364" y="1627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 b="1"/>
                <a:t>2</a:t>
              </a:r>
            </a:p>
          </p:txBody>
        </p:sp>
        <p:sp>
          <p:nvSpPr>
            <p:cNvPr id="46" name="Oval 99"/>
            <p:cNvSpPr>
              <a:spLocks noChangeAspect="1" noChangeArrowheads="1"/>
            </p:cNvSpPr>
            <p:nvPr/>
          </p:nvSpPr>
          <p:spPr bwMode="auto">
            <a:xfrm>
              <a:off x="1034" y="2010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 b="1"/>
                <a:t>3</a:t>
              </a:r>
            </a:p>
          </p:txBody>
        </p:sp>
        <p:sp>
          <p:nvSpPr>
            <p:cNvPr id="47" name="Oval 100"/>
            <p:cNvSpPr>
              <a:spLocks noChangeAspect="1" noChangeArrowheads="1"/>
            </p:cNvSpPr>
            <p:nvPr/>
          </p:nvSpPr>
          <p:spPr bwMode="auto">
            <a:xfrm>
              <a:off x="1373" y="1134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 b="1"/>
                <a:t>1</a:t>
              </a:r>
            </a:p>
          </p:txBody>
        </p:sp>
      </p:grpSp>
      <p:graphicFrame>
        <p:nvGraphicFramePr>
          <p:cNvPr id="48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307597"/>
              </p:ext>
            </p:extLst>
          </p:nvPr>
        </p:nvGraphicFramePr>
        <p:xfrm>
          <a:off x="5562600" y="2679477"/>
          <a:ext cx="1558925" cy="396875"/>
        </p:xfrm>
        <a:graphic>
          <a:graphicData uri="http://schemas.openxmlformats.org/drawingml/2006/table">
            <a:tbl>
              <a:tblPr/>
              <a:tblGrid>
                <a:gridCol w="38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Group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914224"/>
              </p:ext>
            </p:extLst>
          </p:nvPr>
        </p:nvGraphicFramePr>
        <p:xfrm>
          <a:off x="5162550" y="3025552"/>
          <a:ext cx="388938" cy="1474788"/>
        </p:xfrm>
        <a:graphic>
          <a:graphicData uri="http://schemas.openxmlformats.org/drawingml/2006/table">
            <a:tbl>
              <a:tblPr/>
              <a:tblGrid>
                <a:gridCol w="38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0" name="Group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817226"/>
              </p:ext>
            </p:extLst>
          </p:nvPr>
        </p:nvGraphicFramePr>
        <p:xfrm>
          <a:off x="1109663" y="3027140"/>
          <a:ext cx="1558925" cy="1471624"/>
        </p:xfrm>
        <a:graphic>
          <a:graphicData uri="http://schemas.openxmlformats.org/drawingml/2006/table">
            <a:tbl>
              <a:tblPr/>
              <a:tblGrid>
                <a:gridCol w="38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" name="AutoShape 173"/>
          <p:cNvSpPr>
            <a:spLocks noChangeArrowheads="1"/>
          </p:cNvSpPr>
          <p:nvPr/>
        </p:nvSpPr>
        <p:spPr bwMode="auto">
          <a:xfrm>
            <a:off x="7354888" y="3524027"/>
            <a:ext cx="1639887" cy="962025"/>
          </a:xfrm>
          <a:prstGeom prst="wedgeRoundRectCallout">
            <a:avLst>
              <a:gd name="adj1" fmla="val -68972"/>
              <a:gd name="adj2" fmla="val 34981"/>
              <a:gd name="adj3" fmla="val 16667"/>
            </a:avLst>
          </a:prstGeom>
          <a:solidFill>
            <a:srgbClr val="D1D1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b="1">
                <a:latin typeface="Arial" charset="0"/>
              </a:rPr>
              <a:t>на главной диагонали – циклы!</a:t>
            </a:r>
            <a:endParaRPr lang="ru-RU" sz="2000" b="1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graphicFrame>
        <p:nvGraphicFramePr>
          <p:cNvPr id="52" name="Group 1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437964"/>
              </p:ext>
            </p:extLst>
          </p:nvPr>
        </p:nvGraphicFramePr>
        <p:xfrm>
          <a:off x="3232150" y="5006752"/>
          <a:ext cx="1558925" cy="1471624"/>
        </p:xfrm>
        <a:graphic>
          <a:graphicData uri="http://schemas.openxmlformats.org/drawingml/2006/table">
            <a:tbl>
              <a:tblPr/>
              <a:tblGrid>
                <a:gridCol w="38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Rectangle 201"/>
          <p:cNvSpPr>
            <a:spLocks noChangeArrowheads="1"/>
          </p:cNvSpPr>
          <p:nvPr/>
        </p:nvSpPr>
        <p:spPr bwMode="auto">
          <a:xfrm>
            <a:off x="195263" y="5405215"/>
            <a:ext cx="855019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>
                <a:latin typeface="Courier New" panose="02070309020205020404" pitchFamily="49" charset="0"/>
                <a:cs typeface="Arial" panose="020B0604020202020204" pitchFamily="34" charset="0"/>
              </a:rPr>
              <a:t>M</a:t>
            </a:r>
            <a:r>
              <a:rPr lang="en-US" altLang="ru-RU" sz="2800" b="1" baseline="30000">
                <a:latin typeface="Courier New" panose="02070309020205020404" pitchFamily="49" charset="0"/>
                <a:cs typeface="Arial" panose="020B0604020202020204" pitchFamily="34" charset="0"/>
              </a:rPr>
              <a:t>4</a:t>
            </a:r>
            <a:r>
              <a:rPr lang="en-US" altLang="ru-RU" sz="2800" b="1">
                <a:cs typeface="Arial" panose="020B0604020202020204" pitchFamily="34" charset="0"/>
              </a:rPr>
              <a:t> </a:t>
            </a:r>
            <a:r>
              <a:rPr lang="en-US" altLang="ru-RU" sz="2800" b="1">
                <a:latin typeface="Courier New" panose="02070309020205020404" pitchFamily="49" charset="0"/>
                <a:cs typeface="Arial" panose="020B0604020202020204" pitchFamily="34" charset="0"/>
              </a:rPr>
              <a:t>=</a:t>
            </a:r>
            <a:endParaRPr lang="ru-RU" altLang="ru-RU" sz="2800" b="1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54" name="Rectangle 202"/>
          <p:cNvSpPr>
            <a:spLocks noChangeArrowheads="1"/>
          </p:cNvSpPr>
          <p:nvPr/>
        </p:nvSpPr>
        <p:spPr bwMode="auto">
          <a:xfrm>
            <a:off x="2722563" y="5411565"/>
            <a:ext cx="457474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>
                <a:latin typeface="Courier New" panose="02070309020205020404" pitchFamily="49" charset="0"/>
                <a:cs typeface="Arial" panose="020B0604020202020204" pitchFamily="34" charset="0"/>
                <a:sym typeface="Symbol" panose="05050102010706020507" pitchFamily="18" charset="2"/>
              </a:rPr>
              <a:t></a:t>
            </a:r>
            <a:endParaRPr lang="ru-RU" altLang="ru-RU" sz="2800" b="1">
              <a:latin typeface="Courier New" panose="02070309020205020404" pitchFamily="49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55" name="Rectangle 203"/>
          <p:cNvSpPr>
            <a:spLocks noChangeArrowheads="1"/>
          </p:cNvSpPr>
          <p:nvPr/>
        </p:nvSpPr>
        <p:spPr bwMode="auto">
          <a:xfrm>
            <a:off x="4879975" y="5411565"/>
            <a:ext cx="39656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>
                <a:latin typeface="Courier New" panose="02070309020205020404" pitchFamily="49" charset="0"/>
                <a:cs typeface="Arial" panose="020B0604020202020204" pitchFamily="34" charset="0"/>
              </a:rPr>
              <a:t>=</a:t>
            </a:r>
            <a:endParaRPr lang="ru-RU" altLang="ru-RU" sz="2800" b="1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graphicFrame>
        <p:nvGraphicFramePr>
          <p:cNvPr id="56" name="Group 3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443718"/>
              </p:ext>
            </p:extLst>
          </p:nvPr>
        </p:nvGraphicFramePr>
        <p:xfrm>
          <a:off x="5568950" y="5006752"/>
          <a:ext cx="1558925" cy="1471624"/>
        </p:xfrm>
        <a:graphic>
          <a:graphicData uri="http://schemas.openxmlformats.org/drawingml/2006/table">
            <a:tbl>
              <a:tblPr/>
              <a:tblGrid>
                <a:gridCol w="38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7" name="Group 2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102854"/>
              </p:ext>
            </p:extLst>
          </p:nvPr>
        </p:nvGraphicFramePr>
        <p:xfrm>
          <a:off x="5562600" y="4659090"/>
          <a:ext cx="1558925" cy="396875"/>
        </p:xfrm>
        <a:graphic>
          <a:graphicData uri="http://schemas.openxmlformats.org/drawingml/2006/table">
            <a:tbl>
              <a:tblPr/>
              <a:tblGrid>
                <a:gridCol w="38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Group 2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613736"/>
              </p:ext>
            </p:extLst>
          </p:nvPr>
        </p:nvGraphicFramePr>
        <p:xfrm>
          <a:off x="5162550" y="5005165"/>
          <a:ext cx="388938" cy="1474788"/>
        </p:xfrm>
        <a:graphic>
          <a:graphicData uri="http://schemas.openxmlformats.org/drawingml/2006/table">
            <a:tbl>
              <a:tblPr/>
              <a:tblGrid>
                <a:gridCol w="38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9" name="Group 2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188277"/>
              </p:ext>
            </p:extLst>
          </p:nvPr>
        </p:nvGraphicFramePr>
        <p:xfrm>
          <a:off x="1109663" y="5006752"/>
          <a:ext cx="1558925" cy="1471624"/>
        </p:xfrm>
        <a:graphic>
          <a:graphicData uri="http://schemas.openxmlformats.org/drawingml/2006/table">
            <a:tbl>
              <a:tblPr/>
              <a:tblGrid>
                <a:gridCol w="38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56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51" grpId="0" animBg="1"/>
      <p:bldP spid="53" grpId="0"/>
      <p:bldP spid="54" grpId="0"/>
      <p:bldP spid="5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9144000" cy="1572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 использования матричной формы представления графа: обнаружение цепей и циклов: </a:t>
            </a:r>
            <a:r>
              <a:rPr lang="en-US" altLang="ru-RU" sz="2900" b="1" dirty="0">
                <a:solidFill>
                  <a:srgbClr val="FF0000"/>
                </a:solidFill>
              </a:rPr>
              <a:t>C</a:t>
            </a:r>
            <a:r>
              <a:rPr lang="ru-RU" altLang="ru-RU" sz="2900" b="1" dirty="0">
                <a:solidFill>
                  <a:srgbClr val="FF0000"/>
                </a:solidFill>
              </a:rPr>
              <a:t>охранение информации о цепях и циклов длиной не более </a:t>
            </a:r>
            <a:r>
              <a:rPr lang="en-US" altLang="ru-RU" sz="2900" b="1" dirty="0">
                <a:solidFill>
                  <a:srgbClr val="FF0000"/>
                </a:solidFill>
              </a:rPr>
              <a:t>k</a:t>
            </a:r>
            <a:endParaRPr lang="ru-RU" altLang="ru-RU" sz="2900" b="1" dirty="0">
              <a:solidFill>
                <a:srgbClr val="FF0000"/>
              </a:solidFill>
            </a:endParaRPr>
          </a:p>
          <a:p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0" name="Group 102"/>
          <p:cNvGrpSpPr>
            <a:grpSpLocks/>
          </p:cNvGrpSpPr>
          <p:nvPr/>
        </p:nvGrpSpPr>
        <p:grpSpPr bwMode="auto">
          <a:xfrm>
            <a:off x="6705600" y="1174502"/>
            <a:ext cx="2033588" cy="1822450"/>
            <a:chOff x="364" y="1134"/>
            <a:chExt cx="1281" cy="1148"/>
          </a:xfrm>
        </p:grpSpPr>
        <p:sp>
          <p:nvSpPr>
            <p:cNvPr id="61" name="Oval 103"/>
            <p:cNvSpPr>
              <a:spLocks noChangeAspect="1" noChangeArrowheads="1"/>
            </p:cNvSpPr>
            <p:nvPr/>
          </p:nvSpPr>
          <p:spPr bwMode="auto">
            <a:xfrm>
              <a:off x="763" y="1134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0</a:t>
              </a:r>
            </a:p>
          </p:txBody>
        </p:sp>
        <p:sp>
          <p:nvSpPr>
            <p:cNvPr id="62" name="Line 104"/>
            <p:cNvSpPr>
              <a:spLocks noChangeShapeType="1"/>
            </p:cNvSpPr>
            <p:nvPr/>
          </p:nvSpPr>
          <p:spPr bwMode="auto">
            <a:xfrm flipH="1">
              <a:off x="587" y="1377"/>
              <a:ext cx="219" cy="27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63" name="Line 105"/>
            <p:cNvSpPr>
              <a:spLocks noChangeShapeType="1"/>
            </p:cNvSpPr>
            <p:nvPr/>
          </p:nvSpPr>
          <p:spPr bwMode="auto">
            <a:xfrm>
              <a:off x="949" y="1401"/>
              <a:ext cx="179" cy="623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64" name="Line 106"/>
            <p:cNvSpPr>
              <a:spLocks noChangeShapeType="1"/>
            </p:cNvSpPr>
            <p:nvPr/>
          </p:nvSpPr>
          <p:spPr bwMode="auto">
            <a:xfrm>
              <a:off x="1050" y="1270"/>
              <a:ext cx="320" cy="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65" name="Line 107"/>
            <p:cNvSpPr>
              <a:spLocks noChangeShapeType="1"/>
            </p:cNvSpPr>
            <p:nvPr/>
          </p:nvSpPr>
          <p:spPr bwMode="auto">
            <a:xfrm flipH="1">
              <a:off x="621" y="1353"/>
              <a:ext cx="790" cy="39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66" name="Line 108"/>
            <p:cNvSpPr>
              <a:spLocks noChangeShapeType="1"/>
            </p:cNvSpPr>
            <p:nvPr/>
          </p:nvSpPr>
          <p:spPr bwMode="auto">
            <a:xfrm>
              <a:off x="584" y="1822"/>
              <a:ext cx="463" cy="24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67" name="Oval 109"/>
            <p:cNvSpPr>
              <a:spLocks noChangeAspect="1" noChangeArrowheads="1"/>
            </p:cNvSpPr>
            <p:nvPr/>
          </p:nvSpPr>
          <p:spPr bwMode="auto">
            <a:xfrm>
              <a:off x="364" y="1627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2</a:t>
              </a:r>
            </a:p>
          </p:txBody>
        </p:sp>
        <p:sp>
          <p:nvSpPr>
            <p:cNvPr id="68" name="Oval 110"/>
            <p:cNvSpPr>
              <a:spLocks noChangeAspect="1" noChangeArrowheads="1"/>
            </p:cNvSpPr>
            <p:nvPr/>
          </p:nvSpPr>
          <p:spPr bwMode="auto">
            <a:xfrm>
              <a:off x="1034" y="2010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3</a:t>
              </a:r>
            </a:p>
          </p:txBody>
        </p:sp>
        <p:sp>
          <p:nvSpPr>
            <p:cNvPr id="69" name="Oval 111"/>
            <p:cNvSpPr>
              <a:spLocks noChangeAspect="1" noChangeArrowheads="1"/>
            </p:cNvSpPr>
            <p:nvPr/>
          </p:nvSpPr>
          <p:spPr bwMode="auto">
            <a:xfrm>
              <a:off x="1373" y="1134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1</a:t>
              </a:r>
            </a:p>
          </p:txBody>
        </p:sp>
      </p:grpSp>
      <p:sp>
        <p:nvSpPr>
          <p:cNvPr id="81" name="Rectangle 4"/>
          <p:cNvSpPr>
            <a:spLocks noChangeArrowheads="1"/>
          </p:cNvSpPr>
          <p:nvPr/>
        </p:nvSpPr>
        <p:spPr bwMode="auto">
          <a:xfrm>
            <a:off x="2701925" y="1715778"/>
            <a:ext cx="3228975" cy="5238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2800" b="1">
                <a:latin typeface="Courier New" panose="02070309020205020404" pitchFamily="49" charset="0"/>
                <a:cs typeface="Arial" panose="020B0604020202020204" pitchFamily="34" charset="0"/>
              </a:rPr>
              <a:t>M</a:t>
            </a:r>
            <a:r>
              <a:rPr lang="en-US" altLang="ru-RU" sz="2800" b="1" baseline="-25000">
                <a:latin typeface="Courier New" panose="02070309020205020404" pitchFamily="49" charset="0"/>
                <a:cs typeface="Arial" panose="020B0604020202020204" pitchFamily="34" charset="0"/>
              </a:rPr>
              <a:t>k</a:t>
            </a:r>
            <a:r>
              <a:rPr lang="en-US" altLang="ru-RU" sz="2800" b="1">
                <a:latin typeface="Courier New" panose="02070309020205020404" pitchFamily="49" charset="0"/>
                <a:cs typeface="Arial" panose="020B0604020202020204" pitchFamily="34" charset="0"/>
              </a:rPr>
              <a:t> = M or M</a:t>
            </a:r>
            <a:r>
              <a:rPr lang="en-US" altLang="ru-RU" sz="2800" b="1" baseline="30000">
                <a:latin typeface="Courier New" panose="02070309020205020404" pitchFamily="49" charset="0"/>
                <a:cs typeface="Arial" panose="020B0604020202020204" pitchFamily="34" charset="0"/>
              </a:rPr>
              <a:t>k</a:t>
            </a:r>
            <a:endParaRPr lang="en-US" altLang="ru-RU" sz="2800" b="1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82" name="Rectangle 6"/>
          <p:cNvSpPr>
            <a:spLocks noChangeArrowheads="1"/>
          </p:cNvSpPr>
          <p:nvPr/>
        </p:nvSpPr>
        <p:spPr bwMode="auto">
          <a:xfrm>
            <a:off x="357982" y="1173647"/>
            <a:ext cx="656113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 dirty="0">
                <a:solidFill>
                  <a:schemeClr val="hlink"/>
                </a:solidFill>
              </a:rPr>
              <a:t>Логическое сложение матрицы на себя:</a:t>
            </a:r>
            <a:endParaRPr lang="ru-RU" altLang="ru-RU" sz="2400" b="1" dirty="0"/>
          </a:p>
        </p:txBody>
      </p:sp>
      <p:graphicFrame>
        <p:nvGraphicFramePr>
          <p:cNvPr id="83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89517"/>
              </p:ext>
            </p:extLst>
          </p:nvPr>
        </p:nvGraphicFramePr>
        <p:xfrm>
          <a:off x="1377950" y="2927041"/>
          <a:ext cx="1558925" cy="1471624"/>
        </p:xfrm>
        <a:graphic>
          <a:graphicData uri="http://schemas.openxmlformats.org/drawingml/2006/table">
            <a:tbl>
              <a:tblPr/>
              <a:tblGrid>
                <a:gridCol w="38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4" name="Rectangle 37"/>
          <p:cNvSpPr>
            <a:spLocks noChangeArrowheads="1"/>
          </p:cNvSpPr>
          <p:nvPr/>
        </p:nvSpPr>
        <p:spPr bwMode="auto">
          <a:xfrm>
            <a:off x="452438" y="3325503"/>
            <a:ext cx="855019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>
                <a:latin typeface="Courier New" panose="02070309020205020404" pitchFamily="49" charset="0"/>
                <a:cs typeface="Arial" panose="020B0604020202020204" pitchFamily="34" charset="0"/>
              </a:rPr>
              <a:t>M</a:t>
            </a:r>
            <a:r>
              <a:rPr lang="ru-RU" altLang="ru-RU" sz="2800" b="1" baseline="30000">
                <a:latin typeface="Courier New" panose="02070309020205020404" pitchFamily="49" charset="0"/>
                <a:cs typeface="Arial" panose="020B0604020202020204" pitchFamily="34" charset="0"/>
              </a:rPr>
              <a:t>2</a:t>
            </a:r>
            <a:r>
              <a:rPr lang="en-US" altLang="ru-RU" sz="2800" b="1">
                <a:cs typeface="Arial" panose="020B0604020202020204" pitchFamily="34" charset="0"/>
              </a:rPr>
              <a:t> </a:t>
            </a:r>
            <a:r>
              <a:rPr lang="en-US" altLang="ru-RU" sz="2800" b="1">
                <a:latin typeface="Courier New" panose="02070309020205020404" pitchFamily="49" charset="0"/>
                <a:cs typeface="Arial" panose="020B0604020202020204" pitchFamily="34" charset="0"/>
              </a:rPr>
              <a:t>=</a:t>
            </a:r>
            <a:endParaRPr lang="ru-RU" altLang="ru-RU" sz="2800" b="1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85" name="Rectangle 40"/>
          <p:cNvSpPr>
            <a:spLocks noChangeArrowheads="1"/>
          </p:cNvSpPr>
          <p:nvPr/>
        </p:nvSpPr>
        <p:spPr bwMode="auto">
          <a:xfrm>
            <a:off x="2979738" y="3331853"/>
            <a:ext cx="457474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>
                <a:latin typeface="Courier New" panose="02070309020205020404" pitchFamily="49" charset="0"/>
                <a:cs typeface="Arial" panose="020B0604020202020204" pitchFamily="34" charset="0"/>
                <a:sym typeface="Symbol" panose="05050102010706020507" pitchFamily="18" charset="2"/>
              </a:rPr>
              <a:t></a:t>
            </a:r>
            <a:endParaRPr lang="ru-RU" altLang="ru-RU" sz="2800" b="1">
              <a:latin typeface="Courier New" panose="02070309020205020404" pitchFamily="49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graphicFrame>
        <p:nvGraphicFramePr>
          <p:cNvPr id="86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108096"/>
              </p:ext>
            </p:extLst>
          </p:nvPr>
        </p:nvGraphicFramePr>
        <p:xfrm>
          <a:off x="3563938" y="2927041"/>
          <a:ext cx="1558925" cy="1471624"/>
        </p:xfrm>
        <a:graphic>
          <a:graphicData uri="http://schemas.openxmlformats.org/drawingml/2006/table">
            <a:tbl>
              <a:tblPr/>
              <a:tblGrid>
                <a:gridCol w="38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7" name="Rectangle 69"/>
          <p:cNvSpPr>
            <a:spLocks noChangeArrowheads="1"/>
          </p:cNvSpPr>
          <p:nvPr/>
        </p:nvSpPr>
        <p:spPr bwMode="auto">
          <a:xfrm>
            <a:off x="5165725" y="3331853"/>
            <a:ext cx="39656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>
                <a:latin typeface="Courier New" panose="02070309020205020404" pitchFamily="49" charset="0"/>
                <a:cs typeface="Arial" panose="020B0604020202020204" pitchFamily="34" charset="0"/>
              </a:rPr>
              <a:t>=</a:t>
            </a:r>
            <a:endParaRPr lang="ru-RU" altLang="ru-RU" sz="2800" b="1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graphicFrame>
        <p:nvGraphicFramePr>
          <p:cNvPr id="88" name="Group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113396"/>
              </p:ext>
            </p:extLst>
          </p:nvPr>
        </p:nvGraphicFramePr>
        <p:xfrm>
          <a:off x="5826125" y="2927041"/>
          <a:ext cx="1558925" cy="1471624"/>
        </p:xfrm>
        <a:graphic>
          <a:graphicData uri="http://schemas.openxmlformats.org/drawingml/2006/table">
            <a:tbl>
              <a:tblPr/>
              <a:tblGrid>
                <a:gridCol w="38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9" name="Group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416588"/>
              </p:ext>
            </p:extLst>
          </p:nvPr>
        </p:nvGraphicFramePr>
        <p:xfrm>
          <a:off x="5819775" y="2579378"/>
          <a:ext cx="1558925" cy="396875"/>
        </p:xfrm>
        <a:graphic>
          <a:graphicData uri="http://schemas.openxmlformats.org/drawingml/2006/table">
            <a:tbl>
              <a:tblPr/>
              <a:tblGrid>
                <a:gridCol w="38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roup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773600"/>
              </p:ext>
            </p:extLst>
          </p:nvPr>
        </p:nvGraphicFramePr>
        <p:xfrm>
          <a:off x="5419725" y="2925453"/>
          <a:ext cx="388938" cy="1474788"/>
        </p:xfrm>
        <a:graphic>
          <a:graphicData uri="http://schemas.openxmlformats.org/drawingml/2006/table">
            <a:tbl>
              <a:tblPr/>
              <a:tblGrid>
                <a:gridCol w="38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Rectangle 143"/>
          <p:cNvSpPr>
            <a:spLocks noChangeArrowheads="1"/>
          </p:cNvSpPr>
          <p:nvPr/>
        </p:nvSpPr>
        <p:spPr bwMode="auto">
          <a:xfrm>
            <a:off x="1330325" y="3620778"/>
            <a:ext cx="1647825" cy="4445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b="1"/>
          </a:p>
        </p:txBody>
      </p:sp>
      <p:sp>
        <p:nvSpPr>
          <p:cNvPr id="92" name="Rectangle 144"/>
          <p:cNvSpPr>
            <a:spLocks noChangeArrowheads="1"/>
          </p:cNvSpPr>
          <p:nvPr/>
        </p:nvSpPr>
        <p:spPr bwMode="auto">
          <a:xfrm>
            <a:off x="3517900" y="2885766"/>
            <a:ext cx="479425" cy="154781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b="1"/>
          </a:p>
        </p:txBody>
      </p:sp>
      <p:graphicFrame>
        <p:nvGraphicFramePr>
          <p:cNvPr id="93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817780"/>
              </p:ext>
            </p:extLst>
          </p:nvPr>
        </p:nvGraphicFramePr>
        <p:xfrm>
          <a:off x="5826125" y="5092391"/>
          <a:ext cx="1558925" cy="1471624"/>
        </p:xfrm>
        <a:graphic>
          <a:graphicData uri="http://schemas.openxmlformats.org/drawingml/2006/table">
            <a:tbl>
              <a:tblPr/>
              <a:tblGrid>
                <a:gridCol w="38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4" name="Rectangle 37"/>
          <p:cNvSpPr>
            <a:spLocks noChangeArrowheads="1"/>
          </p:cNvSpPr>
          <p:nvPr/>
        </p:nvSpPr>
        <p:spPr bwMode="auto">
          <a:xfrm>
            <a:off x="404813" y="5516253"/>
            <a:ext cx="855662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>
                <a:latin typeface="Courier New" panose="02070309020205020404" pitchFamily="49" charset="0"/>
                <a:cs typeface="Arial" panose="020B0604020202020204" pitchFamily="34" charset="0"/>
              </a:rPr>
              <a:t>M</a:t>
            </a:r>
            <a:r>
              <a:rPr lang="ru-RU" altLang="ru-RU" sz="2800" b="1" baseline="-25000">
                <a:latin typeface="Courier New" panose="02070309020205020404" pitchFamily="49" charset="0"/>
                <a:cs typeface="Arial" panose="020B0604020202020204" pitchFamily="34" charset="0"/>
              </a:rPr>
              <a:t>2</a:t>
            </a:r>
            <a:r>
              <a:rPr lang="en-US" altLang="ru-RU" sz="2800" b="1">
                <a:cs typeface="Arial" panose="020B0604020202020204" pitchFamily="34" charset="0"/>
              </a:rPr>
              <a:t> </a:t>
            </a:r>
            <a:r>
              <a:rPr lang="en-US" altLang="ru-RU" sz="2800" b="1">
                <a:latin typeface="Courier New" panose="02070309020205020404" pitchFamily="49" charset="0"/>
                <a:cs typeface="Arial" panose="020B0604020202020204" pitchFamily="34" charset="0"/>
              </a:rPr>
              <a:t>=</a:t>
            </a:r>
            <a:endParaRPr lang="ru-RU" altLang="ru-RU" sz="2800" b="1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95" name="Rectangle 40"/>
          <p:cNvSpPr>
            <a:spLocks noChangeArrowheads="1"/>
          </p:cNvSpPr>
          <p:nvPr/>
        </p:nvSpPr>
        <p:spPr bwMode="auto">
          <a:xfrm>
            <a:off x="2819400" y="5628966"/>
            <a:ext cx="900113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>
                <a:latin typeface="Courier New" panose="02070309020205020404" pitchFamily="49" charset="0"/>
                <a:cs typeface="Arial" panose="020B0604020202020204" pitchFamily="34" charset="0"/>
                <a:sym typeface="Symbol" panose="05050102010706020507" pitchFamily="18" charset="2"/>
              </a:rPr>
              <a:t> or</a:t>
            </a:r>
            <a:endParaRPr lang="ru-RU" altLang="ru-RU" sz="2800" b="1">
              <a:latin typeface="Courier New" panose="02070309020205020404" pitchFamily="49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graphicFrame>
        <p:nvGraphicFramePr>
          <p:cNvPr id="96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883846"/>
              </p:ext>
            </p:extLst>
          </p:nvPr>
        </p:nvGraphicFramePr>
        <p:xfrm>
          <a:off x="3598863" y="5125728"/>
          <a:ext cx="1558925" cy="1471624"/>
        </p:xfrm>
        <a:graphic>
          <a:graphicData uri="http://schemas.openxmlformats.org/drawingml/2006/table">
            <a:tbl>
              <a:tblPr/>
              <a:tblGrid>
                <a:gridCol w="38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7" name="Rectangle 69"/>
          <p:cNvSpPr>
            <a:spLocks noChangeArrowheads="1"/>
          </p:cNvSpPr>
          <p:nvPr/>
        </p:nvSpPr>
        <p:spPr bwMode="auto">
          <a:xfrm>
            <a:off x="5329238" y="5552766"/>
            <a:ext cx="39656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>
                <a:latin typeface="Courier New" panose="02070309020205020404" pitchFamily="49" charset="0"/>
                <a:cs typeface="Arial" panose="020B0604020202020204" pitchFamily="34" charset="0"/>
              </a:rPr>
              <a:t>=</a:t>
            </a:r>
            <a:endParaRPr lang="ru-RU" altLang="ru-RU" sz="2800" b="1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graphicFrame>
        <p:nvGraphicFramePr>
          <p:cNvPr id="98" name="Group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787878"/>
              </p:ext>
            </p:extLst>
          </p:nvPr>
        </p:nvGraphicFramePr>
        <p:xfrm>
          <a:off x="1473200" y="5114616"/>
          <a:ext cx="1558925" cy="1471624"/>
        </p:xfrm>
        <a:graphic>
          <a:graphicData uri="http://schemas.openxmlformats.org/drawingml/2006/table">
            <a:tbl>
              <a:tblPr/>
              <a:tblGrid>
                <a:gridCol w="38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9" name="Group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241163"/>
              </p:ext>
            </p:extLst>
          </p:nvPr>
        </p:nvGraphicFramePr>
        <p:xfrm>
          <a:off x="1066800" y="5113028"/>
          <a:ext cx="388938" cy="1474788"/>
        </p:xfrm>
        <a:graphic>
          <a:graphicData uri="http://schemas.openxmlformats.org/drawingml/2006/table">
            <a:tbl>
              <a:tblPr/>
              <a:tblGrid>
                <a:gridCol w="38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72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5" grpId="0"/>
      <p:bldP spid="87" grpId="0"/>
      <p:bldP spid="91" grpId="0" animBg="1"/>
      <p:bldP spid="92" grpId="0" animBg="1"/>
      <p:bldP spid="94" grpId="0"/>
      <p:bldP spid="95" grpId="0"/>
      <p:bldP spid="9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Графы: основные понятия  и определения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158238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419872" y="5646948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21" name="Объект 2"/>
          <p:cNvSpPr>
            <a:spLocks noGrp="1"/>
          </p:cNvSpPr>
          <p:nvPr>
            <p:ph idx="1"/>
          </p:nvPr>
        </p:nvSpPr>
        <p:spPr>
          <a:xfrm>
            <a:off x="280504" y="1249234"/>
            <a:ext cx="8683984" cy="560876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/>
              <a:t>Путь </a:t>
            </a:r>
            <a:r>
              <a:rPr lang="ru-RU" sz="2400" dirty="0" smtClean="0"/>
              <a:t>между вершинами </a:t>
            </a:r>
            <a:r>
              <a:rPr lang="en-US" sz="2400" dirty="0"/>
              <a:t>v</a:t>
            </a:r>
            <a:r>
              <a:rPr lang="ru-RU" sz="2400" i="1" baseline="-25000" dirty="0"/>
              <a:t>1</a:t>
            </a:r>
            <a:r>
              <a:rPr lang="ru-RU" sz="2400" dirty="0"/>
              <a:t> и </a:t>
            </a:r>
            <a:r>
              <a:rPr lang="en-US" sz="2400" i="1" dirty="0" err="1"/>
              <a:t>v</a:t>
            </a:r>
            <a:r>
              <a:rPr lang="en-US" sz="2400" i="1" baseline="-25000" dirty="0" err="1"/>
              <a:t>n</a:t>
            </a:r>
            <a:r>
              <a:rPr lang="en-US" sz="2400" i="1" baseline="-25000" dirty="0"/>
              <a:t> </a:t>
            </a:r>
            <a:r>
              <a:rPr lang="ru-RU" sz="2400" dirty="0" smtClean="0"/>
              <a:t>называется </a:t>
            </a:r>
            <a:r>
              <a:rPr lang="ru-RU" sz="2400" b="1" i="1" dirty="0">
                <a:solidFill>
                  <a:srgbClr val="FF0000"/>
                </a:solidFill>
              </a:rPr>
              <a:t>простым</a:t>
            </a:r>
            <a:r>
              <a:rPr lang="ru-RU" sz="2400" i="1" dirty="0"/>
              <a:t>, </a:t>
            </a:r>
            <a:r>
              <a:rPr lang="ru-RU" sz="2400" dirty="0"/>
              <a:t>если все вершины пути различны, за исключением, возможно, вершин </a:t>
            </a:r>
            <a:r>
              <a:rPr lang="en-US" sz="2400" dirty="0"/>
              <a:t>v</a:t>
            </a:r>
            <a:r>
              <a:rPr lang="ru-RU" sz="2400" i="1" baseline="-25000" dirty="0"/>
              <a:t>1</a:t>
            </a:r>
            <a:r>
              <a:rPr lang="ru-RU" sz="2400" dirty="0"/>
              <a:t> и </a:t>
            </a:r>
            <a:r>
              <a:rPr lang="en-US" sz="2400" i="1" dirty="0" err="1"/>
              <a:t>v</a:t>
            </a:r>
            <a:r>
              <a:rPr lang="en-US" sz="2400" i="1" baseline="-25000" dirty="0" err="1"/>
              <a:t>n</a:t>
            </a:r>
            <a:r>
              <a:rPr lang="ru-RU" sz="2400" dirty="0"/>
              <a:t>.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b="1" i="1" dirty="0">
                <a:solidFill>
                  <a:srgbClr val="FF0000"/>
                </a:solidFill>
              </a:rPr>
              <a:t>Цикл</a:t>
            </a:r>
            <a:r>
              <a:rPr lang="ru-RU" sz="2400" i="1" dirty="0">
                <a:solidFill>
                  <a:srgbClr val="FF0000"/>
                </a:solidFill>
              </a:rPr>
              <a:t> </a:t>
            </a:r>
            <a:r>
              <a:rPr lang="ru-RU" sz="2400" i="1" dirty="0"/>
              <a:t>— </a:t>
            </a:r>
            <a:r>
              <a:rPr lang="ru-RU" sz="2400" dirty="0"/>
              <a:t>это простой путь длины не менее 1, который начинается и заканчивается в одной и той же вершине.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На практике </a:t>
            </a:r>
            <a:r>
              <a:rPr lang="ru-RU" sz="2400" dirty="0"/>
              <a:t>удобно </a:t>
            </a:r>
            <a:r>
              <a:rPr lang="ru-RU" sz="2400" dirty="0" smtClean="0"/>
              <a:t>вершинам и/или </a:t>
            </a:r>
            <a:r>
              <a:rPr lang="ru-RU" sz="2400" dirty="0"/>
              <a:t>дугам </a:t>
            </a:r>
            <a:r>
              <a:rPr lang="ru-RU" sz="2400" dirty="0" smtClean="0"/>
              <a:t>графа (орграфа) сопоставить какую-либо </a:t>
            </a:r>
            <a:r>
              <a:rPr lang="ru-RU" sz="2400" dirty="0"/>
              <a:t>информацию.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Граф называется </a:t>
            </a:r>
            <a:r>
              <a:rPr lang="ru-RU" sz="2400" b="1" i="1" dirty="0" smtClean="0">
                <a:solidFill>
                  <a:schemeClr val="accent6">
                    <a:lumMod val="50000"/>
                  </a:schemeClr>
                </a:solidFill>
              </a:rPr>
              <a:t>взвешенным</a:t>
            </a:r>
            <a:r>
              <a:rPr lang="ru-RU" sz="2400" dirty="0" smtClean="0"/>
              <a:t>, если каждой дуге поставлено в соответствие какое-либо вещественное число и </a:t>
            </a:r>
            <a:r>
              <a:rPr lang="ru-RU" sz="2400" b="1" i="1" dirty="0" smtClean="0">
                <a:solidFill>
                  <a:schemeClr val="accent5">
                    <a:lumMod val="75000"/>
                  </a:schemeClr>
                </a:solidFill>
              </a:rPr>
              <a:t>помеченным</a:t>
            </a:r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sz="2400" dirty="0" smtClean="0"/>
              <a:t>- если значение (или </a:t>
            </a:r>
            <a:r>
              <a:rPr lang="ru-RU" sz="2400" b="1" i="1" dirty="0" smtClean="0"/>
              <a:t>метка</a:t>
            </a:r>
            <a:r>
              <a:rPr lang="ru-RU" sz="2400" dirty="0" smtClean="0"/>
              <a:t>) соответствует узлу.</a:t>
            </a: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Для </a:t>
            </a:r>
            <a:r>
              <a:rPr lang="ru-RU" sz="2400" dirty="0"/>
              <a:t>этих целей используется </a:t>
            </a:r>
            <a:r>
              <a:rPr lang="ru-RU" sz="2400" i="1" dirty="0" smtClean="0"/>
              <a:t>помеченный граф</a:t>
            </a:r>
            <a:r>
              <a:rPr lang="ru-RU" sz="2400" i="1" dirty="0"/>
              <a:t>, </a:t>
            </a:r>
            <a:r>
              <a:rPr lang="ru-RU" sz="2400" dirty="0"/>
              <a:t>т.е. </a:t>
            </a:r>
            <a:r>
              <a:rPr lang="ru-RU" sz="2400" dirty="0" smtClean="0"/>
              <a:t>граф</a:t>
            </a:r>
            <a:r>
              <a:rPr lang="ru-RU" sz="2400" dirty="0"/>
              <a:t>, у которого каждая дуга и/или каждая вершина имеет соответствующие метки. </a:t>
            </a:r>
            <a:r>
              <a:rPr lang="ru-RU" sz="2400" dirty="0" smtClean="0"/>
              <a:t>Вообще, </a:t>
            </a:r>
            <a:r>
              <a:rPr lang="ru-RU" sz="2400" i="1" dirty="0" smtClean="0">
                <a:solidFill>
                  <a:srgbClr val="0070C0"/>
                </a:solidFill>
              </a:rPr>
              <a:t>меткой</a:t>
            </a:r>
            <a:r>
              <a:rPr lang="ru-RU" sz="2400" i="1" dirty="0" smtClean="0"/>
              <a:t> </a:t>
            </a:r>
            <a:r>
              <a:rPr lang="ru-RU" sz="2400" dirty="0"/>
              <a:t>может быть имя, вес или стоимость (дуги), или значение данных какого-либо заданного </a:t>
            </a:r>
            <a:r>
              <a:rPr lang="ru-RU" sz="2400" dirty="0" smtClean="0"/>
              <a:t>типа, в </a:t>
            </a:r>
            <a:r>
              <a:rPr lang="ru-RU" sz="2400" dirty="0" err="1" smtClean="0"/>
              <a:t>т.ч</a:t>
            </a:r>
            <a:r>
              <a:rPr lang="ru-RU" sz="2400" dirty="0" smtClean="0"/>
              <a:t>. и </a:t>
            </a:r>
            <a:r>
              <a:rPr lang="ru-RU" sz="2400" b="1" i="1" dirty="0" smtClean="0">
                <a:solidFill>
                  <a:srgbClr val="0070C0"/>
                </a:solidFill>
              </a:rPr>
              <a:t>символьного</a:t>
            </a:r>
            <a:r>
              <a:rPr lang="ru-RU" sz="2400" dirty="0" smtClean="0"/>
              <a:t>.</a:t>
            </a: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99700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Способы </a:t>
            </a:r>
            <a:b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реализации графов.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 smtClean="0">
                <a:solidFill>
                  <a:srgbClr val="7030A0"/>
                </a:solidFill>
              </a:rPr>
              <a:t>1. </a:t>
            </a:r>
            <a:r>
              <a:rPr lang="ru-RU" sz="2400" b="1" i="1" dirty="0" smtClean="0">
                <a:solidFill>
                  <a:srgbClr val="7030A0"/>
                </a:solidFill>
              </a:rPr>
              <a:t>Матрица смежности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44624"/>
            <a:ext cx="2595022" cy="1872208"/>
          </a:xfrm>
          <a:prstGeom prst="rect">
            <a:avLst/>
          </a:prstGeom>
        </p:spPr>
      </p:pic>
      <p:grpSp>
        <p:nvGrpSpPr>
          <p:cNvPr id="9" name="Группа 8"/>
          <p:cNvGrpSpPr/>
          <p:nvPr/>
        </p:nvGrpSpPr>
        <p:grpSpPr>
          <a:xfrm>
            <a:off x="899592" y="3736098"/>
            <a:ext cx="1581150" cy="1428750"/>
            <a:chOff x="971600" y="3357563"/>
            <a:chExt cx="1581150" cy="1428750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1600" y="3357563"/>
              <a:ext cx="1581150" cy="1428750"/>
            </a:xfrm>
            <a:prstGeom prst="rect">
              <a:avLst/>
            </a:prstGeom>
          </p:spPr>
        </p:pic>
        <p:sp>
          <p:nvSpPr>
            <p:cNvPr id="7" name="Прямоугольник 6"/>
            <p:cNvSpPr/>
            <p:nvPr/>
          </p:nvSpPr>
          <p:spPr>
            <a:xfrm>
              <a:off x="1345929" y="3640261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1588294" y="3652068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1805323" y="3637780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2066665" y="3637780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2265027" y="3637780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2265027" y="3845937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2081700" y="3845937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2265027" y="4071938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2265027" y="4280917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2277962" y="4507295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2066665" y="4509835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2049312" y="4301678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2066665" y="4080440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1833071" y="4080440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1819689" y="3858768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1608555" y="3858768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1345929" y="3835525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1358559" y="4080440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1345929" y="4271512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1345929" y="4507154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1584054" y="4521583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1597648" y="4314687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1588294" y="4067223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1816837" y="4297955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Прямоугольник 35"/>
            <p:cNvSpPr/>
            <p:nvPr/>
          </p:nvSpPr>
          <p:spPr>
            <a:xfrm>
              <a:off x="1829214" y="4509207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Прямоугольник 36"/>
            <p:cNvSpPr/>
            <p:nvPr/>
          </p:nvSpPr>
          <p:spPr>
            <a:xfrm>
              <a:off x="1129905" y="3423416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ru-RU" dirty="0"/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3946667" y="3727596"/>
            <a:ext cx="1581150" cy="1428750"/>
            <a:chOff x="971600" y="3357563"/>
            <a:chExt cx="1581150" cy="1428750"/>
          </a:xfrm>
        </p:grpSpPr>
        <p:pic>
          <p:nvPicPr>
            <p:cNvPr id="39" name="Рисунок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1600" y="3357563"/>
              <a:ext cx="1581150" cy="1428750"/>
            </a:xfrm>
            <a:prstGeom prst="rect">
              <a:avLst/>
            </a:prstGeom>
          </p:spPr>
        </p:pic>
        <p:sp>
          <p:nvSpPr>
            <p:cNvPr id="40" name="Прямоугольник 39"/>
            <p:cNvSpPr/>
            <p:nvPr/>
          </p:nvSpPr>
          <p:spPr>
            <a:xfrm>
              <a:off x="1345929" y="3640261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1588294" y="3652068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Прямоугольник 41"/>
            <p:cNvSpPr/>
            <p:nvPr/>
          </p:nvSpPr>
          <p:spPr>
            <a:xfrm>
              <a:off x="1805323" y="3637780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Прямоугольник 42"/>
            <p:cNvSpPr/>
            <p:nvPr/>
          </p:nvSpPr>
          <p:spPr>
            <a:xfrm>
              <a:off x="2066665" y="3637780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Прямоугольник 43"/>
            <p:cNvSpPr/>
            <p:nvPr/>
          </p:nvSpPr>
          <p:spPr>
            <a:xfrm>
              <a:off x="2265027" y="3637780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Прямоугольник 44"/>
            <p:cNvSpPr/>
            <p:nvPr/>
          </p:nvSpPr>
          <p:spPr>
            <a:xfrm>
              <a:off x="2265027" y="3845937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Прямоугольник 45"/>
            <p:cNvSpPr/>
            <p:nvPr/>
          </p:nvSpPr>
          <p:spPr>
            <a:xfrm>
              <a:off x="2081700" y="3845937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Прямоугольник 46"/>
            <p:cNvSpPr/>
            <p:nvPr/>
          </p:nvSpPr>
          <p:spPr>
            <a:xfrm>
              <a:off x="2265027" y="4071938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Прямоугольник 47"/>
            <p:cNvSpPr/>
            <p:nvPr/>
          </p:nvSpPr>
          <p:spPr>
            <a:xfrm>
              <a:off x="2265027" y="4280917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Прямоугольник 48"/>
            <p:cNvSpPr/>
            <p:nvPr/>
          </p:nvSpPr>
          <p:spPr>
            <a:xfrm>
              <a:off x="2277962" y="4507295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2066665" y="4509835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Прямоугольник 50"/>
            <p:cNvSpPr/>
            <p:nvPr/>
          </p:nvSpPr>
          <p:spPr>
            <a:xfrm>
              <a:off x="2049312" y="4301678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Прямоугольник 51"/>
            <p:cNvSpPr/>
            <p:nvPr/>
          </p:nvSpPr>
          <p:spPr>
            <a:xfrm>
              <a:off x="2066665" y="4080440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Прямоугольник 52"/>
            <p:cNvSpPr/>
            <p:nvPr/>
          </p:nvSpPr>
          <p:spPr>
            <a:xfrm>
              <a:off x="1833071" y="4080440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1819689" y="3858768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1608555" y="3858768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1345929" y="3835525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1358559" y="4080440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Прямоугольник 57"/>
            <p:cNvSpPr/>
            <p:nvPr/>
          </p:nvSpPr>
          <p:spPr>
            <a:xfrm>
              <a:off x="1345929" y="4271512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Прямоугольник 58"/>
            <p:cNvSpPr/>
            <p:nvPr/>
          </p:nvSpPr>
          <p:spPr>
            <a:xfrm>
              <a:off x="1345929" y="4507154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1584054" y="4521583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1597648" y="4314687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1588294" y="4067223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Прямоугольник 62"/>
            <p:cNvSpPr/>
            <p:nvPr/>
          </p:nvSpPr>
          <p:spPr>
            <a:xfrm>
              <a:off x="1816837" y="4297955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Прямоугольник 63"/>
            <p:cNvSpPr/>
            <p:nvPr/>
          </p:nvSpPr>
          <p:spPr>
            <a:xfrm>
              <a:off x="1829214" y="4509207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Прямоугольник 64"/>
            <p:cNvSpPr/>
            <p:nvPr/>
          </p:nvSpPr>
          <p:spPr>
            <a:xfrm>
              <a:off x="1129905" y="3423416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С</a:t>
              </a:r>
              <a:endParaRPr lang="ru-RU" dirty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986626" y="3226446"/>
            <a:ext cx="154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Матрица цен: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525432" y="3250262"/>
            <a:ext cx="2261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Матрица смежности:</a:t>
            </a:r>
            <a:endParaRPr lang="ru-RU" dirty="0"/>
          </a:p>
        </p:txBody>
      </p:sp>
      <p:pic>
        <p:nvPicPr>
          <p:cNvPr id="68" name="Рисунок 67"/>
          <p:cNvPicPr/>
          <p:nvPr/>
        </p:nvPicPr>
        <p:blipFill>
          <a:blip r:embed="rId4"/>
          <a:stretch>
            <a:fillRect/>
          </a:stretch>
        </p:blipFill>
        <p:spPr>
          <a:xfrm>
            <a:off x="280422" y="1811790"/>
            <a:ext cx="6768752" cy="153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18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Способы </a:t>
            </a:r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реализации графов.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158238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435926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21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i="1" dirty="0" smtClean="0">
                <a:solidFill>
                  <a:srgbClr val="7030A0"/>
                </a:solidFill>
              </a:rPr>
              <a:t>1. Матрица смежности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44624"/>
            <a:ext cx="2595022" cy="1872208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280422" y="1811790"/>
            <a:ext cx="6768752" cy="1539267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3946667" y="3727596"/>
            <a:ext cx="1581150" cy="1428750"/>
            <a:chOff x="971600" y="3357563"/>
            <a:chExt cx="1581150" cy="1428750"/>
          </a:xfrm>
        </p:grpSpPr>
        <p:pic>
          <p:nvPicPr>
            <p:cNvPr id="39" name="Рисунок 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1600" y="3357563"/>
              <a:ext cx="1581150" cy="1428750"/>
            </a:xfrm>
            <a:prstGeom prst="rect">
              <a:avLst/>
            </a:prstGeom>
          </p:spPr>
        </p:pic>
        <p:sp>
          <p:nvSpPr>
            <p:cNvPr id="40" name="Прямоугольник 39"/>
            <p:cNvSpPr/>
            <p:nvPr/>
          </p:nvSpPr>
          <p:spPr>
            <a:xfrm>
              <a:off x="1345929" y="3640261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-</a:t>
              </a:r>
              <a:endParaRPr lang="ru-RU" dirty="0"/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1588293" y="3637780"/>
              <a:ext cx="92269" cy="11909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/>
                <a:t>1</a:t>
              </a:r>
              <a:endParaRPr lang="ru-RU" sz="1400" dirty="0"/>
            </a:p>
          </p:txBody>
        </p:sp>
        <p:sp>
          <p:nvSpPr>
            <p:cNvPr id="42" name="Прямоугольник 41"/>
            <p:cNvSpPr/>
            <p:nvPr/>
          </p:nvSpPr>
          <p:spPr>
            <a:xfrm>
              <a:off x="1805323" y="3637780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Прямоугольник 42"/>
            <p:cNvSpPr/>
            <p:nvPr/>
          </p:nvSpPr>
          <p:spPr>
            <a:xfrm>
              <a:off x="2066665" y="3637780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7</a:t>
              </a:r>
              <a:endParaRPr lang="ru-RU" dirty="0"/>
            </a:p>
          </p:txBody>
        </p:sp>
        <p:sp>
          <p:nvSpPr>
            <p:cNvPr id="44" name="Прямоугольник 43"/>
            <p:cNvSpPr/>
            <p:nvPr/>
          </p:nvSpPr>
          <p:spPr>
            <a:xfrm>
              <a:off x="2303127" y="3644130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Прямоугольник 44"/>
            <p:cNvSpPr/>
            <p:nvPr/>
          </p:nvSpPr>
          <p:spPr>
            <a:xfrm>
              <a:off x="2296777" y="3858637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Прямоугольник 45"/>
            <p:cNvSpPr/>
            <p:nvPr/>
          </p:nvSpPr>
          <p:spPr>
            <a:xfrm>
              <a:off x="2081700" y="3845937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Прямоугольник 46"/>
            <p:cNvSpPr/>
            <p:nvPr/>
          </p:nvSpPr>
          <p:spPr>
            <a:xfrm>
              <a:off x="2297963" y="4071938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3</a:t>
              </a:r>
              <a:endParaRPr lang="ru-RU" dirty="0"/>
            </a:p>
          </p:txBody>
        </p:sp>
        <p:sp>
          <p:nvSpPr>
            <p:cNvPr id="48" name="Прямоугольник 47"/>
            <p:cNvSpPr/>
            <p:nvPr/>
          </p:nvSpPr>
          <p:spPr>
            <a:xfrm>
              <a:off x="2290427" y="4299967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9</a:t>
              </a:r>
              <a:endParaRPr lang="ru-RU" dirty="0"/>
            </a:p>
          </p:txBody>
        </p:sp>
        <p:sp>
          <p:nvSpPr>
            <p:cNvPr id="49" name="Прямоугольник 48"/>
            <p:cNvSpPr/>
            <p:nvPr/>
          </p:nvSpPr>
          <p:spPr>
            <a:xfrm>
              <a:off x="2277962" y="4507295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-</a:t>
              </a:r>
              <a:endParaRPr lang="ru-RU" dirty="0"/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2066665" y="4509835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Прямоугольник 50"/>
            <p:cNvSpPr/>
            <p:nvPr/>
          </p:nvSpPr>
          <p:spPr>
            <a:xfrm>
              <a:off x="2049312" y="4301678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-</a:t>
              </a:r>
              <a:endParaRPr lang="ru-RU" dirty="0"/>
            </a:p>
          </p:txBody>
        </p:sp>
        <p:sp>
          <p:nvSpPr>
            <p:cNvPr id="52" name="Прямоугольник 51"/>
            <p:cNvSpPr/>
            <p:nvPr/>
          </p:nvSpPr>
          <p:spPr>
            <a:xfrm>
              <a:off x="2066665" y="4080440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Прямоугольник 52"/>
            <p:cNvSpPr/>
            <p:nvPr/>
          </p:nvSpPr>
          <p:spPr>
            <a:xfrm>
              <a:off x="1833071" y="4080440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-</a:t>
              </a:r>
              <a:endParaRPr lang="ru-RU" dirty="0"/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1819689" y="3858768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7</a:t>
              </a:r>
              <a:endParaRPr lang="ru-RU" dirty="0"/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1608555" y="3858768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-</a:t>
              </a:r>
              <a:endParaRPr lang="ru-RU" dirty="0"/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1345929" y="3835525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1358559" y="4080440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3</a:t>
              </a:r>
              <a:endParaRPr lang="ru-RU" dirty="0"/>
            </a:p>
          </p:txBody>
        </p:sp>
        <p:sp>
          <p:nvSpPr>
            <p:cNvPr id="58" name="Прямоугольник 57"/>
            <p:cNvSpPr/>
            <p:nvPr/>
          </p:nvSpPr>
          <p:spPr>
            <a:xfrm>
              <a:off x="1352279" y="4296912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9" name="Прямоугольник 58"/>
            <p:cNvSpPr/>
            <p:nvPr/>
          </p:nvSpPr>
          <p:spPr>
            <a:xfrm>
              <a:off x="1345929" y="4507154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8</a:t>
              </a:r>
              <a:endParaRPr lang="ru-RU" dirty="0"/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1584054" y="4521583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1592350" y="4294403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2</a:t>
              </a:r>
              <a:endParaRPr lang="ru-RU" dirty="0"/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1588294" y="4067223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Прямоугольник 62"/>
            <p:cNvSpPr/>
            <p:nvPr/>
          </p:nvSpPr>
          <p:spPr>
            <a:xfrm>
              <a:off x="1816837" y="4297955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5</a:t>
              </a:r>
              <a:endParaRPr lang="ru-RU" dirty="0"/>
            </a:p>
          </p:txBody>
        </p:sp>
        <p:sp>
          <p:nvSpPr>
            <p:cNvPr id="64" name="Прямоугольник 63"/>
            <p:cNvSpPr/>
            <p:nvPr/>
          </p:nvSpPr>
          <p:spPr>
            <a:xfrm>
              <a:off x="1829214" y="4509207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Прямоугольник 64"/>
            <p:cNvSpPr/>
            <p:nvPr/>
          </p:nvSpPr>
          <p:spPr>
            <a:xfrm>
              <a:off x="1129905" y="3423416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С</a:t>
              </a:r>
              <a:endParaRPr lang="ru-RU" dirty="0"/>
            </a:p>
          </p:txBody>
        </p:sp>
        <p:sp>
          <p:nvSpPr>
            <p:cNvPr id="72" name="Прямоугольник 71"/>
            <p:cNvSpPr/>
            <p:nvPr/>
          </p:nvSpPr>
          <p:spPr>
            <a:xfrm>
              <a:off x="1678192" y="3649530"/>
              <a:ext cx="80097" cy="9490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/>
                <a:t>3</a:t>
              </a:r>
              <a:endParaRPr lang="ru-RU" dirty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986626" y="3226446"/>
            <a:ext cx="154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Матрица цен: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525432" y="3250262"/>
            <a:ext cx="2261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Матрица смежности:</a:t>
            </a:r>
            <a:endParaRPr lang="ru-RU" dirty="0"/>
          </a:p>
        </p:txBody>
      </p:sp>
      <p:pic>
        <p:nvPicPr>
          <p:cNvPr id="68" name="Рисунок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3754127"/>
            <a:ext cx="1581150" cy="1428750"/>
          </a:xfrm>
          <a:prstGeom prst="rect">
            <a:avLst/>
          </a:prstGeom>
        </p:spPr>
      </p:pic>
      <p:grpSp>
        <p:nvGrpSpPr>
          <p:cNvPr id="69" name="Группа 68"/>
          <p:cNvGrpSpPr/>
          <p:nvPr/>
        </p:nvGrpSpPr>
        <p:grpSpPr>
          <a:xfrm>
            <a:off x="3984738" y="3736098"/>
            <a:ext cx="1581150" cy="1428750"/>
            <a:chOff x="971600" y="3357563"/>
            <a:chExt cx="1581150" cy="1428750"/>
          </a:xfrm>
        </p:grpSpPr>
        <p:pic>
          <p:nvPicPr>
            <p:cNvPr id="70" name="Рисунок 6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1600" y="3357563"/>
              <a:ext cx="1581150" cy="1428750"/>
            </a:xfrm>
            <a:prstGeom prst="rect">
              <a:avLst/>
            </a:prstGeom>
          </p:spPr>
        </p:pic>
        <p:sp>
          <p:nvSpPr>
            <p:cNvPr id="71" name="Прямоугольник 70"/>
            <p:cNvSpPr/>
            <p:nvPr/>
          </p:nvSpPr>
          <p:spPr>
            <a:xfrm>
              <a:off x="1345929" y="3640261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Прямоугольник 73"/>
            <p:cNvSpPr/>
            <p:nvPr/>
          </p:nvSpPr>
          <p:spPr>
            <a:xfrm>
              <a:off x="1588294" y="3652068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5" name="Прямоугольник 74"/>
            <p:cNvSpPr/>
            <p:nvPr/>
          </p:nvSpPr>
          <p:spPr>
            <a:xfrm>
              <a:off x="1805323" y="3637780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Прямоугольник 75"/>
            <p:cNvSpPr/>
            <p:nvPr/>
          </p:nvSpPr>
          <p:spPr>
            <a:xfrm>
              <a:off x="2066665" y="3637780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7" name="Прямоугольник 76"/>
            <p:cNvSpPr/>
            <p:nvPr/>
          </p:nvSpPr>
          <p:spPr>
            <a:xfrm>
              <a:off x="2265027" y="3637780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8" name="Прямоугольник 77"/>
            <p:cNvSpPr/>
            <p:nvPr/>
          </p:nvSpPr>
          <p:spPr>
            <a:xfrm>
              <a:off x="2265027" y="3845937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9" name="Прямоугольник 78"/>
            <p:cNvSpPr/>
            <p:nvPr/>
          </p:nvSpPr>
          <p:spPr>
            <a:xfrm>
              <a:off x="2081700" y="3845937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0" name="Прямоугольник 79"/>
            <p:cNvSpPr/>
            <p:nvPr/>
          </p:nvSpPr>
          <p:spPr>
            <a:xfrm>
              <a:off x="2265027" y="4071938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Прямоугольник 80"/>
            <p:cNvSpPr/>
            <p:nvPr/>
          </p:nvSpPr>
          <p:spPr>
            <a:xfrm>
              <a:off x="2265027" y="4280917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2" name="Прямоугольник 81"/>
            <p:cNvSpPr/>
            <p:nvPr/>
          </p:nvSpPr>
          <p:spPr>
            <a:xfrm>
              <a:off x="2277962" y="4507295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3" name="Прямоугольник 82"/>
            <p:cNvSpPr/>
            <p:nvPr/>
          </p:nvSpPr>
          <p:spPr>
            <a:xfrm>
              <a:off x="2066665" y="4509835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4" name="Прямоугольник 83"/>
            <p:cNvSpPr/>
            <p:nvPr/>
          </p:nvSpPr>
          <p:spPr>
            <a:xfrm>
              <a:off x="2049312" y="4301678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5" name="Прямоугольник 84"/>
            <p:cNvSpPr/>
            <p:nvPr/>
          </p:nvSpPr>
          <p:spPr>
            <a:xfrm>
              <a:off x="2066665" y="4080440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6" name="Прямоугольник 85"/>
            <p:cNvSpPr/>
            <p:nvPr/>
          </p:nvSpPr>
          <p:spPr>
            <a:xfrm>
              <a:off x="1833071" y="4080440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7" name="Прямоугольник 86"/>
            <p:cNvSpPr/>
            <p:nvPr/>
          </p:nvSpPr>
          <p:spPr>
            <a:xfrm>
              <a:off x="1819689" y="3858768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8" name="Прямоугольник 87"/>
            <p:cNvSpPr/>
            <p:nvPr/>
          </p:nvSpPr>
          <p:spPr>
            <a:xfrm>
              <a:off x="1608555" y="3858768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9" name="Прямоугольник 88"/>
            <p:cNvSpPr/>
            <p:nvPr/>
          </p:nvSpPr>
          <p:spPr>
            <a:xfrm>
              <a:off x="1345929" y="3835525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0" name="Прямоугольник 89"/>
            <p:cNvSpPr/>
            <p:nvPr/>
          </p:nvSpPr>
          <p:spPr>
            <a:xfrm>
              <a:off x="1358559" y="4080440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1" name="Прямоугольник 90"/>
            <p:cNvSpPr/>
            <p:nvPr/>
          </p:nvSpPr>
          <p:spPr>
            <a:xfrm>
              <a:off x="1345929" y="4271512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рямоугольник 91"/>
            <p:cNvSpPr/>
            <p:nvPr/>
          </p:nvSpPr>
          <p:spPr>
            <a:xfrm>
              <a:off x="1345929" y="4507154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рямоугольник 92"/>
            <p:cNvSpPr/>
            <p:nvPr/>
          </p:nvSpPr>
          <p:spPr>
            <a:xfrm>
              <a:off x="1584054" y="4521583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1597648" y="4314687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5" name="Прямоугольник 94"/>
            <p:cNvSpPr/>
            <p:nvPr/>
          </p:nvSpPr>
          <p:spPr>
            <a:xfrm>
              <a:off x="1588294" y="4067223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6" name="Прямоугольник 95"/>
            <p:cNvSpPr/>
            <p:nvPr/>
          </p:nvSpPr>
          <p:spPr>
            <a:xfrm>
              <a:off x="1816837" y="4297955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7" name="Прямоугольник 96"/>
            <p:cNvSpPr/>
            <p:nvPr/>
          </p:nvSpPr>
          <p:spPr>
            <a:xfrm>
              <a:off x="1829214" y="4509207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8" name="Прямоугольник 97"/>
            <p:cNvSpPr/>
            <p:nvPr/>
          </p:nvSpPr>
          <p:spPr>
            <a:xfrm>
              <a:off x="1129905" y="3423416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С</a:t>
              </a:r>
              <a:endParaRPr lang="ru-RU" dirty="0"/>
            </a:p>
          </p:txBody>
        </p:sp>
      </p:grpSp>
      <p:grpSp>
        <p:nvGrpSpPr>
          <p:cNvPr id="127" name="Группа 126"/>
          <p:cNvGrpSpPr/>
          <p:nvPr/>
        </p:nvGrpSpPr>
        <p:grpSpPr>
          <a:xfrm>
            <a:off x="899592" y="3736098"/>
            <a:ext cx="1581150" cy="1428750"/>
            <a:chOff x="971600" y="3357563"/>
            <a:chExt cx="1581150" cy="1428750"/>
          </a:xfrm>
        </p:grpSpPr>
        <p:pic>
          <p:nvPicPr>
            <p:cNvPr id="128" name="Рисунок 1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1600" y="3357563"/>
              <a:ext cx="1581150" cy="1428750"/>
            </a:xfrm>
            <a:prstGeom prst="rect">
              <a:avLst/>
            </a:prstGeom>
          </p:spPr>
        </p:pic>
        <p:sp>
          <p:nvSpPr>
            <p:cNvPr id="131" name="Прямоугольник 130"/>
            <p:cNvSpPr/>
            <p:nvPr/>
          </p:nvSpPr>
          <p:spPr>
            <a:xfrm>
              <a:off x="1805323" y="3637780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2" name="Прямоугольник 131"/>
            <p:cNvSpPr/>
            <p:nvPr/>
          </p:nvSpPr>
          <p:spPr>
            <a:xfrm>
              <a:off x="2066665" y="3637780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3" name="Прямоугольник 132"/>
            <p:cNvSpPr/>
            <p:nvPr/>
          </p:nvSpPr>
          <p:spPr>
            <a:xfrm>
              <a:off x="2265027" y="3637780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4" name="Прямоугольник 133"/>
            <p:cNvSpPr/>
            <p:nvPr/>
          </p:nvSpPr>
          <p:spPr>
            <a:xfrm>
              <a:off x="2265027" y="3845937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5" name="Прямоугольник 134"/>
            <p:cNvSpPr/>
            <p:nvPr/>
          </p:nvSpPr>
          <p:spPr>
            <a:xfrm>
              <a:off x="2081700" y="3845937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6" name="Прямоугольник 135"/>
            <p:cNvSpPr/>
            <p:nvPr/>
          </p:nvSpPr>
          <p:spPr>
            <a:xfrm>
              <a:off x="2265027" y="4071938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7" name="Прямоугольник 136"/>
            <p:cNvSpPr/>
            <p:nvPr/>
          </p:nvSpPr>
          <p:spPr>
            <a:xfrm>
              <a:off x="2265027" y="4280917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8" name="Прямоугольник 137"/>
            <p:cNvSpPr/>
            <p:nvPr/>
          </p:nvSpPr>
          <p:spPr>
            <a:xfrm>
              <a:off x="2277962" y="4507295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9" name="Прямоугольник 138"/>
            <p:cNvSpPr/>
            <p:nvPr/>
          </p:nvSpPr>
          <p:spPr>
            <a:xfrm>
              <a:off x="2066665" y="4509835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0" name="Прямоугольник 139"/>
            <p:cNvSpPr/>
            <p:nvPr/>
          </p:nvSpPr>
          <p:spPr>
            <a:xfrm>
              <a:off x="2049312" y="4301678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1" name="Прямоугольник 140"/>
            <p:cNvSpPr/>
            <p:nvPr/>
          </p:nvSpPr>
          <p:spPr>
            <a:xfrm>
              <a:off x="2066665" y="4080440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2" name="Прямоугольник 141"/>
            <p:cNvSpPr/>
            <p:nvPr/>
          </p:nvSpPr>
          <p:spPr>
            <a:xfrm>
              <a:off x="1833071" y="4080440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3" name="Прямоугольник 142"/>
            <p:cNvSpPr/>
            <p:nvPr/>
          </p:nvSpPr>
          <p:spPr>
            <a:xfrm>
              <a:off x="1819689" y="3858768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4" name="Прямоугольник 143"/>
            <p:cNvSpPr/>
            <p:nvPr/>
          </p:nvSpPr>
          <p:spPr>
            <a:xfrm>
              <a:off x="1608555" y="3858768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5" name="Прямоугольник 144"/>
            <p:cNvSpPr/>
            <p:nvPr/>
          </p:nvSpPr>
          <p:spPr>
            <a:xfrm>
              <a:off x="1345929" y="3835525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6" name="Прямоугольник 145"/>
            <p:cNvSpPr/>
            <p:nvPr/>
          </p:nvSpPr>
          <p:spPr>
            <a:xfrm>
              <a:off x="1358559" y="4080440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7" name="Прямоугольник 146"/>
            <p:cNvSpPr/>
            <p:nvPr/>
          </p:nvSpPr>
          <p:spPr>
            <a:xfrm>
              <a:off x="1345929" y="4271512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8" name="Прямоугольник 147"/>
            <p:cNvSpPr/>
            <p:nvPr/>
          </p:nvSpPr>
          <p:spPr>
            <a:xfrm>
              <a:off x="1345929" y="4507154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9" name="Прямоугольник 148"/>
            <p:cNvSpPr/>
            <p:nvPr/>
          </p:nvSpPr>
          <p:spPr>
            <a:xfrm>
              <a:off x="1584054" y="4521583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0" name="Прямоугольник 149"/>
            <p:cNvSpPr/>
            <p:nvPr/>
          </p:nvSpPr>
          <p:spPr>
            <a:xfrm>
              <a:off x="1597648" y="4314687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1" name="Прямоугольник 150"/>
            <p:cNvSpPr/>
            <p:nvPr/>
          </p:nvSpPr>
          <p:spPr>
            <a:xfrm>
              <a:off x="1588294" y="4067223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2" name="Прямоугольник 151"/>
            <p:cNvSpPr/>
            <p:nvPr/>
          </p:nvSpPr>
          <p:spPr>
            <a:xfrm>
              <a:off x="1816837" y="4297955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3" name="Прямоугольник 152"/>
            <p:cNvSpPr/>
            <p:nvPr/>
          </p:nvSpPr>
          <p:spPr>
            <a:xfrm>
              <a:off x="1829214" y="4509207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4" name="Прямоугольник 153"/>
            <p:cNvSpPr/>
            <p:nvPr/>
          </p:nvSpPr>
          <p:spPr>
            <a:xfrm>
              <a:off x="1129905" y="3423416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46190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Способы </a:t>
            </a:r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реализации графов.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158238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435926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21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i="1" dirty="0" smtClean="0">
                <a:solidFill>
                  <a:srgbClr val="7030A0"/>
                </a:solidFill>
              </a:rPr>
              <a:t>1. Матрица смежности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44624"/>
            <a:ext cx="2595022" cy="1872208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280422" y="1811790"/>
            <a:ext cx="6768752" cy="1539267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3946667" y="3727596"/>
            <a:ext cx="1581150" cy="1428750"/>
            <a:chOff x="971600" y="3357563"/>
            <a:chExt cx="1581150" cy="1428750"/>
          </a:xfrm>
        </p:grpSpPr>
        <p:pic>
          <p:nvPicPr>
            <p:cNvPr id="39" name="Рисунок 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1600" y="3357563"/>
              <a:ext cx="1581150" cy="1428750"/>
            </a:xfrm>
            <a:prstGeom prst="rect">
              <a:avLst/>
            </a:prstGeom>
          </p:spPr>
        </p:pic>
        <p:sp>
          <p:nvSpPr>
            <p:cNvPr id="40" name="Прямоугольник 39"/>
            <p:cNvSpPr/>
            <p:nvPr/>
          </p:nvSpPr>
          <p:spPr>
            <a:xfrm>
              <a:off x="1345929" y="3640261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-</a:t>
              </a:r>
              <a:endParaRPr lang="ru-RU" dirty="0"/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1588293" y="3637780"/>
              <a:ext cx="92269" cy="11909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/>
                <a:t>1</a:t>
              </a:r>
              <a:endParaRPr lang="ru-RU" sz="1400" dirty="0"/>
            </a:p>
          </p:txBody>
        </p:sp>
        <p:sp>
          <p:nvSpPr>
            <p:cNvPr id="42" name="Прямоугольник 41"/>
            <p:cNvSpPr/>
            <p:nvPr/>
          </p:nvSpPr>
          <p:spPr>
            <a:xfrm>
              <a:off x="1805323" y="3637780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Прямоугольник 42"/>
            <p:cNvSpPr/>
            <p:nvPr/>
          </p:nvSpPr>
          <p:spPr>
            <a:xfrm>
              <a:off x="2066665" y="3637780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7</a:t>
              </a:r>
              <a:endParaRPr lang="ru-RU" dirty="0"/>
            </a:p>
          </p:txBody>
        </p:sp>
        <p:sp>
          <p:nvSpPr>
            <p:cNvPr id="44" name="Прямоугольник 43"/>
            <p:cNvSpPr/>
            <p:nvPr/>
          </p:nvSpPr>
          <p:spPr>
            <a:xfrm>
              <a:off x="2303127" y="3644130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Прямоугольник 44"/>
            <p:cNvSpPr/>
            <p:nvPr/>
          </p:nvSpPr>
          <p:spPr>
            <a:xfrm>
              <a:off x="2296777" y="3858637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Прямоугольник 45"/>
            <p:cNvSpPr/>
            <p:nvPr/>
          </p:nvSpPr>
          <p:spPr>
            <a:xfrm>
              <a:off x="2081700" y="3845937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Прямоугольник 46"/>
            <p:cNvSpPr/>
            <p:nvPr/>
          </p:nvSpPr>
          <p:spPr>
            <a:xfrm>
              <a:off x="2297963" y="4071938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3</a:t>
              </a:r>
              <a:endParaRPr lang="ru-RU" dirty="0"/>
            </a:p>
          </p:txBody>
        </p:sp>
        <p:sp>
          <p:nvSpPr>
            <p:cNvPr id="48" name="Прямоугольник 47"/>
            <p:cNvSpPr/>
            <p:nvPr/>
          </p:nvSpPr>
          <p:spPr>
            <a:xfrm>
              <a:off x="2290427" y="4299967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9</a:t>
              </a:r>
              <a:endParaRPr lang="ru-RU" dirty="0"/>
            </a:p>
          </p:txBody>
        </p:sp>
        <p:sp>
          <p:nvSpPr>
            <p:cNvPr id="49" name="Прямоугольник 48"/>
            <p:cNvSpPr/>
            <p:nvPr/>
          </p:nvSpPr>
          <p:spPr>
            <a:xfrm>
              <a:off x="2277962" y="4507295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-</a:t>
              </a:r>
              <a:endParaRPr lang="ru-RU" dirty="0"/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2066665" y="4509835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Прямоугольник 50"/>
            <p:cNvSpPr/>
            <p:nvPr/>
          </p:nvSpPr>
          <p:spPr>
            <a:xfrm>
              <a:off x="2049312" y="4301678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-</a:t>
              </a:r>
              <a:endParaRPr lang="ru-RU" dirty="0"/>
            </a:p>
          </p:txBody>
        </p:sp>
        <p:sp>
          <p:nvSpPr>
            <p:cNvPr id="52" name="Прямоугольник 51"/>
            <p:cNvSpPr/>
            <p:nvPr/>
          </p:nvSpPr>
          <p:spPr>
            <a:xfrm>
              <a:off x="2066665" y="4080440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Прямоугольник 52"/>
            <p:cNvSpPr/>
            <p:nvPr/>
          </p:nvSpPr>
          <p:spPr>
            <a:xfrm>
              <a:off x="1833071" y="4080440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-</a:t>
              </a:r>
              <a:endParaRPr lang="ru-RU" dirty="0"/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1819689" y="3858768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7</a:t>
              </a:r>
              <a:endParaRPr lang="ru-RU" dirty="0"/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1608555" y="3858768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-</a:t>
              </a:r>
              <a:endParaRPr lang="ru-RU" dirty="0"/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1345929" y="3835525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1358559" y="4080440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3</a:t>
              </a:r>
              <a:endParaRPr lang="ru-RU" dirty="0"/>
            </a:p>
          </p:txBody>
        </p:sp>
        <p:sp>
          <p:nvSpPr>
            <p:cNvPr id="58" name="Прямоугольник 57"/>
            <p:cNvSpPr/>
            <p:nvPr/>
          </p:nvSpPr>
          <p:spPr>
            <a:xfrm>
              <a:off x="1352279" y="4296912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9" name="Прямоугольник 58"/>
            <p:cNvSpPr/>
            <p:nvPr/>
          </p:nvSpPr>
          <p:spPr>
            <a:xfrm>
              <a:off x="1345929" y="4507154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8</a:t>
              </a:r>
              <a:endParaRPr lang="ru-RU" dirty="0"/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1584054" y="4521583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1592350" y="4294403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2</a:t>
              </a:r>
              <a:endParaRPr lang="ru-RU" dirty="0"/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1588294" y="4067223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Прямоугольник 62"/>
            <p:cNvSpPr/>
            <p:nvPr/>
          </p:nvSpPr>
          <p:spPr>
            <a:xfrm>
              <a:off x="1816837" y="4297955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5</a:t>
              </a:r>
              <a:endParaRPr lang="ru-RU" dirty="0"/>
            </a:p>
          </p:txBody>
        </p:sp>
        <p:sp>
          <p:nvSpPr>
            <p:cNvPr id="64" name="Прямоугольник 63"/>
            <p:cNvSpPr/>
            <p:nvPr/>
          </p:nvSpPr>
          <p:spPr>
            <a:xfrm>
              <a:off x="1829214" y="4509207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Прямоугольник 64"/>
            <p:cNvSpPr/>
            <p:nvPr/>
          </p:nvSpPr>
          <p:spPr>
            <a:xfrm>
              <a:off x="1129905" y="3423416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С</a:t>
              </a:r>
              <a:endParaRPr lang="ru-RU" dirty="0"/>
            </a:p>
          </p:txBody>
        </p:sp>
        <p:sp>
          <p:nvSpPr>
            <p:cNvPr id="72" name="Прямоугольник 71"/>
            <p:cNvSpPr/>
            <p:nvPr/>
          </p:nvSpPr>
          <p:spPr>
            <a:xfrm>
              <a:off x="1678192" y="3649530"/>
              <a:ext cx="80097" cy="9490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/>
                <a:t>3</a:t>
              </a:r>
              <a:endParaRPr lang="ru-RU" dirty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986626" y="3226446"/>
            <a:ext cx="154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Матрица цен: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525432" y="3250262"/>
            <a:ext cx="2261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Матрица смежности:</a:t>
            </a:r>
            <a:endParaRPr lang="ru-RU" dirty="0"/>
          </a:p>
        </p:txBody>
      </p:sp>
      <p:pic>
        <p:nvPicPr>
          <p:cNvPr id="68" name="Рисунок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3754127"/>
            <a:ext cx="1581150" cy="1428750"/>
          </a:xfrm>
          <a:prstGeom prst="rect">
            <a:avLst/>
          </a:prstGeom>
        </p:spPr>
      </p:pic>
      <p:grpSp>
        <p:nvGrpSpPr>
          <p:cNvPr id="69" name="Группа 68"/>
          <p:cNvGrpSpPr/>
          <p:nvPr/>
        </p:nvGrpSpPr>
        <p:grpSpPr>
          <a:xfrm>
            <a:off x="3984738" y="3736098"/>
            <a:ext cx="1581150" cy="1428750"/>
            <a:chOff x="971600" y="3357563"/>
            <a:chExt cx="1581150" cy="1428750"/>
          </a:xfrm>
        </p:grpSpPr>
        <p:pic>
          <p:nvPicPr>
            <p:cNvPr id="70" name="Рисунок 6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1600" y="3357563"/>
              <a:ext cx="1581150" cy="1428750"/>
            </a:xfrm>
            <a:prstGeom prst="rect">
              <a:avLst/>
            </a:prstGeom>
          </p:spPr>
        </p:pic>
        <p:sp>
          <p:nvSpPr>
            <p:cNvPr id="71" name="Прямоугольник 70"/>
            <p:cNvSpPr/>
            <p:nvPr/>
          </p:nvSpPr>
          <p:spPr>
            <a:xfrm>
              <a:off x="1345929" y="3640261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Прямоугольник 73"/>
            <p:cNvSpPr/>
            <p:nvPr/>
          </p:nvSpPr>
          <p:spPr>
            <a:xfrm>
              <a:off x="1588294" y="3652068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5" name="Прямоугольник 74"/>
            <p:cNvSpPr/>
            <p:nvPr/>
          </p:nvSpPr>
          <p:spPr>
            <a:xfrm>
              <a:off x="1805323" y="3637780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Прямоугольник 75"/>
            <p:cNvSpPr/>
            <p:nvPr/>
          </p:nvSpPr>
          <p:spPr>
            <a:xfrm>
              <a:off x="2066665" y="3637780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7" name="Прямоугольник 76"/>
            <p:cNvSpPr/>
            <p:nvPr/>
          </p:nvSpPr>
          <p:spPr>
            <a:xfrm>
              <a:off x="2265027" y="3637780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8" name="Прямоугольник 77"/>
            <p:cNvSpPr/>
            <p:nvPr/>
          </p:nvSpPr>
          <p:spPr>
            <a:xfrm>
              <a:off x="2265027" y="3845937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9" name="Прямоугольник 78"/>
            <p:cNvSpPr/>
            <p:nvPr/>
          </p:nvSpPr>
          <p:spPr>
            <a:xfrm>
              <a:off x="2081700" y="3845937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0" name="Прямоугольник 79"/>
            <p:cNvSpPr/>
            <p:nvPr/>
          </p:nvSpPr>
          <p:spPr>
            <a:xfrm>
              <a:off x="2265027" y="4071938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Прямоугольник 80"/>
            <p:cNvSpPr/>
            <p:nvPr/>
          </p:nvSpPr>
          <p:spPr>
            <a:xfrm>
              <a:off x="2265027" y="4280917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2" name="Прямоугольник 81"/>
            <p:cNvSpPr/>
            <p:nvPr/>
          </p:nvSpPr>
          <p:spPr>
            <a:xfrm>
              <a:off x="2277962" y="4507295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3" name="Прямоугольник 82"/>
            <p:cNvSpPr/>
            <p:nvPr/>
          </p:nvSpPr>
          <p:spPr>
            <a:xfrm>
              <a:off x="2066665" y="4509835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4" name="Прямоугольник 83"/>
            <p:cNvSpPr/>
            <p:nvPr/>
          </p:nvSpPr>
          <p:spPr>
            <a:xfrm>
              <a:off x="2049312" y="4301678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5" name="Прямоугольник 84"/>
            <p:cNvSpPr/>
            <p:nvPr/>
          </p:nvSpPr>
          <p:spPr>
            <a:xfrm>
              <a:off x="2066665" y="4080440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6" name="Прямоугольник 85"/>
            <p:cNvSpPr/>
            <p:nvPr/>
          </p:nvSpPr>
          <p:spPr>
            <a:xfrm>
              <a:off x="1833071" y="4080440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7" name="Прямоугольник 86"/>
            <p:cNvSpPr/>
            <p:nvPr/>
          </p:nvSpPr>
          <p:spPr>
            <a:xfrm>
              <a:off x="1819689" y="3858768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8" name="Прямоугольник 87"/>
            <p:cNvSpPr/>
            <p:nvPr/>
          </p:nvSpPr>
          <p:spPr>
            <a:xfrm>
              <a:off x="1608555" y="3858768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9" name="Прямоугольник 88"/>
            <p:cNvSpPr/>
            <p:nvPr/>
          </p:nvSpPr>
          <p:spPr>
            <a:xfrm>
              <a:off x="1345929" y="3835525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0" name="Прямоугольник 89"/>
            <p:cNvSpPr/>
            <p:nvPr/>
          </p:nvSpPr>
          <p:spPr>
            <a:xfrm>
              <a:off x="1358559" y="4080440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1" name="Прямоугольник 90"/>
            <p:cNvSpPr/>
            <p:nvPr/>
          </p:nvSpPr>
          <p:spPr>
            <a:xfrm>
              <a:off x="1345929" y="4271512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рямоугольник 91"/>
            <p:cNvSpPr/>
            <p:nvPr/>
          </p:nvSpPr>
          <p:spPr>
            <a:xfrm>
              <a:off x="1345929" y="4507154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рямоугольник 92"/>
            <p:cNvSpPr/>
            <p:nvPr/>
          </p:nvSpPr>
          <p:spPr>
            <a:xfrm>
              <a:off x="1584054" y="4521583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1597648" y="4314687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5" name="Прямоугольник 94"/>
            <p:cNvSpPr/>
            <p:nvPr/>
          </p:nvSpPr>
          <p:spPr>
            <a:xfrm>
              <a:off x="1588294" y="4067223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6" name="Прямоугольник 95"/>
            <p:cNvSpPr/>
            <p:nvPr/>
          </p:nvSpPr>
          <p:spPr>
            <a:xfrm>
              <a:off x="1816837" y="4297955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7" name="Прямоугольник 96"/>
            <p:cNvSpPr/>
            <p:nvPr/>
          </p:nvSpPr>
          <p:spPr>
            <a:xfrm>
              <a:off x="1829214" y="4509207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8" name="Прямоугольник 97"/>
            <p:cNvSpPr/>
            <p:nvPr/>
          </p:nvSpPr>
          <p:spPr>
            <a:xfrm>
              <a:off x="1129905" y="3423416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С</a:t>
              </a:r>
              <a:endParaRPr lang="ru-RU" dirty="0"/>
            </a:p>
          </p:txBody>
        </p:sp>
      </p:grpSp>
      <p:grpSp>
        <p:nvGrpSpPr>
          <p:cNvPr id="127" name="Группа 126"/>
          <p:cNvGrpSpPr/>
          <p:nvPr/>
        </p:nvGrpSpPr>
        <p:grpSpPr>
          <a:xfrm>
            <a:off x="899592" y="3736098"/>
            <a:ext cx="1581150" cy="1428750"/>
            <a:chOff x="971600" y="3357563"/>
            <a:chExt cx="1581150" cy="1428750"/>
          </a:xfrm>
        </p:grpSpPr>
        <p:pic>
          <p:nvPicPr>
            <p:cNvPr id="128" name="Рисунок 1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1600" y="3357563"/>
              <a:ext cx="1581150" cy="1428750"/>
            </a:xfrm>
            <a:prstGeom prst="rect">
              <a:avLst/>
            </a:prstGeom>
          </p:spPr>
        </p:pic>
        <p:sp>
          <p:nvSpPr>
            <p:cNvPr id="134" name="Прямоугольник 133"/>
            <p:cNvSpPr/>
            <p:nvPr/>
          </p:nvSpPr>
          <p:spPr>
            <a:xfrm>
              <a:off x="2265027" y="3845937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5" name="Прямоугольник 134"/>
            <p:cNvSpPr/>
            <p:nvPr/>
          </p:nvSpPr>
          <p:spPr>
            <a:xfrm>
              <a:off x="2081700" y="3845937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6" name="Прямоугольник 135"/>
            <p:cNvSpPr/>
            <p:nvPr/>
          </p:nvSpPr>
          <p:spPr>
            <a:xfrm>
              <a:off x="2265027" y="4071938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7" name="Прямоугольник 136"/>
            <p:cNvSpPr/>
            <p:nvPr/>
          </p:nvSpPr>
          <p:spPr>
            <a:xfrm>
              <a:off x="2265027" y="4280917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8" name="Прямоугольник 137"/>
            <p:cNvSpPr/>
            <p:nvPr/>
          </p:nvSpPr>
          <p:spPr>
            <a:xfrm>
              <a:off x="2277962" y="4507295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9" name="Прямоугольник 138"/>
            <p:cNvSpPr/>
            <p:nvPr/>
          </p:nvSpPr>
          <p:spPr>
            <a:xfrm>
              <a:off x="2066665" y="4509835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0" name="Прямоугольник 139"/>
            <p:cNvSpPr/>
            <p:nvPr/>
          </p:nvSpPr>
          <p:spPr>
            <a:xfrm>
              <a:off x="2049312" y="4301678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1" name="Прямоугольник 140"/>
            <p:cNvSpPr/>
            <p:nvPr/>
          </p:nvSpPr>
          <p:spPr>
            <a:xfrm>
              <a:off x="2066665" y="4080440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2" name="Прямоугольник 141"/>
            <p:cNvSpPr/>
            <p:nvPr/>
          </p:nvSpPr>
          <p:spPr>
            <a:xfrm>
              <a:off x="1833071" y="4080440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3" name="Прямоугольник 142"/>
            <p:cNvSpPr/>
            <p:nvPr/>
          </p:nvSpPr>
          <p:spPr>
            <a:xfrm>
              <a:off x="1819689" y="3858768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4" name="Прямоугольник 143"/>
            <p:cNvSpPr/>
            <p:nvPr/>
          </p:nvSpPr>
          <p:spPr>
            <a:xfrm>
              <a:off x="1608555" y="3858768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5" name="Прямоугольник 144"/>
            <p:cNvSpPr/>
            <p:nvPr/>
          </p:nvSpPr>
          <p:spPr>
            <a:xfrm>
              <a:off x="1345929" y="3835525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6" name="Прямоугольник 145"/>
            <p:cNvSpPr/>
            <p:nvPr/>
          </p:nvSpPr>
          <p:spPr>
            <a:xfrm>
              <a:off x="1358559" y="4080440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7" name="Прямоугольник 146"/>
            <p:cNvSpPr/>
            <p:nvPr/>
          </p:nvSpPr>
          <p:spPr>
            <a:xfrm>
              <a:off x="1345929" y="4271512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8" name="Прямоугольник 147"/>
            <p:cNvSpPr/>
            <p:nvPr/>
          </p:nvSpPr>
          <p:spPr>
            <a:xfrm>
              <a:off x="1345929" y="4507154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9" name="Прямоугольник 148"/>
            <p:cNvSpPr/>
            <p:nvPr/>
          </p:nvSpPr>
          <p:spPr>
            <a:xfrm>
              <a:off x="1584054" y="4521583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0" name="Прямоугольник 149"/>
            <p:cNvSpPr/>
            <p:nvPr/>
          </p:nvSpPr>
          <p:spPr>
            <a:xfrm>
              <a:off x="1597648" y="4314687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1" name="Прямоугольник 150"/>
            <p:cNvSpPr/>
            <p:nvPr/>
          </p:nvSpPr>
          <p:spPr>
            <a:xfrm>
              <a:off x="1588294" y="4067223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2" name="Прямоугольник 151"/>
            <p:cNvSpPr/>
            <p:nvPr/>
          </p:nvSpPr>
          <p:spPr>
            <a:xfrm>
              <a:off x="1816837" y="4297955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3" name="Прямоугольник 152"/>
            <p:cNvSpPr/>
            <p:nvPr/>
          </p:nvSpPr>
          <p:spPr>
            <a:xfrm>
              <a:off x="1829214" y="4509207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4" name="Прямоугольник 153"/>
            <p:cNvSpPr/>
            <p:nvPr/>
          </p:nvSpPr>
          <p:spPr>
            <a:xfrm>
              <a:off x="1129905" y="3423416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04117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Способы </a:t>
            </a:r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реализации графов.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158238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435926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21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i="1" dirty="0" smtClean="0">
                <a:solidFill>
                  <a:srgbClr val="7030A0"/>
                </a:solidFill>
              </a:rPr>
              <a:t>1. Матрица смежности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44624"/>
            <a:ext cx="2595022" cy="1872208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280422" y="1811790"/>
            <a:ext cx="6768752" cy="1539267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3946667" y="3727596"/>
            <a:ext cx="1581150" cy="1428750"/>
            <a:chOff x="971600" y="3357563"/>
            <a:chExt cx="1581150" cy="1428750"/>
          </a:xfrm>
        </p:grpSpPr>
        <p:pic>
          <p:nvPicPr>
            <p:cNvPr id="39" name="Рисунок 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1600" y="3357563"/>
              <a:ext cx="1581150" cy="1428750"/>
            </a:xfrm>
            <a:prstGeom prst="rect">
              <a:avLst/>
            </a:prstGeom>
          </p:spPr>
        </p:pic>
        <p:sp>
          <p:nvSpPr>
            <p:cNvPr id="40" name="Прямоугольник 39"/>
            <p:cNvSpPr/>
            <p:nvPr/>
          </p:nvSpPr>
          <p:spPr>
            <a:xfrm>
              <a:off x="1345929" y="3640261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-</a:t>
              </a:r>
              <a:endParaRPr lang="ru-RU" dirty="0"/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1588293" y="3637780"/>
              <a:ext cx="92269" cy="11909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/>
                <a:t>1</a:t>
              </a:r>
              <a:endParaRPr lang="ru-RU" sz="1400" dirty="0"/>
            </a:p>
          </p:txBody>
        </p:sp>
        <p:sp>
          <p:nvSpPr>
            <p:cNvPr id="42" name="Прямоугольник 41"/>
            <p:cNvSpPr/>
            <p:nvPr/>
          </p:nvSpPr>
          <p:spPr>
            <a:xfrm>
              <a:off x="1805323" y="3637780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Прямоугольник 42"/>
            <p:cNvSpPr/>
            <p:nvPr/>
          </p:nvSpPr>
          <p:spPr>
            <a:xfrm>
              <a:off x="2066665" y="3637780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7</a:t>
              </a:r>
              <a:endParaRPr lang="ru-RU" dirty="0"/>
            </a:p>
          </p:txBody>
        </p:sp>
        <p:sp>
          <p:nvSpPr>
            <p:cNvPr id="44" name="Прямоугольник 43"/>
            <p:cNvSpPr/>
            <p:nvPr/>
          </p:nvSpPr>
          <p:spPr>
            <a:xfrm>
              <a:off x="2303127" y="3644130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Прямоугольник 44"/>
            <p:cNvSpPr/>
            <p:nvPr/>
          </p:nvSpPr>
          <p:spPr>
            <a:xfrm>
              <a:off x="2296777" y="3858637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Прямоугольник 45"/>
            <p:cNvSpPr/>
            <p:nvPr/>
          </p:nvSpPr>
          <p:spPr>
            <a:xfrm>
              <a:off x="2081700" y="3845937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Прямоугольник 46"/>
            <p:cNvSpPr/>
            <p:nvPr/>
          </p:nvSpPr>
          <p:spPr>
            <a:xfrm>
              <a:off x="2297963" y="4071938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3</a:t>
              </a:r>
              <a:endParaRPr lang="ru-RU" dirty="0"/>
            </a:p>
          </p:txBody>
        </p:sp>
        <p:sp>
          <p:nvSpPr>
            <p:cNvPr id="48" name="Прямоугольник 47"/>
            <p:cNvSpPr/>
            <p:nvPr/>
          </p:nvSpPr>
          <p:spPr>
            <a:xfrm>
              <a:off x="2290427" y="4299967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9</a:t>
              </a:r>
              <a:endParaRPr lang="ru-RU" dirty="0"/>
            </a:p>
          </p:txBody>
        </p:sp>
        <p:sp>
          <p:nvSpPr>
            <p:cNvPr id="49" name="Прямоугольник 48"/>
            <p:cNvSpPr/>
            <p:nvPr/>
          </p:nvSpPr>
          <p:spPr>
            <a:xfrm>
              <a:off x="2277962" y="4507295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-</a:t>
              </a:r>
              <a:endParaRPr lang="ru-RU" dirty="0"/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2066665" y="4509835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Прямоугольник 50"/>
            <p:cNvSpPr/>
            <p:nvPr/>
          </p:nvSpPr>
          <p:spPr>
            <a:xfrm>
              <a:off x="2049312" y="4301678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-</a:t>
              </a:r>
              <a:endParaRPr lang="ru-RU" dirty="0"/>
            </a:p>
          </p:txBody>
        </p:sp>
        <p:sp>
          <p:nvSpPr>
            <p:cNvPr id="52" name="Прямоугольник 51"/>
            <p:cNvSpPr/>
            <p:nvPr/>
          </p:nvSpPr>
          <p:spPr>
            <a:xfrm>
              <a:off x="2066665" y="4080440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Прямоугольник 52"/>
            <p:cNvSpPr/>
            <p:nvPr/>
          </p:nvSpPr>
          <p:spPr>
            <a:xfrm>
              <a:off x="1833071" y="4080440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-</a:t>
              </a:r>
              <a:endParaRPr lang="ru-RU" dirty="0"/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1819689" y="3858768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7</a:t>
              </a:r>
              <a:endParaRPr lang="ru-RU" dirty="0"/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1608555" y="3858768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-</a:t>
              </a:r>
              <a:endParaRPr lang="ru-RU" dirty="0"/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1345929" y="3835525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1358559" y="4080440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3</a:t>
              </a:r>
              <a:endParaRPr lang="ru-RU" dirty="0"/>
            </a:p>
          </p:txBody>
        </p:sp>
        <p:sp>
          <p:nvSpPr>
            <p:cNvPr id="58" name="Прямоугольник 57"/>
            <p:cNvSpPr/>
            <p:nvPr/>
          </p:nvSpPr>
          <p:spPr>
            <a:xfrm>
              <a:off x="1352279" y="4296912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9" name="Прямоугольник 58"/>
            <p:cNvSpPr/>
            <p:nvPr/>
          </p:nvSpPr>
          <p:spPr>
            <a:xfrm>
              <a:off x="1345929" y="4507154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8</a:t>
              </a:r>
              <a:endParaRPr lang="ru-RU" dirty="0"/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1584054" y="4521583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1592350" y="4294403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2</a:t>
              </a:r>
              <a:endParaRPr lang="ru-RU" dirty="0"/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1588294" y="4067223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Прямоугольник 62"/>
            <p:cNvSpPr/>
            <p:nvPr/>
          </p:nvSpPr>
          <p:spPr>
            <a:xfrm>
              <a:off x="1816837" y="4297955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5</a:t>
              </a:r>
              <a:endParaRPr lang="ru-RU" dirty="0"/>
            </a:p>
          </p:txBody>
        </p:sp>
        <p:sp>
          <p:nvSpPr>
            <p:cNvPr id="64" name="Прямоугольник 63"/>
            <p:cNvSpPr/>
            <p:nvPr/>
          </p:nvSpPr>
          <p:spPr>
            <a:xfrm>
              <a:off x="1829214" y="4509207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Прямоугольник 64"/>
            <p:cNvSpPr/>
            <p:nvPr/>
          </p:nvSpPr>
          <p:spPr>
            <a:xfrm>
              <a:off x="1129905" y="3423416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С</a:t>
              </a:r>
              <a:endParaRPr lang="ru-RU" dirty="0"/>
            </a:p>
          </p:txBody>
        </p:sp>
        <p:sp>
          <p:nvSpPr>
            <p:cNvPr id="72" name="Прямоугольник 71"/>
            <p:cNvSpPr/>
            <p:nvPr/>
          </p:nvSpPr>
          <p:spPr>
            <a:xfrm>
              <a:off x="1678192" y="3649530"/>
              <a:ext cx="80097" cy="9490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/>
                <a:t>3</a:t>
              </a:r>
              <a:endParaRPr lang="ru-RU" dirty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986626" y="3226446"/>
            <a:ext cx="154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Матрица цен: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525432" y="3250262"/>
            <a:ext cx="2261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Матрица смежности:</a:t>
            </a:r>
            <a:endParaRPr lang="ru-RU" dirty="0"/>
          </a:p>
        </p:txBody>
      </p:sp>
      <p:pic>
        <p:nvPicPr>
          <p:cNvPr id="68" name="Рисунок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3754127"/>
            <a:ext cx="15811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87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Способы </a:t>
            </a:r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реализации графов.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158238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435926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21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i="1" dirty="0" smtClean="0">
                <a:solidFill>
                  <a:srgbClr val="7030A0"/>
                </a:solidFill>
              </a:rPr>
              <a:t>1. Матрица смежности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44624"/>
            <a:ext cx="2595022" cy="1872208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280422" y="1811790"/>
            <a:ext cx="6768752" cy="1539267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3946667" y="3727596"/>
            <a:ext cx="1581150" cy="1428750"/>
            <a:chOff x="971600" y="3357563"/>
            <a:chExt cx="1581150" cy="1428750"/>
          </a:xfrm>
        </p:grpSpPr>
        <p:pic>
          <p:nvPicPr>
            <p:cNvPr id="39" name="Рисунок 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1600" y="3357563"/>
              <a:ext cx="1581150" cy="1428750"/>
            </a:xfrm>
            <a:prstGeom prst="rect">
              <a:avLst/>
            </a:prstGeom>
          </p:spPr>
        </p:pic>
        <p:sp>
          <p:nvSpPr>
            <p:cNvPr id="40" name="Прямоугольник 39"/>
            <p:cNvSpPr/>
            <p:nvPr/>
          </p:nvSpPr>
          <p:spPr>
            <a:xfrm>
              <a:off x="1345929" y="3640261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-</a:t>
              </a:r>
              <a:endParaRPr lang="ru-RU" dirty="0"/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1588293" y="3637780"/>
              <a:ext cx="92269" cy="11909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/>
                <a:t>1</a:t>
              </a:r>
              <a:endParaRPr lang="ru-RU" sz="1400" dirty="0"/>
            </a:p>
          </p:txBody>
        </p:sp>
        <p:sp>
          <p:nvSpPr>
            <p:cNvPr id="42" name="Прямоугольник 41"/>
            <p:cNvSpPr/>
            <p:nvPr/>
          </p:nvSpPr>
          <p:spPr>
            <a:xfrm>
              <a:off x="1805323" y="3637780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Прямоугольник 42"/>
            <p:cNvSpPr/>
            <p:nvPr/>
          </p:nvSpPr>
          <p:spPr>
            <a:xfrm>
              <a:off x="2066665" y="3637780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7</a:t>
              </a:r>
              <a:endParaRPr lang="ru-RU" dirty="0"/>
            </a:p>
          </p:txBody>
        </p:sp>
        <p:sp>
          <p:nvSpPr>
            <p:cNvPr id="44" name="Прямоугольник 43"/>
            <p:cNvSpPr/>
            <p:nvPr/>
          </p:nvSpPr>
          <p:spPr>
            <a:xfrm>
              <a:off x="2303127" y="3644130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Прямоугольник 44"/>
            <p:cNvSpPr/>
            <p:nvPr/>
          </p:nvSpPr>
          <p:spPr>
            <a:xfrm>
              <a:off x="2296777" y="3858637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Прямоугольник 45"/>
            <p:cNvSpPr/>
            <p:nvPr/>
          </p:nvSpPr>
          <p:spPr>
            <a:xfrm>
              <a:off x="2081700" y="3845937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Прямоугольник 46"/>
            <p:cNvSpPr/>
            <p:nvPr/>
          </p:nvSpPr>
          <p:spPr>
            <a:xfrm>
              <a:off x="2297963" y="4071938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3</a:t>
              </a:r>
              <a:endParaRPr lang="ru-RU" dirty="0"/>
            </a:p>
          </p:txBody>
        </p:sp>
        <p:sp>
          <p:nvSpPr>
            <p:cNvPr id="48" name="Прямоугольник 47"/>
            <p:cNvSpPr/>
            <p:nvPr/>
          </p:nvSpPr>
          <p:spPr>
            <a:xfrm>
              <a:off x="2290427" y="4299967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9</a:t>
              </a:r>
              <a:endParaRPr lang="ru-RU" dirty="0"/>
            </a:p>
          </p:txBody>
        </p:sp>
        <p:sp>
          <p:nvSpPr>
            <p:cNvPr id="49" name="Прямоугольник 48"/>
            <p:cNvSpPr/>
            <p:nvPr/>
          </p:nvSpPr>
          <p:spPr>
            <a:xfrm>
              <a:off x="2277962" y="4507295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-</a:t>
              </a:r>
              <a:endParaRPr lang="ru-RU" dirty="0"/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2066665" y="4509835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Прямоугольник 50"/>
            <p:cNvSpPr/>
            <p:nvPr/>
          </p:nvSpPr>
          <p:spPr>
            <a:xfrm>
              <a:off x="2049312" y="4301678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-</a:t>
              </a:r>
              <a:endParaRPr lang="ru-RU" dirty="0"/>
            </a:p>
          </p:txBody>
        </p:sp>
        <p:sp>
          <p:nvSpPr>
            <p:cNvPr id="52" name="Прямоугольник 51"/>
            <p:cNvSpPr/>
            <p:nvPr/>
          </p:nvSpPr>
          <p:spPr>
            <a:xfrm>
              <a:off x="2066665" y="4080440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Прямоугольник 52"/>
            <p:cNvSpPr/>
            <p:nvPr/>
          </p:nvSpPr>
          <p:spPr>
            <a:xfrm>
              <a:off x="1833071" y="4080440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-</a:t>
              </a:r>
              <a:endParaRPr lang="ru-RU" dirty="0"/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1819689" y="3858768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7</a:t>
              </a:r>
              <a:endParaRPr lang="ru-RU" dirty="0"/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1608555" y="3858768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-</a:t>
              </a:r>
              <a:endParaRPr lang="ru-RU" dirty="0"/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1345929" y="3835525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1358559" y="4080440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3</a:t>
              </a:r>
              <a:endParaRPr lang="ru-RU" dirty="0"/>
            </a:p>
          </p:txBody>
        </p:sp>
        <p:sp>
          <p:nvSpPr>
            <p:cNvPr id="58" name="Прямоугольник 57"/>
            <p:cNvSpPr/>
            <p:nvPr/>
          </p:nvSpPr>
          <p:spPr>
            <a:xfrm>
              <a:off x="1352279" y="4296912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9" name="Прямоугольник 58"/>
            <p:cNvSpPr/>
            <p:nvPr/>
          </p:nvSpPr>
          <p:spPr>
            <a:xfrm>
              <a:off x="1345929" y="4507154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8</a:t>
              </a:r>
              <a:endParaRPr lang="ru-RU" dirty="0"/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1584054" y="4521583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1592350" y="4294403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2</a:t>
              </a:r>
              <a:endParaRPr lang="ru-RU" dirty="0"/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1588294" y="4067223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Прямоугольник 62"/>
            <p:cNvSpPr/>
            <p:nvPr/>
          </p:nvSpPr>
          <p:spPr>
            <a:xfrm>
              <a:off x="1816837" y="4297955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5</a:t>
              </a:r>
              <a:endParaRPr lang="ru-RU" dirty="0"/>
            </a:p>
          </p:txBody>
        </p:sp>
        <p:sp>
          <p:nvSpPr>
            <p:cNvPr id="64" name="Прямоугольник 63"/>
            <p:cNvSpPr/>
            <p:nvPr/>
          </p:nvSpPr>
          <p:spPr>
            <a:xfrm>
              <a:off x="1829214" y="4509207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Прямоугольник 64"/>
            <p:cNvSpPr/>
            <p:nvPr/>
          </p:nvSpPr>
          <p:spPr>
            <a:xfrm>
              <a:off x="1129905" y="3423416"/>
              <a:ext cx="144016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С</a:t>
              </a:r>
              <a:endParaRPr lang="ru-RU" dirty="0"/>
            </a:p>
          </p:txBody>
        </p:sp>
        <p:sp>
          <p:nvSpPr>
            <p:cNvPr id="72" name="Прямоугольник 71"/>
            <p:cNvSpPr/>
            <p:nvPr/>
          </p:nvSpPr>
          <p:spPr>
            <a:xfrm>
              <a:off x="1678192" y="3649530"/>
              <a:ext cx="80097" cy="9490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/>
                <a:t>3</a:t>
              </a:r>
              <a:endParaRPr lang="ru-RU" dirty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986626" y="3226446"/>
            <a:ext cx="154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Матрица цен: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525432" y="3250262"/>
            <a:ext cx="2261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Матрица смежности:</a:t>
            </a:r>
            <a:endParaRPr lang="ru-RU" dirty="0"/>
          </a:p>
        </p:txBody>
      </p:sp>
      <p:pic>
        <p:nvPicPr>
          <p:cNvPr id="68" name="Рисунок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3754127"/>
            <a:ext cx="1581150" cy="1428750"/>
          </a:xfrm>
          <a:prstGeom prst="rect">
            <a:avLst/>
          </a:prstGeom>
        </p:spPr>
      </p:pic>
      <p:pic>
        <p:nvPicPr>
          <p:cNvPr id="73" name="Рисунок 7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014" y="5174816"/>
            <a:ext cx="8372475" cy="9620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93426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2668</TotalTime>
  <Words>2297</Words>
  <Application>Microsoft Office PowerPoint</Application>
  <PresentationFormat>Экран (4:3)</PresentationFormat>
  <Paragraphs>1448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1" baseType="lpstr">
      <vt:lpstr>Arial</vt:lpstr>
      <vt:lpstr>Arial Black</vt:lpstr>
      <vt:lpstr>Calibri</vt:lpstr>
      <vt:lpstr>Courier New</vt:lpstr>
      <vt:lpstr>Symbol</vt:lpstr>
      <vt:lpstr>Тема Office</vt:lpstr>
      <vt:lpstr>Лекция 7  Графы: основные понятия. Способы реализации графов. (С++) </vt:lpstr>
      <vt:lpstr>Графы: основные понятия  и определения</vt:lpstr>
      <vt:lpstr>Графы: основные понятия  и определения</vt:lpstr>
      <vt:lpstr>Графы: основные понятия  и определения</vt:lpstr>
      <vt:lpstr> Способы   реализации графов.</vt:lpstr>
      <vt:lpstr> Способы   реализации графов.</vt:lpstr>
      <vt:lpstr> Способы   реализации графов.</vt:lpstr>
      <vt:lpstr> Способы   реализации графов.</vt:lpstr>
      <vt:lpstr> Способы   реализации графов.</vt:lpstr>
      <vt:lpstr> Способы   реализации графов.</vt:lpstr>
      <vt:lpstr> Способы   реализации графов.</vt:lpstr>
      <vt:lpstr> Способы   реализации графов.</vt:lpstr>
      <vt:lpstr> Способы   реализации графов.</vt:lpstr>
      <vt:lpstr> Способы   реализации графов.</vt:lpstr>
      <vt:lpstr> Способы   реализации графов.</vt:lpstr>
      <vt:lpstr> Способы   реализации графов.</vt:lpstr>
      <vt:lpstr> Способы   реализации графов.</vt:lpstr>
      <vt:lpstr> Способы   реализации графов.</vt:lpstr>
      <vt:lpstr> Способы   реализации графов.</vt:lpstr>
      <vt:lpstr> Способы   реализации графов.</vt:lpstr>
      <vt:lpstr> Способы   реализации графов.</vt:lpstr>
      <vt:lpstr> Способы   реализации графов.</vt:lpstr>
      <vt:lpstr>АТД «Граф»</vt:lpstr>
      <vt:lpstr>АТД «Граф»</vt:lpstr>
      <vt:lpstr>Пример построение матрицы и списка смежности</vt:lpstr>
      <vt:lpstr>Пример построение матрицы и списка смежности</vt:lpstr>
      <vt:lpstr>Пример построение матрицы и списка смежности</vt:lpstr>
      <vt:lpstr>Пример построение матрицы и списка смежности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Общая характеристика изобразительных средств алгоритмов</dc:title>
  <dc:creator>Kompik_P5Q</dc:creator>
  <cp:lastModifiedBy>Алексей Русаков</cp:lastModifiedBy>
  <cp:revision>269</cp:revision>
  <dcterms:created xsi:type="dcterms:W3CDTF">2011-11-20T19:46:02Z</dcterms:created>
  <dcterms:modified xsi:type="dcterms:W3CDTF">2019-03-20T16:17:56Z</dcterms:modified>
</cp:coreProperties>
</file>