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99" r:id="rId2"/>
    <p:sldId id="397" r:id="rId3"/>
    <p:sldId id="398" r:id="rId4"/>
    <p:sldId id="395" r:id="rId5"/>
    <p:sldId id="400" r:id="rId6"/>
    <p:sldId id="401" r:id="rId7"/>
    <p:sldId id="396" r:id="rId8"/>
    <p:sldId id="402" r:id="rId9"/>
    <p:sldId id="412" r:id="rId10"/>
    <p:sldId id="407" r:id="rId11"/>
    <p:sldId id="405" r:id="rId12"/>
    <p:sldId id="413" r:id="rId13"/>
    <p:sldId id="408" r:id="rId14"/>
    <p:sldId id="409" r:id="rId15"/>
    <p:sldId id="414" r:id="rId16"/>
    <p:sldId id="410" r:id="rId17"/>
    <p:sldId id="411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349" r:id="rId31"/>
    <p:sldId id="382" r:id="rId32"/>
    <p:sldId id="378" r:id="rId33"/>
    <p:sldId id="379" r:id="rId34"/>
    <p:sldId id="38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0CBBB33-573C-43E8-AF65-EF1AC994FB71}">
          <p14:sldIdLst>
            <p14:sldId id="399"/>
            <p14:sldId id="397"/>
            <p14:sldId id="398"/>
            <p14:sldId id="395"/>
            <p14:sldId id="400"/>
            <p14:sldId id="401"/>
            <p14:sldId id="396"/>
            <p14:sldId id="402"/>
            <p14:sldId id="412"/>
            <p14:sldId id="407"/>
            <p14:sldId id="405"/>
            <p14:sldId id="413"/>
            <p14:sldId id="408"/>
            <p14:sldId id="409"/>
            <p14:sldId id="414"/>
            <p14:sldId id="410"/>
            <p14:sldId id="411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349"/>
            <p14:sldId id="382"/>
            <p14:sldId id="378"/>
            <p14:sldId id="379"/>
            <p14:sldId id="380"/>
          </p14:sldIdLst>
        </p14:section>
        <p14:section name="Раздел без заголовка" id="{2208319F-F2C7-4614-AFB7-CDE9B62CAA6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B2"/>
    <a:srgbClr val="0000CC"/>
    <a:srgbClr val="00FE73"/>
    <a:srgbClr val="B7FFD8"/>
    <a:srgbClr val="CCECFF"/>
    <a:srgbClr val="CBD9EB"/>
    <a:srgbClr val="92B1D6"/>
    <a:srgbClr val="FF8B8B"/>
    <a:srgbClr val="F9F96F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71" d="100"/>
          <a:sy n="71" d="100"/>
        </p:scale>
        <p:origin x="874" y="-101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5A5B7-192C-44E5-8CCE-4E6866979AAD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7B2-838F-4A06-A3E0-65A3D26DE2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3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18041-EE13-46FB-A1FA-AC95A5D3009D}" type="slidenum">
              <a:rPr lang="ru-RU" altLang="ru-RU" b="0" smtClean="0"/>
              <a:pPr/>
              <a:t>23</a:t>
            </a:fld>
            <a:endParaRPr lang="ru-RU" altLang="ru-RU" b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6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47E962-EFD5-459B-AE07-A4651C17C23C}" type="slidenum">
              <a:rPr lang="ru-RU" altLang="ru-RU" b="0" smtClean="0"/>
              <a:pPr/>
              <a:t>24</a:t>
            </a:fld>
            <a:endParaRPr lang="ru-RU" altLang="ru-RU" b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7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9C9EDC-21CB-4340-81EC-B68EDE15BF8E}" type="slidenum">
              <a:rPr lang="ru-RU" altLang="ru-RU" b="0" smtClean="0"/>
              <a:pPr/>
              <a:t>25</a:t>
            </a:fld>
            <a:endParaRPr lang="ru-RU" altLang="ru-RU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3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A94C7B-934F-4B63-A542-B5AE938623A4}" type="slidenum">
              <a:rPr lang="ru-RU" altLang="ru-RU" b="0" smtClean="0"/>
              <a:pPr/>
              <a:t>26</a:t>
            </a:fld>
            <a:endParaRPr lang="ru-RU" altLang="ru-RU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8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5605EF-BF6A-40E6-8682-8F4386289615}" type="slidenum">
              <a:rPr lang="ru-RU" altLang="ru-RU" b="0" smtClean="0"/>
              <a:pPr/>
              <a:t>27</a:t>
            </a:fld>
            <a:endParaRPr lang="ru-RU" altLang="ru-RU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D9F625-6A27-4FDF-946A-B61FE731A939}" type="slidenum">
              <a:rPr lang="ru-RU" altLang="ru-RU" b="0" smtClean="0"/>
              <a:pPr/>
              <a:t>28</a:t>
            </a:fld>
            <a:endParaRPr lang="ru-RU" altLang="ru-RU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AA533-68EB-430D-BB9B-0FC7A2F3B4F4}" type="slidenum">
              <a:rPr lang="ru-RU" altLang="ru-RU" b="0" smtClean="0"/>
              <a:pPr/>
              <a:t>29</a:t>
            </a:fld>
            <a:endParaRPr lang="ru-RU" altLang="ru-RU" b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F3C1D-40D2-4359-8D47-BABC4039630B}" type="datetimeFigureOut">
              <a:rPr lang="ru-RU" smtClean="0"/>
              <a:t>12.04.2019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847D-44E8-4EF6-880D-DC8BBBB44FF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№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Нахождение попарного кратчайшего расстояния и другие задачи на основе матричной 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формы представления графа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168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46137" y="4686303"/>
            <a:ext cx="2940050" cy="700088"/>
            <a:chOff x="533" y="2952"/>
            <a:chExt cx="1852" cy="441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</p:grp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</a:t>
            </a:r>
            <a:r>
              <a:rPr lang="en-US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(</a:t>
            </a:r>
            <a:r>
              <a:rPr lang="ru-RU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40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46137" y="3771901"/>
            <a:ext cx="2940050" cy="1614488"/>
            <a:chOff x="533" y="2376"/>
            <a:chExt cx="1852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latin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9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latin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326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М[i][j] = </a:t>
            </a:r>
            <a:r>
              <a:rPr lang="ru-RU" altLang="ru-RU" sz="2000" b="1" dirty="0">
                <a:latin typeface="Courier New" panose="02070309020205020404" pitchFamily="49" charset="0"/>
              </a:rPr>
              <a:t>М[i][j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or (</a:t>
            </a:r>
            <a:r>
              <a:rPr lang="ru-RU" altLang="ru-RU" sz="2000" b="1" dirty="0">
                <a:latin typeface="Courier New" panose="02070309020205020404" pitchFamily="49" charset="0"/>
              </a:rPr>
              <a:t>М[i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and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latin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20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solidFill>
                  <a:srgbClr val="FEFCB2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>
                <a:solidFill>
                  <a:srgbClr val="FEFCB2"/>
                </a:solidFill>
              </a:rPr>
              <a:t> </a:t>
            </a:r>
            <a:r>
              <a:rPr lang="en-US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М[i][j] = </a:t>
            </a:r>
            <a:r>
              <a:rPr lang="ru-RU" altLang="ru-RU" sz="2000" b="1" dirty="0">
                <a:latin typeface="Courier New" panose="02070309020205020404" pitchFamily="49" charset="0"/>
              </a:rPr>
              <a:t>М[i][j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or (</a:t>
            </a:r>
            <a:r>
              <a:rPr lang="ru-RU" altLang="ru-RU" sz="2000" b="1" dirty="0">
                <a:latin typeface="Courier New" panose="02070309020205020404" pitchFamily="49" charset="0"/>
              </a:rPr>
              <a:t>М[i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and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);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latin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90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>
                <a:solidFill>
                  <a:srgbClr val="FF0000"/>
                </a:solidFill>
              </a:rPr>
              <a:t>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М[i][j] = </a:t>
            </a:r>
            <a:r>
              <a:rPr lang="ru-RU" altLang="ru-RU" sz="2000" b="1" dirty="0">
                <a:latin typeface="Courier New" panose="02070309020205020404" pitchFamily="49" charset="0"/>
              </a:rPr>
              <a:t>М[i][j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or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ru-RU" altLang="ru-RU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rgbClr val="0000CC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latin typeface="Courier New" panose="02070309020205020404" pitchFamily="49" charset="0"/>
              </a:rPr>
              <a:t> </a:t>
            </a:r>
            <a:r>
              <a:rPr lang="en-US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ru-RU" altLang="ru-RU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М[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М[i][j] = </a:t>
            </a:r>
            <a:r>
              <a:rPr lang="ru-RU" altLang="ru-RU" sz="2000" b="1" dirty="0">
                <a:latin typeface="Courier New" panose="02070309020205020404" pitchFamily="49" charset="0"/>
              </a:rPr>
              <a:t>М[i][j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or (</a:t>
            </a:r>
            <a:r>
              <a:rPr lang="ru-RU" altLang="ru-RU" sz="2000" b="1" dirty="0">
                <a:latin typeface="Courier New" panose="02070309020205020404" pitchFamily="49" charset="0"/>
              </a:rPr>
              <a:t>М[i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and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М[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  <a:r>
              <a:rPr lang="en-US" altLang="ru-RU" sz="2000" b="1" dirty="0">
                <a:latin typeface="Courier New" panose="02070309020205020404" pitchFamily="49" charset="0"/>
              </a:rPr>
              <a:t>;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1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50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[i][j]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 (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72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[i][j] </a:t>
            </a:r>
            <a:r>
              <a:rPr lang="ru-RU" altLang="ru-RU" sz="2000" b="1" dirty="0" smtClean="0">
                <a:solidFill>
                  <a:srgbClr val="FEFCB2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 (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  </a:t>
            </a:r>
            <a:r>
              <a:rPr lang="en-US" altLang="ru-RU" sz="2000" b="1" dirty="0" smtClean="0">
                <a:solidFill>
                  <a:srgbClr val="C00000"/>
                </a:solidFill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  <a:endParaRPr lang="ru-RU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4720233" y="3590133"/>
            <a:ext cx="3748087" cy="1595437"/>
          </a:xfrm>
          <a:prstGeom prst="wedgeRoundRectCallout">
            <a:avLst>
              <a:gd name="adj1" fmla="val -108242"/>
              <a:gd name="adj2" fmla="val -2993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0" dirty="0">
                <a:latin typeface="Arial" charset="0"/>
              </a:rPr>
              <a:t>Если из вершины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в вершину </a:t>
            </a:r>
            <a:r>
              <a:rPr lang="en-US" sz="2400" b="1" i="1" dirty="0">
                <a:latin typeface="Courier New" pitchFamily="49" charset="0"/>
              </a:rPr>
              <a:t>j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короче ехать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мы едем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!</a:t>
            </a:r>
            <a:endParaRPr lang="ru-RU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180777"/>
            <a:ext cx="83232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8288" indent="-268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</a:rPr>
              <a:t>Задача: </a:t>
            </a:r>
            <a:r>
              <a:rPr lang="ru-RU" altLang="ru-RU" sz="2000" b="1" dirty="0"/>
              <a:t>определить, существует ли цепь длины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вершину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1800" b="1" dirty="0"/>
              <a:t>(или </a:t>
            </a:r>
            <a:r>
              <a:rPr lang="ru-RU" altLang="ru-RU" sz="1800" b="1" dirty="0">
                <a:solidFill>
                  <a:srgbClr val="C00000"/>
                </a:solidFill>
              </a:rPr>
              <a:t>цикл</a:t>
            </a:r>
            <a:r>
              <a:rPr lang="ru-RU" altLang="ru-RU" sz="1800" b="1" dirty="0"/>
              <a:t> длиной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нее саму</a:t>
            </a:r>
            <a:r>
              <a:rPr lang="ru-RU" altLang="ru-RU" sz="1800" b="1" dirty="0"/>
              <a:t>)</a:t>
            </a:r>
            <a:r>
              <a:rPr lang="ru-RU" altLang="ru-RU" sz="2000" b="1" dirty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3789040"/>
            <a:ext cx="70485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Произвольная цепь длиной 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k=2)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будет</a:t>
            </a:r>
            <a:r>
              <a:rPr lang="ru-RU" altLang="ru-RU" sz="2400" b="1">
                <a:cs typeface="Arial" panose="020B0604020202020204" pitchFamily="34" charset="0"/>
              </a:rPr>
              <a:t>, если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cs typeface="Arial" panose="020B0604020202020204" pitchFamily="34" charset="0"/>
              </a:rPr>
              <a:t>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A[i][0]=1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A[0][j]=1</a:t>
            </a:r>
            <a:r>
              <a:rPr lang="ru-RU" altLang="ru-RU" sz="2400" b="1"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25941" y="4100190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163566" y="4478015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925941" y="4449440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63566" y="4833615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A[i][2]=1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A[2][j]=1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169916" y="4143052"/>
            <a:ext cx="1347787" cy="1479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233666" y="4143052"/>
            <a:ext cx="1347787" cy="149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1531616" y="5330502"/>
            <a:ext cx="1204912" cy="471488"/>
          </a:xfrm>
          <a:prstGeom prst="wedgeRoundRectCallout">
            <a:avLst>
              <a:gd name="adj1" fmla="val 82940"/>
              <a:gd name="adj2" fmla="val -6650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строка </a:t>
            </a:r>
            <a:r>
              <a:rPr lang="en-US" sz="2000" b="1">
                <a:latin typeface="Courier New" pitchFamily="49" charset="0"/>
              </a:rPr>
              <a:t>i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192141" y="5979790"/>
            <a:ext cx="1724025" cy="717550"/>
          </a:xfrm>
          <a:prstGeom prst="wedgeRoundRectCallout">
            <a:avLst>
              <a:gd name="adj1" fmla="val 57644"/>
              <a:gd name="adj2" fmla="val -10685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логическое умножение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5463853" y="6102027"/>
            <a:ext cx="1458913" cy="471488"/>
          </a:xfrm>
          <a:prstGeom prst="wedgeRoundRectCallout">
            <a:avLst>
              <a:gd name="adj1" fmla="val -24319"/>
              <a:gd name="adj2" fmla="val -134176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столбец </a:t>
            </a:r>
            <a:r>
              <a:rPr lang="en-US" sz="2000" b="1">
                <a:latin typeface="Courier New" pitchFamily="49" charset="0"/>
              </a:rPr>
              <a:t>j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7187878" y="5714677"/>
            <a:ext cx="1724025" cy="717550"/>
          </a:xfrm>
          <a:prstGeom prst="wedgeRoundRectCallout">
            <a:avLst>
              <a:gd name="adj1" fmla="val -39134"/>
              <a:gd name="adj2" fmla="val -125222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логическое сложение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145853" y="2044377"/>
            <a:ext cx="2033588" cy="1822450"/>
            <a:chOff x="364" y="1134"/>
            <a:chExt cx="1281" cy="1148"/>
          </a:xfrm>
        </p:grpSpPr>
        <p:sp>
          <p:nvSpPr>
            <p:cNvPr id="18" name="Oval 20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4" name="Oval 2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5" name="Oval 3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6" name="Oval 3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51041"/>
              </p:ext>
            </p:extLst>
          </p:nvPr>
        </p:nvGraphicFramePr>
        <p:xfrm>
          <a:off x="4971728" y="2312665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83910"/>
              </p:ext>
            </p:extLst>
          </p:nvPr>
        </p:nvGraphicFramePr>
        <p:xfrm>
          <a:off x="4973316" y="195706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24494"/>
              </p:ext>
            </p:extLst>
          </p:nvPr>
        </p:nvGraphicFramePr>
        <p:xfrm>
          <a:off x="4573266" y="2303140"/>
          <a:ext cx="388937" cy="14747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118"/>
          <p:cNvSpPr>
            <a:spLocks noChangeArrowheads="1"/>
          </p:cNvSpPr>
          <p:nvPr/>
        </p:nvSpPr>
        <p:spPr bwMode="auto">
          <a:xfrm>
            <a:off x="3817616" y="2747640"/>
            <a:ext cx="735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 =</a:t>
            </a:r>
          </a:p>
        </p:txBody>
      </p:sp>
      <p:sp>
        <p:nvSpPr>
          <p:cNvPr id="31" name="Rectangle 119"/>
          <p:cNvSpPr>
            <a:spLocks noChangeArrowheads="1"/>
          </p:cNvSpPr>
          <p:nvPr/>
        </p:nvSpPr>
        <p:spPr bwMode="auto">
          <a:xfrm>
            <a:off x="6944991" y="4789165"/>
            <a:ext cx="75563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или</a:t>
            </a:r>
          </a:p>
        </p:txBody>
      </p:sp>
      <p:sp>
        <p:nvSpPr>
          <p:cNvPr id="32" name="Rectangle 120"/>
          <p:cNvSpPr>
            <a:spLocks noChangeArrowheads="1"/>
          </p:cNvSpPr>
          <p:nvPr/>
        </p:nvSpPr>
        <p:spPr bwMode="auto">
          <a:xfrm>
            <a:off x="3163566" y="5209852"/>
            <a:ext cx="3925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A[i][3]=1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и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A[3][j]=1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0" grpId="0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1377" y="2630"/>
              <a:ext cx="21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+</a:t>
              </a:r>
              <a:endPara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[i][j]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+ 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][</a:t>
            </a:r>
            <a:r>
              <a:rPr lang="ru-RU" altLang="ru-RU" sz="2000" b="1" dirty="0">
                <a:latin typeface="Courier New" panose="02070309020205020404" pitchFamily="49" charset="0"/>
              </a:rPr>
              <a:t>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 </a:t>
            </a:r>
            <a:r>
              <a:rPr lang="ru-RU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</a:p>
          <a:p>
            <a:pPr>
              <a:spcBef>
                <a:spcPct val="0"/>
              </a:spcBef>
              <a:buNone/>
            </a:pPr>
            <a:r>
              <a:rPr lang="ru-RU" altLang="ru-RU" sz="2000" b="1" dirty="0" smtClean="0">
                <a:latin typeface="Courier New" panose="02070309020205020404" pitchFamily="49" charset="0"/>
              </a:rPr>
              <a:t>		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>
                <a:latin typeface="Courier New" panose="02070309020205020404" pitchFamily="49" charset="0"/>
              </a:rPr>
              <a:t>[i][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>
                <a:latin typeface="Courier New" panose="02070309020205020404" pitchFamily="49" charset="0"/>
              </a:rPr>
              <a:t>]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>
                <a:latin typeface="Courier New" panose="02070309020205020404" pitchFamily="49" charset="0"/>
              </a:rPr>
              <a:t>[</a:t>
            </a:r>
            <a:r>
              <a:rPr lang="en-US" altLang="ru-RU" sz="2000" b="1" dirty="0">
                <a:latin typeface="Courier New" panose="02070309020205020404" pitchFamily="49" charset="0"/>
              </a:rPr>
              <a:t>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 </a:t>
            </a:r>
            <a:r>
              <a:rPr lang="en-US" altLang="ru-RU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>
                <a:latin typeface="Courier New" panose="02070309020205020404" pitchFamily="49" charset="0"/>
              </a:rPr>
              <a:t>[i][j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]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;</a:t>
            </a: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4720233" y="3590133"/>
            <a:ext cx="3748087" cy="1595437"/>
          </a:xfrm>
          <a:prstGeom prst="wedgeRoundRectCallout">
            <a:avLst>
              <a:gd name="adj1" fmla="val -108242"/>
              <a:gd name="adj2" fmla="val -2993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0" dirty="0">
                <a:latin typeface="Arial" charset="0"/>
              </a:rPr>
              <a:t>Если из вершины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в вершину </a:t>
            </a:r>
            <a:r>
              <a:rPr lang="en-US" sz="2400" b="1" i="1" dirty="0">
                <a:latin typeface="Courier New" pitchFamily="49" charset="0"/>
              </a:rPr>
              <a:t>j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Arial" charset="0"/>
              </a:rPr>
              <a:t>короче</a:t>
            </a:r>
            <a:r>
              <a:rPr lang="ru-RU" sz="2000" b="0" dirty="0">
                <a:latin typeface="Arial" charset="0"/>
              </a:rPr>
              <a:t> ехать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мы едем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!</a:t>
            </a:r>
            <a:endParaRPr lang="ru-RU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1377" y="2630"/>
              <a:ext cx="21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+</a:t>
              </a:r>
              <a:endPara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en-US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if (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 </a:t>
            </a:r>
            <a:r>
              <a:rPr lang="en-US" altLang="ru-RU" sz="2000" b="1" dirty="0">
                <a:latin typeface="Courier New" panose="02070309020205020404" pitchFamily="49" charset="0"/>
              </a:rPr>
              <a:t>&gt;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+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) 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        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+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2000" b="1" dirty="0">
                <a:latin typeface="Courier New" panose="02070309020205020404" pitchFamily="49" charset="0"/>
              </a:rPr>
              <a:t>;</a:t>
            </a: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4720233" y="3590133"/>
            <a:ext cx="3748087" cy="1595437"/>
          </a:xfrm>
          <a:prstGeom prst="wedgeRoundRectCallout">
            <a:avLst>
              <a:gd name="adj1" fmla="val -108242"/>
              <a:gd name="adj2" fmla="val -2993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0" dirty="0">
                <a:latin typeface="Arial" charset="0"/>
              </a:rPr>
              <a:t>Если из вершины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в вершину </a:t>
            </a:r>
            <a:r>
              <a:rPr lang="en-US" sz="2400" b="1" i="1" dirty="0">
                <a:latin typeface="Courier New" pitchFamily="49" charset="0"/>
              </a:rPr>
              <a:t>j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Arial" charset="0"/>
              </a:rPr>
              <a:t>короче</a:t>
            </a:r>
            <a:r>
              <a:rPr lang="ru-RU" sz="2000" b="0" dirty="0">
                <a:latin typeface="Arial" charset="0"/>
              </a:rPr>
              <a:t> ехать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мы едем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!</a:t>
            </a:r>
            <a:endParaRPr lang="ru-RU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733425" y="3771901"/>
            <a:ext cx="3201988" cy="1614488"/>
            <a:chOff x="462" y="2376"/>
            <a:chExt cx="2017" cy="1017"/>
          </a:xfrm>
        </p:grpSpPr>
        <p:sp>
          <p:nvSpPr>
            <p:cNvPr id="11" name="Line 33"/>
            <p:cNvSpPr>
              <a:spLocks noChangeShapeType="1"/>
            </p:cNvSpPr>
            <p:nvPr/>
          </p:nvSpPr>
          <p:spPr bwMode="auto">
            <a:xfrm>
              <a:off x="772" y="3093"/>
              <a:ext cx="137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V="1">
              <a:off x="748" y="2517"/>
              <a:ext cx="707" cy="54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>
              <a:off x="1473" y="2535"/>
              <a:ext cx="706" cy="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6" name="Oval 32"/>
            <p:cNvSpPr>
              <a:spLocks noChangeAspect="1" noChangeArrowheads="1"/>
            </p:cNvSpPr>
            <p:nvPr/>
          </p:nvSpPr>
          <p:spPr bwMode="auto">
            <a:xfrm>
              <a:off x="1323" y="237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k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0000CC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0000CC"/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  <p:sp>
          <p:nvSpPr>
            <p:cNvPr id="18" name="Rectangle 38"/>
            <p:cNvSpPr>
              <a:spLocks noChangeArrowheads="1"/>
            </p:cNvSpPr>
            <p:nvPr/>
          </p:nvSpPr>
          <p:spPr bwMode="auto">
            <a:xfrm>
              <a:off x="462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[i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19" name="Rectangle 39"/>
            <p:cNvSpPr>
              <a:spLocks noChangeArrowheads="1"/>
            </p:cNvSpPr>
            <p:nvPr/>
          </p:nvSpPr>
          <p:spPr bwMode="auto">
            <a:xfrm>
              <a:off x="1686" y="2499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F</a:t>
              </a:r>
              <a:r>
                <a:rPr lang="ru-RU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k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</a:t>
              </a:r>
              <a:r>
                <a:rPr lang="en-US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j</a:t>
              </a:r>
              <a:r>
                <a:rPr lang="ru-RU" altLang="ru-RU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1377" y="2630"/>
              <a:ext cx="21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+</a:t>
              </a:r>
              <a:endParaRPr lang="ru-RU" altLang="ru-RU" sz="20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7038" y="1914525"/>
            <a:ext cx="8048625" cy="163339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k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(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j</a:t>
            </a:r>
            <a:r>
              <a:rPr lang="en-US" altLang="ru-RU" sz="1800" b="1" dirty="0" smtClean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=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++</a:t>
            </a:r>
            <a:r>
              <a:rPr lang="en-US" altLang="ru-RU" sz="1800" b="1" dirty="0" smtClean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    </a:t>
            </a:r>
            <a:r>
              <a:rPr lang="en-US" altLang="ru-RU" sz="2000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if (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 </a:t>
            </a:r>
            <a:r>
              <a:rPr lang="en-US" altLang="ru-RU" sz="2000" b="1" dirty="0">
                <a:latin typeface="Courier New" panose="02070309020205020404" pitchFamily="49" charset="0"/>
              </a:rPr>
              <a:t>&gt;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+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) 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        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+</a:t>
            </a:r>
            <a:r>
              <a:rPr lang="en-US" altLang="ru-RU" sz="2000" b="1" dirty="0">
                <a:latin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2000" b="1" dirty="0">
                <a:latin typeface="Courier New" panose="02070309020205020404" pitchFamily="49" charset="0"/>
              </a:rPr>
              <a:t>;</a:t>
            </a:r>
            <a:endParaRPr lang="ru-RU" altLang="ru-RU" sz="2000" b="1" dirty="0">
              <a:solidFill>
                <a:srgbClr val="FEFCB2"/>
              </a:solidFill>
              <a:latin typeface="Courier New" panose="02070309020205020404" pitchFamily="49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задана сеть дорог между городами, часть которых могут иметь одностороннее движение. Найти </a:t>
            </a:r>
            <a:r>
              <a:rPr lang="ru-RU" altLang="ru-RU" sz="2000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</a:t>
            </a:r>
            <a:r>
              <a:rPr lang="ru-RU" alt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кратчайшие расстояния, от каждого города до всех остальных городов. 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нахождение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40"/>
          <p:cNvSpPr>
            <a:spLocks noChangeArrowheads="1"/>
          </p:cNvSpPr>
          <p:nvPr/>
        </p:nvSpPr>
        <p:spPr bwMode="auto">
          <a:xfrm>
            <a:off x="4720233" y="3590133"/>
            <a:ext cx="3748087" cy="1595437"/>
          </a:xfrm>
          <a:prstGeom prst="wedgeRoundRectCallout">
            <a:avLst>
              <a:gd name="adj1" fmla="val -108242"/>
              <a:gd name="adj2" fmla="val -2993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000" b="0" dirty="0">
                <a:latin typeface="Arial" charset="0"/>
              </a:rPr>
              <a:t>Если из вершины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0" dirty="0">
                <a:latin typeface="Arial" charset="0"/>
              </a:rPr>
              <a:t>в вершину </a:t>
            </a:r>
            <a:r>
              <a:rPr lang="en-US" sz="2400" b="1" i="1" dirty="0">
                <a:latin typeface="Courier New" pitchFamily="49" charset="0"/>
              </a:rPr>
              <a:t>j</a:t>
            </a:r>
            <a:r>
              <a:rPr lang="en-US" sz="2000" b="0" dirty="0">
                <a:latin typeface="Arial" charset="0"/>
              </a:rPr>
              <a:t> </a:t>
            </a:r>
            <a:r>
              <a:rPr lang="ru-RU" sz="2000" b="1" dirty="0">
                <a:solidFill>
                  <a:srgbClr val="FF0000"/>
                </a:solidFill>
                <a:latin typeface="Arial" charset="0"/>
              </a:rPr>
              <a:t>короче</a:t>
            </a:r>
            <a:r>
              <a:rPr lang="ru-RU" sz="2000" b="0" dirty="0">
                <a:latin typeface="Arial" charset="0"/>
              </a:rPr>
              <a:t> ехать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, </a:t>
            </a:r>
            <a:r>
              <a:rPr lang="ru-RU" sz="2000" b="0" dirty="0">
                <a:latin typeface="Arial" charset="0"/>
              </a:rPr>
              <a:t>мы едем через вершину </a:t>
            </a:r>
            <a:r>
              <a:rPr lang="en-US" sz="2400" b="1" i="1" dirty="0">
                <a:latin typeface="Courier New" pitchFamily="49" charset="0"/>
              </a:rPr>
              <a:t>k</a:t>
            </a:r>
            <a:r>
              <a:rPr lang="en-US" sz="2000" b="0" dirty="0">
                <a:latin typeface="Arial" charset="0"/>
              </a:rPr>
              <a:t>!</a:t>
            </a:r>
            <a:endParaRPr lang="ru-RU" sz="2400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2883829" y="1126032"/>
            <a:ext cx="6259512" cy="898525"/>
            <a:chOff x="470" y="3423"/>
            <a:chExt cx="3943" cy="566"/>
          </a:xfrm>
        </p:grpSpPr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764" y="3490"/>
              <a:ext cx="3649" cy="499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 dirty="0"/>
                <a:t>   </a:t>
              </a:r>
              <a:r>
                <a:rPr lang="ru-RU" altLang="ru-RU" sz="2200" dirty="0"/>
                <a:t>Нет информации о маршруте, только </a:t>
              </a:r>
              <a:br>
                <a:rPr lang="ru-RU" altLang="ru-RU" sz="2200" dirty="0"/>
              </a:br>
              <a:r>
                <a:rPr lang="ru-RU" altLang="ru-RU" sz="2200" dirty="0"/>
                <a:t>   кратчайшие расстояния!</a:t>
              </a:r>
            </a:p>
          </p:txBody>
        </p:sp>
        <p:sp>
          <p:nvSpPr>
            <p:cNvPr id="27" name="Oval 43"/>
            <p:cNvSpPr>
              <a:spLocks noChangeArrowheads="1"/>
            </p:cNvSpPr>
            <p:nvPr/>
          </p:nvSpPr>
          <p:spPr bwMode="auto">
            <a:xfrm>
              <a:off x="470" y="3423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7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1" name="Rectangle 5"/>
          <p:cNvSpPr>
            <a:spLocks noChangeArrowheads="1"/>
          </p:cNvSpPr>
          <p:nvPr/>
        </p:nvSpPr>
        <p:spPr bwMode="auto">
          <a:xfrm>
            <a:off x="596900" y="1312863"/>
            <a:ext cx="8048625" cy="417255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>
                <a:latin typeface="Courier New" panose="02070309020205020404" pitchFamily="49" charset="0"/>
              </a:rPr>
              <a:t>for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/>
              <a:t>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++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{ 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for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j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++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  {F[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i,j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]=C[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i,j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]; </a:t>
            </a:r>
            <a:r>
              <a:rPr lang="en-US" altLang="ru-RU" sz="20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p[</a:t>
            </a:r>
            <a:r>
              <a:rPr lang="en-US" altLang="ru-RU" sz="2000" b="1" dirty="0" err="1" smtClean="0">
                <a:solidFill>
                  <a:srgbClr val="00B050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sz="2000" b="1" dirty="0">
                <a:solidFill>
                  <a:srgbClr val="00B050"/>
                </a:solidFill>
              </a:rPr>
              <a:t> </a:t>
            </a:r>
            <a:r>
              <a:rPr lang="en-US" altLang="ru-RU" sz="2000" b="1" dirty="0">
                <a:solidFill>
                  <a:srgbClr val="00B05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1800" b="1" dirty="0">
                <a:solidFill>
                  <a:srgbClr val="00B050"/>
                </a:solidFill>
              </a:rPr>
              <a:t> </a:t>
            </a:r>
            <a:r>
              <a:rPr lang="en-US" altLang="ru-RU" sz="1800" b="1" dirty="0" smtClean="0">
                <a:solidFill>
                  <a:srgbClr val="00B050"/>
                </a:solidFill>
              </a:rPr>
              <a:t>-1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  F[</a:t>
            </a:r>
            <a:r>
              <a:rPr lang="en-US" altLang="ru-RU" sz="2000" b="1" dirty="0" err="1" smtClean="0">
                <a:latin typeface="Courier New" panose="02070309020205020404" pitchFamily="49" charset="0"/>
              </a:rPr>
              <a:t>i,i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]=0;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 smtClean="0">
                <a:latin typeface="Courier New" panose="02070309020205020404" pitchFamily="49" charset="0"/>
              </a:rPr>
              <a:t>for</a:t>
            </a:r>
            <a:r>
              <a:rPr lang="en-US" altLang="ru-RU" sz="2000" b="1" dirty="0" smtClean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k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0; k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N; k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++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for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/>
              <a:t>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0;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N; </a:t>
            </a:r>
            <a:r>
              <a:rPr lang="en-US" altLang="ru-RU" sz="20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++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  </a:t>
            </a:r>
            <a:r>
              <a:rPr lang="ru-RU" altLang="ru-RU" sz="2000" b="1" dirty="0" err="1">
                <a:latin typeface="Courier New" panose="02070309020205020404" pitchFamily="49" charset="0"/>
              </a:rPr>
              <a:t>for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(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j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0; j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&lt;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N; j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++</a:t>
            </a:r>
            <a:r>
              <a:rPr lang="en-US" altLang="ru-RU" sz="1800" b="1" dirty="0"/>
              <a:t> </a:t>
            </a:r>
            <a:r>
              <a:rPr lang="en-US" altLang="ru-RU" sz="20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    if ( 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 </a:t>
            </a:r>
            <a:r>
              <a:rPr lang="en-US" altLang="ru-RU" sz="2000" b="1" dirty="0">
                <a:latin typeface="Courier New" panose="02070309020205020404" pitchFamily="49" charset="0"/>
              </a:rPr>
              <a:t>&gt;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+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Courier New" panose="02070309020205020404" pitchFamily="49" charset="0"/>
              </a:rPr>
              <a:t>        </a:t>
            </a:r>
            <a:r>
              <a:rPr lang="en-US" altLang="ru-RU" sz="2000" b="1" dirty="0">
                <a:latin typeface="Courier New" panose="02070309020205020404" pitchFamily="49" charset="0"/>
              </a:rPr>
              <a:t>{</a:t>
            </a:r>
            <a:r>
              <a:rPr lang="ru-RU" altLang="ru-RU" sz="2000" b="1" dirty="0">
                <a:latin typeface="Courier New" panose="02070309020205020404" pitchFamily="49" charset="0"/>
              </a:rPr>
              <a:t> 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b="1" dirty="0">
                <a:latin typeface="Courier New" panose="02070309020205020404" pitchFamily="49" charset="0"/>
              </a:rPr>
              <a:t>        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=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[i</a:t>
            </a:r>
            <a:r>
              <a:rPr lang="ru-RU" altLang="ru-RU" sz="2000" b="1" dirty="0">
                <a:latin typeface="Courier New" panose="02070309020205020404" pitchFamily="49" charset="0"/>
              </a:rPr>
              <a:t>][k]</a:t>
            </a:r>
            <a:r>
              <a:rPr lang="en-US" altLang="ru-RU" sz="1800" b="1" dirty="0"/>
              <a:t> </a:t>
            </a:r>
            <a:r>
              <a:rPr lang="ru-RU" altLang="ru-RU" sz="2000" b="1" dirty="0">
                <a:latin typeface="Courier New" panose="02070309020205020404" pitchFamily="49" charset="0"/>
              </a:rPr>
              <a:t>+</a:t>
            </a:r>
            <a:r>
              <a:rPr lang="en-US" altLang="ru-RU" sz="1800" b="1" dirty="0"/>
              <a:t>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F</a:t>
            </a:r>
            <a:r>
              <a:rPr lang="ru-RU" altLang="ru-RU" sz="2000" b="1" dirty="0" smtClean="0">
                <a:latin typeface="Courier New" panose="02070309020205020404" pitchFamily="49" charset="0"/>
              </a:rPr>
              <a:t>[k</a:t>
            </a:r>
            <a:r>
              <a:rPr lang="ru-RU" altLang="ru-RU" sz="2000" b="1" dirty="0">
                <a:latin typeface="Courier New" panose="02070309020205020404" pitchFamily="49" charset="0"/>
              </a:rPr>
              <a:t>][j]</a:t>
            </a:r>
            <a:r>
              <a:rPr lang="en-US" altLang="ru-RU" sz="2000" b="1" dirty="0">
                <a:latin typeface="Courier New" panose="02070309020205020404" pitchFamily="49" charset="0"/>
              </a:rPr>
              <a:t>; </a:t>
            </a:r>
            <a:endParaRPr lang="ru-RU" altLang="ru-RU" sz="2000" b="1" dirty="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9E00"/>
                </a:solidFill>
                <a:latin typeface="Courier New" panose="02070309020205020404" pitchFamily="49" charset="0"/>
              </a:rPr>
              <a:t>	</a:t>
            </a:r>
            <a:r>
              <a:rPr lang="ru-RU" altLang="ru-RU" sz="2000" b="1" dirty="0" smtClean="0">
                <a:solidFill>
                  <a:srgbClr val="009E00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solidFill>
                  <a:srgbClr val="009E00"/>
                </a:solidFill>
                <a:latin typeface="Courier New" panose="02070309020205020404" pitchFamily="49" charset="0"/>
              </a:rPr>
              <a:t>p</a:t>
            </a:r>
            <a:r>
              <a:rPr lang="ru-RU" altLang="ru-RU" sz="2000" b="1" dirty="0">
                <a:solidFill>
                  <a:srgbClr val="009E00"/>
                </a:solidFill>
                <a:latin typeface="Courier New" panose="02070309020205020404" pitchFamily="49" charset="0"/>
              </a:rPr>
              <a:t>[i][j]</a:t>
            </a:r>
            <a:r>
              <a:rPr lang="en-US" altLang="ru-RU" sz="2000" b="1" dirty="0">
                <a:solidFill>
                  <a:srgbClr val="009E00"/>
                </a:solidFill>
              </a:rPr>
              <a:t> </a:t>
            </a:r>
            <a:r>
              <a:rPr lang="ru-RU" altLang="ru-RU" sz="2000" b="1" dirty="0">
                <a:solidFill>
                  <a:srgbClr val="009E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sz="2000" b="1" dirty="0">
                <a:solidFill>
                  <a:srgbClr val="009E00"/>
                </a:solidFill>
              </a:rPr>
              <a:t> </a:t>
            </a:r>
            <a:r>
              <a:rPr lang="en-US" altLang="ru-RU" sz="2000" b="1" dirty="0">
                <a:solidFill>
                  <a:srgbClr val="009E00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sz="2000" b="1" dirty="0">
                <a:solidFill>
                  <a:srgbClr val="009E00"/>
                </a:solidFill>
                <a:latin typeface="Courier New" panose="02070309020205020404" pitchFamily="49" charset="0"/>
              </a:rPr>
              <a:t>;</a:t>
            </a:r>
            <a:endParaRPr lang="en-US" altLang="ru-RU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5000"/>
              </a:spcBef>
              <a:buFontTx/>
              <a:buNone/>
            </a:pPr>
            <a:r>
              <a:rPr lang="ru-RU" altLang="ru-RU" sz="2000" b="1" dirty="0" smtClean="0">
                <a:latin typeface="Courier New" panose="02070309020205020404" pitchFamily="49" charset="0"/>
              </a:rPr>
              <a:t>	  </a:t>
            </a:r>
            <a:r>
              <a:rPr lang="en-US" altLang="ru-RU" sz="2000" b="1" dirty="0" smtClean="0">
                <a:latin typeface="Courier New" panose="02070309020205020404" pitchFamily="49" charset="0"/>
              </a:rPr>
              <a:t>}</a:t>
            </a:r>
            <a:endParaRPr lang="ru-RU" altLang="ru-RU" sz="2000" b="1" dirty="0">
              <a:latin typeface="Courier New" panose="02070309020205020404" pitchFamily="49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99592" y="5575910"/>
            <a:ext cx="4227512" cy="898525"/>
            <a:chOff x="2821" y="3311"/>
            <a:chExt cx="2663" cy="566"/>
          </a:xfrm>
        </p:grpSpPr>
        <p:sp>
          <p:nvSpPr>
            <p:cNvPr id="46094" name="Text Box 11"/>
            <p:cNvSpPr txBox="1">
              <a:spLocks noChangeArrowheads="1"/>
            </p:cNvSpPr>
            <p:nvPr/>
          </p:nvSpPr>
          <p:spPr bwMode="auto">
            <a:xfrm>
              <a:off x="3115" y="3378"/>
              <a:ext cx="2369" cy="499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 dirty="0"/>
                <a:t>   </a:t>
              </a:r>
              <a:r>
                <a:rPr lang="ru-RU" altLang="ru-RU" sz="2200" dirty="0"/>
                <a:t>Какова сложность </a:t>
              </a:r>
              <a:br>
                <a:rPr lang="ru-RU" altLang="ru-RU" sz="2200" dirty="0"/>
              </a:br>
              <a:r>
                <a:rPr lang="ru-RU" altLang="ru-RU" sz="2200" dirty="0"/>
                <a:t>   алгоритма?</a:t>
              </a:r>
            </a:p>
          </p:txBody>
        </p:sp>
        <p:sp>
          <p:nvSpPr>
            <p:cNvPr id="46095" name="Oval 12"/>
            <p:cNvSpPr>
              <a:spLocks noChangeArrowheads="1"/>
            </p:cNvSpPr>
            <p:nvPr/>
          </p:nvSpPr>
          <p:spPr bwMode="auto">
            <a:xfrm>
              <a:off x="2821" y="331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176591" name="Rectangle 15"/>
          <p:cNvSpPr>
            <a:spLocks noChangeArrowheads="1"/>
          </p:cNvSpPr>
          <p:nvPr/>
        </p:nvSpPr>
        <p:spPr bwMode="auto">
          <a:xfrm>
            <a:off x="4682604" y="6200919"/>
            <a:ext cx="8890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O(N</a:t>
            </a:r>
            <a:r>
              <a:rPr lang="en-US" altLang="ru-RU" sz="2000" baseline="30000" dirty="0">
                <a:latin typeface="Courier New" panose="02070309020205020404" pitchFamily="49" charset="0"/>
              </a:rPr>
              <a:t>3</a:t>
            </a:r>
            <a:r>
              <a:rPr lang="en-US" altLang="ru-RU" sz="2000" dirty="0">
                <a:latin typeface="Courier New" panose="02070309020205020404" pitchFamily="49" charset="0"/>
              </a:rPr>
              <a:t>)</a:t>
            </a:r>
            <a:endParaRPr lang="ru-RU" altLang="ru-RU" sz="2000" dirty="0">
              <a:latin typeface="Courier New" panose="02070309020205020404" pitchFamily="49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388100" y="1196699"/>
            <a:ext cx="2641600" cy="685800"/>
          </a:xfrm>
          <a:prstGeom prst="wedgeRoundRectCallout">
            <a:avLst>
              <a:gd name="adj1" fmla="val -126844"/>
              <a:gd name="adj2" fmla="val 6747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b="1" dirty="0">
                <a:solidFill>
                  <a:srgbClr val="009E00"/>
                </a:solidFill>
                <a:latin typeface="Courier New" pitchFamily="49" charset="0"/>
              </a:rPr>
              <a:t>Признак дуги</a:t>
            </a:r>
            <a:endParaRPr lang="ru-RU" sz="2400" b="1" dirty="0">
              <a:solidFill>
                <a:srgbClr val="009E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23144" y="5001030"/>
            <a:ext cx="4113212" cy="574880"/>
          </a:xfrm>
          <a:prstGeom prst="wedgeRoundRectCallout">
            <a:avLst>
              <a:gd name="adj1" fmla="val -66112"/>
              <a:gd name="adj2" fmla="val -6392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b="1" dirty="0">
                <a:solidFill>
                  <a:srgbClr val="009E00"/>
                </a:solidFill>
                <a:latin typeface="Courier New" pitchFamily="49" charset="0"/>
              </a:rPr>
              <a:t>Путь из </a:t>
            </a:r>
            <a:r>
              <a:rPr lang="en-US" sz="2400" b="1" i="1" dirty="0" err="1">
                <a:solidFill>
                  <a:srgbClr val="009E00"/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rgbClr val="009E00"/>
                </a:solidFill>
                <a:latin typeface="Courier New" pitchFamily="49" charset="0"/>
              </a:rPr>
              <a:t> </a:t>
            </a:r>
            <a:r>
              <a:rPr lang="ru-RU" sz="2400" b="1" dirty="0">
                <a:solidFill>
                  <a:srgbClr val="009E00"/>
                </a:solidFill>
                <a:latin typeface="Courier New" pitchFamily="49" charset="0"/>
              </a:rPr>
              <a:t>в </a:t>
            </a:r>
            <a:r>
              <a:rPr lang="en-US" sz="2400" b="1" i="1" dirty="0">
                <a:solidFill>
                  <a:srgbClr val="009E00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solidFill>
                  <a:srgbClr val="009E00"/>
                </a:solidFill>
                <a:latin typeface="Courier New" pitchFamily="49" charset="0"/>
              </a:rPr>
              <a:t> </a:t>
            </a:r>
            <a:r>
              <a:rPr lang="ru-RU" sz="2400" b="1" dirty="0">
                <a:solidFill>
                  <a:srgbClr val="009E00"/>
                </a:solidFill>
                <a:latin typeface="Courier New" pitchFamily="49" charset="0"/>
              </a:rPr>
              <a:t>через </a:t>
            </a:r>
            <a:r>
              <a:rPr lang="en-US" sz="2400" b="1" i="1" dirty="0">
                <a:solidFill>
                  <a:srgbClr val="009E00"/>
                </a:solidFill>
                <a:latin typeface="Courier New" pitchFamily="49" charset="0"/>
              </a:rPr>
              <a:t>k</a:t>
            </a:r>
            <a:endParaRPr lang="ru-RU" sz="2400" b="1" i="1" dirty="0">
              <a:solidFill>
                <a:srgbClr val="009E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ахождение попарных кратчайших расстояний (</a:t>
            </a:r>
            <a:r>
              <a:rPr lang="ru-RU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Флойда-Уоршала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b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указанием (сохранение) маршрута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388100" y="2657337"/>
            <a:ext cx="2641600" cy="685800"/>
          </a:xfrm>
          <a:prstGeom prst="wedgeRoundRectCallout">
            <a:avLst>
              <a:gd name="adj1" fmla="val -199159"/>
              <a:gd name="adj2" fmla="val -83025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 b="1" dirty="0" smtClean="0">
                <a:solidFill>
                  <a:srgbClr val="009E00"/>
                </a:solidFill>
                <a:latin typeface="Courier New" pitchFamily="49" charset="0"/>
              </a:rPr>
              <a:t>«убираем» петли</a:t>
            </a:r>
            <a:endParaRPr lang="ru-RU" sz="2400" b="1" dirty="0">
              <a:solidFill>
                <a:srgbClr val="009E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65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76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6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76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6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76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6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76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76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765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765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765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765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7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1" grpId="0" build="p" animBg="1"/>
      <p:bldP spid="1176591" grpId="0" animBg="1"/>
      <p:bldP spid="14" grpId="0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CC41B-DAAB-4743-AA42-000EFA94A894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ru-RU" altLang="ru-RU" sz="1400" smtClean="0"/>
          </a:p>
        </p:txBody>
      </p:sp>
      <p:sp>
        <p:nvSpPr>
          <p:cNvPr id="1741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 dirty="0"/>
              <a:t>Кратчайшие пути (алгоритм </a:t>
            </a:r>
            <a:r>
              <a:rPr lang="ru-RU" altLang="ru-RU" sz="3000" dirty="0" err="1"/>
              <a:t>Дейкстры</a:t>
            </a:r>
            <a:r>
              <a:rPr lang="ru-RU" altLang="ru-RU" sz="3000" dirty="0"/>
              <a:t>)</a:t>
            </a: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>
            <a:off x="293688" y="825500"/>
            <a:ext cx="86090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hlink"/>
                </a:solidFill>
              </a:rPr>
              <a:t>Задача:</a:t>
            </a:r>
            <a:r>
              <a:rPr lang="ru-RU" altLang="ru-RU" sz="1800"/>
              <a:t> </a:t>
            </a:r>
            <a:r>
              <a:rPr lang="ru-RU" altLang="ru-RU" sz="1800" b="0"/>
              <a:t>задана сеть дорог между городами, часть которых могут иметь одностороннее движение. Найти кратчайшие расстояния от заданного города до всех остальных городов. </a:t>
            </a:r>
          </a:p>
        </p:txBody>
      </p:sp>
      <p:sp>
        <p:nvSpPr>
          <p:cNvPr id="1156101" name="Rectangle 5"/>
          <p:cNvSpPr>
            <a:spLocks noChangeArrowheads="1"/>
          </p:cNvSpPr>
          <p:nvPr/>
        </p:nvSpPr>
        <p:spPr bwMode="auto">
          <a:xfrm>
            <a:off x="298450" y="1724025"/>
            <a:ext cx="869315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solidFill>
                  <a:schemeClr val="hlink"/>
                </a:solidFill>
              </a:rPr>
              <a:t>Строго</a:t>
            </a:r>
            <a:r>
              <a:rPr lang="ru-RU" altLang="ru-RU" sz="1800" b="0">
                <a:solidFill>
                  <a:schemeClr val="hlink"/>
                </a:solidFill>
              </a:rPr>
              <a:t>:</a:t>
            </a:r>
            <a:r>
              <a:rPr lang="ru-RU" altLang="ru-RU" sz="1800" b="0"/>
              <a:t> Пусть дан связный граф </a:t>
            </a:r>
            <a:r>
              <a:rPr lang="en-US" altLang="ru-RU" sz="1800"/>
              <a:t>G=(V,E)</a:t>
            </a:r>
            <a:r>
              <a:rPr lang="ru-RU" altLang="ru-RU" sz="1800"/>
              <a:t> </a:t>
            </a:r>
            <a:r>
              <a:rPr lang="ru-RU" altLang="ru-RU" sz="1800" b="0"/>
              <a:t>с </a:t>
            </a:r>
            <a:r>
              <a:rPr lang="en-US" altLang="ru-RU" sz="2000">
                <a:latin typeface="Courier New" panose="02070309020205020404" pitchFamily="49" charset="0"/>
              </a:rPr>
              <a:t>N</a:t>
            </a:r>
            <a:r>
              <a:rPr lang="en-US" altLang="ru-RU" sz="1800" b="0"/>
              <a:t> </a:t>
            </a:r>
            <a:r>
              <a:rPr lang="ru-RU" altLang="ru-RU" sz="1800" b="0"/>
              <a:t>вершинами, веса ребер заданы матрицей </a:t>
            </a:r>
            <a:r>
              <a:rPr lang="ru-RU" altLang="ru-RU" sz="2000">
                <a:latin typeface="Courier New" panose="02070309020205020404" pitchFamily="49" charset="0"/>
              </a:rPr>
              <a:t>С</a:t>
            </a:r>
            <a:r>
              <a:rPr lang="ru-RU" altLang="ru-RU" sz="1800" b="0"/>
              <a:t>. Найти кратчайшие расстояния от заданной вершины</a:t>
            </a:r>
            <a:r>
              <a:rPr lang="en-US" altLang="ru-RU" sz="1800" b="0"/>
              <a:t> (</a:t>
            </a:r>
            <a:r>
              <a:rPr lang="ru-RU" altLang="ru-RU" sz="1800" b="0"/>
              <a:t>источника</a:t>
            </a:r>
            <a:r>
              <a:rPr lang="en-US" altLang="ru-RU" sz="1800" b="0"/>
              <a:t>)</a:t>
            </a:r>
            <a:r>
              <a:rPr lang="ru-RU" altLang="ru-RU" sz="1800" b="0"/>
              <a:t> до всех остальных.</a:t>
            </a:r>
          </a:p>
        </p:txBody>
      </p:sp>
      <p:sp>
        <p:nvSpPr>
          <p:cNvPr id="1156103" name="Rectangle 7"/>
          <p:cNvSpPr>
            <a:spLocks noChangeArrowheads="1"/>
          </p:cNvSpPr>
          <p:nvPr/>
        </p:nvSpPr>
        <p:spPr bwMode="auto">
          <a:xfrm>
            <a:off x="2938463" y="2635250"/>
            <a:ext cx="604202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/>
              <a:t>присвоить всем вершинам метку </a:t>
            </a:r>
            <a:r>
              <a:rPr lang="en-US" altLang="ru-RU" sz="1600">
                <a:cs typeface="Arial" panose="020B0604020202020204" pitchFamily="34" charset="0"/>
              </a:rPr>
              <a:t>unvisited</a:t>
            </a:r>
            <a:r>
              <a:rPr lang="en-US" altLang="ru-RU" sz="1600" b="0">
                <a:cs typeface="Arial" panose="020B0604020202020204" pitchFamily="34" charset="0"/>
              </a:rPr>
              <a:t>, </a:t>
            </a:r>
            <a:r>
              <a:rPr lang="ru-RU" altLang="ru-RU" sz="1600" b="0" i="1">
                <a:cs typeface="Arial" panose="020B0604020202020204" pitchFamily="34" charset="0"/>
              </a:rPr>
              <a:t>кроме</a:t>
            </a:r>
            <a:r>
              <a:rPr lang="ru-RU" altLang="ru-RU" sz="1600" b="0">
                <a:cs typeface="Arial" panose="020B0604020202020204" pitchFamily="34" charset="0"/>
              </a:rPr>
              <a:t> источника. Отметить </a:t>
            </a:r>
            <a:r>
              <a:rPr lang="ru-RU" altLang="ru-RU" sz="1600" i="1">
                <a:cs typeface="Arial" panose="020B0604020202020204" pitchFamily="34" charset="0"/>
              </a:rPr>
              <a:t>источник</a:t>
            </a:r>
            <a:r>
              <a:rPr lang="ru-RU" altLang="ru-RU" sz="1600" b="0">
                <a:cs typeface="Arial" panose="020B0604020202020204" pitchFamily="34" charset="0"/>
              </a:rPr>
              <a:t> как </a:t>
            </a:r>
            <a:r>
              <a:rPr lang="en-US" altLang="ru-RU" sz="1600">
                <a:cs typeface="Arial" panose="020B0604020202020204" pitchFamily="34" charset="0"/>
              </a:rPr>
              <a:t>visited</a:t>
            </a:r>
            <a:r>
              <a:rPr lang="en-US" altLang="ru-RU" sz="1600" b="0">
                <a:cs typeface="Arial" panose="020B0604020202020204" pitchFamily="34" charset="0"/>
              </a:rPr>
              <a:t>.</a:t>
            </a:r>
            <a:endParaRPr lang="en-US" altLang="ru-RU" sz="1400" b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>
                <a:cs typeface="Arial" panose="020B0604020202020204" pitchFamily="34" charset="0"/>
              </a:rPr>
              <a:t>для каждой вершины </a:t>
            </a:r>
            <a:r>
              <a:rPr lang="en-US" altLang="ru-RU" sz="200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altLang="ru-RU" sz="1600" b="0">
                <a:cs typeface="Arial" panose="020B0604020202020204" pitchFamily="34" charset="0"/>
              </a:rPr>
              <a:t> хранить значение длины пути от источника до неё самой. (в начале алгоритма это значение равно …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800" b="0">
                <a:cs typeface="Arial" panose="020B0604020202020204" pitchFamily="34" charset="0"/>
              </a:rPr>
              <a:t>…  </a:t>
            </a:r>
            <a:r>
              <a:rPr lang="en-US" altLang="ru-RU" sz="1600">
                <a:cs typeface="Arial" panose="020B0604020202020204" pitchFamily="34" charset="0"/>
              </a:rPr>
              <a:t>C[</a:t>
            </a:r>
            <a:r>
              <a:rPr lang="ru-RU" altLang="ru-RU" sz="1600" i="1">
                <a:cs typeface="Arial" panose="020B0604020202020204" pitchFamily="34" charset="0"/>
              </a:rPr>
              <a:t>источник</a:t>
            </a:r>
            <a:r>
              <a:rPr lang="ru-RU" altLang="ru-RU" sz="1600">
                <a:cs typeface="Arial" panose="020B0604020202020204" pitchFamily="34" charset="0"/>
              </a:rPr>
              <a:t>, </a:t>
            </a:r>
            <a:r>
              <a:rPr lang="en-US" altLang="ru-RU" sz="180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en-US" altLang="ru-RU" sz="1600">
                <a:cs typeface="Arial" panose="020B0604020202020204" pitchFamily="34" charset="0"/>
              </a:rPr>
              <a:t>]</a:t>
            </a:r>
            <a:r>
              <a:rPr lang="en-US" altLang="ru-RU" sz="1600" b="0">
                <a:cs typeface="Arial" panose="020B0604020202020204" pitchFamily="34" charset="0"/>
              </a:rPr>
              <a:t>.</a:t>
            </a:r>
            <a:r>
              <a:rPr lang="ru-RU" altLang="ru-RU" sz="1600" b="0">
                <a:cs typeface="Arial" panose="020B0604020202020204" pitchFamily="34" charset="0"/>
              </a:rPr>
              <a:t> </a:t>
            </a:r>
            <a:r>
              <a:rPr lang="ru-RU" altLang="ru-RU" sz="1400" b="0">
                <a:cs typeface="Arial" panose="020B0604020202020204" pitchFamily="34" charset="0"/>
              </a:rPr>
              <a:t>(инициализация массива кратчайших расстояний)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среди нерассмотренных вершин найти вершину </a:t>
            </a:r>
            <a:r>
              <a:rPr lang="en-US" altLang="ru-RU" sz="1800">
                <a:solidFill>
                  <a:srgbClr val="00206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</a:t>
            </a:r>
            <a:r>
              <a:rPr lang="en-US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с наименьшим значением в узле, отметить вершину </a:t>
            </a:r>
            <a:r>
              <a:rPr lang="en-US" altLang="ru-RU" sz="1600">
                <a:solidFill>
                  <a:srgbClr val="00206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 как посещенную;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для каждой необработанной вершины </a:t>
            </a:r>
            <a:r>
              <a:rPr lang="en-US" altLang="ru-RU" sz="1800">
                <a:solidFill>
                  <a:srgbClr val="00206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: если путь к вершине </a:t>
            </a:r>
            <a:r>
              <a:rPr lang="en-US" altLang="ru-RU" sz="1800">
                <a:solidFill>
                  <a:srgbClr val="00206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через вершину </a:t>
            </a:r>
            <a:r>
              <a:rPr lang="en-US" altLang="ru-RU" sz="1800">
                <a:solidFill>
                  <a:srgbClr val="00206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w</a:t>
            </a:r>
            <a:r>
              <a:rPr lang="en-US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меньше существующего в ней значения, заменить значение на новое расстояние,; 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если остались необработанные вершины, то перейти к</a:t>
            </a:r>
            <a:r>
              <a:rPr lang="en-US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ru-RU" altLang="ru-RU" sz="1600" b="0">
                <a:solidFill>
                  <a:srgbClr val="002060"/>
                </a:solidFill>
                <a:cs typeface="Arial" panose="020B0604020202020204" pitchFamily="34" charset="0"/>
              </a:rPr>
              <a:t>шагу 4;</a:t>
            </a:r>
          </a:p>
          <a:p>
            <a:pPr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600" b="0">
                <a:cs typeface="Arial" panose="020B0604020202020204" pitchFamily="34" charset="0"/>
              </a:rPr>
              <a:t>значение в узле = минимальное расстояние.</a:t>
            </a:r>
            <a:endParaRPr lang="ru-RU" altLang="ru-RU" sz="1800" b="0">
              <a:cs typeface="Arial" panose="020B0604020202020204" pitchFamily="34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09550" y="3709988"/>
            <a:ext cx="2671763" cy="2325687"/>
            <a:chOff x="430" y="1979"/>
            <a:chExt cx="1683" cy="1465"/>
          </a:xfrm>
        </p:grpSpPr>
        <p:sp>
          <p:nvSpPr>
            <p:cNvPr id="17418" name="Line 15"/>
            <p:cNvSpPr>
              <a:spLocks noChangeShapeType="1"/>
            </p:cNvSpPr>
            <p:nvPr/>
          </p:nvSpPr>
          <p:spPr bwMode="auto">
            <a:xfrm>
              <a:off x="1203" y="2846"/>
              <a:ext cx="208" cy="37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19" name="Line 16"/>
            <p:cNvSpPr>
              <a:spLocks noChangeShapeType="1"/>
            </p:cNvSpPr>
            <p:nvPr/>
          </p:nvSpPr>
          <p:spPr bwMode="auto">
            <a:xfrm>
              <a:off x="1459" y="2145"/>
              <a:ext cx="440" cy="41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0" name="Line 17"/>
            <p:cNvSpPr>
              <a:spLocks noChangeShapeType="1"/>
            </p:cNvSpPr>
            <p:nvPr/>
          </p:nvSpPr>
          <p:spPr bwMode="auto">
            <a:xfrm flipV="1">
              <a:off x="652" y="2121"/>
              <a:ext cx="724" cy="22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 flipH="1">
              <a:off x="1542" y="2722"/>
              <a:ext cx="398" cy="51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2" name="Line 19"/>
            <p:cNvSpPr>
              <a:spLocks noChangeShapeType="1"/>
            </p:cNvSpPr>
            <p:nvPr/>
          </p:nvSpPr>
          <p:spPr bwMode="auto">
            <a:xfrm>
              <a:off x="747" y="3238"/>
              <a:ext cx="588" cy="7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 flipV="1">
              <a:off x="1246" y="2656"/>
              <a:ext cx="623" cy="6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4" name="Text Box 23"/>
            <p:cNvSpPr txBox="1">
              <a:spLocks noChangeArrowheads="1"/>
            </p:cNvSpPr>
            <p:nvPr/>
          </p:nvSpPr>
          <p:spPr bwMode="auto">
            <a:xfrm>
              <a:off x="995" y="3288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7</a:t>
              </a:r>
              <a:endParaRPr lang="ru-RU" altLang="ru-RU" sz="1400"/>
            </a:p>
          </p:txBody>
        </p:sp>
        <p:sp>
          <p:nvSpPr>
            <p:cNvPr id="17425" name="Line 28"/>
            <p:cNvSpPr>
              <a:spLocks noChangeShapeType="1"/>
            </p:cNvSpPr>
            <p:nvPr/>
          </p:nvSpPr>
          <p:spPr bwMode="auto">
            <a:xfrm flipH="1">
              <a:off x="628" y="2382"/>
              <a:ext cx="24" cy="70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6" name="Line 29"/>
            <p:cNvSpPr>
              <a:spLocks noChangeShapeType="1"/>
            </p:cNvSpPr>
            <p:nvPr/>
          </p:nvSpPr>
          <p:spPr bwMode="auto">
            <a:xfrm flipH="1">
              <a:off x="700" y="2745"/>
              <a:ext cx="398" cy="381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7" name="Line 30"/>
            <p:cNvSpPr>
              <a:spLocks noChangeShapeType="1"/>
            </p:cNvSpPr>
            <p:nvPr/>
          </p:nvSpPr>
          <p:spPr bwMode="auto">
            <a:xfrm flipH="1" flipV="1">
              <a:off x="688" y="2407"/>
              <a:ext cx="427" cy="30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17428" name="Oval 10"/>
            <p:cNvSpPr>
              <a:spLocks noChangeAspect="1" noChangeArrowheads="1"/>
            </p:cNvSpPr>
            <p:nvPr/>
          </p:nvSpPr>
          <p:spPr bwMode="auto">
            <a:xfrm>
              <a:off x="1277" y="197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4</a:t>
              </a:r>
            </a:p>
          </p:txBody>
        </p:sp>
        <p:sp>
          <p:nvSpPr>
            <p:cNvPr id="17429" name="Oval 11"/>
            <p:cNvSpPr>
              <a:spLocks noChangeAspect="1" noChangeArrowheads="1"/>
            </p:cNvSpPr>
            <p:nvPr/>
          </p:nvSpPr>
          <p:spPr bwMode="auto">
            <a:xfrm>
              <a:off x="1011" y="259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17430" name="Oval 12"/>
            <p:cNvSpPr>
              <a:spLocks noChangeAspect="1" noChangeArrowheads="1"/>
            </p:cNvSpPr>
            <p:nvPr/>
          </p:nvSpPr>
          <p:spPr bwMode="auto">
            <a:xfrm>
              <a:off x="1344" y="317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  <p:sp>
          <p:nvSpPr>
            <p:cNvPr id="17431" name="Oval 13"/>
            <p:cNvSpPr>
              <a:spLocks noChangeAspect="1" noChangeArrowheads="1"/>
            </p:cNvSpPr>
            <p:nvPr/>
          </p:nvSpPr>
          <p:spPr bwMode="auto">
            <a:xfrm>
              <a:off x="1841" y="249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17432" name="Oval 14"/>
            <p:cNvSpPr>
              <a:spLocks noChangeAspect="1" noChangeArrowheads="1"/>
            </p:cNvSpPr>
            <p:nvPr/>
          </p:nvSpPr>
          <p:spPr bwMode="auto">
            <a:xfrm>
              <a:off x="472" y="3049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17433" name="Oval 27"/>
            <p:cNvSpPr>
              <a:spLocks noChangeAspect="1" noChangeArrowheads="1"/>
            </p:cNvSpPr>
            <p:nvPr/>
          </p:nvSpPr>
          <p:spPr bwMode="auto">
            <a:xfrm>
              <a:off x="487" y="2216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1800"/>
                <a:t>5</a:t>
              </a:r>
              <a:endParaRPr lang="ru-RU" altLang="ru-RU" sz="1800"/>
            </a:p>
          </p:txBody>
        </p:sp>
        <p:sp>
          <p:nvSpPr>
            <p:cNvPr id="17434" name="Text Box 31"/>
            <p:cNvSpPr txBox="1">
              <a:spLocks noChangeArrowheads="1"/>
            </p:cNvSpPr>
            <p:nvPr/>
          </p:nvSpPr>
          <p:spPr bwMode="auto">
            <a:xfrm>
              <a:off x="1126" y="297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10</a:t>
              </a:r>
              <a:endParaRPr lang="ru-RU" altLang="ru-RU" sz="1400"/>
            </a:p>
          </p:txBody>
        </p:sp>
        <p:sp>
          <p:nvSpPr>
            <p:cNvPr id="17435" name="Text Box 32"/>
            <p:cNvSpPr txBox="1">
              <a:spLocks noChangeArrowheads="1"/>
            </p:cNvSpPr>
            <p:nvPr/>
          </p:nvSpPr>
          <p:spPr bwMode="auto">
            <a:xfrm>
              <a:off x="1726" y="2974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15</a:t>
              </a:r>
              <a:endParaRPr lang="ru-RU" altLang="ru-RU" sz="1400"/>
            </a:p>
          </p:txBody>
        </p:sp>
        <p:sp>
          <p:nvSpPr>
            <p:cNvPr id="17436" name="Text Box 33"/>
            <p:cNvSpPr txBox="1">
              <a:spLocks noChangeArrowheads="1"/>
            </p:cNvSpPr>
            <p:nvPr/>
          </p:nvSpPr>
          <p:spPr bwMode="auto">
            <a:xfrm>
              <a:off x="1441" y="253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11</a:t>
              </a:r>
              <a:endParaRPr lang="ru-RU" altLang="ru-RU" sz="1400"/>
            </a:p>
          </p:txBody>
        </p:sp>
        <p:sp>
          <p:nvSpPr>
            <p:cNvPr id="17437" name="Text Box 34"/>
            <p:cNvSpPr txBox="1">
              <a:spLocks noChangeArrowheads="1"/>
            </p:cNvSpPr>
            <p:nvPr/>
          </p:nvSpPr>
          <p:spPr bwMode="auto">
            <a:xfrm>
              <a:off x="1672" y="225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6</a:t>
              </a:r>
              <a:endParaRPr lang="ru-RU" altLang="ru-RU" sz="1400"/>
            </a:p>
          </p:txBody>
        </p:sp>
        <p:sp>
          <p:nvSpPr>
            <p:cNvPr id="17438" name="Text Box 35"/>
            <p:cNvSpPr txBox="1">
              <a:spLocks noChangeArrowheads="1"/>
            </p:cNvSpPr>
            <p:nvPr/>
          </p:nvSpPr>
          <p:spPr bwMode="auto">
            <a:xfrm>
              <a:off x="947" y="205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9</a:t>
              </a:r>
              <a:endParaRPr lang="ru-RU" altLang="ru-RU" sz="1400"/>
            </a:p>
          </p:txBody>
        </p:sp>
        <p:sp>
          <p:nvSpPr>
            <p:cNvPr id="17439" name="Text Box 36"/>
            <p:cNvSpPr txBox="1">
              <a:spLocks noChangeArrowheads="1"/>
            </p:cNvSpPr>
            <p:nvPr/>
          </p:nvSpPr>
          <p:spPr bwMode="auto">
            <a:xfrm>
              <a:off x="852" y="2415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2</a:t>
              </a:r>
              <a:endParaRPr lang="ru-RU" altLang="ru-RU" sz="1400"/>
            </a:p>
          </p:txBody>
        </p:sp>
        <p:sp>
          <p:nvSpPr>
            <p:cNvPr id="17440" name="Text Box 37"/>
            <p:cNvSpPr txBox="1">
              <a:spLocks noChangeArrowheads="1"/>
            </p:cNvSpPr>
            <p:nvPr/>
          </p:nvSpPr>
          <p:spPr bwMode="auto">
            <a:xfrm>
              <a:off x="780" y="2789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9</a:t>
              </a:r>
              <a:endParaRPr lang="ru-RU" altLang="ru-RU" sz="1400"/>
            </a:p>
          </p:txBody>
        </p:sp>
        <p:sp>
          <p:nvSpPr>
            <p:cNvPr id="17441" name="Text Box 38"/>
            <p:cNvSpPr txBox="1">
              <a:spLocks noChangeArrowheads="1"/>
            </p:cNvSpPr>
            <p:nvPr/>
          </p:nvSpPr>
          <p:spPr bwMode="auto">
            <a:xfrm>
              <a:off x="430" y="2676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ru-RU" sz="1400"/>
                <a:t>14</a:t>
              </a:r>
              <a:endParaRPr lang="ru-RU" altLang="ru-RU" sz="1400"/>
            </a:p>
          </p:txBody>
        </p:sp>
      </p:grpSp>
      <p:sp>
        <p:nvSpPr>
          <p:cNvPr id="1156137" name="Rectangle 41"/>
          <p:cNvSpPr>
            <a:spLocks noChangeArrowheads="1"/>
          </p:cNvSpPr>
          <p:nvPr/>
        </p:nvSpPr>
        <p:spPr bwMode="auto">
          <a:xfrm>
            <a:off x="298450" y="2705100"/>
            <a:ext cx="28178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Алгоритм Дейкстры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(</a:t>
            </a:r>
            <a:r>
              <a:rPr lang="nl-NL" altLang="ru-RU" sz="2000" i="1">
                <a:solidFill>
                  <a:schemeClr val="hlink"/>
                </a:solidFill>
              </a:rPr>
              <a:t>E</a:t>
            </a:r>
            <a:r>
              <a:rPr lang="ru-RU" altLang="ru-RU" sz="2000" i="1">
                <a:solidFill>
                  <a:schemeClr val="hlink"/>
                </a:solidFill>
              </a:rPr>
              <a:t>.</a:t>
            </a:r>
            <a:r>
              <a:rPr lang="en-US" altLang="ru-RU" sz="2000" i="1">
                <a:solidFill>
                  <a:schemeClr val="hlink"/>
                </a:solidFill>
              </a:rPr>
              <a:t>W.</a:t>
            </a:r>
            <a:r>
              <a:rPr lang="nl-NL" altLang="ru-RU" sz="2000" i="1">
                <a:solidFill>
                  <a:schemeClr val="hlink"/>
                </a:solidFill>
              </a:rPr>
              <a:t> Dijkstra</a:t>
            </a:r>
            <a:r>
              <a:rPr lang="en-US" altLang="ru-RU" sz="2000">
                <a:solidFill>
                  <a:schemeClr val="hlink"/>
                </a:solidFill>
              </a:rPr>
              <a:t>, 1959)</a:t>
            </a:r>
            <a:endParaRPr lang="ru-RU" altLang="ru-RU" sz="20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63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6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6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6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6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6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6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56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0" grpId="0"/>
      <p:bldP spid="1156101" grpId="0"/>
      <p:bldP spid="1156103" grpId="0" build="p"/>
      <p:bldP spid="11561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2F53C-3063-408C-BA35-F4A9D607A848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ru-RU" altLang="ru-RU" sz="1400" smtClean="0"/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Алгоритм Дейкстры</a:t>
            </a:r>
          </a:p>
        </p:txBody>
      </p:sp>
      <p:grpSp>
        <p:nvGrpSpPr>
          <p:cNvPr id="19461" name="Group 73"/>
          <p:cNvGrpSpPr>
            <a:grpSpLocks/>
          </p:cNvGrpSpPr>
          <p:nvPr/>
        </p:nvGrpSpPr>
        <p:grpSpPr bwMode="auto">
          <a:xfrm>
            <a:off x="404813" y="1031875"/>
            <a:ext cx="2689225" cy="2268538"/>
            <a:chOff x="321" y="567"/>
            <a:chExt cx="1694" cy="1429"/>
          </a:xfrm>
        </p:grpSpPr>
        <p:grpSp>
          <p:nvGrpSpPr>
            <p:cNvPr id="19622" name="Group 72"/>
            <p:cNvGrpSpPr>
              <a:grpSpLocks/>
            </p:cNvGrpSpPr>
            <p:nvPr/>
          </p:nvGrpSpPr>
          <p:grpSpPr bwMode="auto">
            <a:xfrm>
              <a:off x="399" y="644"/>
              <a:ext cx="1423" cy="1241"/>
              <a:chOff x="393" y="857"/>
              <a:chExt cx="1423" cy="1241"/>
            </a:xfrm>
          </p:grpSpPr>
          <p:sp>
            <p:nvSpPr>
              <p:cNvPr id="19629" name="Line 5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0" name="Line 6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1" name="Line 7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2" name="Line 8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3" name="Line 9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4" name="Line 10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5" name="Text Box 11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636" name="Line 12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7" name="Line 13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8" name="Line 14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39" name="Oval 15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9640" name="Oval 16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2</a:t>
                </a:r>
              </a:p>
            </p:txBody>
          </p:sp>
          <p:sp>
            <p:nvSpPr>
              <p:cNvPr id="19641" name="Oval 17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1</a:t>
                </a:r>
              </a:p>
            </p:txBody>
          </p:sp>
          <p:sp>
            <p:nvSpPr>
              <p:cNvPr id="19642" name="Oval 18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9643" name="Oval 19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0</a:t>
                </a:r>
              </a:p>
            </p:txBody>
          </p:sp>
          <p:sp>
            <p:nvSpPr>
              <p:cNvPr id="19644" name="Oval 20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19645" name="Text Box 21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646" name="Text Box 22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647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648" name="Text Box 24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649" name="Text Box 25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650" name="Text Box 26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651" name="Text Box 27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652" name="Text Box 28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623" name="Rectangle 30"/>
            <p:cNvSpPr>
              <a:spLocks noChangeArrowheads="1"/>
            </p:cNvSpPr>
            <p:nvPr/>
          </p:nvSpPr>
          <p:spPr bwMode="auto">
            <a:xfrm>
              <a:off x="1856" y="1071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624" name="Rectangle 31"/>
            <p:cNvSpPr>
              <a:spLocks noChangeArrowheads="1"/>
            </p:cNvSpPr>
            <p:nvPr/>
          </p:nvSpPr>
          <p:spPr bwMode="auto">
            <a:xfrm>
              <a:off x="1361" y="567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625" name="Rectangle 32"/>
            <p:cNvSpPr>
              <a:spLocks noChangeArrowheads="1"/>
            </p:cNvSpPr>
            <p:nvPr/>
          </p:nvSpPr>
          <p:spPr bwMode="auto">
            <a:xfrm>
              <a:off x="321" y="684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626" name="Rectangle 33"/>
            <p:cNvSpPr>
              <a:spLocks noChangeArrowheads="1"/>
            </p:cNvSpPr>
            <p:nvPr/>
          </p:nvSpPr>
          <p:spPr bwMode="auto">
            <a:xfrm>
              <a:off x="1438" y="1766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627" name="Rectangle 34"/>
            <p:cNvSpPr>
              <a:spLocks noChangeArrowheads="1"/>
            </p:cNvSpPr>
            <p:nvPr/>
          </p:nvSpPr>
          <p:spPr bwMode="auto">
            <a:xfrm>
              <a:off x="965" y="940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628" name="Rectangle 35"/>
            <p:cNvSpPr>
              <a:spLocks noChangeArrowheads="1"/>
            </p:cNvSpPr>
            <p:nvPr/>
          </p:nvSpPr>
          <p:spPr bwMode="auto">
            <a:xfrm>
              <a:off x="366" y="172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3224213" y="1058863"/>
            <a:ext cx="2792412" cy="2255837"/>
            <a:chOff x="2031" y="572"/>
            <a:chExt cx="1759" cy="1421"/>
          </a:xfrm>
        </p:grpSpPr>
        <p:grpSp>
          <p:nvGrpSpPr>
            <p:cNvPr id="19591" name="Group 75"/>
            <p:cNvGrpSpPr>
              <a:grpSpLocks/>
            </p:cNvGrpSpPr>
            <p:nvPr/>
          </p:nvGrpSpPr>
          <p:grpSpPr bwMode="auto">
            <a:xfrm>
              <a:off x="2174" y="649"/>
              <a:ext cx="1423" cy="1241"/>
              <a:chOff x="393" y="857"/>
              <a:chExt cx="1423" cy="1241"/>
            </a:xfrm>
          </p:grpSpPr>
          <p:sp>
            <p:nvSpPr>
              <p:cNvPr id="19598" name="Line 76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99" name="Line 77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0" name="Line 78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1" name="Line 79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2" name="Line 80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3" name="Line 81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4" name="Text Box 82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605" name="Line 83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6" name="Line 84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7" name="Line 85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608" name="Oval 86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9609" name="Oval 87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2</a:t>
                </a:r>
              </a:p>
            </p:txBody>
          </p:sp>
          <p:sp>
            <p:nvSpPr>
              <p:cNvPr id="19610" name="Oval 88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1</a:t>
                </a:r>
              </a:p>
            </p:txBody>
          </p:sp>
          <p:sp>
            <p:nvSpPr>
              <p:cNvPr id="19611" name="Oval 89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58234" name="Oval 90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9613" name="Oval 91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19614" name="Text Box 92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615" name="Text Box 93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616" name="Text Box 94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617" name="Text Box 95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618" name="Text Box 96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619" name="Text Box 97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620" name="Text Box 98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621" name="Text Box 99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592" name="Rectangle 100"/>
            <p:cNvSpPr>
              <a:spLocks noChangeArrowheads="1"/>
            </p:cNvSpPr>
            <p:nvPr/>
          </p:nvSpPr>
          <p:spPr bwMode="auto">
            <a:xfrm>
              <a:off x="3631" y="1076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593" name="Rectangle 101"/>
            <p:cNvSpPr>
              <a:spLocks noChangeArrowheads="1"/>
            </p:cNvSpPr>
            <p:nvPr/>
          </p:nvSpPr>
          <p:spPr bwMode="auto">
            <a:xfrm>
              <a:off x="3136" y="572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594" name="Rectangle 102"/>
            <p:cNvSpPr>
              <a:spLocks noChangeArrowheads="1"/>
            </p:cNvSpPr>
            <p:nvPr/>
          </p:nvSpPr>
          <p:spPr bwMode="auto">
            <a:xfrm>
              <a:off x="2031" y="719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19595" name="Rectangle 103"/>
            <p:cNvSpPr>
              <a:spLocks noChangeArrowheads="1"/>
            </p:cNvSpPr>
            <p:nvPr/>
          </p:nvSpPr>
          <p:spPr bwMode="auto">
            <a:xfrm>
              <a:off x="3213" y="1801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7</a:t>
              </a:r>
              <a:endParaRPr lang="en-US" altLang="ru-RU" sz="2000">
                <a:solidFill>
                  <a:srgbClr val="009E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96" name="Rectangle 104"/>
            <p:cNvSpPr>
              <a:spLocks noChangeArrowheads="1"/>
            </p:cNvSpPr>
            <p:nvPr/>
          </p:nvSpPr>
          <p:spPr bwMode="auto">
            <a:xfrm>
              <a:off x="2740" y="97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9</a:t>
              </a:r>
              <a:endParaRPr lang="en-US" altLang="ru-RU" sz="2000">
                <a:solidFill>
                  <a:srgbClr val="009E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97" name="Rectangle 105"/>
            <p:cNvSpPr>
              <a:spLocks noChangeArrowheads="1"/>
            </p:cNvSpPr>
            <p:nvPr/>
          </p:nvSpPr>
          <p:spPr bwMode="auto">
            <a:xfrm>
              <a:off x="2141" y="173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218"/>
          <p:cNvGrpSpPr>
            <a:grpSpLocks/>
          </p:cNvGrpSpPr>
          <p:nvPr/>
        </p:nvGrpSpPr>
        <p:grpSpPr bwMode="auto">
          <a:xfrm>
            <a:off x="6072188" y="1058863"/>
            <a:ext cx="2819400" cy="2255837"/>
            <a:chOff x="3825" y="572"/>
            <a:chExt cx="1776" cy="1421"/>
          </a:xfrm>
        </p:grpSpPr>
        <p:grpSp>
          <p:nvGrpSpPr>
            <p:cNvPr id="19560" name="Group 142"/>
            <p:cNvGrpSpPr>
              <a:grpSpLocks/>
            </p:cNvGrpSpPr>
            <p:nvPr/>
          </p:nvGrpSpPr>
          <p:grpSpPr bwMode="auto">
            <a:xfrm>
              <a:off x="3944" y="649"/>
              <a:ext cx="1423" cy="1241"/>
              <a:chOff x="393" y="857"/>
              <a:chExt cx="1423" cy="1241"/>
            </a:xfrm>
          </p:grpSpPr>
          <p:sp>
            <p:nvSpPr>
              <p:cNvPr id="19567" name="Line 143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68" name="Line 144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69" name="Line 145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0" name="Line 146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1" name="Line 147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2" name="Line 148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3" name="Text Box 149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574" name="Line 150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5" name="Line 151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6" name="Line 152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77" name="Oval 153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9578" name="Oval 154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2</a:t>
                </a:r>
              </a:p>
            </p:txBody>
          </p:sp>
          <p:sp>
            <p:nvSpPr>
              <p:cNvPr id="1158299" name="Oval 155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9580" name="Oval 156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58301" name="Oval 157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9582" name="Oval 158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19583" name="Text Box 159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584" name="Text Box 160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585" name="Text Box 161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586" name="Text Box 162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587" name="Text Box 163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88" name="Text Box 164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589" name="Text Box 165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90" name="Text Box 166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561" name="Rectangle 167"/>
            <p:cNvSpPr>
              <a:spLocks noChangeArrowheads="1"/>
            </p:cNvSpPr>
            <p:nvPr/>
          </p:nvSpPr>
          <p:spPr bwMode="auto">
            <a:xfrm>
              <a:off x="5401" y="1106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19562" name="Rectangle 168"/>
            <p:cNvSpPr>
              <a:spLocks noChangeArrowheads="1"/>
            </p:cNvSpPr>
            <p:nvPr/>
          </p:nvSpPr>
          <p:spPr bwMode="auto">
            <a:xfrm>
              <a:off x="4906" y="572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563" name="Rectangle 169"/>
            <p:cNvSpPr>
              <a:spLocks noChangeArrowheads="1"/>
            </p:cNvSpPr>
            <p:nvPr/>
          </p:nvSpPr>
          <p:spPr bwMode="auto">
            <a:xfrm>
              <a:off x="3825" y="701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19564" name="Rectangle 170"/>
            <p:cNvSpPr>
              <a:spLocks noChangeArrowheads="1"/>
            </p:cNvSpPr>
            <p:nvPr/>
          </p:nvSpPr>
          <p:spPr bwMode="auto">
            <a:xfrm>
              <a:off x="4983" y="1801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65" name="Rectangle 171"/>
            <p:cNvSpPr>
              <a:spLocks noChangeArrowheads="1"/>
            </p:cNvSpPr>
            <p:nvPr/>
          </p:nvSpPr>
          <p:spPr bwMode="auto">
            <a:xfrm>
              <a:off x="4510" y="97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66" name="Rectangle 172"/>
            <p:cNvSpPr>
              <a:spLocks noChangeArrowheads="1"/>
            </p:cNvSpPr>
            <p:nvPr/>
          </p:nvSpPr>
          <p:spPr bwMode="auto">
            <a:xfrm>
              <a:off x="3911" y="173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314"/>
          <p:cNvGrpSpPr>
            <a:grpSpLocks/>
          </p:cNvGrpSpPr>
          <p:nvPr/>
        </p:nvGrpSpPr>
        <p:grpSpPr bwMode="auto">
          <a:xfrm>
            <a:off x="404813" y="3689350"/>
            <a:ext cx="2820987" cy="2255838"/>
            <a:chOff x="255" y="2324"/>
            <a:chExt cx="1777" cy="1421"/>
          </a:xfrm>
        </p:grpSpPr>
        <p:grpSp>
          <p:nvGrpSpPr>
            <p:cNvPr id="19529" name="Group 180"/>
            <p:cNvGrpSpPr>
              <a:grpSpLocks/>
            </p:cNvGrpSpPr>
            <p:nvPr/>
          </p:nvGrpSpPr>
          <p:grpSpPr bwMode="auto">
            <a:xfrm>
              <a:off x="375" y="2401"/>
              <a:ext cx="1423" cy="1241"/>
              <a:chOff x="393" y="857"/>
              <a:chExt cx="1423" cy="1241"/>
            </a:xfrm>
          </p:grpSpPr>
          <p:sp>
            <p:nvSpPr>
              <p:cNvPr id="19536" name="Line 181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37" name="Line 182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38" name="Line 183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39" name="Line 184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0" name="Line 185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1" name="Line 186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2" name="Text Box 187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543" name="Line 188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4" name="Line 189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5" name="Line 190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46" name="Oval 191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158336" name="Oval 192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1158337" name="Oval 193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9549" name="Oval 194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58339" name="Oval 195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9551" name="Oval 196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5</a:t>
                </a:r>
              </a:p>
            </p:txBody>
          </p:sp>
          <p:sp>
            <p:nvSpPr>
              <p:cNvPr id="19552" name="Text Box 197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553" name="Text Box 198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554" name="Text Box 199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555" name="Text Box 200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556" name="Text Box 201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57" name="Text Box 202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558" name="Text Box 203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59" name="Text Box 204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530" name="Rectangle 205"/>
            <p:cNvSpPr>
              <a:spLocks noChangeArrowheads="1"/>
            </p:cNvSpPr>
            <p:nvPr/>
          </p:nvSpPr>
          <p:spPr bwMode="auto">
            <a:xfrm>
              <a:off x="1832" y="285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9531" name="Rectangle 206"/>
            <p:cNvSpPr>
              <a:spLocks noChangeArrowheads="1"/>
            </p:cNvSpPr>
            <p:nvPr/>
          </p:nvSpPr>
          <p:spPr bwMode="auto">
            <a:xfrm>
              <a:off x="1337" y="2324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9532" name="Rectangle 207"/>
            <p:cNvSpPr>
              <a:spLocks noChangeArrowheads="1"/>
            </p:cNvSpPr>
            <p:nvPr/>
          </p:nvSpPr>
          <p:spPr bwMode="auto">
            <a:xfrm>
              <a:off x="255" y="2459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9533" name="Rectangle 208"/>
            <p:cNvSpPr>
              <a:spLocks noChangeArrowheads="1"/>
            </p:cNvSpPr>
            <p:nvPr/>
          </p:nvSpPr>
          <p:spPr bwMode="auto">
            <a:xfrm>
              <a:off x="1414" y="355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34" name="Rectangle 209"/>
            <p:cNvSpPr>
              <a:spLocks noChangeArrowheads="1"/>
            </p:cNvSpPr>
            <p:nvPr/>
          </p:nvSpPr>
          <p:spPr bwMode="auto">
            <a:xfrm>
              <a:off x="941" y="2727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35" name="Rectangle 210"/>
            <p:cNvSpPr>
              <a:spLocks noChangeArrowheads="1"/>
            </p:cNvSpPr>
            <p:nvPr/>
          </p:nvSpPr>
          <p:spPr bwMode="auto">
            <a:xfrm>
              <a:off x="342" y="3482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315"/>
          <p:cNvGrpSpPr>
            <a:grpSpLocks/>
          </p:cNvGrpSpPr>
          <p:nvPr/>
        </p:nvGrpSpPr>
        <p:grpSpPr bwMode="auto">
          <a:xfrm>
            <a:off x="3251200" y="3736975"/>
            <a:ext cx="2820988" cy="2208213"/>
            <a:chOff x="2048" y="2354"/>
            <a:chExt cx="1777" cy="1391"/>
          </a:xfrm>
        </p:grpSpPr>
        <p:grpSp>
          <p:nvGrpSpPr>
            <p:cNvPr id="19498" name="Group 224"/>
            <p:cNvGrpSpPr>
              <a:grpSpLocks/>
            </p:cNvGrpSpPr>
            <p:nvPr/>
          </p:nvGrpSpPr>
          <p:grpSpPr bwMode="auto">
            <a:xfrm>
              <a:off x="2168" y="2401"/>
              <a:ext cx="1423" cy="1241"/>
              <a:chOff x="393" y="857"/>
              <a:chExt cx="1423" cy="1241"/>
            </a:xfrm>
          </p:grpSpPr>
          <p:sp>
            <p:nvSpPr>
              <p:cNvPr id="19505" name="Line 225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06" name="Line 226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07" name="Line 227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08" name="Line 228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09" name="Line 229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10" name="Line 230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11" name="Text Box 231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512" name="Line 232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13" name="Line 233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14" name="Line 234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515" name="Oval 235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158380" name="Oval 236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1158381" name="Oval 237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9518" name="Oval 238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58383" name="Oval 239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158384" name="Oval 240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5</a:t>
                </a:r>
              </a:p>
            </p:txBody>
          </p:sp>
          <p:sp>
            <p:nvSpPr>
              <p:cNvPr id="19521" name="Text Box 241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522" name="Text Box 242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523" name="Text Box 243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524" name="Text Box 244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525" name="Text Box 245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26" name="Text Box 246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527" name="Text Box 247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528" name="Text Box 248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499" name="Rectangle 249"/>
            <p:cNvSpPr>
              <a:spLocks noChangeArrowheads="1"/>
            </p:cNvSpPr>
            <p:nvPr/>
          </p:nvSpPr>
          <p:spPr bwMode="auto">
            <a:xfrm>
              <a:off x="3625" y="285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9500" name="Rectangle 250"/>
            <p:cNvSpPr>
              <a:spLocks noChangeArrowheads="1"/>
            </p:cNvSpPr>
            <p:nvPr/>
          </p:nvSpPr>
          <p:spPr bwMode="auto">
            <a:xfrm>
              <a:off x="3130" y="2354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20</a:t>
              </a:r>
              <a:endParaRPr lang="en-US" altLang="ru-RU" sz="2000">
                <a:solidFill>
                  <a:srgbClr val="009E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01" name="Rectangle 251"/>
            <p:cNvSpPr>
              <a:spLocks noChangeArrowheads="1"/>
            </p:cNvSpPr>
            <p:nvPr/>
          </p:nvSpPr>
          <p:spPr bwMode="auto">
            <a:xfrm>
              <a:off x="2048" y="2459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9502" name="Rectangle 252"/>
            <p:cNvSpPr>
              <a:spLocks noChangeArrowheads="1"/>
            </p:cNvSpPr>
            <p:nvPr/>
          </p:nvSpPr>
          <p:spPr bwMode="auto">
            <a:xfrm>
              <a:off x="3207" y="355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03" name="Rectangle 253"/>
            <p:cNvSpPr>
              <a:spLocks noChangeArrowheads="1"/>
            </p:cNvSpPr>
            <p:nvPr/>
          </p:nvSpPr>
          <p:spPr bwMode="auto">
            <a:xfrm>
              <a:off x="2734" y="2727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504" name="Rectangle 254"/>
            <p:cNvSpPr>
              <a:spLocks noChangeArrowheads="1"/>
            </p:cNvSpPr>
            <p:nvPr/>
          </p:nvSpPr>
          <p:spPr bwMode="auto">
            <a:xfrm>
              <a:off x="2135" y="3482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16"/>
          <p:cNvGrpSpPr>
            <a:grpSpLocks/>
          </p:cNvGrpSpPr>
          <p:nvPr/>
        </p:nvGrpSpPr>
        <p:grpSpPr bwMode="auto">
          <a:xfrm>
            <a:off x="6080125" y="3736975"/>
            <a:ext cx="2820988" cy="2208213"/>
            <a:chOff x="3830" y="2354"/>
            <a:chExt cx="1777" cy="1391"/>
          </a:xfrm>
        </p:grpSpPr>
        <p:grpSp>
          <p:nvGrpSpPr>
            <p:cNvPr id="19467" name="Group 268"/>
            <p:cNvGrpSpPr>
              <a:grpSpLocks/>
            </p:cNvGrpSpPr>
            <p:nvPr/>
          </p:nvGrpSpPr>
          <p:grpSpPr bwMode="auto">
            <a:xfrm>
              <a:off x="3950" y="2401"/>
              <a:ext cx="1423" cy="1241"/>
              <a:chOff x="393" y="857"/>
              <a:chExt cx="1423" cy="1241"/>
            </a:xfrm>
          </p:grpSpPr>
          <p:sp>
            <p:nvSpPr>
              <p:cNvPr id="19474" name="Line 269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75" name="Line 270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76" name="Line 271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77" name="Line 272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78" name="Line 273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79" name="Line 274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80" name="Text Box 275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19481" name="Line 276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82" name="Line 277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9483" name="Line 278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1158423" name="Oval 279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4</a:t>
                </a:r>
              </a:p>
            </p:txBody>
          </p:sp>
          <p:sp>
            <p:nvSpPr>
              <p:cNvPr id="1158424" name="Oval 280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1158425" name="Oval 281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19487" name="Oval 282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58427" name="Oval 283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rgbClr val="0000FF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158428" name="Oval 284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5</a:t>
                </a:r>
              </a:p>
            </p:txBody>
          </p:sp>
          <p:sp>
            <p:nvSpPr>
              <p:cNvPr id="19490" name="Text Box 285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19491" name="Text Box 286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19492" name="Text Box 287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19493" name="Text Box 288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19494" name="Text Box 289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495" name="Text Box 290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19496" name="Text Box 291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19497" name="Text Box 292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19468" name="Rectangle 293"/>
            <p:cNvSpPr>
              <a:spLocks noChangeArrowheads="1"/>
            </p:cNvSpPr>
            <p:nvPr/>
          </p:nvSpPr>
          <p:spPr bwMode="auto">
            <a:xfrm>
              <a:off x="5407" y="285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9469" name="Rectangle 294"/>
            <p:cNvSpPr>
              <a:spLocks noChangeArrowheads="1"/>
            </p:cNvSpPr>
            <p:nvPr/>
          </p:nvSpPr>
          <p:spPr bwMode="auto">
            <a:xfrm>
              <a:off x="4912" y="2354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20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0" name="Rectangle 295"/>
            <p:cNvSpPr>
              <a:spLocks noChangeArrowheads="1"/>
            </p:cNvSpPr>
            <p:nvPr/>
          </p:nvSpPr>
          <p:spPr bwMode="auto">
            <a:xfrm>
              <a:off x="3830" y="2459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9471" name="Rectangle 296"/>
            <p:cNvSpPr>
              <a:spLocks noChangeArrowheads="1"/>
            </p:cNvSpPr>
            <p:nvPr/>
          </p:nvSpPr>
          <p:spPr bwMode="auto">
            <a:xfrm>
              <a:off x="4989" y="355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2" name="Rectangle 297"/>
            <p:cNvSpPr>
              <a:spLocks noChangeArrowheads="1"/>
            </p:cNvSpPr>
            <p:nvPr/>
          </p:nvSpPr>
          <p:spPr bwMode="auto">
            <a:xfrm>
              <a:off x="4516" y="2727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473" name="Rectangle 298"/>
            <p:cNvSpPr>
              <a:spLocks noChangeArrowheads="1"/>
            </p:cNvSpPr>
            <p:nvPr/>
          </p:nvSpPr>
          <p:spPr bwMode="auto">
            <a:xfrm>
              <a:off x="3917" y="3482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8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1F26E-8F4F-42F9-96C3-658088A15E8D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ru-RU" altLang="ru-RU" sz="1400" smtClean="0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Дейкстры</a:t>
            </a:r>
          </a:p>
        </p:txBody>
      </p:sp>
      <p:sp>
        <p:nvSpPr>
          <p:cNvPr id="1166340" name="Rectangle 4"/>
          <p:cNvSpPr>
            <a:spLocks noChangeArrowheads="1"/>
          </p:cNvSpPr>
          <p:nvPr/>
        </p:nvSpPr>
        <p:spPr bwMode="auto">
          <a:xfrm>
            <a:off x="371475" y="787400"/>
            <a:ext cx="83613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2288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900" dirty="0">
                <a:solidFill>
                  <a:schemeClr val="hlink"/>
                </a:solidFill>
              </a:rPr>
              <a:t>Массивы: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массив </a:t>
            </a:r>
            <a:r>
              <a:rPr lang="en-US" altLang="ru-RU" sz="1900" b="1" dirty="0">
                <a:latin typeface="Courier New" panose="02070309020205020404" pitchFamily="49" charset="0"/>
              </a:rPr>
              <a:t>mark</a:t>
            </a:r>
            <a:r>
              <a:rPr lang="en-US" altLang="ru-RU" sz="1900" b="0" dirty="0"/>
              <a:t>, </a:t>
            </a:r>
            <a:r>
              <a:rPr lang="ru-RU" altLang="ru-RU" sz="1900" b="0" dirty="0"/>
              <a:t>такой что </a:t>
            </a:r>
            <a:r>
              <a:rPr lang="en-US" altLang="ru-RU" sz="1900" b="1" dirty="0">
                <a:latin typeface="Courier New" panose="02070309020205020404" pitchFamily="49" charset="0"/>
              </a:rPr>
              <a:t>mark[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]=1</a:t>
            </a:r>
            <a:r>
              <a:rPr lang="en-US" altLang="ru-RU" sz="1900" b="0" dirty="0"/>
              <a:t>, </a:t>
            </a:r>
            <a:r>
              <a:rPr lang="ru-RU" altLang="ru-RU" sz="1900" b="0" dirty="0"/>
              <a:t>если вершина уже рассмотрена, </a:t>
            </a:r>
            <a:r>
              <a:rPr lang="ru-RU" altLang="ru-RU" sz="1900" b="1" dirty="0"/>
              <a:t>и </a:t>
            </a:r>
            <a:r>
              <a:rPr lang="en-US" altLang="ru-RU" sz="1900" b="1" dirty="0"/>
              <a:t> </a:t>
            </a:r>
            <a:r>
              <a:rPr lang="en-US" altLang="ru-RU" sz="1900" b="1" dirty="0">
                <a:latin typeface="Courier New" panose="02070309020205020404" pitchFamily="49" charset="0"/>
              </a:rPr>
              <a:t>mark[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]=0</a:t>
            </a:r>
            <a:r>
              <a:rPr lang="en-US" altLang="ru-RU" sz="1900" b="0" dirty="0"/>
              <a:t>, </a:t>
            </a:r>
            <a:r>
              <a:rPr lang="ru-RU" altLang="ru-RU" sz="1900" b="0" dirty="0"/>
              <a:t>если нет.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массив </a:t>
            </a:r>
            <a:r>
              <a:rPr lang="en-US" altLang="ru-RU" sz="2000" b="1" dirty="0">
                <a:latin typeface="Courier New" panose="02070309020205020404" pitchFamily="49" charset="0"/>
              </a:rPr>
              <a:t>D</a:t>
            </a:r>
            <a:r>
              <a:rPr lang="en-US" altLang="ru-RU" sz="1900" b="0" dirty="0"/>
              <a:t>, </a:t>
            </a:r>
            <a:r>
              <a:rPr lang="ru-RU" altLang="ru-RU" sz="1900" b="0" dirty="0"/>
              <a:t>такой что </a:t>
            </a:r>
            <a:r>
              <a:rPr lang="en-US" altLang="ru-RU" sz="1900" b="1" dirty="0">
                <a:latin typeface="Courier New" panose="02070309020205020404" pitchFamily="49" charset="0"/>
              </a:rPr>
              <a:t>D[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</a:t>
            </a:r>
            <a:r>
              <a:rPr lang="en-US" altLang="ru-RU" sz="1900" b="0" dirty="0"/>
              <a:t> – </a:t>
            </a:r>
            <a:r>
              <a:rPr lang="ru-RU" altLang="ru-RU" sz="1900" b="0" dirty="0"/>
              <a:t>длина текущего кратчайшего пути из заданной вершины </a:t>
            </a:r>
            <a:r>
              <a:rPr lang="en-US" altLang="ru-RU" sz="1900" b="1" dirty="0">
                <a:latin typeface="Courier New" panose="02070309020205020404" pitchFamily="49" charset="0"/>
              </a:rPr>
              <a:t>x</a:t>
            </a:r>
            <a:r>
              <a:rPr lang="en-US" altLang="ru-RU" sz="1900" b="1" dirty="0"/>
              <a:t> </a:t>
            </a:r>
            <a:r>
              <a:rPr lang="ru-RU" altLang="ru-RU" sz="1900" b="0" dirty="0"/>
              <a:t>в вершину 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0" dirty="0"/>
              <a:t>;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массив </a:t>
            </a:r>
            <a:r>
              <a:rPr lang="en-US" altLang="ru-RU" sz="1900" dirty="0">
                <a:latin typeface="Courier New" panose="02070309020205020404" pitchFamily="49" charset="0"/>
              </a:rPr>
              <a:t>p</a:t>
            </a:r>
            <a:r>
              <a:rPr lang="en-US" altLang="ru-RU" sz="1900" b="0" dirty="0"/>
              <a:t>, </a:t>
            </a:r>
            <a:r>
              <a:rPr lang="ru-RU" altLang="ru-RU" sz="1900" b="0" dirty="0"/>
              <a:t>такой что </a:t>
            </a:r>
            <a:r>
              <a:rPr lang="en-US" altLang="ru-RU" sz="1900" b="1" dirty="0">
                <a:latin typeface="Courier New" panose="02070309020205020404" pitchFamily="49" charset="0"/>
              </a:rPr>
              <a:t>p[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</a:t>
            </a:r>
            <a:r>
              <a:rPr lang="en-US" altLang="ru-RU" sz="1900" b="1" dirty="0"/>
              <a:t> </a:t>
            </a:r>
            <a:r>
              <a:rPr lang="en-US" altLang="ru-RU" sz="1900" b="0" dirty="0"/>
              <a:t>– </a:t>
            </a:r>
            <a:r>
              <a:rPr lang="ru-RU" altLang="ru-RU" sz="1900" b="0" dirty="0"/>
              <a:t>номер вершины, из которой нужно идти в вершину 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0" dirty="0"/>
              <a:t> </a:t>
            </a:r>
            <a:r>
              <a:rPr lang="ru-RU" altLang="ru-RU" sz="1900" b="0" dirty="0"/>
              <a:t>в текущем кратчайшем пути.</a:t>
            </a:r>
          </a:p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ru-RU" altLang="ru-RU" sz="1900" dirty="0">
                <a:solidFill>
                  <a:schemeClr val="hlink"/>
                </a:solidFill>
              </a:rPr>
              <a:t>Инициализация</a:t>
            </a:r>
            <a:r>
              <a:rPr lang="ru-RU" altLang="ru-RU" sz="1900" b="0" dirty="0">
                <a:solidFill>
                  <a:schemeClr val="hlink"/>
                </a:solidFill>
              </a:rPr>
              <a:t>: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заполнить массив </a:t>
            </a:r>
            <a:r>
              <a:rPr lang="en-US" altLang="ru-RU" sz="1900" b="1" dirty="0">
                <a:latin typeface="Courier New" panose="02070309020205020404" pitchFamily="49" charset="0"/>
              </a:rPr>
              <a:t>mark</a:t>
            </a:r>
            <a:r>
              <a:rPr lang="ru-RU" altLang="ru-RU" sz="1900" b="0" dirty="0"/>
              <a:t> нулями (вершины не обработаны);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записать</a:t>
            </a:r>
            <a:r>
              <a:rPr lang="en-US" altLang="ru-RU" sz="1900" b="0" dirty="0"/>
              <a:t> </a:t>
            </a:r>
            <a:r>
              <a:rPr lang="ru-RU" altLang="ru-RU" sz="1900" b="0" dirty="0"/>
              <a:t>в </a:t>
            </a:r>
            <a:r>
              <a:rPr lang="en-US" altLang="ru-RU" sz="1900" b="1" dirty="0">
                <a:latin typeface="Courier New" panose="02070309020205020404" pitchFamily="49" charset="0"/>
              </a:rPr>
              <a:t>D[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</a:t>
            </a:r>
            <a:r>
              <a:rPr lang="en-US" altLang="ru-RU" sz="1900" b="0" dirty="0"/>
              <a:t> </a:t>
            </a:r>
            <a:r>
              <a:rPr lang="ru-RU" altLang="ru-RU" sz="1900" b="0" dirty="0"/>
              <a:t>значение </a:t>
            </a:r>
            <a:r>
              <a:rPr lang="en-US" altLang="ru-RU" sz="1900" b="1" dirty="0">
                <a:latin typeface="Courier New" panose="02070309020205020404" pitchFamily="49" charset="0"/>
              </a:rPr>
              <a:t>C[x][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], </a:t>
            </a:r>
            <a:r>
              <a:rPr lang="en-US" altLang="ru-RU" sz="1900" b="1" dirty="0" err="1">
                <a:latin typeface="Courier New" panose="02070309020205020404" pitchFamily="49" charset="0"/>
              </a:rPr>
              <a:t>i</a:t>
            </a:r>
            <a:r>
              <a:rPr lang="en-US" altLang="ru-RU" sz="1900" b="1" dirty="0">
                <a:latin typeface="Courier New" panose="02070309020205020404" pitchFamily="49" charset="0"/>
              </a:rPr>
              <a:t>=0..N-1</a:t>
            </a:r>
            <a:r>
              <a:rPr lang="en-US" altLang="ru-RU" sz="1900" b="1" dirty="0"/>
              <a:t>;</a:t>
            </a:r>
          </a:p>
          <a:p>
            <a:pPr lvl="1" algn="just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заполнить массив </a:t>
            </a:r>
            <a:r>
              <a:rPr lang="en-US" altLang="ru-RU" sz="1900" dirty="0"/>
              <a:t>p</a:t>
            </a:r>
            <a:r>
              <a:rPr lang="ru-RU" altLang="ru-RU" sz="1900" b="0" dirty="0"/>
              <a:t> значением </a:t>
            </a:r>
            <a:r>
              <a:rPr lang="en-US" altLang="ru-RU" sz="1800" b="1" dirty="0">
                <a:latin typeface="Courier New" panose="02070309020205020404" pitchFamily="49" charset="0"/>
              </a:rPr>
              <a:t>)</a:t>
            </a:r>
            <a:endParaRPr lang="en-US" altLang="ru-RU" sz="1900" b="0" dirty="0"/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1900" b="0" dirty="0"/>
              <a:t>записать </a:t>
            </a:r>
            <a:r>
              <a:rPr lang="en-US" altLang="ru-RU" sz="1900" b="1" dirty="0">
                <a:latin typeface="Courier New" panose="02070309020205020404" pitchFamily="49" charset="0"/>
              </a:rPr>
              <a:t>mark[x]=1, p[x]=… </a:t>
            </a:r>
            <a:r>
              <a:rPr lang="en-US" altLang="ru-RU" sz="1900" dirty="0">
                <a:latin typeface="Courier New" panose="02070309020205020404" pitchFamily="49" charset="0"/>
              </a:rPr>
              <a:t>(</a:t>
            </a:r>
            <a:r>
              <a:rPr lang="ru-RU" altLang="ru-RU" sz="1900" dirty="0">
                <a:latin typeface="Courier New" panose="02070309020205020404" pitchFamily="49" charset="0"/>
              </a:rPr>
              <a:t>нужно ли</a:t>
            </a:r>
            <a:r>
              <a:rPr lang="en-US" altLang="ru-RU" sz="1900" dirty="0">
                <a:latin typeface="Courier New" panose="02070309020205020404" pitchFamily="49" charset="0"/>
              </a:rPr>
              <a:t>?)</a:t>
            </a:r>
            <a:r>
              <a:rPr lang="en-US" altLang="ru-RU" sz="1900" b="0" dirty="0"/>
              <a:t>.</a:t>
            </a:r>
          </a:p>
        </p:txBody>
      </p:sp>
      <p:grpSp>
        <p:nvGrpSpPr>
          <p:cNvPr id="2" name="Group 186"/>
          <p:cNvGrpSpPr>
            <a:grpSpLocks/>
          </p:cNvGrpSpPr>
          <p:nvPr/>
        </p:nvGrpSpPr>
        <p:grpSpPr bwMode="auto">
          <a:xfrm>
            <a:off x="933450" y="4349750"/>
            <a:ext cx="2820988" cy="2255838"/>
            <a:chOff x="588" y="2740"/>
            <a:chExt cx="1777" cy="1421"/>
          </a:xfrm>
        </p:grpSpPr>
        <p:grpSp>
          <p:nvGrpSpPr>
            <p:cNvPr id="21552" name="Group 89"/>
            <p:cNvGrpSpPr>
              <a:grpSpLocks/>
            </p:cNvGrpSpPr>
            <p:nvPr/>
          </p:nvGrpSpPr>
          <p:grpSpPr bwMode="auto">
            <a:xfrm>
              <a:off x="749" y="2817"/>
              <a:ext cx="1423" cy="1241"/>
              <a:chOff x="393" y="857"/>
              <a:chExt cx="1423" cy="1241"/>
            </a:xfrm>
          </p:grpSpPr>
          <p:sp>
            <p:nvSpPr>
              <p:cNvPr id="21559" name="Line 90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0" name="Line 91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1" name="Line 92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2" name="Line 93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3" name="Line 94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4" name="Line 95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5" name="Text Box 96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21566" name="Line 97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7" name="Line 98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8" name="Line 99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1569" name="Oval 100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21570" name="Oval 101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2</a:t>
                </a:r>
              </a:p>
            </p:txBody>
          </p:sp>
          <p:sp>
            <p:nvSpPr>
              <p:cNvPr id="21571" name="Oval 102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1</a:t>
                </a:r>
              </a:p>
            </p:txBody>
          </p:sp>
          <p:sp>
            <p:nvSpPr>
              <p:cNvPr id="21572" name="Oval 103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66440" name="Oval 104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21574" name="Oval 105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21575" name="Text Box 106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21576" name="Text Box 107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21577" name="Text Box 108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21578" name="Text Box 109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21579" name="Text Box 110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1580" name="Text Box 111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21581" name="Text Box 112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1582" name="Text Box 113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21553" name="Rectangle 114"/>
            <p:cNvSpPr>
              <a:spLocks noChangeArrowheads="1"/>
            </p:cNvSpPr>
            <p:nvPr/>
          </p:nvSpPr>
          <p:spPr bwMode="auto">
            <a:xfrm>
              <a:off x="2206" y="3244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21554" name="Rectangle 115"/>
            <p:cNvSpPr>
              <a:spLocks noChangeArrowheads="1"/>
            </p:cNvSpPr>
            <p:nvPr/>
          </p:nvSpPr>
          <p:spPr bwMode="auto">
            <a:xfrm>
              <a:off x="1711" y="2740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21555" name="Rectangle 116"/>
            <p:cNvSpPr>
              <a:spLocks noChangeArrowheads="1"/>
            </p:cNvSpPr>
            <p:nvPr/>
          </p:nvSpPr>
          <p:spPr bwMode="auto">
            <a:xfrm>
              <a:off x="588" y="2875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21556" name="Rectangle 117"/>
            <p:cNvSpPr>
              <a:spLocks noChangeArrowheads="1"/>
            </p:cNvSpPr>
            <p:nvPr/>
          </p:nvSpPr>
          <p:spPr bwMode="auto">
            <a:xfrm>
              <a:off x="1788" y="3969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1557" name="Rectangle 118"/>
            <p:cNvSpPr>
              <a:spLocks noChangeArrowheads="1"/>
            </p:cNvSpPr>
            <p:nvPr/>
          </p:nvSpPr>
          <p:spPr bwMode="auto">
            <a:xfrm>
              <a:off x="1315" y="3143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1558" name="Rectangle 119"/>
            <p:cNvSpPr>
              <a:spLocks noChangeArrowheads="1"/>
            </p:cNvSpPr>
            <p:nvPr/>
          </p:nvSpPr>
          <p:spPr bwMode="auto">
            <a:xfrm>
              <a:off x="716" y="3898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66524" name="Group 188"/>
          <p:cNvGraphicFramePr>
            <a:graphicFrameLocks noGrp="1"/>
          </p:cNvGraphicFramePr>
          <p:nvPr/>
        </p:nvGraphicFramePr>
        <p:xfrm>
          <a:off x="4922838" y="4922838"/>
          <a:ext cx="3124200" cy="110338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∞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∞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6523" name="Group 187"/>
          <p:cNvGraphicFramePr>
            <a:graphicFrameLocks noGrp="1"/>
          </p:cNvGraphicFramePr>
          <p:nvPr/>
        </p:nvGraphicFramePr>
        <p:xfrm>
          <a:off x="4110038" y="4913313"/>
          <a:ext cx="806450" cy="1103388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mark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6498" name="Group 162"/>
          <p:cNvGraphicFramePr>
            <a:graphicFrameLocks noGrp="1"/>
          </p:cNvGraphicFramePr>
          <p:nvPr/>
        </p:nvGraphicFramePr>
        <p:xfrm>
          <a:off x="4913313" y="4573588"/>
          <a:ext cx="3124200" cy="338137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18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6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66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6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6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6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6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6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6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0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63593-8063-40CC-BAB6-96B09E270A2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smtClean="0"/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Дейкстры</a:t>
            </a:r>
          </a:p>
        </p:txBody>
      </p:sp>
      <p:sp>
        <p:nvSpPr>
          <p:cNvPr id="1168389" name="Rectangle 5"/>
          <p:cNvSpPr>
            <a:spLocks noChangeArrowheads="1"/>
          </p:cNvSpPr>
          <p:nvPr/>
        </p:nvSpPr>
        <p:spPr bwMode="auto">
          <a:xfrm>
            <a:off x="352425" y="833438"/>
            <a:ext cx="8351838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5000"/>
              </a:spcBef>
              <a:buFontTx/>
              <a:buNone/>
            </a:pPr>
            <a:r>
              <a:rPr lang="ru-RU" altLang="ru-RU" sz="2000" dirty="0">
                <a:solidFill>
                  <a:schemeClr val="hlink"/>
                </a:solidFill>
              </a:rPr>
              <a:t>Основной цикл</a:t>
            </a:r>
            <a:r>
              <a:rPr lang="ru-RU" altLang="ru-RU" sz="2000" b="0" dirty="0">
                <a:solidFill>
                  <a:schemeClr val="hlink"/>
                </a:solidFill>
              </a:rPr>
              <a:t>: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 dirty="0"/>
              <a:t>если все вершины рассмотрены, то стоп.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 dirty="0"/>
              <a:t>среди всех</a:t>
            </a:r>
            <a:r>
              <a:rPr lang="en-US" altLang="ru-RU" sz="2000" b="0" dirty="0"/>
              <a:t> </a:t>
            </a:r>
            <a:r>
              <a:rPr lang="ru-RU" altLang="ru-RU" sz="2000" b="0" dirty="0"/>
              <a:t>нерассмотренных вершин (</a:t>
            </a:r>
            <a:r>
              <a:rPr lang="en-US" altLang="ru-RU" sz="2000" b="1" dirty="0"/>
              <a:t>mark</a:t>
            </a:r>
            <a:r>
              <a:rPr lang="en-US" altLang="ru-RU" sz="2400" b="1" dirty="0">
                <a:latin typeface="Courier New" panose="02070309020205020404" pitchFamily="49" charset="0"/>
              </a:rPr>
              <a:t>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]=0</a:t>
            </a:r>
            <a:r>
              <a:rPr lang="ru-RU" altLang="ru-RU" sz="2000" b="0" dirty="0"/>
              <a:t>)</a:t>
            </a:r>
            <a:r>
              <a:rPr lang="en-US" altLang="ru-RU" sz="2000" b="0" dirty="0"/>
              <a:t> </a:t>
            </a:r>
            <a:r>
              <a:rPr lang="ru-RU" altLang="ru-RU" sz="2000" b="0" dirty="0"/>
              <a:t>найти вершину </a:t>
            </a:r>
            <a:r>
              <a:rPr lang="en-US" altLang="ru-RU" sz="2400" dirty="0">
                <a:latin typeface="Courier New" panose="02070309020205020404" pitchFamily="49" charset="0"/>
              </a:rPr>
              <a:t>w</a:t>
            </a:r>
            <a:r>
              <a:rPr lang="ru-RU" altLang="ru-RU" sz="2000" b="0" dirty="0"/>
              <a:t>, для которой </a:t>
            </a:r>
            <a:r>
              <a:rPr lang="en-US" altLang="ru-RU" sz="2400" b="1" dirty="0">
                <a:latin typeface="Courier New" panose="02070309020205020404" pitchFamily="49" charset="0"/>
              </a:rPr>
              <a:t>D[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</a:t>
            </a:r>
            <a:r>
              <a:rPr lang="en-US" altLang="ru-RU" sz="2000" b="0" dirty="0"/>
              <a:t> – </a:t>
            </a:r>
            <a:r>
              <a:rPr lang="ru-RU" altLang="ru-RU" sz="2000" b="0" dirty="0"/>
              <a:t>минимальное; 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 dirty="0"/>
              <a:t>записать</a:t>
            </a:r>
            <a:r>
              <a:rPr lang="en-US" altLang="ru-RU" sz="2000" b="0" dirty="0"/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mark[w]=1</a:t>
            </a:r>
            <a:r>
              <a:rPr lang="en-US" altLang="ru-RU" sz="2000" b="1" dirty="0"/>
              <a:t>;</a:t>
            </a:r>
          </a:p>
          <a:p>
            <a:pPr lvl="1" algn="just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 dirty="0"/>
              <a:t>для всех</a:t>
            </a:r>
            <a:r>
              <a:rPr lang="en-US" altLang="ru-RU" sz="2000" b="0" dirty="0"/>
              <a:t> </a:t>
            </a:r>
            <a:r>
              <a:rPr lang="ru-RU" altLang="ru-RU" sz="2000" b="0" dirty="0" err="1"/>
              <a:t>непосещенных</a:t>
            </a:r>
            <a:r>
              <a:rPr lang="ru-RU" altLang="ru-RU" sz="2000" b="0" dirty="0"/>
              <a:t> вершин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000" b="0" dirty="0"/>
              <a:t>: </a:t>
            </a:r>
            <a:r>
              <a:rPr lang="ru-RU" altLang="ru-RU" sz="2000" b="0" dirty="0"/>
              <a:t>если путь в вершину </a:t>
            </a:r>
            <a:r>
              <a:rPr lang="en-US" altLang="ru-RU" sz="2400" dirty="0">
                <a:latin typeface="Courier New" panose="02070309020205020404" pitchFamily="49" charset="0"/>
              </a:rPr>
              <a:t>j</a:t>
            </a:r>
            <a:r>
              <a:rPr lang="en-US" altLang="ru-RU" sz="2000" b="0" dirty="0"/>
              <a:t> </a:t>
            </a:r>
            <a:r>
              <a:rPr lang="ru-RU" altLang="ru-RU" sz="2000" b="0" dirty="0"/>
              <a:t>через вершину </a:t>
            </a:r>
            <a:r>
              <a:rPr lang="en-US" altLang="ru-RU" sz="2400" dirty="0">
                <a:latin typeface="Courier New" panose="02070309020205020404" pitchFamily="49" charset="0"/>
              </a:rPr>
              <a:t>w</a:t>
            </a:r>
            <a:r>
              <a:rPr lang="en-US" altLang="ru-RU" sz="2000" b="0" dirty="0"/>
              <a:t> </a:t>
            </a:r>
            <a:r>
              <a:rPr lang="ru-RU" altLang="ru-RU" sz="2000" b="0" dirty="0"/>
              <a:t>короче, чем найденный ранее кратчайший путь, запомнить его: </a:t>
            </a:r>
            <a:endParaRPr lang="en-US" altLang="ru-RU" sz="2000" b="0" dirty="0"/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b="0" dirty="0"/>
              <a:t>	</a:t>
            </a:r>
            <a:r>
              <a:rPr lang="ru-RU" altLang="ru-RU" sz="2000" b="0" dirty="0"/>
              <a:t>записать </a:t>
            </a:r>
            <a:r>
              <a:rPr lang="en-US" altLang="ru-RU" sz="2400" b="1" dirty="0">
                <a:latin typeface="Courier New" panose="02070309020205020404" pitchFamily="49" charset="0"/>
              </a:rPr>
              <a:t>D[j]=D[w]+C[w][j]</a:t>
            </a:r>
            <a:r>
              <a:rPr lang="en-US" altLang="ru-RU" sz="2000" b="0" dirty="0"/>
              <a:t>  </a:t>
            </a:r>
            <a:r>
              <a:rPr lang="ru-RU" altLang="ru-RU" sz="2000" b="1" dirty="0"/>
              <a:t>и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p[j]=w</a:t>
            </a:r>
            <a:r>
              <a:rPr lang="en-US" altLang="ru-RU" sz="2000" b="0" dirty="0"/>
              <a:t>.</a:t>
            </a:r>
            <a:endParaRPr lang="ru-RU" altLang="ru-RU" sz="2000" b="0" dirty="0"/>
          </a:p>
        </p:txBody>
      </p:sp>
      <p:graphicFrame>
        <p:nvGraphicFramePr>
          <p:cNvPr id="1168838" name="Group 454"/>
          <p:cNvGraphicFramePr>
            <a:graphicFrameLocks noGrp="1"/>
          </p:cNvGraphicFramePr>
          <p:nvPr/>
        </p:nvGraphicFramePr>
        <p:xfrm>
          <a:off x="5381625" y="4752975"/>
          <a:ext cx="3124200" cy="110338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∞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8835" name="Group 451"/>
          <p:cNvGraphicFramePr>
            <a:graphicFrameLocks noGrp="1"/>
          </p:cNvGraphicFramePr>
          <p:nvPr/>
        </p:nvGraphicFramePr>
        <p:xfrm>
          <a:off x="4635500" y="4743450"/>
          <a:ext cx="739775" cy="1103388"/>
        </p:xfrm>
        <a:graphic>
          <a:graphicData uri="http://schemas.openxmlformats.org/drawingml/2006/table">
            <a:tbl>
              <a:tblPr/>
              <a:tblGrid>
                <a:gridCol w="73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mark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8708" name="Group 324"/>
          <p:cNvGraphicFramePr>
            <a:graphicFrameLocks noGrp="1"/>
          </p:cNvGraphicFramePr>
          <p:nvPr/>
        </p:nvGraphicFramePr>
        <p:xfrm>
          <a:off x="5372100" y="4403725"/>
          <a:ext cx="3124200" cy="33813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8793" name="Rectangle 409"/>
          <p:cNvSpPr>
            <a:spLocks noChangeArrowheads="1"/>
          </p:cNvSpPr>
          <p:nvPr/>
        </p:nvSpPr>
        <p:spPr bwMode="auto">
          <a:xfrm>
            <a:off x="504825" y="3740150"/>
            <a:ext cx="97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Шаг 1:</a:t>
            </a:r>
          </a:p>
        </p:txBody>
      </p:sp>
      <p:grpSp>
        <p:nvGrpSpPr>
          <p:cNvPr id="2" name="Group 449"/>
          <p:cNvGrpSpPr>
            <a:grpSpLocks/>
          </p:cNvGrpSpPr>
          <p:nvPr/>
        </p:nvGrpSpPr>
        <p:grpSpPr bwMode="auto">
          <a:xfrm>
            <a:off x="1687513" y="3983038"/>
            <a:ext cx="2840037" cy="2255837"/>
            <a:chOff x="802" y="2437"/>
            <a:chExt cx="1789" cy="1421"/>
          </a:xfrm>
        </p:grpSpPr>
        <p:grpSp>
          <p:nvGrpSpPr>
            <p:cNvPr id="23601" name="Group 414"/>
            <p:cNvGrpSpPr>
              <a:grpSpLocks/>
            </p:cNvGrpSpPr>
            <p:nvPr/>
          </p:nvGrpSpPr>
          <p:grpSpPr bwMode="auto">
            <a:xfrm>
              <a:off x="934" y="2514"/>
              <a:ext cx="1423" cy="1241"/>
              <a:chOff x="393" y="857"/>
              <a:chExt cx="1423" cy="1241"/>
            </a:xfrm>
          </p:grpSpPr>
          <p:sp>
            <p:nvSpPr>
              <p:cNvPr id="23608" name="Line 415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09" name="Line 416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0" name="Line 417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1" name="Line 418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2" name="Line 419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3" name="Line 420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4" name="Text Box 421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23615" name="Line 422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6" name="Line 423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7" name="Line 424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3618" name="Oval 425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23619" name="Oval 426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2</a:t>
                </a:r>
              </a:p>
            </p:txBody>
          </p:sp>
          <p:sp>
            <p:nvSpPr>
              <p:cNvPr id="1168811" name="Oval 427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3621" name="Oval 428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68813" name="Oval 429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23623" name="Oval 430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23624" name="Text Box 431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23625" name="Text Box 432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23626" name="Text Box 433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23627" name="Text Box 434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23628" name="Text Box 435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3629" name="Text Box 436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23630" name="Text Box 437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3631" name="Text Box 438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23602" name="Rectangle 439"/>
            <p:cNvSpPr>
              <a:spLocks noChangeArrowheads="1"/>
            </p:cNvSpPr>
            <p:nvPr/>
          </p:nvSpPr>
          <p:spPr bwMode="auto">
            <a:xfrm>
              <a:off x="2391" y="2971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23603" name="Rectangle 440"/>
            <p:cNvSpPr>
              <a:spLocks noChangeArrowheads="1"/>
            </p:cNvSpPr>
            <p:nvPr/>
          </p:nvSpPr>
          <p:spPr bwMode="auto">
            <a:xfrm>
              <a:off x="1896" y="2437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23604" name="Rectangle 441"/>
            <p:cNvSpPr>
              <a:spLocks noChangeArrowheads="1"/>
            </p:cNvSpPr>
            <p:nvPr/>
          </p:nvSpPr>
          <p:spPr bwMode="auto">
            <a:xfrm>
              <a:off x="802" y="257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23605" name="Rectangle 442"/>
            <p:cNvSpPr>
              <a:spLocks noChangeArrowheads="1"/>
            </p:cNvSpPr>
            <p:nvPr/>
          </p:nvSpPr>
          <p:spPr bwMode="auto">
            <a:xfrm>
              <a:off x="1973" y="3666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3606" name="Rectangle 443"/>
            <p:cNvSpPr>
              <a:spLocks noChangeArrowheads="1"/>
            </p:cNvSpPr>
            <p:nvPr/>
          </p:nvSpPr>
          <p:spPr bwMode="auto">
            <a:xfrm>
              <a:off x="1500" y="284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3607" name="Rectangle 444"/>
            <p:cNvSpPr>
              <a:spLocks noChangeArrowheads="1"/>
            </p:cNvSpPr>
            <p:nvPr/>
          </p:nvSpPr>
          <p:spPr bwMode="auto">
            <a:xfrm>
              <a:off x="901" y="359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7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6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6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6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6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6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6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389" grpId="0" build="p" bldLvl="2"/>
      <p:bldP spid="116879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E025C9-125F-4950-BF88-F22E746D49D8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ru-RU" altLang="ru-RU" sz="1400" smtClean="0"/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Реализация алгоритма Дейкстры</a:t>
            </a:r>
          </a:p>
        </p:txBody>
      </p:sp>
      <p:graphicFrame>
        <p:nvGraphicFramePr>
          <p:cNvPr id="1170661" name="Group 229"/>
          <p:cNvGraphicFramePr>
            <a:graphicFrameLocks noGrp="1"/>
          </p:cNvGraphicFramePr>
          <p:nvPr/>
        </p:nvGraphicFramePr>
        <p:xfrm>
          <a:off x="5116513" y="1738313"/>
          <a:ext cx="3124200" cy="110338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∞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0466" name="Group 34"/>
          <p:cNvGraphicFramePr>
            <a:graphicFrameLocks noGrp="1"/>
          </p:cNvGraphicFramePr>
          <p:nvPr/>
        </p:nvGraphicFramePr>
        <p:xfrm>
          <a:off x="4359275" y="1728788"/>
          <a:ext cx="750888" cy="1103388"/>
        </p:xfrm>
        <a:graphic>
          <a:graphicData uri="http://schemas.openxmlformats.org/drawingml/2006/table">
            <a:tbl>
              <a:tblPr/>
              <a:tblGrid>
                <a:gridCol w="75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mark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0478" name="Group 46"/>
          <p:cNvGraphicFramePr>
            <a:graphicFrameLocks noGrp="1"/>
          </p:cNvGraphicFramePr>
          <p:nvPr/>
        </p:nvGraphicFramePr>
        <p:xfrm>
          <a:off x="5106988" y="1389063"/>
          <a:ext cx="3124200" cy="338137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46" name="Rectangle 67"/>
          <p:cNvSpPr>
            <a:spLocks noChangeArrowheads="1"/>
          </p:cNvSpPr>
          <p:nvPr/>
        </p:nvSpPr>
        <p:spPr bwMode="auto">
          <a:xfrm>
            <a:off x="401638" y="903288"/>
            <a:ext cx="979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Шаг 2:</a:t>
            </a:r>
          </a:p>
        </p:txBody>
      </p:sp>
      <p:grpSp>
        <p:nvGrpSpPr>
          <p:cNvPr id="25647" name="Group 68"/>
          <p:cNvGrpSpPr>
            <a:grpSpLocks/>
          </p:cNvGrpSpPr>
          <p:nvPr/>
        </p:nvGrpSpPr>
        <p:grpSpPr bwMode="auto">
          <a:xfrm>
            <a:off x="1422400" y="968375"/>
            <a:ext cx="2840038" cy="2255838"/>
            <a:chOff x="802" y="2437"/>
            <a:chExt cx="1789" cy="1421"/>
          </a:xfrm>
        </p:grpSpPr>
        <p:grpSp>
          <p:nvGrpSpPr>
            <p:cNvPr id="25725" name="Group 69"/>
            <p:cNvGrpSpPr>
              <a:grpSpLocks/>
            </p:cNvGrpSpPr>
            <p:nvPr/>
          </p:nvGrpSpPr>
          <p:grpSpPr bwMode="auto">
            <a:xfrm>
              <a:off x="934" y="2514"/>
              <a:ext cx="1423" cy="1241"/>
              <a:chOff x="393" y="857"/>
              <a:chExt cx="1423" cy="1241"/>
            </a:xfrm>
          </p:grpSpPr>
          <p:sp>
            <p:nvSpPr>
              <p:cNvPr id="25732" name="Line 70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3" name="Line 71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4" name="Line 72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5" name="Line 73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6" name="Line 74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7" name="Line 75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38" name="Text Box 76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25739" name="Line 77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40" name="Line 78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41" name="Line 79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42" name="Oval 80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170513" name="Oval 81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1170514" name="Oval 82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5745" name="Oval 83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70516" name="Oval 84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25747" name="Oval 85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800"/>
                  <a:t>5</a:t>
                </a:r>
                <a:endParaRPr lang="ru-RU" altLang="ru-RU" sz="1800"/>
              </a:p>
            </p:txBody>
          </p:sp>
          <p:sp>
            <p:nvSpPr>
              <p:cNvPr id="25748" name="Text Box 86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25749" name="Text Box 87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25750" name="Text Box 88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25751" name="Text Box 89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25752" name="Text Box 90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5753" name="Text Box 91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25754" name="Text Box 92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5755" name="Text Box 93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25726" name="Rectangle 94"/>
            <p:cNvSpPr>
              <a:spLocks noChangeArrowheads="1"/>
            </p:cNvSpPr>
            <p:nvPr/>
          </p:nvSpPr>
          <p:spPr bwMode="auto">
            <a:xfrm>
              <a:off x="2391" y="2971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</a:t>
              </a:r>
              <a:r>
                <a:rPr lang="ru-RU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009E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727" name="Rectangle 95"/>
            <p:cNvSpPr>
              <a:spLocks noChangeArrowheads="1"/>
            </p:cNvSpPr>
            <p:nvPr/>
          </p:nvSpPr>
          <p:spPr bwMode="auto">
            <a:xfrm>
              <a:off x="1896" y="2437"/>
              <a:ext cx="1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>
                  <a:solidFill>
                    <a:srgbClr val="FF0000"/>
                  </a:solidFill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25728" name="Rectangle 96"/>
            <p:cNvSpPr>
              <a:spLocks noChangeArrowheads="1"/>
            </p:cNvSpPr>
            <p:nvPr/>
          </p:nvSpPr>
          <p:spPr bwMode="auto">
            <a:xfrm>
              <a:off x="802" y="257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5729" name="Rectangle 97"/>
            <p:cNvSpPr>
              <a:spLocks noChangeArrowheads="1"/>
            </p:cNvSpPr>
            <p:nvPr/>
          </p:nvSpPr>
          <p:spPr bwMode="auto">
            <a:xfrm>
              <a:off x="1973" y="3666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730" name="Rectangle 98"/>
            <p:cNvSpPr>
              <a:spLocks noChangeArrowheads="1"/>
            </p:cNvSpPr>
            <p:nvPr/>
          </p:nvSpPr>
          <p:spPr bwMode="auto">
            <a:xfrm>
              <a:off x="1500" y="284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731" name="Rectangle 99"/>
            <p:cNvSpPr>
              <a:spLocks noChangeArrowheads="1"/>
            </p:cNvSpPr>
            <p:nvPr/>
          </p:nvSpPr>
          <p:spPr bwMode="auto">
            <a:xfrm>
              <a:off x="901" y="359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70662" name="Group 230"/>
          <p:cNvGraphicFramePr>
            <a:graphicFrameLocks noGrp="1"/>
          </p:cNvGraphicFramePr>
          <p:nvPr/>
        </p:nvGraphicFramePr>
        <p:xfrm>
          <a:off x="5173663" y="4103688"/>
          <a:ext cx="3124200" cy="110338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1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0574" name="Group 142"/>
          <p:cNvGraphicFramePr>
            <a:graphicFrameLocks noGrp="1"/>
          </p:cNvGraphicFramePr>
          <p:nvPr/>
        </p:nvGraphicFramePr>
        <p:xfrm>
          <a:off x="4343400" y="4094163"/>
          <a:ext cx="823913" cy="1103388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mark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0586" name="Group 154"/>
          <p:cNvGraphicFramePr>
            <a:graphicFrameLocks noGrp="1"/>
          </p:cNvGraphicFramePr>
          <p:nvPr/>
        </p:nvGraphicFramePr>
        <p:xfrm>
          <a:off x="5164138" y="3754438"/>
          <a:ext cx="3124200" cy="338137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0607" name="Rectangle 175"/>
          <p:cNvSpPr>
            <a:spLocks noChangeArrowheads="1"/>
          </p:cNvSpPr>
          <p:nvPr/>
        </p:nvSpPr>
        <p:spPr bwMode="auto">
          <a:xfrm>
            <a:off x="458788" y="3495675"/>
            <a:ext cx="979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Шаг </a:t>
            </a:r>
            <a:r>
              <a:rPr lang="en-US" altLang="ru-RU" sz="2000">
                <a:solidFill>
                  <a:schemeClr val="hlink"/>
                </a:solidFill>
              </a:rPr>
              <a:t>3</a:t>
            </a:r>
            <a:r>
              <a:rPr lang="ru-RU" altLang="ru-RU" sz="2000">
                <a:solidFill>
                  <a:schemeClr val="hlink"/>
                </a:solidFill>
              </a:rPr>
              <a:t>:</a:t>
            </a:r>
          </a:p>
        </p:txBody>
      </p: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1479550" y="3711575"/>
            <a:ext cx="2840038" cy="2208213"/>
            <a:chOff x="802" y="2467"/>
            <a:chExt cx="1789" cy="1391"/>
          </a:xfrm>
        </p:grpSpPr>
        <p:grpSp>
          <p:nvGrpSpPr>
            <p:cNvPr id="25694" name="Group 177"/>
            <p:cNvGrpSpPr>
              <a:grpSpLocks/>
            </p:cNvGrpSpPr>
            <p:nvPr/>
          </p:nvGrpSpPr>
          <p:grpSpPr bwMode="auto">
            <a:xfrm>
              <a:off x="934" y="2514"/>
              <a:ext cx="1423" cy="1241"/>
              <a:chOff x="393" y="857"/>
              <a:chExt cx="1423" cy="1241"/>
            </a:xfrm>
          </p:grpSpPr>
          <p:sp>
            <p:nvSpPr>
              <p:cNvPr id="25701" name="Line 178"/>
              <p:cNvSpPr>
                <a:spLocks noChangeShapeType="1"/>
              </p:cNvSpPr>
              <p:nvPr/>
            </p:nvSpPr>
            <p:spPr bwMode="auto">
              <a:xfrm>
                <a:off x="1047" y="1590"/>
                <a:ext cx="175" cy="317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2" name="Line 179"/>
              <p:cNvSpPr>
                <a:spLocks noChangeShapeType="1"/>
              </p:cNvSpPr>
              <p:nvPr/>
            </p:nvSpPr>
            <p:spPr bwMode="auto">
              <a:xfrm>
                <a:off x="1263" y="997"/>
                <a:ext cx="372" cy="35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3" name="Line 180"/>
              <p:cNvSpPr>
                <a:spLocks noChangeShapeType="1"/>
              </p:cNvSpPr>
              <p:nvPr/>
            </p:nvSpPr>
            <p:spPr bwMode="auto">
              <a:xfrm flipV="1">
                <a:off x="581" y="977"/>
                <a:ext cx="612" cy="19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4" name="Line 181"/>
              <p:cNvSpPr>
                <a:spLocks noChangeShapeType="1"/>
              </p:cNvSpPr>
              <p:nvPr/>
            </p:nvSpPr>
            <p:spPr bwMode="auto">
              <a:xfrm flipH="1">
                <a:off x="1333" y="1486"/>
                <a:ext cx="337" cy="43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5" name="Line 182"/>
              <p:cNvSpPr>
                <a:spLocks noChangeShapeType="1"/>
              </p:cNvSpPr>
              <p:nvPr/>
            </p:nvSpPr>
            <p:spPr bwMode="auto">
              <a:xfrm>
                <a:off x="661" y="1922"/>
                <a:ext cx="497" cy="6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6" name="Line 183"/>
              <p:cNvSpPr>
                <a:spLocks noChangeShapeType="1"/>
              </p:cNvSpPr>
              <p:nvPr/>
            </p:nvSpPr>
            <p:spPr bwMode="auto">
              <a:xfrm flipV="1">
                <a:off x="1083" y="1430"/>
                <a:ext cx="527" cy="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7" name="Text Box 184"/>
              <p:cNvSpPr txBox="1">
                <a:spLocks noChangeArrowheads="1"/>
              </p:cNvSpPr>
              <p:nvPr/>
            </p:nvSpPr>
            <p:spPr bwMode="auto">
              <a:xfrm>
                <a:off x="871" y="1964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7</a:t>
                </a:r>
                <a:endParaRPr lang="ru-RU" altLang="ru-RU" sz="1400"/>
              </a:p>
            </p:txBody>
          </p:sp>
          <p:sp>
            <p:nvSpPr>
              <p:cNvPr id="25708" name="Line 185"/>
              <p:cNvSpPr>
                <a:spLocks noChangeShapeType="1"/>
              </p:cNvSpPr>
              <p:nvPr/>
            </p:nvSpPr>
            <p:spPr bwMode="auto">
              <a:xfrm flipH="1">
                <a:off x="560" y="1198"/>
                <a:ext cx="21" cy="599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09" name="Line 186"/>
              <p:cNvSpPr>
                <a:spLocks noChangeShapeType="1"/>
              </p:cNvSpPr>
              <p:nvPr/>
            </p:nvSpPr>
            <p:spPr bwMode="auto">
              <a:xfrm flipH="1">
                <a:off x="621" y="1505"/>
                <a:ext cx="337" cy="32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10" name="Line 187"/>
              <p:cNvSpPr>
                <a:spLocks noChangeShapeType="1"/>
              </p:cNvSpPr>
              <p:nvPr/>
            </p:nvSpPr>
            <p:spPr bwMode="auto">
              <a:xfrm flipH="1" flipV="1">
                <a:off x="611" y="1219"/>
                <a:ext cx="361" cy="25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ru-RU"/>
              </a:p>
            </p:txBody>
          </p:sp>
          <p:sp>
            <p:nvSpPr>
              <p:cNvPr id="25711" name="Oval 188"/>
              <p:cNvSpPr>
                <a:spLocks noChangeAspect="1" noChangeArrowheads="1"/>
              </p:cNvSpPr>
              <p:nvPr/>
            </p:nvSpPr>
            <p:spPr bwMode="auto">
              <a:xfrm>
                <a:off x="1109" y="857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4</a:t>
                </a:r>
              </a:p>
            </p:txBody>
          </p:sp>
          <p:sp>
            <p:nvSpPr>
              <p:cNvPr id="1170621" name="Oval 189"/>
              <p:cNvSpPr>
                <a:spLocks noChangeAspect="1" noChangeArrowheads="1"/>
              </p:cNvSpPr>
              <p:nvPr/>
            </p:nvSpPr>
            <p:spPr bwMode="auto">
              <a:xfrm>
                <a:off x="884" y="137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2</a:t>
                </a:r>
              </a:p>
            </p:txBody>
          </p:sp>
          <p:sp>
            <p:nvSpPr>
              <p:cNvPr id="1170622" name="Oval 190"/>
              <p:cNvSpPr>
                <a:spLocks noChangeAspect="1" noChangeArrowheads="1"/>
              </p:cNvSpPr>
              <p:nvPr/>
            </p:nvSpPr>
            <p:spPr bwMode="auto">
              <a:xfrm>
                <a:off x="1166" y="1866"/>
                <a:ext cx="230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25714" name="Oval 191"/>
              <p:cNvSpPr>
                <a:spLocks noChangeAspect="1" noChangeArrowheads="1"/>
              </p:cNvSpPr>
              <p:nvPr/>
            </p:nvSpPr>
            <p:spPr bwMode="auto">
              <a:xfrm>
                <a:off x="1586" y="1293"/>
                <a:ext cx="230" cy="230"/>
              </a:xfrm>
              <a:prstGeom prst="ellipse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800"/>
                  <a:t>3</a:t>
                </a:r>
              </a:p>
            </p:txBody>
          </p:sp>
          <p:sp>
            <p:nvSpPr>
              <p:cNvPr id="1170624" name="Oval 192"/>
              <p:cNvSpPr>
                <a:spLocks noChangeAspect="1" noChangeArrowheads="1"/>
              </p:cNvSpPr>
              <p:nvPr/>
            </p:nvSpPr>
            <p:spPr bwMode="auto">
              <a:xfrm>
                <a:off x="429" y="1762"/>
                <a:ext cx="229" cy="230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ru-RU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0</a:t>
                </a:r>
              </a:p>
            </p:txBody>
          </p:sp>
          <p:sp>
            <p:nvSpPr>
              <p:cNvPr id="1170625" name="Oval 193"/>
              <p:cNvSpPr>
                <a:spLocks noChangeAspect="1" noChangeArrowheads="1"/>
              </p:cNvSpPr>
              <p:nvPr/>
            </p:nvSpPr>
            <p:spPr bwMode="auto">
              <a:xfrm>
                <a:off x="441" y="1057"/>
                <a:ext cx="230" cy="231"/>
              </a:xfrm>
              <a:prstGeom prst="ellipse">
                <a:avLst/>
              </a:prstGeom>
              <a:solidFill>
                <a:schemeClr val="hlink"/>
              </a:solidFill>
              <a:ln w="6350">
                <a:solidFill>
                  <a:schemeClr val="tx1"/>
                </a:solidFill>
                <a:round/>
                <a:headEnd/>
                <a:tailEnd type="none" w="med" len="lg"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 eaLnBrk="1" hangingPunct="1">
                  <a:defRPr/>
                </a:pPr>
                <a:r>
                  <a:rPr lang="en-US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5</a:t>
                </a:r>
                <a:endParaRPr lang="ru-RU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717" name="Text Box 194"/>
              <p:cNvSpPr txBox="1">
                <a:spLocks noChangeArrowheads="1"/>
              </p:cNvSpPr>
              <p:nvPr/>
            </p:nvSpPr>
            <p:spPr bwMode="auto">
              <a:xfrm>
                <a:off x="981" y="1703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10</a:t>
                </a:r>
                <a:endParaRPr lang="ru-RU" altLang="ru-RU" sz="1400"/>
              </a:p>
            </p:txBody>
          </p:sp>
          <p:sp>
            <p:nvSpPr>
              <p:cNvPr id="25718" name="Text Box 195"/>
              <p:cNvSpPr txBox="1">
                <a:spLocks noChangeArrowheads="1"/>
              </p:cNvSpPr>
              <p:nvPr/>
            </p:nvSpPr>
            <p:spPr bwMode="auto">
              <a:xfrm>
                <a:off x="1489" y="1700"/>
                <a:ext cx="137" cy="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15</a:t>
                </a:r>
                <a:endParaRPr lang="ru-RU" altLang="ru-RU" sz="1400"/>
              </a:p>
            </p:txBody>
          </p:sp>
          <p:sp>
            <p:nvSpPr>
              <p:cNvPr id="25719" name="Text Box 196"/>
              <p:cNvSpPr txBox="1">
                <a:spLocks noChangeArrowheads="1"/>
              </p:cNvSpPr>
              <p:nvPr/>
            </p:nvSpPr>
            <p:spPr bwMode="auto">
              <a:xfrm>
                <a:off x="1248" y="1327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11</a:t>
                </a:r>
                <a:endParaRPr lang="ru-RU" altLang="ru-RU" sz="1400"/>
              </a:p>
            </p:txBody>
          </p:sp>
          <p:sp>
            <p:nvSpPr>
              <p:cNvPr id="25720" name="Text Box 197"/>
              <p:cNvSpPr txBox="1">
                <a:spLocks noChangeArrowheads="1"/>
              </p:cNvSpPr>
              <p:nvPr/>
            </p:nvSpPr>
            <p:spPr bwMode="auto">
              <a:xfrm>
                <a:off x="1443" y="108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6</a:t>
                </a:r>
                <a:endParaRPr lang="ru-RU" altLang="ru-RU" sz="1400"/>
              </a:p>
            </p:txBody>
          </p:sp>
          <p:sp>
            <p:nvSpPr>
              <p:cNvPr id="25721" name="Text Box 198"/>
              <p:cNvSpPr txBox="1">
                <a:spLocks noChangeArrowheads="1"/>
              </p:cNvSpPr>
              <p:nvPr/>
            </p:nvSpPr>
            <p:spPr bwMode="auto">
              <a:xfrm>
                <a:off x="830" y="925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5722" name="Text Box 199"/>
              <p:cNvSpPr txBox="1">
                <a:spLocks noChangeArrowheads="1"/>
              </p:cNvSpPr>
              <p:nvPr/>
            </p:nvSpPr>
            <p:spPr bwMode="auto">
              <a:xfrm>
                <a:off x="762" y="1208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2</a:t>
                </a:r>
                <a:endParaRPr lang="ru-RU" altLang="ru-RU" sz="1400"/>
              </a:p>
            </p:txBody>
          </p:sp>
          <p:sp>
            <p:nvSpPr>
              <p:cNvPr id="25723" name="Text Box 200"/>
              <p:cNvSpPr txBox="1">
                <a:spLocks noChangeArrowheads="1"/>
              </p:cNvSpPr>
              <p:nvPr/>
            </p:nvSpPr>
            <p:spPr bwMode="auto">
              <a:xfrm>
                <a:off x="689" y="1542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9</a:t>
                </a:r>
                <a:endParaRPr lang="ru-RU" altLang="ru-RU" sz="1400"/>
              </a:p>
            </p:txBody>
          </p:sp>
          <p:sp>
            <p:nvSpPr>
              <p:cNvPr id="25724" name="Text Box 201"/>
              <p:cNvSpPr txBox="1">
                <a:spLocks noChangeArrowheads="1"/>
              </p:cNvSpPr>
              <p:nvPr/>
            </p:nvSpPr>
            <p:spPr bwMode="auto">
              <a:xfrm>
                <a:off x="393" y="1446"/>
                <a:ext cx="137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ru-RU" sz="1400"/>
                  <a:t>14</a:t>
                </a:r>
                <a:endParaRPr lang="ru-RU" altLang="ru-RU" sz="1400"/>
              </a:p>
            </p:txBody>
          </p:sp>
        </p:grpSp>
        <p:sp>
          <p:nvSpPr>
            <p:cNvPr id="25695" name="Rectangle 202"/>
            <p:cNvSpPr>
              <a:spLocks noChangeArrowheads="1"/>
            </p:cNvSpPr>
            <p:nvPr/>
          </p:nvSpPr>
          <p:spPr bwMode="auto">
            <a:xfrm>
              <a:off x="2391" y="2971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696" name="Rectangle 203"/>
            <p:cNvSpPr>
              <a:spLocks noChangeArrowheads="1"/>
            </p:cNvSpPr>
            <p:nvPr/>
          </p:nvSpPr>
          <p:spPr bwMode="auto">
            <a:xfrm>
              <a:off x="1896" y="2467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009E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25697" name="Rectangle 204"/>
            <p:cNvSpPr>
              <a:spLocks noChangeArrowheads="1"/>
            </p:cNvSpPr>
            <p:nvPr/>
          </p:nvSpPr>
          <p:spPr bwMode="auto">
            <a:xfrm>
              <a:off x="802" y="2578"/>
              <a:ext cx="2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25698" name="Rectangle 205"/>
            <p:cNvSpPr>
              <a:spLocks noChangeArrowheads="1"/>
            </p:cNvSpPr>
            <p:nvPr/>
          </p:nvSpPr>
          <p:spPr bwMode="auto">
            <a:xfrm>
              <a:off x="1973" y="3666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25699" name="Rectangle 206"/>
            <p:cNvSpPr>
              <a:spLocks noChangeArrowheads="1"/>
            </p:cNvSpPr>
            <p:nvPr/>
          </p:nvSpPr>
          <p:spPr bwMode="auto">
            <a:xfrm>
              <a:off x="1500" y="2840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25700" name="Rectangle 207"/>
            <p:cNvSpPr>
              <a:spLocks noChangeArrowheads="1"/>
            </p:cNvSpPr>
            <p:nvPr/>
          </p:nvSpPr>
          <p:spPr bwMode="auto">
            <a:xfrm>
              <a:off x="901" y="3595"/>
              <a:ext cx="1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18000" tIns="0" rIns="1800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ru-RU" sz="20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228"/>
          <p:cNvGrpSpPr>
            <a:grpSpLocks/>
          </p:cNvGrpSpPr>
          <p:nvPr/>
        </p:nvGrpSpPr>
        <p:grpSpPr bwMode="auto">
          <a:xfrm>
            <a:off x="4354513" y="5434013"/>
            <a:ext cx="4089400" cy="985837"/>
            <a:chOff x="2619" y="3358"/>
            <a:chExt cx="2576" cy="621"/>
          </a:xfrm>
        </p:grpSpPr>
        <p:sp>
          <p:nvSpPr>
            <p:cNvPr id="25692" name="Text Box 226"/>
            <p:cNvSpPr txBox="1">
              <a:spLocks noChangeArrowheads="1"/>
            </p:cNvSpPr>
            <p:nvPr/>
          </p:nvSpPr>
          <p:spPr bwMode="auto">
            <a:xfrm>
              <a:off x="2902" y="3461"/>
              <a:ext cx="2293" cy="518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ru-RU" altLang="ru-RU" sz="2400"/>
                <a:t>   Дальше массивы не </a:t>
              </a:r>
              <a:br>
                <a:rPr lang="ru-RU" altLang="ru-RU" sz="2400"/>
              </a:br>
              <a:r>
                <a:rPr lang="ru-RU" altLang="ru-RU" sz="2400"/>
                <a:t>   изменяются</a:t>
              </a:r>
              <a:r>
                <a:rPr lang="ru-RU" altLang="ru-RU" sz="2200"/>
                <a:t>!</a:t>
              </a:r>
            </a:p>
          </p:txBody>
        </p:sp>
        <p:sp>
          <p:nvSpPr>
            <p:cNvPr id="25693" name="Oval 227"/>
            <p:cNvSpPr>
              <a:spLocks noChangeArrowheads="1"/>
            </p:cNvSpPr>
            <p:nvPr/>
          </p:nvSpPr>
          <p:spPr bwMode="auto">
            <a:xfrm>
              <a:off x="2619" y="335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7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6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2774A4-48C7-4A38-87CD-84E458A88092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 smtClean="0"/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ru-RU" altLang="ru-RU" sz="3000"/>
              <a:t>Как вывести маршрут?</a:t>
            </a:r>
          </a:p>
        </p:txBody>
      </p:sp>
      <p:graphicFrame>
        <p:nvGraphicFramePr>
          <p:cNvPr id="1172548" name="Group 68"/>
          <p:cNvGraphicFramePr>
            <a:graphicFrameLocks noGrp="1"/>
          </p:cNvGraphicFramePr>
          <p:nvPr/>
        </p:nvGraphicFramePr>
        <p:xfrm>
          <a:off x="2136775" y="1698625"/>
          <a:ext cx="3124200" cy="110338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738" marB="46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2514" name="Group 34"/>
          <p:cNvGraphicFramePr>
            <a:graphicFrameLocks noGrp="1"/>
          </p:cNvGraphicFramePr>
          <p:nvPr/>
        </p:nvGraphicFramePr>
        <p:xfrm>
          <a:off x="1365250" y="1689100"/>
          <a:ext cx="765175" cy="1103388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mark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738" marB="4673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2526" name="Group 46"/>
          <p:cNvGraphicFramePr>
            <a:graphicFrameLocks noGrp="1"/>
          </p:cNvGraphicFramePr>
          <p:nvPr/>
        </p:nvGraphicFramePr>
        <p:xfrm>
          <a:off x="2127250" y="1349375"/>
          <a:ext cx="3124200" cy="338138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97" marB="468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2547" name="Rectangle 67"/>
          <p:cNvSpPr>
            <a:spLocks noChangeArrowheads="1"/>
          </p:cNvSpPr>
          <p:nvPr/>
        </p:nvSpPr>
        <p:spPr bwMode="auto">
          <a:xfrm>
            <a:off x="401638" y="903288"/>
            <a:ext cx="520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Результат работа алгоритма Дейкстры:</a:t>
            </a:r>
          </a:p>
        </p:txBody>
      </p:sp>
      <p:sp>
        <p:nvSpPr>
          <p:cNvPr id="1172549" name="AutoShape 69"/>
          <p:cNvSpPr>
            <a:spLocks noChangeArrowheads="1"/>
          </p:cNvSpPr>
          <p:nvPr/>
        </p:nvSpPr>
        <p:spPr bwMode="auto">
          <a:xfrm>
            <a:off x="5694363" y="1679575"/>
            <a:ext cx="1712912" cy="509588"/>
          </a:xfrm>
          <a:prstGeom prst="wedgeRoundRectCallout">
            <a:avLst>
              <a:gd name="adj1" fmla="val -77431"/>
              <a:gd name="adj2" fmla="val 60593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0">
                <a:latin typeface="Arial" charset="0"/>
              </a:rPr>
              <a:t>длины путей</a:t>
            </a:r>
            <a:endParaRPr lang="ru-RU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1172550" name="Rectangle 70"/>
          <p:cNvSpPr>
            <a:spLocks noChangeArrowheads="1"/>
          </p:cNvSpPr>
          <p:nvPr/>
        </p:nvSpPr>
        <p:spPr bwMode="auto">
          <a:xfrm>
            <a:off x="401638" y="3109913"/>
            <a:ext cx="484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Маршрут из вершины 0 в вершину 4:</a:t>
            </a:r>
            <a:endParaRPr lang="ru-RU" altLang="ru-RU" sz="2400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72552" name="Rectangle 72"/>
          <p:cNvSpPr>
            <a:spLocks noChangeArrowheads="1"/>
          </p:cNvSpPr>
          <p:nvPr/>
        </p:nvSpPr>
        <p:spPr bwMode="auto">
          <a:xfrm>
            <a:off x="1365250" y="3548063"/>
            <a:ext cx="32226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/>
              <a:t>4</a:t>
            </a:r>
          </a:p>
        </p:txBody>
      </p:sp>
      <p:graphicFrame>
        <p:nvGraphicFramePr>
          <p:cNvPr id="1172612" name="Group 132"/>
          <p:cNvGraphicFramePr>
            <a:graphicFrameLocks noGrp="1"/>
          </p:cNvGraphicFramePr>
          <p:nvPr/>
        </p:nvGraphicFramePr>
        <p:xfrm>
          <a:off x="3184525" y="2424113"/>
          <a:ext cx="520700" cy="3683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48" marB="468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611" name="Group 131"/>
          <p:cNvGraphicFramePr>
            <a:graphicFrameLocks noGrp="1"/>
          </p:cNvGraphicFramePr>
          <p:nvPr/>
        </p:nvGraphicFramePr>
        <p:xfrm>
          <a:off x="4221163" y="2424113"/>
          <a:ext cx="520700" cy="3683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0000" marR="90000" marT="46848" marB="468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2610" name="Group 130"/>
          <p:cNvGraphicFramePr>
            <a:graphicFrameLocks noGrp="1"/>
          </p:cNvGraphicFramePr>
          <p:nvPr/>
        </p:nvGraphicFramePr>
        <p:xfrm>
          <a:off x="4740275" y="2424113"/>
          <a:ext cx="520700" cy="36830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90000" marR="90000" marT="46848" marB="468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2613" name="Freeform 133"/>
          <p:cNvSpPr>
            <a:spLocks/>
          </p:cNvSpPr>
          <p:nvPr/>
        </p:nvSpPr>
        <p:spPr bwMode="auto">
          <a:xfrm>
            <a:off x="4487863" y="2790825"/>
            <a:ext cx="488950" cy="103188"/>
          </a:xfrm>
          <a:custGeom>
            <a:avLst/>
            <a:gdLst>
              <a:gd name="T0" fmla="*/ 0 w 308"/>
              <a:gd name="T1" fmla="*/ 0 h 65"/>
              <a:gd name="T2" fmla="*/ 2147483646 w 308"/>
              <a:gd name="T3" fmla="*/ 2147483646 h 65"/>
              <a:gd name="T4" fmla="*/ 2147483646 w 308"/>
              <a:gd name="T5" fmla="*/ 0 h 65"/>
              <a:gd name="T6" fmla="*/ 0 60000 65536"/>
              <a:gd name="T7" fmla="*/ 0 60000 65536"/>
              <a:gd name="T8" fmla="*/ 0 60000 65536"/>
              <a:gd name="T9" fmla="*/ 0 w 308"/>
              <a:gd name="T10" fmla="*/ 0 h 65"/>
              <a:gd name="T11" fmla="*/ 308 w 308"/>
              <a:gd name="T12" fmla="*/ 65 h 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" h="65">
                <a:moveTo>
                  <a:pt x="0" y="0"/>
                </a:moveTo>
                <a:cubicBezTo>
                  <a:pt x="23" y="11"/>
                  <a:pt x="85" y="65"/>
                  <a:pt x="136" y="65"/>
                </a:cubicBezTo>
                <a:cubicBezTo>
                  <a:pt x="187" y="65"/>
                  <a:pt x="272" y="14"/>
                  <a:pt x="308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72614" name="Freeform 134"/>
          <p:cNvSpPr>
            <a:spLocks/>
          </p:cNvSpPr>
          <p:nvPr/>
        </p:nvSpPr>
        <p:spPr bwMode="auto">
          <a:xfrm>
            <a:off x="3375025" y="2800350"/>
            <a:ext cx="1695450" cy="282575"/>
          </a:xfrm>
          <a:custGeom>
            <a:avLst/>
            <a:gdLst>
              <a:gd name="T0" fmla="*/ 2147483646 w 1068"/>
              <a:gd name="T1" fmla="*/ 0 h 178"/>
              <a:gd name="T2" fmla="*/ 2147483646 w 1068"/>
              <a:gd name="T3" fmla="*/ 2147483646 h 178"/>
              <a:gd name="T4" fmla="*/ 2147483646 w 1068"/>
              <a:gd name="T5" fmla="*/ 2147483646 h 178"/>
              <a:gd name="T6" fmla="*/ 2147483646 w 1068"/>
              <a:gd name="T7" fmla="*/ 2147483646 h 178"/>
              <a:gd name="T8" fmla="*/ 0 w 1068"/>
              <a:gd name="T9" fmla="*/ 0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8"/>
              <a:gd name="T16" fmla="*/ 0 h 178"/>
              <a:gd name="T17" fmla="*/ 1068 w 1068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8" h="178">
                <a:moveTo>
                  <a:pt x="1068" y="0"/>
                </a:moveTo>
                <a:cubicBezTo>
                  <a:pt x="1040" y="20"/>
                  <a:pt x="995" y="82"/>
                  <a:pt x="902" y="118"/>
                </a:cubicBezTo>
                <a:cubicBezTo>
                  <a:pt x="809" y="154"/>
                  <a:pt x="570" y="178"/>
                  <a:pt x="448" y="165"/>
                </a:cubicBezTo>
                <a:cubicBezTo>
                  <a:pt x="326" y="152"/>
                  <a:pt x="277" y="149"/>
                  <a:pt x="202" y="118"/>
                </a:cubicBezTo>
                <a:cubicBezTo>
                  <a:pt x="127" y="87"/>
                  <a:pt x="42" y="25"/>
                  <a:pt x="0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 type="oval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1172615" name="Rectangle 135"/>
          <p:cNvSpPr>
            <a:spLocks noChangeArrowheads="1"/>
          </p:cNvSpPr>
          <p:nvPr/>
        </p:nvSpPr>
        <p:spPr bwMode="auto">
          <a:xfrm>
            <a:off x="2344738" y="3548063"/>
            <a:ext cx="322262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/>
              <a:t>5</a:t>
            </a:r>
            <a:endParaRPr lang="ru-RU" altLang="ru-RU" sz="2000"/>
          </a:p>
        </p:txBody>
      </p:sp>
      <p:sp>
        <p:nvSpPr>
          <p:cNvPr id="1172616" name="Rectangle 136"/>
          <p:cNvSpPr>
            <a:spLocks noChangeArrowheads="1"/>
          </p:cNvSpPr>
          <p:nvPr/>
        </p:nvSpPr>
        <p:spPr bwMode="auto">
          <a:xfrm>
            <a:off x="3324225" y="3548063"/>
            <a:ext cx="32226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/>
              <a:t>2</a:t>
            </a:r>
            <a:endParaRPr lang="ru-RU" altLang="ru-RU" sz="2000"/>
          </a:p>
        </p:txBody>
      </p:sp>
      <p:sp>
        <p:nvSpPr>
          <p:cNvPr id="1172617" name="Rectangle 137"/>
          <p:cNvSpPr>
            <a:spLocks noChangeArrowheads="1"/>
          </p:cNvSpPr>
          <p:nvPr/>
        </p:nvSpPr>
        <p:spPr bwMode="auto">
          <a:xfrm>
            <a:off x="4305300" y="3548063"/>
            <a:ext cx="322263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000"/>
              <a:t>0</a:t>
            </a:r>
            <a:endParaRPr lang="ru-RU" altLang="ru-RU" sz="2000"/>
          </a:p>
        </p:txBody>
      </p:sp>
      <p:sp>
        <p:nvSpPr>
          <p:cNvPr id="1172618" name="AutoShape 138"/>
          <p:cNvSpPr>
            <a:spLocks noChangeArrowheads="1"/>
          </p:cNvSpPr>
          <p:nvPr/>
        </p:nvSpPr>
        <p:spPr bwMode="auto">
          <a:xfrm>
            <a:off x="1860550" y="3657600"/>
            <a:ext cx="311150" cy="179388"/>
          </a:xfrm>
          <a:prstGeom prst="rightArrow">
            <a:avLst>
              <a:gd name="adj1" fmla="val 50000"/>
              <a:gd name="adj2" fmla="val 4336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72619" name="AutoShape 139"/>
          <p:cNvSpPr>
            <a:spLocks noChangeArrowheads="1"/>
          </p:cNvSpPr>
          <p:nvPr/>
        </p:nvSpPr>
        <p:spPr bwMode="auto">
          <a:xfrm>
            <a:off x="2840038" y="3656013"/>
            <a:ext cx="311150" cy="179387"/>
          </a:xfrm>
          <a:prstGeom prst="rightArrow">
            <a:avLst>
              <a:gd name="adj1" fmla="val 50000"/>
              <a:gd name="adj2" fmla="val 4336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72620" name="AutoShape 140"/>
          <p:cNvSpPr>
            <a:spLocks noChangeArrowheads="1"/>
          </p:cNvSpPr>
          <p:nvPr/>
        </p:nvSpPr>
        <p:spPr bwMode="auto">
          <a:xfrm>
            <a:off x="3819525" y="3656013"/>
            <a:ext cx="311150" cy="179387"/>
          </a:xfrm>
          <a:prstGeom prst="rightArrow">
            <a:avLst>
              <a:gd name="adj1" fmla="val 50000"/>
              <a:gd name="adj2" fmla="val 4336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72622" name="Rectangle 142"/>
          <p:cNvSpPr>
            <a:spLocks noChangeArrowheads="1"/>
          </p:cNvSpPr>
          <p:nvPr/>
        </p:nvSpPr>
        <p:spPr bwMode="auto">
          <a:xfrm>
            <a:off x="401638" y="5360988"/>
            <a:ext cx="438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Сложность алгоритма Дейкстры:</a:t>
            </a:r>
          </a:p>
        </p:txBody>
      </p:sp>
      <p:sp>
        <p:nvSpPr>
          <p:cNvPr id="1172623" name="Rectangle 143"/>
          <p:cNvSpPr>
            <a:spLocks noChangeArrowheads="1"/>
          </p:cNvSpPr>
          <p:nvPr/>
        </p:nvSpPr>
        <p:spPr bwMode="auto">
          <a:xfrm>
            <a:off x="5010150" y="5703888"/>
            <a:ext cx="1033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tx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400">
                <a:latin typeface="Courier New" panose="02070309020205020404" pitchFamily="49" charset="0"/>
              </a:rPr>
              <a:t>O(N</a:t>
            </a:r>
            <a:r>
              <a:rPr lang="ru-RU" altLang="ru-RU" sz="2400" baseline="30000">
                <a:latin typeface="Courier New" panose="02070309020205020404" pitchFamily="49" charset="0"/>
              </a:rPr>
              <a:t>2</a:t>
            </a:r>
            <a:r>
              <a:rPr lang="en-US" altLang="ru-RU" sz="2400">
                <a:latin typeface="Courier New" panose="02070309020205020404" pitchFamily="49" charset="0"/>
              </a:rPr>
              <a:t>)</a:t>
            </a:r>
            <a:endParaRPr lang="ru-RU" altLang="ru-RU" sz="2400">
              <a:latin typeface="Courier New" panose="02070309020205020404" pitchFamily="49" charset="0"/>
            </a:endParaRPr>
          </a:p>
        </p:txBody>
      </p:sp>
      <p:sp>
        <p:nvSpPr>
          <p:cNvPr id="1172625" name="Rectangle 145"/>
          <p:cNvSpPr>
            <a:spLocks noChangeArrowheads="1"/>
          </p:cNvSpPr>
          <p:nvPr/>
        </p:nvSpPr>
        <p:spPr bwMode="auto">
          <a:xfrm>
            <a:off x="800100" y="5716588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0"/>
              <a:t>два вложенных цикла по </a:t>
            </a:r>
            <a:r>
              <a:rPr lang="en-US" altLang="ru-RU" sz="2400">
                <a:latin typeface="Courier New" panose="02070309020205020404" pitchFamily="49" charset="0"/>
              </a:rPr>
              <a:t>N</a:t>
            </a:r>
            <a:r>
              <a:rPr lang="en-US" altLang="ru-RU" sz="2000" b="0"/>
              <a:t> </a:t>
            </a:r>
            <a:r>
              <a:rPr lang="ru-RU" altLang="ru-RU" sz="2000" b="0"/>
              <a:t>шагов</a:t>
            </a:r>
          </a:p>
        </p:txBody>
      </p:sp>
      <p:sp>
        <p:nvSpPr>
          <p:cNvPr id="1172628" name="Rectangle 148"/>
          <p:cNvSpPr>
            <a:spLocks noChangeArrowheads="1"/>
          </p:cNvSpPr>
          <p:nvPr/>
        </p:nvSpPr>
        <p:spPr bwMode="auto">
          <a:xfrm>
            <a:off x="401638" y="4087813"/>
            <a:ext cx="7794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solidFill>
                  <a:schemeClr val="hlink"/>
                </a:solidFill>
              </a:rPr>
              <a:t>Вывод маршрута в вершину </a:t>
            </a:r>
            <a:r>
              <a:rPr lang="en-US" altLang="ru-RU" sz="2400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ru-RU" sz="2000">
                <a:solidFill>
                  <a:schemeClr val="hlink"/>
                </a:solidFill>
              </a:rPr>
              <a:t> </a:t>
            </a:r>
            <a:r>
              <a:rPr lang="ru-RU" altLang="ru-RU" sz="2000">
                <a:solidFill>
                  <a:schemeClr val="hlink"/>
                </a:solidFill>
              </a:rPr>
              <a:t>(использование массива </a:t>
            </a:r>
            <a:r>
              <a:rPr lang="en-US" altLang="ru-RU" sz="2400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  <a:r>
              <a:rPr lang="en-US" altLang="ru-RU" sz="2000">
                <a:solidFill>
                  <a:schemeClr val="hlink"/>
                </a:solidFill>
              </a:rPr>
              <a:t>)</a:t>
            </a:r>
            <a:r>
              <a:rPr lang="ru-RU" altLang="ru-RU" sz="2000">
                <a:solidFill>
                  <a:schemeClr val="hlink"/>
                </a:solidFill>
              </a:rPr>
              <a:t>:</a:t>
            </a:r>
            <a:endParaRPr lang="en-US" altLang="ru-RU" sz="2000">
              <a:solidFill>
                <a:schemeClr val="hlink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/>
              <a:t>установить </a:t>
            </a:r>
            <a:r>
              <a:rPr lang="en-US" altLang="ru-RU" sz="2400">
                <a:latin typeface="Courier New" panose="02070309020205020404" pitchFamily="49" charset="0"/>
              </a:rPr>
              <a:t>z=i</a:t>
            </a:r>
            <a:r>
              <a:rPr lang="en-US" altLang="ru-RU" sz="2000" b="0"/>
              <a:t>;</a:t>
            </a:r>
          </a:p>
          <a:p>
            <a:pPr lvl="1" eaLnBrk="1" hangingPunct="1">
              <a:spcBef>
                <a:spcPct val="0"/>
              </a:spcBef>
              <a:buFontTx/>
              <a:buAutoNum type="arabicParenR"/>
            </a:pPr>
            <a:r>
              <a:rPr lang="ru-RU" altLang="ru-RU" sz="2000" b="0"/>
              <a:t>пока </a:t>
            </a:r>
            <a:r>
              <a:rPr lang="en-US" altLang="ru-RU" sz="2000" b="0"/>
              <a:t>     </a:t>
            </a:r>
            <a:r>
              <a:rPr lang="en-US" altLang="ru-RU" sz="2400">
                <a:latin typeface="Courier New" panose="02070309020205020404" pitchFamily="49" charset="0"/>
              </a:rPr>
              <a:t>p[z]!=x</a:t>
            </a:r>
            <a:r>
              <a:rPr lang="en-US" altLang="ru-RU" sz="2000" b="0"/>
              <a:t> </a:t>
            </a:r>
            <a:r>
              <a:rPr lang="ru-RU" altLang="ru-RU" sz="2000" b="0"/>
              <a:t>присвоить </a:t>
            </a:r>
            <a:r>
              <a:rPr lang="en-US" altLang="ru-RU" sz="2400">
                <a:latin typeface="Courier New" panose="02070309020205020404" pitchFamily="49" charset="0"/>
              </a:rPr>
              <a:t>z=p[z]</a:t>
            </a:r>
            <a:r>
              <a:rPr lang="en-US" altLang="ru-RU" sz="2000" b="0"/>
              <a:t> </a:t>
            </a:r>
            <a:r>
              <a:rPr lang="ru-RU" altLang="ru-RU" sz="2000" b="0"/>
              <a:t>и вывести </a:t>
            </a:r>
            <a:endParaRPr lang="en-US" altLang="ru-RU" sz="2400" b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ru-RU" sz="2400" b="0">
                <a:solidFill>
                  <a:srgbClr val="FF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ru-RU" sz="2000">
                <a:solidFill>
                  <a:srgbClr val="FF0000"/>
                </a:solidFill>
                <a:latin typeface="Courier New" panose="02070309020205020404" pitchFamily="49" charset="0"/>
              </a:rPr>
              <a:t>p[z]!=z</a:t>
            </a:r>
            <a:endParaRPr lang="en-US" altLang="ru-RU" sz="2000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7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7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7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7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7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7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7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7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7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7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7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7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7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7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7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7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7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547" grpId="0"/>
      <p:bldP spid="1172549" grpId="0" animBg="1"/>
      <p:bldP spid="1172550" grpId="0" build="p" bldLvl="2"/>
      <p:bldP spid="1172552" grpId="0" animBg="1"/>
      <p:bldP spid="1172613" grpId="0" animBg="1"/>
      <p:bldP spid="1172614" grpId="0" animBg="1"/>
      <p:bldP spid="1172615" grpId="0" animBg="1"/>
      <p:bldP spid="1172616" grpId="0" animBg="1"/>
      <p:bldP spid="1172617" grpId="0" animBg="1"/>
      <p:bldP spid="1172618" grpId="0" animBg="1"/>
      <p:bldP spid="1172619" grpId="0" animBg="1"/>
      <p:bldP spid="1172620" grpId="0" animBg="1"/>
      <p:bldP spid="1172622" grpId="0"/>
      <p:bldP spid="1172623" grpId="0" animBg="1"/>
      <p:bldP spid="1172625" grpId="0"/>
      <p:bldP spid="1172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5076" y="-17271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528" y="1180777"/>
            <a:ext cx="832326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8288" indent="-2682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</a:rPr>
              <a:t>Задача: </a:t>
            </a:r>
            <a:r>
              <a:rPr lang="ru-RU" altLang="ru-RU" sz="2000" b="1" dirty="0"/>
              <a:t>определить, существует ли цепь длины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вершину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1800" b="1" dirty="0"/>
              <a:t>(или </a:t>
            </a:r>
            <a:r>
              <a:rPr lang="ru-RU" altLang="ru-RU" sz="1800" b="1" dirty="0">
                <a:solidFill>
                  <a:srgbClr val="C00000"/>
                </a:solidFill>
              </a:rPr>
              <a:t>цикл</a:t>
            </a:r>
            <a:r>
              <a:rPr lang="ru-RU" altLang="ru-RU" sz="1800" b="1" dirty="0"/>
              <a:t> длиной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из вершины 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в нее саму</a:t>
            </a:r>
            <a:r>
              <a:rPr lang="ru-RU" altLang="ru-RU" sz="1800" b="1" dirty="0"/>
              <a:t>)</a:t>
            </a:r>
            <a:r>
              <a:rPr lang="ru-RU" altLang="ru-RU" sz="2000" b="1" dirty="0"/>
              <a:t>.</a:t>
            </a:r>
          </a:p>
        </p:txBody>
      </p: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1145853" y="2044377"/>
            <a:ext cx="2033588" cy="1822450"/>
            <a:chOff x="364" y="1134"/>
            <a:chExt cx="1281" cy="1148"/>
          </a:xfrm>
        </p:grpSpPr>
        <p:sp>
          <p:nvSpPr>
            <p:cNvPr id="18" name="Oval 20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4" name="Oval 2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5" name="Oval 3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6" name="Oval 3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7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15658"/>
              </p:ext>
            </p:extLst>
          </p:nvPr>
        </p:nvGraphicFramePr>
        <p:xfrm>
          <a:off x="4971728" y="2312665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0634"/>
              </p:ext>
            </p:extLst>
          </p:nvPr>
        </p:nvGraphicFramePr>
        <p:xfrm>
          <a:off x="4973316" y="1957065"/>
          <a:ext cx="1558925" cy="396875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61906"/>
              </p:ext>
            </p:extLst>
          </p:nvPr>
        </p:nvGraphicFramePr>
        <p:xfrm>
          <a:off x="4573266" y="2303140"/>
          <a:ext cx="388937" cy="1474788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118"/>
          <p:cNvSpPr>
            <a:spLocks noChangeArrowheads="1"/>
          </p:cNvSpPr>
          <p:nvPr/>
        </p:nvSpPr>
        <p:spPr bwMode="auto">
          <a:xfrm>
            <a:off x="3817616" y="2747640"/>
            <a:ext cx="7350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 =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30213" y="3783013"/>
            <a:ext cx="69072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               A[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][0]=1</a:t>
            </a:r>
            <a:r>
              <a:rPr lang="en-US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2400" b="1" dirty="0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 dirty="0">
                <a:cs typeface="Arial" panose="020B0604020202020204" pitchFamily="34" charset="0"/>
              </a:rPr>
              <a:t> 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A[0][j]=1</a:t>
            </a:r>
            <a:r>
              <a:rPr lang="ru-RU" altLang="ru-RU" sz="240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961188" y="3751263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198813" y="4129088"/>
            <a:ext cx="3875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1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961188" y="4100513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3198813" y="4484688"/>
            <a:ext cx="38750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A[i][2]=1</a:t>
            </a:r>
            <a:r>
              <a:rPr lang="en-US" altLang="ru-RU" sz="2400" b="1">
                <a:cs typeface="Arial" panose="020B0604020202020204" pitchFamily="34" charset="0"/>
              </a:rPr>
              <a:t>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A[2][j]=1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4748213" y="3794125"/>
            <a:ext cx="249237" cy="1479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770688" y="3794125"/>
            <a:ext cx="303212" cy="149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48" name="Rectangle 119"/>
          <p:cNvSpPr>
            <a:spLocks noChangeArrowheads="1"/>
          </p:cNvSpPr>
          <p:nvPr/>
        </p:nvSpPr>
        <p:spPr bwMode="auto">
          <a:xfrm>
            <a:off x="6980238" y="4440238"/>
            <a:ext cx="361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+</a:t>
            </a:r>
            <a:endParaRPr lang="ru-RU" altLang="ru-RU" sz="2400" b="1">
              <a:solidFill>
                <a:schemeClr val="hlink"/>
              </a:solidFill>
              <a:cs typeface="Arial" panose="020B0604020202020204" pitchFamily="34" charset="0"/>
            </a:endParaRPr>
          </a:p>
        </p:txBody>
      </p:sp>
      <p:sp>
        <p:nvSpPr>
          <p:cNvPr id="49" name="Rectangle 120"/>
          <p:cNvSpPr>
            <a:spLocks noChangeArrowheads="1"/>
          </p:cNvSpPr>
          <p:nvPr/>
        </p:nvSpPr>
        <p:spPr bwMode="auto">
          <a:xfrm>
            <a:off x="3198813" y="4860925"/>
            <a:ext cx="424376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</a:t>
            </a:r>
            <a:r>
              <a:rPr lang="en-US" altLang="ru-RU" sz="24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][3]=1</a:t>
            </a:r>
            <a:r>
              <a:rPr lang="en-US" altLang="ru-RU" sz="2400" b="1" dirty="0">
                <a:cs typeface="Arial" panose="020B0604020202020204" pitchFamily="34" charset="0"/>
              </a:rPr>
              <a:t> </a:t>
            </a:r>
            <a:r>
              <a:rPr lang="ru-RU" altLang="ru-RU" sz="2400" b="1" dirty="0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 dirty="0">
                <a:cs typeface="Arial" panose="020B0604020202020204" pitchFamily="34" charset="0"/>
              </a:rPr>
              <a:t>  </a:t>
            </a:r>
            <a:r>
              <a:rPr lang="en-US" altLang="ru-RU" sz="2400" b="1" dirty="0">
                <a:latin typeface="Courier New" panose="02070309020205020404" pitchFamily="49" charset="0"/>
                <a:cs typeface="Arial" panose="020B0604020202020204" pitchFamily="34" charset="0"/>
              </a:rPr>
              <a:t>A[3][j]=</a:t>
            </a:r>
            <a:r>
              <a:rPr lang="en-US" altLang="ru-RU" sz="2400" b="1" dirty="0" smtClean="0">
                <a:latin typeface="Courier New" panose="02070309020205020404" pitchFamily="49" charset="0"/>
                <a:cs typeface="Arial" panose="020B0604020202020204" pitchFamily="34" charset="0"/>
              </a:rPr>
              <a:t>1 </a:t>
            </a:r>
            <a:r>
              <a:rPr lang="ru-RU" altLang="ru-R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400" b="1" dirty="0">
              <a:solidFill>
                <a:srgbClr val="C0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0" name="Rectangle 120"/>
          <p:cNvSpPr>
            <a:spLocks noChangeArrowheads="1"/>
          </p:cNvSpPr>
          <p:nvPr/>
        </p:nvSpPr>
        <p:spPr bwMode="auto">
          <a:xfrm>
            <a:off x="3198813" y="5335588"/>
            <a:ext cx="34845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 </a:t>
            </a:r>
            <a:r>
              <a:rPr lang="ru-RU" altLang="ru-RU" sz="2400" b="1">
                <a:solidFill>
                  <a:schemeClr val="hlink"/>
                </a:solidFill>
                <a:cs typeface="Arial" panose="020B0604020202020204" pitchFamily="34" charset="0"/>
              </a:rPr>
              <a:t>*</a:t>
            </a:r>
            <a:r>
              <a:rPr lang="ru-RU" altLang="ru-RU" sz="2400" b="1">
                <a:cs typeface="Arial" panose="020B0604020202020204" pitchFamily="34" charset="0"/>
              </a:rPr>
              <a:t> 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 = A</a:t>
            </a:r>
            <a:r>
              <a:rPr lang="ru-RU" altLang="ru-RU" sz="24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ru-RU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, т.е. </a:t>
            </a:r>
            <a:r>
              <a:rPr lang="en-US" altLang="ru-RU" sz="2400" b="1">
                <a:latin typeface="Courier New" panose="02070309020205020404" pitchFamily="49" charset="0"/>
                <a:cs typeface="Arial" panose="020B0604020202020204" pitchFamily="34" charset="0"/>
              </a:rPr>
              <a:t>A</a:t>
            </a:r>
            <a:r>
              <a:rPr lang="ru-RU" altLang="ru-RU" sz="2400" b="1" baseline="30000">
                <a:latin typeface="Courier New" panose="02070309020205020404" pitchFamily="49" charset="0"/>
                <a:cs typeface="Arial" panose="020B0604020202020204" pitchFamily="34" charset="0"/>
              </a:rPr>
              <a:t>к</a:t>
            </a:r>
            <a:endParaRPr lang="ru-RU" altLang="ru-RU" sz="24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1" name="Rectangle 119"/>
          <p:cNvSpPr>
            <a:spLocks noChangeArrowheads="1"/>
          </p:cNvSpPr>
          <p:nvPr/>
        </p:nvSpPr>
        <p:spPr bwMode="auto">
          <a:xfrm>
            <a:off x="2770188" y="5308600"/>
            <a:ext cx="3603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 dirty="0">
                <a:solidFill>
                  <a:srgbClr val="C00000"/>
                </a:solidFill>
                <a:cs typeface="Arial" panose="020B0604020202020204" pitchFamily="34" charset="0"/>
              </a:rPr>
              <a:t>=</a:t>
            </a:r>
            <a:endParaRPr lang="ru-RU" altLang="ru-RU" sz="24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263691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497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центра графа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Эксцентриситет вершины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ecc</a:t>
            </a:r>
            <a:r>
              <a:rPr lang="en-US" sz="2400" b="1" i="1" dirty="0" smtClean="0">
                <a:solidFill>
                  <a:srgbClr val="7030A0"/>
                </a:solidFill>
              </a:rPr>
              <a:t>(v)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525" y="1979779"/>
            <a:ext cx="8612058" cy="4540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Пусть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произвольная вершина орграфа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Эксцентриситет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или максимальное удаление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определяется как</a:t>
            </a:r>
          </a:p>
          <a:p>
            <a:pPr marL="8890" indent="457200" algn="just">
              <a:lnSpc>
                <a:spcPct val="150000"/>
              </a:lnSpc>
              <a:spcBef>
                <a:spcPts val="385"/>
              </a:spcBef>
              <a:spcAft>
                <a:spcPts val="0"/>
              </a:spcAft>
              <a:tabLst>
                <a:tab pos="737870" algn="l"/>
              </a:tabLs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cc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(v) = m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ах{минимальная длина пути от вершины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 вершины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  <a:tabLst>
                <a:tab pos="3441065" algn="l"/>
              </a:tabLst>
            </a:pPr>
            <a:r>
              <a:rPr lang="en-US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u</a:t>
            </a:r>
            <a:r>
              <a:rPr lang="ru-RU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</a:t>
            </a:r>
            <a:r>
              <a:rPr lang="en-US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05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05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  <a:tabLst>
                <a:tab pos="3441065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 орграфа 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(по формированию)</a:t>
            </a:r>
            <a:r>
              <a:rPr lang="en-US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вершина с минимальным эксцентриситетом. Другими словами, центром орграфа является вершина, для которой максимальное расстояние (длина пути) </a:t>
            </a:r>
            <a:r>
              <a:rPr lang="ru-RU" strike="sngStrike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других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 минимально.</a:t>
            </a: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Центром </a:t>
            </a:r>
            <a:r>
              <a:rPr lang="ru-RU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(по управлению)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орграфа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называется вершина с минимальным эксцентриситетом. Другими словами, центром орграфа является вершина, для которой максимальное расстояние (длина пути) </a:t>
            </a:r>
            <a:r>
              <a:rPr lang="ru-RU" b="1" strike="sngStrike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других </a:t>
            </a:r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центра графа.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Эксцентриситет вершины </a:t>
            </a:r>
            <a:r>
              <a:rPr lang="en-US" sz="2400" b="1" i="1" dirty="0" err="1" smtClean="0">
                <a:solidFill>
                  <a:srgbClr val="7030A0"/>
                </a:solidFill>
              </a:rPr>
              <a:t>ecc</a:t>
            </a:r>
            <a:r>
              <a:rPr lang="en-US" sz="2400" b="1" i="1" dirty="0" smtClean="0">
                <a:solidFill>
                  <a:srgbClr val="7030A0"/>
                </a:solidFill>
              </a:rPr>
              <a:t>(v)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44624"/>
            <a:ext cx="2595022" cy="1872208"/>
          </a:xfrm>
          <a:prstGeom prst="rect">
            <a:avLst/>
          </a:prstGeom>
        </p:spPr>
      </p:pic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525" y="1979779"/>
            <a:ext cx="8612058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Нахождение центра орграфа. </a:t>
            </a:r>
          </a:p>
          <a:p>
            <a:r>
              <a:rPr lang="ru-RU" sz="2400" dirty="0"/>
              <a:t>Пусть С — матрица стоимостей для орграфа </a:t>
            </a:r>
            <a:r>
              <a:rPr lang="en-US" sz="2400" i="1" dirty="0"/>
              <a:t>G</a:t>
            </a:r>
            <a:r>
              <a:rPr lang="ru-RU" sz="2400" i="1" dirty="0" smtClean="0"/>
              <a:t>.</a:t>
            </a:r>
          </a:p>
          <a:p>
            <a:endParaRPr lang="ru-RU" sz="1400" dirty="0"/>
          </a:p>
          <a:p>
            <a:pPr marL="457200" indent="-457200">
              <a:buAutoNum type="arabicPeriod"/>
            </a:pPr>
            <a:r>
              <a:rPr lang="ru-RU" sz="2400" dirty="0" smtClean="0"/>
              <a:t>Применим </a:t>
            </a:r>
            <a:r>
              <a:rPr lang="ru-RU" sz="2400" dirty="0"/>
              <a:t>процедуру </a:t>
            </a:r>
            <a:r>
              <a:rPr lang="en-US" sz="2400" i="1" dirty="0" smtClean="0"/>
              <a:t>Floyd</a:t>
            </a:r>
            <a:r>
              <a:rPr lang="ru-RU" sz="2400" i="1" dirty="0" smtClean="0"/>
              <a:t> (нахождения попарного кратчайшего расстояния)</a:t>
            </a:r>
            <a:r>
              <a:rPr lang="en-US" sz="2400" i="1" dirty="0" smtClean="0"/>
              <a:t> </a:t>
            </a:r>
            <a:r>
              <a:rPr lang="ru-RU" sz="2400" dirty="0" smtClean="0"/>
              <a:t>к </a:t>
            </a:r>
            <a:r>
              <a:rPr lang="ru-RU" sz="2400" dirty="0"/>
              <a:t>матрице </a:t>
            </a:r>
            <a:r>
              <a:rPr lang="ru-RU" sz="2400" i="1" dirty="0"/>
              <a:t>С</a:t>
            </a:r>
            <a:r>
              <a:rPr lang="ru-RU" sz="2400" dirty="0"/>
              <a:t> для вычисления матрицы </a:t>
            </a:r>
            <a:r>
              <a:rPr lang="en-US" sz="2400" i="1" dirty="0"/>
              <a:t>F</a:t>
            </a:r>
            <a:r>
              <a:rPr lang="ru-RU" sz="2400" i="1" dirty="0" smtClean="0"/>
              <a:t>, </a:t>
            </a:r>
            <a:r>
              <a:rPr lang="ru-RU" sz="2400" dirty="0"/>
              <a:t>содержащей все кратчайшие пути орграфа </a:t>
            </a:r>
            <a:r>
              <a:rPr lang="en-US" sz="2400" i="1" dirty="0"/>
              <a:t>G</a:t>
            </a:r>
            <a:r>
              <a:rPr lang="ru-RU" sz="2400" dirty="0" smtClean="0"/>
              <a:t>.</a:t>
            </a:r>
          </a:p>
          <a:p>
            <a:pPr marL="457200" indent="-457200">
              <a:buFontTx/>
              <a:buAutoNum type="arabicPeriod"/>
            </a:pPr>
            <a:endParaRPr lang="ru-RU" sz="1200" dirty="0"/>
          </a:p>
          <a:p>
            <a:r>
              <a:rPr lang="ru-RU" sz="2400" dirty="0" smtClean="0"/>
              <a:t>2</a:t>
            </a:r>
            <a:r>
              <a:rPr lang="ru-RU" sz="2400" dirty="0"/>
              <a:t>. </a:t>
            </a:r>
            <a:r>
              <a:rPr lang="ru-RU" sz="2400" dirty="0" smtClean="0"/>
              <a:t>Находим</a:t>
            </a:r>
            <a:r>
              <a:rPr lang="en-US" sz="2400" dirty="0" smtClean="0"/>
              <a:t> </a:t>
            </a:r>
            <a:r>
              <a:rPr lang="ru-RU" sz="2400" dirty="0" smtClean="0"/>
              <a:t>по строкам </a:t>
            </a:r>
            <a:r>
              <a:rPr lang="ru-RU" sz="2400" dirty="0"/>
              <a:t>максимальное значение в каждом столбце </a:t>
            </a:r>
            <a:r>
              <a:rPr lang="en-US" sz="2400" i="1" dirty="0" smtClean="0"/>
              <a:t>j </a:t>
            </a:r>
            <a:r>
              <a:rPr lang="ru-RU" sz="2400" dirty="0"/>
              <a:t>матрицы </a:t>
            </a:r>
            <a:r>
              <a:rPr lang="en-US" sz="2400" i="1" dirty="0"/>
              <a:t>F</a:t>
            </a:r>
            <a:r>
              <a:rPr lang="ru-RU" sz="2400" i="1" dirty="0" smtClean="0"/>
              <a:t>. </a:t>
            </a:r>
            <a:r>
              <a:rPr lang="ru-RU" sz="2400" dirty="0"/>
              <a:t>Это значение равно эксцентриситету вершины </a:t>
            </a:r>
            <a:r>
              <a:rPr lang="en-US" sz="2400" i="1" dirty="0"/>
              <a:t>j</a:t>
            </a:r>
            <a:r>
              <a:rPr lang="ru-RU" sz="2400" dirty="0" smtClean="0"/>
              <a:t>.</a:t>
            </a:r>
          </a:p>
          <a:p>
            <a:endParaRPr lang="ru-RU" sz="1200" dirty="0"/>
          </a:p>
          <a:p>
            <a:r>
              <a:rPr lang="ru-RU" sz="2400" dirty="0"/>
              <a:t>3. Находим </a:t>
            </a:r>
            <a:r>
              <a:rPr lang="ru-RU" sz="2400" dirty="0" smtClean="0"/>
              <a:t>вершину</a:t>
            </a:r>
            <a:r>
              <a:rPr lang="en-US" sz="2400" dirty="0" smtClean="0"/>
              <a:t> (</a:t>
            </a:r>
            <a:r>
              <a:rPr lang="ru-RU" sz="2400" dirty="0" smtClean="0"/>
              <a:t>все вершины) </a:t>
            </a:r>
            <a:r>
              <a:rPr lang="ru-RU" sz="2400" dirty="0"/>
              <a:t>с минимальным эксцентриситетом. </a:t>
            </a:r>
            <a:r>
              <a:rPr lang="ru-RU" sz="2400" dirty="0" smtClean="0"/>
              <a:t>Она (они) образуют центр </a:t>
            </a:r>
            <a:r>
              <a:rPr lang="ru-RU" sz="2400" dirty="0"/>
              <a:t>графа </a:t>
            </a:r>
            <a:r>
              <a:rPr lang="en-US" sz="2400" i="1" dirty="0"/>
              <a:t>G</a:t>
            </a:r>
            <a:r>
              <a:rPr lang="ru-RU" sz="2400" i="1" dirty="0" smtClean="0"/>
              <a:t>. Остальные периферийные вершины.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35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r>
              <a:rPr lang="ru-RU" sz="2400" b="1" i="1" dirty="0" smtClean="0"/>
              <a:t>В ширину</a:t>
            </a:r>
            <a:r>
              <a:rPr lang="en-US" sz="2400" b="1" i="1" dirty="0" smtClean="0"/>
              <a:t> (breadth-first-search), </a:t>
            </a:r>
            <a:r>
              <a:rPr lang="en-US" sz="2400" b="1" i="1" dirty="0" err="1" smtClean="0"/>
              <a:t>bfs</a:t>
            </a:r>
            <a:r>
              <a:rPr lang="en-US" sz="2400" b="1" i="1" dirty="0" smtClean="0"/>
              <a:t>()</a:t>
            </a:r>
          </a:p>
          <a:p>
            <a:pPr marL="0" indent="0">
              <a:buNone/>
            </a:pPr>
            <a:endParaRPr lang="ru-RU" sz="2400" b="1" i="1" dirty="0" smtClean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640"/>
            <a:ext cx="23336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Обходы графов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58238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435926" y="5540714"/>
            <a:ext cx="2602632" cy="1756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2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 smtClean="0">
                <a:solidFill>
                  <a:srgbClr val="7030A0"/>
                </a:solidFill>
              </a:rPr>
              <a:t>Обходы графов</a:t>
            </a:r>
          </a:p>
          <a:p>
            <a:r>
              <a:rPr lang="ru-RU" sz="2400" b="1" i="1" dirty="0" smtClean="0"/>
              <a:t>В глубину (</a:t>
            </a:r>
            <a:r>
              <a:rPr lang="en-US" sz="2400" b="1" i="1" dirty="0" smtClean="0"/>
              <a:t>depth-first-search), </a:t>
            </a:r>
            <a:r>
              <a:rPr lang="en-US" sz="2400" b="1" i="1" dirty="0" err="1" smtClean="0"/>
              <a:t>dfs</a:t>
            </a:r>
            <a:r>
              <a:rPr lang="en-US" sz="2400" b="1" i="1" dirty="0" smtClean="0"/>
              <a:t>()</a:t>
            </a:r>
            <a:endParaRPr lang="ru-RU" sz="2400" b="1" i="1" dirty="0" smtClean="0"/>
          </a:p>
          <a:p>
            <a:pPr marL="0" indent="0">
              <a:buNone/>
            </a:pPr>
            <a:endParaRPr lang="ru-RU" sz="2400" b="1" i="1" dirty="0" smtClean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05833" y="1718455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1718070" y="1715282"/>
            <a:ext cx="144016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640"/>
            <a:ext cx="2333625" cy="12573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9554" y="2343363"/>
            <a:ext cx="646078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Пусть а – стартовая вершина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Переходим из нее в вершину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с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Из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переходим в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вершин, вернемся к вершине </a:t>
            </a:r>
            <a:r>
              <a:rPr kumimoji="0" lang="en-US" alt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 вершины 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нет смежных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непосещенных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вершин.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Все вершины графа посещены, получили </a:t>
            </a:r>
            <a:r>
              <a:rPr lang="ru-RU" altLang="ru-RU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глубинное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остовное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дерево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101" y="4005064"/>
            <a:ext cx="19526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3552" y="1888456"/>
            <a:ext cx="252253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= M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 M</a:t>
            </a:r>
            <a:endParaRPr lang="en-US" altLang="ru-RU" sz="2800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1340768"/>
            <a:ext cx="656113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</a:rPr>
              <a:t>Логическое умножение матрицы на себя:</a:t>
            </a:r>
            <a:endParaRPr lang="ru-RU" altLang="ru-RU" sz="2400" b="1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527" y="1859881"/>
            <a:ext cx="1970088" cy="717550"/>
          </a:xfrm>
          <a:prstGeom prst="wedgeRoundRectCallout">
            <a:avLst>
              <a:gd name="adj1" fmla="val 86824"/>
              <a:gd name="adj2" fmla="val -11060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матрица путей длины 2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21461"/>
              </p:ext>
            </p:extLst>
          </p:nvPr>
        </p:nvGraphicFramePr>
        <p:xfrm>
          <a:off x="1558727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33215" y="3569618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3160515" y="3575968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62508"/>
              </p:ext>
            </p:extLst>
          </p:nvPr>
        </p:nvGraphicFramePr>
        <p:xfrm>
          <a:off x="3744715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5346502" y="3575968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13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95840"/>
              </p:ext>
            </p:extLst>
          </p:nvPr>
        </p:nvGraphicFramePr>
        <p:xfrm>
          <a:off x="6006902" y="317115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6886377" y="1459831"/>
            <a:ext cx="2033588" cy="1822450"/>
            <a:chOff x="364" y="1134"/>
            <a:chExt cx="1281" cy="1148"/>
          </a:xfrm>
        </p:grpSpPr>
        <p:sp>
          <p:nvSpPr>
            <p:cNvPr id="15" name="Oval 103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16" name="Line 104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7" name="Line 105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8" name="Line 106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19" name="Line 107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0" name="Line 108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21" name="Oval 10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22" name="Oval 11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23" name="Oval 11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24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37808"/>
              </p:ext>
            </p:extLst>
          </p:nvPr>
        </p:nvGraphicFramePr>
        <p:xfrm>
          <a:off x="6000552" y="2823493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91272"/>
              </p:ext>
            </p:extLst>
          </p:nvPr>
        </p:nvGraphicFramePr>
        <p:xfrm>
          <a:off x="5600502" y="3169568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142"/>
          <p:cNvSpPr>
            <a:spLocks noChangeArrowheads="1"/>
          </p:cNvSpPr>
          <p:nvPr/>
        </p:nvSpPr>
        <p:spPr bwMode="auto">
          <a:xfrm>
            <a:off x="633215" y="4842793"/>
            <a:ext cx="772869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[2][0]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 0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1 + 0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0 + 1</a:t>
            </a:r>
            <a:r>
              <a:rPr lang="en-US" altLang="ru-RU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·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1 = 1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7" name="Rectangle 143"/>
          <p:cNvSpPr>
            <a:spLocks noChangeArrowheads="1"/>
          </p:cNvSpPr>
          <p:nvPr/>
        </p:nvSpPr>
        <p:spPr bwMode="auto">
          <a:xfrm>
            <a:off x="1511102" y="3864893"/>
            <a:ext cx="1647825" cy="444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28" name="Rectangle 144"/>
          <p:cNvSpPr>
            <a:spLocks noChangeArrowheads="1"/>
          </p:cNvSpPr>
          <p:nvPr/>
        </p:nvSpPr>
        <p:spPr bwMode="auto">
          <a:xfrm>
            <a:off x="3698677" y="3129881"/>
            <a:ext cx="479425" cy="1547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29" name="AutoShape 145"/>
          <p:cNvSpPr>
            <a:spLocks noChangeArrowheads="1"/>
          </p:cNvSpPr>
          <p:nvPr/>
        </p:nvSpPr>
        <p:spPr bwMode="auto">
          <a:xfrm>
            <a:off x="2306440" y="5677818"/>
            <a:ext cx="1931987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маршрут 2-1-0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30" name="AutoShape 146"/>
          <p:cNvSpPr>
            <a:spLocks noChangeArrowheads="1"/>
          </p:cNvSpPr>
          <p:nvPr/>
        </p:nvSpPr>
        <p:spPr bwMode="auto">
          <a:xfrm>
            <a:off x="4889302" y="5696868"/>
            <a:ext cx="1931988" cy="482600"/>
          </a:xfrm>
          <a:prstGeom prst="wedgeRoundRectCallout">
            <a:avLst>
              <a:gd name="adj1" fmla="val 61176"/>
              <a:gd name="adj2" fmla="val -128949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маршрут 2-3-0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5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6" grpId="0"/>
      <p:bldP spid="27" grpId="0" animBg="1"/>
      <p:bldP spid="28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962275" y="1895252"/>
            <a:ext cx="2522538" cy="52540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= 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 M</a:t>
            </a:r>
            <a:endParaRPr lang="en-US" altLang="ru-RU" sz="2800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58775" y="1196752"/>
            <a:ext cx="83232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hlink"/>
                </a:solidFill>
              </a:rPr>
              <a:t>Матрица существования путей длины 3:</a:t>
            </a:r>
            <a:endParaRPr lang="ru-RU" altLang="ru-RU" sz="2400" b="1"/>
          </a:p>
        </p:txBody>
      </p:sp>
      <p:graphicFrame>
        <p:nvGraphicFramePr>
          <p:cNvPr id="3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94128"/>
              </p:ext>
            </p:extLst>
          </p:nvPr>
        </p:nvGraphicFramePr>
        <p:xfrm>
          <a:off x="3232150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195263" y="3425602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722563" y="3431952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6" name="Rectangle 63"/>
          <p:cNvSpPr>
            <a:spLocks noChangeArrowheads="1"/>
          </p:cNvSpPr>
          <p:nvPr/>
        </p:nvSpPr>
        <p:spPr bwMode="auto">
          <a:xfrm>
            <a:off x="4879975" y="3431952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37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17161"/>
              </p:ext>
            </p:extLst>
          </p:nvPr>
        </p:nvGraphicFramePr>
        <p:xfrm>
          <a:off x="5568950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Group 91"/>
          <p:cNvGrpSpPr>
            <a:grpSpLocks/>
          </p:cNvGrpSpPr>
          <p:nvPr/>
        </p:nvGrpSpPr>
        <p:grpSpPr bwMode="auto">
          <a:xfrm>
            <a:off x="6705600" y="1315815"/>
            <a:ext cx="2033588" cy="1822450"/>
            <a:chOff x="364" y="1134"/>
            <a:chExt cx="1281" cy="1148"/>
          </a:xfrm>
        </p:grpSpPr>
        <p:sp>
          <p:nvSpPr>
            <p:cNvPr id="39" name="Oval 92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0</a:t>
              </a: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 b="1"/>
            </a:p>
          </p:txBody>
        </p:sp>
        <p:sp>
          <p:nvSpPr>
            <p:cNvPr id="45" name="Oval 98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2</a:t>
              </a:r>
            </a:p>
          </p:txBody>
        </p:sp>
        <p:sp>
          <p:nvSpPr>
            <p:cNvPr id="46" name="Oval 99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3</a:t>
              </a:r>
            </a:p>
          </p:txBody>
        </p:sp>
        <p:sp>
          <p:nvSpPr>
            <p:cNvPr id="47" name="Oval 100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 b="1"/>
                <a:t>1</a:t>
              </a:r>
            </a:p>
          </p:txBody>
        </p:sp>
      </p:grpSp>
      <p:graphicFrame>
        <p:nvGraphicFramePr>
          <p:cNvPr id="48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7597"/>
              </p:ext>
            </p:extLst>
          </p:nvPr>
        </p:nvGraphicFramePr>
        <p:xfrm>
          <a:off x="5562600" y="2679477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14224"/>
              </p:ext>
            </p:extLst>
          </p:nvPr>
        </p:nvGraphicFramePr>
        <p:xfrm>
          <a:off x="5162550" y="3025552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17226"/>
              </p:ext>
            </p:extLst>
          </p:nvPr>
        </p:nvGraphicFramePr>
        <p:xfrm>
          <a:off x="1109663" y="3027140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AutoShape 173"/>
          <p:cNvSpPr>
            <a:spLocks noChangeArrowheads="1"/>
          </p:cNvSpPr>
          <p:nvPr/>
        </p:nvSpPr>
        <p:spPr bwMode="auto">
          <a:xfrm>
            <a:off x="7354888" y="3524027"/>
            <a:ext cx="1639887" cy="962025"/>
          </a:xfrm>
          <a:prstGeom prst="wedgeRoundRectCallout">
            <a:avLst>
              <a:gd name="adj1" fmla="val -68972"/>
              <a:gd name="adj2" fmla="val 34981"/>
              <a:gd name="adj3" fmla="val 16667"/>
            </a:avLst>
          </a:prstGeom>
          <a:solidFill>
            <a:srgbClr val="D1D1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b="1">
                <a:latin typeface="Arial" charset="0"/>
              </a:rPr>
              <a:t>на главной диагонали – циклы!</a:t>
            </a:r>
            <a:endParaRPr lang="ru-RU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graphicFrame>
        <p:nvGraphicFramePr>
          <p:cNvPr id="52" name="Group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437964"/>
              </p:ext>
            </p:extLst>
          </p:nvPr>
        </p:nvGraphicFramePr>
        <p:xfrm>
          <a:off x="3232150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Rectangle 201"/>
          <p:cNvSpPr>
            <a:spLocks noChangeArrowheads="1"/>
          </p:cNvSpPr>
          <p:nvPr/>
        </p:nvSpPr>
        <p:spPr bwMode="auto">
          <a:xfrm>
            <a:off x="195263" y="5405215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4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4" name="Rectangle 202"/>
          <p:cNvSpPr>
            <a:spLocks noChangeArrowheads="1"/>
          </p:cNvSpPr>
          <p:nvPr/>
        </p:nvSpPr>
        <p:spPr bwMode="auto">
          <a:xfrm>
            <a:off x="2722563" y="5411565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5" name="Rectangle 203"/>
          <p:cNvSpPr>
            <a:spLocks noChangeArrowheads="1"/>
          </p:cNvSpPr>
          <p:nvPr/>
        </p:nvSpPr>
        <p:spPr bwMode="auto">
          <a:xfrm>
            <a:off x="4879975" y="5411565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56" name="Group 3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43718"/>
              </p:ext>
            </p:extLst>
          </p:nvPr>
        </p:nvGraphicFramePr>
        <p:xfrm>
          <a:off x="5568950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02854"/>
              </p:ext>
            </p:extLst>
          </p:nvPr>
        </p:nvGraphicFramePr>
        <p:xfrm>
          <a:off x="5562600" y="4659090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13736"/>
              </p:ext>
            </p:extLst>
          </p:nvPr>
        </p:nvGraphicFramePr>
        <p:xfrm>
          <a:off x="5162550" y="5005165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9" name="Group 2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88277"/>
              </p:ext>
            </p:extLst>
          </p:nvPr>
        </p:nvGraphicFramePr>
        <p:xfrm>
          <a:off x="1109663" y="5006752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51" grpId="0" animBg="1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572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обнаружение цепей и циклов: </a:t>
            </a:r>
            <a:r>
              <a:rPr lang="en-US" altLang="ru-RU" sz="2900" b="1" dirty="0">
                <a:solidFill>
                  <a:srgbClr val="FF0000"/>
                </a:solidFill>
              </a:rPr>
              <a:t>C</a:t>
            </a:r>
            <a:r>
              <a:rPr lang="ru-RU" altLang="ru-RU" sz="2900" b="1" dirty="0">
                <a:solidFill>
                  <a:srgbClr val="FF0000"/>
                </a:solidFill>
              </a:rPr>
              <a:t>охранение информации о цепях и циклов длиной не более </a:t>
            </a:r>
            <a:r>
              <a:rPr lang="en-US" altLang="ru-RU" sz="2900" b="1" dirty="0">
                <a:solidFill>
                  <a:srgbClr val="FF0000"/>
                </a:solidFill>
              </a:rPr>
              <a:t>k</a:t>
            </a:r>
            <a:endParaRPr lang="ru-RU" altLang="ru-RU" sz="2900" b="1" dirty="0">
              <a:solidFill>
                <a:srgbClr val="FF0000"/>
              </a:solidFill>
            </a:endParaRPr>
          </a:p>
          <a:p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0" name="Group 102"/>
          <p:cNvGrpSpPr>
            <a:grpSpLocks/>
          </p:cNvGrpSpPr>
          <p:nvPr/>
        </p:nvGrpSpPr>
        <p:grpSpPr bwMode="auto">
          <a:xfrm>
            <a:off x="6705600" y="1174502"/>
            <a:ext cx="2033588" cy="1822450"/>
            <a:chOff x="364" y="1134"/>
            <a:chExt cx="1281" cy="1148"/>
          </a:xfrm>
        </p:grpSpPr>
        <p:sp>
          <p:nvSpPr>
            <p:cNvPr id="61" name="Oval 103"/>
            <p:cNvSpPr>
              <a:spLocks noChangeAspect="1" noChangeArrowheads="1"/>
            </p:cNvSpPr>
            <p:nvPr/>
          </p:nvSpPr>
          <p:spPr bwMode="auto">
            <a:xfrm>
              <a:off x="76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0</a:t>
              </a:r>
            </a:p>
          </p:txBody>
        </p:sp>
        <p:sp>
          <p:nvSpPr>
            <p:cNvPr id="62" name="Line 104"/>
            <p:cNvSpPr>
              <a:spLocks noChangeShapeType="1"/>
            </p:cNvSpPr>
            <p:nvPr/>
          </p:nvSpPr>
          <p:spPr bwMode="auto">
            <a:xfrm flipH="1">
              <a:off x="587" y="1377"/>
              <a:ext cx="219" cy="27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3" name="Line 105"/>
            <p:cNvSpPr>
              <a:spLocks noChangeShapeType="1"/>
            </p:cNvSpPr>
            <p:nvPr/>
          </p:nvSpPr>
          <p:spPr bwMode="auto">
            <a:xfrm>
              <a:off x="949" y="1401"/>
              <a:ext cx="179" cy="623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4" name="Line 106"/>
            <p:cNvSpPr>
              <a:spLocks noChangeShapeType="1"/>
            </p:cNvSpPr>
            <p:nvPr/>
          </p:nvSpPr>
          <p:spPr bwMode="auto">
            <a:xfrm>
              <a:off x="1050" y="1270"/>
              <a:ext cx="320" cy="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5" name="Line 107"/>
            <p:cNvSpPr>
              <a:spLocks noChangeShapeType="1"/>
            </p:cNvSpPr>
            <p:nvPr/>
          </p:nvSpPr>
          <p:spPr bwMode="auto">
            <a:xfrm flipH="1">
              <a:off x="621" y="1353"/>
              <a:ext cx="790" cy="3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6" name="Line 108"/>
            <p:cNvSpPr>
              <a:spLocks noChangeShapeType="1"/>
            </p:cNvSpPr>
            <p:nvPr/>
          </p:nvSpPr>
          <p:spPr bwMode="auto">
            <a:xfrm>
              <a:off x="584" y="1822"/>
              <a:ext cx="463" cy="249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ru-RU"/>
            </a:p>
          </p:txBody>
        </p:sp>
        <p:sp>
          <p:nvSpPr>
            <p:cNvPr id="67" name="Oval 109"/>
            <p:cNvSpPr>
              <a:spLocks noChangeAspect="1" noChangeArrowheads="1"/>
            </p:cNvSpPr>
            <p:nvPr/>
          </p:nvSpPr>
          <p:spPr bwMode="auto">
            <a:xfrm>
              <a:off x="364" y="1627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2</a:t>
              </a:r>
            </a:p>
          </p:txBody>
        </p:sp>
        <p:sp>
          <p:nvSpPr>
            <p:cNvPr id="68" name="Oval 110"/>
            <p:cNvSpPr>
              <a:spLocks noChangeAspect="1" noChangeArrowheads="1"/>
            </p:cNvSpPr>
            <p:nvPr/>
          </p:nvSpPr>
          <p:spPr bwMode="auto">
            <a:xfrm>
              <a:off x="1034" y="2010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3</a:t>
              </a:r>
            </a:p>
          </p:txBody>
        </p:sp>
        <p:sp>
          <p:nvSpPr>
            <p:cNvPr id="69" name="Oval 111"/>
            <p:cNvSpPr>
              <a:spLocks noChangeAspect="1" noChangeArrowheads="1"/>
            </p:cNvSpPr>
            <p:nvPr/>
          </p:nvSpPr>
          <p:spPr bwMode="auto">
            <a:xfrm>
              <a:off x="1373" y="1134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800"/>
                <a:t>1</a:t>
              </a:r>
            </a:p>
          </p:txBody>
        </p:sp>
      </p:grp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2701925" y="1715778"/>
            <a:ext cx="3228975" cy="5238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ru-RU" sz="2800" b="1" dirty="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altLang="ru-RU" sz="2800" b="1" baseline="-25000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en-US" altLang="ru-RU" sz="2800" b="1" dirty="0">
                <a:latin typeface="Courier New" panose="02070309020205020404" pitchFamily="49" charset="0"/>
                <a:cs typeface="Arial" panose="020B0604020202020204" pitchFamily="34" charset="0"/>
              </a:rPr>
              <a:t> = </a:t>
            </a:r>
            <a:r>
              <a:rPr lang="en-US" altLang="ru-RU" sz="2800" b="1" dirty="0" smtClean="0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en-US" altLang="ru-RU" sz="2800" b="1" baseline="-25000" dirty="0" smtClean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r>
              <a:rPr lang="ru-RU" altLang="ru-RU" sz="2800" b="1" baseline="-25000" dirty="0" smtClean="0">
                <a:latin typeface="Courier New" panose="02070309020205020404" pitchFamily="49" charset="0"/>
                <a:cs typeface="Arial" panose="020B0604020202020204" pitchFamily="34" charset="0"/>
              </a:rPr>
              <a:t>-1</a:t>
            </a:r>
            <a:r>
              <a:rPr lang="en-US" altLang="ru-RU" sz="2800" b="1" dirty="0" smtClean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ru-RU" sz="2800" b="1" dirty="0">
                <a:latin typeface="Courier New" panose="02070309020205020404" pitchFamily="49" charset="0"/>
                <a:cs typeface="Arial" panose="020B0604020202020204" pitchFamily="34" charset="0"/>
              </a:rPr>
              <a:t>or M</a:t>
            </a:r>
            <a:r>
              <a:rPr lang="en-US" altLang="ru-RU" sz="2800" b="1" baseline="30000" dirty="0">
                <a:latin typeface="Courier New" panose="02070309020205020404" pitchFamily="49" charset="0"/>
                <a:cs typeface="Arial" panose="020B0604020202020204" pitchFamily="34" charset="0"/>
              </a:rPr>
              <a:t>k</a:t>
            </a:r>
            <a:endParaRPr lang="en-US" altLang="ru-RU" sz="2800" b="1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57982" y="1173647"/>
            <a:ext cx="656113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>
                <a:solidFill>
                  <a:schemeClr val="hlink"/>
                </a:solidFill>
              </a:rPr>
              <a:t>Логическое сложение матрицы на </a:t>
            </a:r>
            <a:r>
              <a:rPr lang="ru-RU" altLang="ru-RU" sz="2400" b="1" dirty="0" smtClean="0">
                <a:solidFill>
                  <a:schemeClr val="hlink"/>
                </a:solidFill>
              </a:rPr>
              <a:t>себя (</a:t>
            </a:r>
            <a:r>
              <a:rPr lang="en-US" altLang="ru-RU" sz="2400" b="1" dirty="0" smtClean="0">
                <a:solidFill>
                  <a:schemeClr val="hlink"/>
                </a:solidFill>
              </a:rPr>
              <a:t>k&gt;1)</a:t>
            </a:r>
            <a:r>
              <a:rPr lang="ru-RU" altLang="ru-RU" sz="2400" b="1" dirty="0" smtClean="0">
                <a:solidFill>
                  <a:schemeClr val="hlink"/>
                </a:solidFill>
              </a:rPr>
              <a:t>:</a:t>
            </a:r>
            <a:endParaRPr lang="ru-RU" altLang="ru-RU" sz="2400" b="1" dirty="0"/>
          </a:p>
        </p:txBody>
      </p:sp>
      <p:graphicFrame>
        <p:nvGraphicFramePr>
          <p:cNvPr id="83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517"/>
              </p:ext>
            </p:extLst>
          </p:nvPr>
        </p:nvGraphicFramePr>
        <p:xfrm>
          <a:off x="1377950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Rectangle 37"/>
          <p:cNvSpPr>
            <a:spLocks noChangeArrowheads="1"/>
          </p:cNvSpPr>
          <p:nvPr/>
        </p:nvSpPr>
        <p:spPr bwMode="auto">
          <a:xfrm>
            <a:off x="452438" y="3325503"/>
            <a:ext cx="85501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30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85" name="Rectangle 40"/>
          <p:cNvSpPr>
            <a:spLocks noChangeArrowheads="1"/>
          </p:cNvSpPr>
          <p:nvPr/>
        </p:nvSpPr>
        <p:spPr bwMode="auto">
          <a:xfrm>
            <a:off x="2979738" y="3331853"/>
            <a:ext cx="45747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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8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08096"/>
              </p:ext>
            </p:extLst>
          </p:nvPr>
        </p:nvGraphicFramePr>
        <p:xfrm>
          <a:off x="3563938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Rectangle 69"/>
          <p:cNvSpPr>
            <a:spLocks noChangeArrowheads="1"/>
          </p:cNvSpPr>
          <p:nvPr/>
        </p:nvSpPr>
        <p:spPr bwMode="auto">
          <a:xfrm>
            <a:off x="5165725" y="3331853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88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13396"/>
              </p:ext>
            </p:extLst>
          </p:nvPr>
        </p:nvGraphicFramePr>
        <p:xfrm>
          <a:off x="5826125" y="292704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16588"/>
              </p:ext>
            </p:extLst>
          </p:nvPr>
        </p:nvGraphicFramePr>
        <p:xfrm>
          <a:off x="5819775" y="2579378"/>
          <a:ext cx="1558925" cy="396875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73600"/>
              </p:ext>
            </p:extLst>
          </p:nvPr>
        </p:nvGraphicFramePr>
        <p:xfrm>
          <a:off x="5419725" y="2925453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Rectangle 143"/>
          <p:cNvSpPr>
            <a:spLocks noChangeArrowheads="1"/>
          </p:cNvSpPr>
          <p:nvPr/>
        </p:nvSpPr>
        <p:spPr bwMode="auto">
          <a:xfrm>
            <a:off x="1330325" y="3620778"/>
            <a:ext cx="1647825" cy="444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sp>
        <p:nvSpPr>
          <p:cNvPr id="92" name="Rectangle 144"/>
          <p:cNvSpPr>
            <a:spLocks noChangeArrowheads="1"/>
          </p:cNvSpPr>
          <p:nvPr/>
        </p:nvSpPr>
        <p:spPr bwMode="auto">
          <a:xfrm>
            <a:off x="3517900" y="2885766"/>
            <a:ext cx="479425" cy="15478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b="1"/>
          </a:p>
        </p:txBody>
      </p:sp>
      <p:graphicFrame>
        <p:nvGraphicFramePr>
          <p:cNvPr id="93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17780"/>
              </p:ext>
            </p:extLst>
          </p:nvPr>
        </p:nvGraphicFramePr>
        <p:xfrm>
          <a:off x="5826125" y="5092391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" name="Rectangle 37"/>
          <p:cNvSpPr>
            <a:spLocks noChangeArrowheads="1"/>
          </p:cNvSpPr>
          <p:nvPr/>
        </p:nvSpPr>
        <p:spPr bwMode="auto">
          <a:xfrm>
            <a:off x="404813" y="5516253"/>
            <a:ext cx="8556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M</a:t>
            </a:r>
            <a:r>
              <a:rPr lang="ru-RU" altLang="ru-RU" sz="2800" b="1" baseline="-25000">
                <a:latin typeface="Courier New" panose="02070309020205020404" pitchFamily="49" charset="0"/>
                <a:cs typeface="Arial" panose="020B0604020202020204" pitchFamily="34" charset="0"/>
              </a:rPr>
              <a:t>2</a:t>
            </a:r>
            <a:r>
              <a:rPr lang="en-US" altLang="ru-RU" sz="2800" b="1">
                <a:cs typeface="Arial" panose="020B0604020202020204" pitchFamily="34" charset="0"/>
              </a:rPr>
              <a:t> </a:t>
            </a: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95" name="Rectangle 40"/>
          <p:cNvSpPr>
            <a:spLocks noChangeArrowheads="1"/>
          </p:cNvSpPr>
          <p:nvPr/>
        </p:nvSpPr>
        <p:spPr bwMode="auto">
          <a:xfrm>
            <a:off x="2819400" y="5628966"/>
            <a:ext cx="9001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  <a:sym typeface="Symbol" panose="05050102010706020507" pitchFamily="18" charset="2"/>
              </a:rPr>
              <a:t> or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9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83846"/>
              </p:ext>
            </p:extLst>
          </p:nvPr>
        </p:nvGraphicFramePr>
        <p:xfrm>
          <a:off x="3598863" y="5125728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FF2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5329238" y="5552766"/>
            <a:ext cx="3965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800" b="1">
                <a:latin typeface="Courier New" panose="02070309020205020404" pitchFamily="49" charset="0"/>
                <a:cs typeface="Arial" panose="020B0604020202020204" pitchFamily="34" charset="0"/>
              </a:rPr>
              <a:t>=</a:t>
            </a:r>
            <a:endParaRPr lang="ru-RU" altLang="ru-RU" sz="28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graphicFrame>
        <p:nvGraphicFramePr>
          <p:cNvPr id="98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87878"/>
              </p:ext>
            </p:extLst>
          </p:nvPr>
        </p:nvGraphicFramePr>
        <p:xfrm>
          <a:off x="1473200" y="5114616"/>
          <a:ext cx="1558925" cy="1471624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FF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41163"/>
              </p:ext>
            </p:extLst>
          </p:nvPr>
        </p:nvGraphicFramePr>
        <p:xfrm>
          <a:off x="1066800" y="5113028"/>
          <a:ext cx="388938" cy="1474788"/>
        </p:xfrm>
        <a:graphic>
          <a:graphicData uri="http://schemas.openxmlformats.org/drawingml/2006/table">
            <a:tbl>
              <a:tblPr/>
              <a:tblGrid>
                <a:gridCol w="38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7" grpId="0"/>
      <p:bldP spid="91" grpId="0" animBg="1"/>
      <p:bldP spid="92" grpId="0" animBg="1"/>
      <p:bldP spid="94" grpId="0"/>
      <p:bldP spid="95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75556" y="1484784"/>
            <a:ext cx="799288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Пусть для графа </a:t>
            </a:r>
            <a:r>
              <a:rPr lang="en-US" sz="2000" i="1" dirty="0"/>
              <a:t>G</a:t>
            </a:r>
            <a:r>
              <a:rPr lang="ru-RU" sz="2000" i="1" dirty="0"/>
              <a:t>=(</a:t>
            </a:r>
            <a:r>
              <a:rPr lang="en-US" sz="2000" i="1" dirty="0"/>
              <a:t>V</a:t>
            </a:r>
            <a:r>
              <a:rPr lang="ru-RU" sz="2000" i="1" dirty="0"/>
              <a:t>,Е) </a:t>
            </a:r>
            <a:r>
              <a:rPr lang="ru-RU" sz="2000" i="1" dirty="0" smtClean="0"/>
              <a:t> </a:t>
            </a:r>
            <a:r>
              <a:rPr lang="ru-RU" sz="2000" dirty="0" smtClean="0"/>
              <a:t>имеется </a:t>
            </a:r>
            <a:r>
              <a:rPr lang="ru-RU" sz="2000" dirty="0">
                <a:solidFill>
                  <a:srgbClr val="C00000"/>
                </a:solidFill>
              </a:rPr>
              <a:t>матрица смежности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ru-RU" sz="2400" dirty="0"/>
              <a:t>:</a:t>
            </a:r>
          </a:p>
          <a:p>
            <a:pPr>
              <a:defRPr/>
            </a:pPr>
            <a:r>
              <a:rPr lang="ru-RU" sz="2000" dirty="0" smtClean="0"/>
              <a:t>	</a:t>
            </a:r>
            <a:r>
              <a:rPr lang="en-US" sz="2000" dirty="0" smtClean="0"/>
              <a:t>a</a:t>
            </a:r>
            <a:r>
              <a:rPr lang="ru-RU" sz="2000" dirty="0"/>
              <a:t>[</a:t>
            </a:r>
            <a:r>
              <a:rPr lang="en-US" sz="2000" i="1" dirty="0" err="1"/>
              <a:t>i</a:t>
            </a:r>
            <a:r>
              <a:rPr lang="ru-RU" sz="2000" i="1" dirty="0"/>
              <a:t>,</a:t>
            </a:r>
            <a:r>
              <a:rPr lang="en-US" sz="2000" i="1" dirty="0"/>
              <a:t>j</a:t>
            </a:r>
            <a:r>
              <a:rPr lang="ru-RU" sz="2000" dirty="0"/>
              <a:t>] = 1 только в том случае, если есть дуга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ru-RU" sz="2000" dirty="0">
                <a:sym typeface="Symbol" panose="05050102010706020507" pitchFamily="18" charset="2"/>
              </a:rPr>
              <a:t></a:t>
            </a:r>
            <a:r>
              <a:rPr lang="ru-RU" sz="2000" dirty="0"/>
              <a:t> </a:t>
            </a:r>
            <a:r>
              <a:rPr lang="en-US" sz="2000" i="1" dirty="0"/>
              <a:t>j</a:t>
            </a:r>
            <a:r>
              <a:rPr lang="ru-RU" sz="2000" dirty="0"/>
              <a:t>, </a:t>
            </a:r>
          </a:p>
          <a:p>
            <a:pPr>
              <a:defRPr/>
            </a:pPr>
            <a:r>
              <a:rPr lang="ru-RU" sz="2000" dirty="0" smtClean="0"/>
              <a:t>	</a:t>
            </a:r>
            <a:r>
              <a:rPr lang="en-US" sz="2000" dirty="0" smtClean="0"/>
              <a:t>a</a:t>
            </a:r>
            <a:r>
              <a:rPr lang="ru-RU" sz="2000" dirty="0"/>
              <a:t>[</a:t>
            </a:r>
            <a:r>
              <a:rPr lang="en-US" sz="2000" i="1" dirty="0" err="1"/>
              <a:t>i</a:t>
            </a:r>
            <a:r>
              <a:rPr lang="ru-RU" sz="2000" i="1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]</a:t>
            </a:r>
            <a:r>
              <a:rPr lang="ru-RU" sz="2000" i="1" dirty="0"/>
              <a:t> = </a:t>
            </a:r>
            <a:r>
              <a:rPr lang="ru-RU" sz="2000" dirty="0"/>
              <a:t>0, если такой дуги не существует.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sz="2000" dirty="0"/>
              <a:t>Мы хотим вычислить матрицу </a:t>
            </a:r>
            <a:r>
              <a:rPr lang="en-US" sz="2000" b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такую, что </a:t>
            </a:r>
            <a:endParaRPr lang="ru-RU" sz="2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ru-RU" sz="2000" dirty="0" smtClean="0"/>
              <a:t>	</a:t>
            </a:r>
            <a:r>
              <a:rPr lang="en-US" sz="2000" dirty="0" smtClean="0"/>
              <a:t>M</a:t>
            </a:r>
            <a:r>
              <a:rPr lang="ru-RU" sz="2000" dirty="0"/>
              <a:t>[</a:t>
            </a:r>
            <a:r>
              <a:rPr lang="en-US" sz="2000" i="1" dirty="0" err="1"/>
              <a:t>i</a:t>
            </a:r>
            <a:r>
              <a:rPr lang="ru-RU" sz="2000" i="1" dirty="0"/>
              <a:t>,</a:t>
            </a:r>
            <a:r>
              <a:rPr lang="en-US" sz="2000" i="1" dirty="0"/>
              <a:t>j</a:t>
            </a:r>
            <a:r>
              <a:rPr lang="ru-RU" sz="2000" dirty="0"/>
              <a:t>] = 1 </a:t>
            </a:r>
            <a:r>
              <a:rPr lang="ru-RU" sz="2000" dirty="0" smtClean="0"/>
              <a:t>	тогда </a:t>
            </a:r>
            <a:r>
              <a:rPr lang="ru-RU" sz="2000" dirty="0"/>
              <a:t>и только тогда, когда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		существует </a:t>
            </a:r>
            <a:r>
              <a:rPr lang="ru-RU" sz="2000" dirty="0"/>
              <a:t>путь </a:t>
            </a:r>
            <a:r>
              <a:rPr lang="ru-RU" sz="2000" dirty="0" smtClean="0"/>
              <a:t>от </a:t>
            </a:r>
            <a:r>
              <a:rPr lang="ru-RU" sz="2000" dirty="0"/>
              <a:t>вершины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ru-RU" sz="2000" dirty="0"/>
              <a:t>до вершины </a:t>
            </a:r>
            <a:r>
              <a:rPr lang="en-US" sz="2000" i="1" dirty="0"/>
              <a:t>j</a:t>
            </a:r>
            <a:r>
              <a:rPr lang="ru-RU" sz="2000" dirty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			</a:t>
            </a:r>
            <a:r>
              <a:rPr lang="ru-RU" sz="2000" b="1" dirty="0" smtClean="0"/>
              <a:t>длиной </a:t>
            </a:r>
            <a:r>
              <a:rPr lang="ru-RU" sz="2000" b="1" dirty="0"/>
              <a:t>не менее 1</a:t>
            </a:r>
            <a:r>
              <a:rPr lang="ru-RU" sz="2000" dirty="0"/>
              <a:t>, </a:t>
            </a:r>
          </a:p>
          <a:p>
            <a:pPr>
              <a:defRPr/>
            </a:pPr>
            <a:r>
              <a:rPr lang="ru-RU" sz="2000" dirty="0" smtClean="0"/>
              <a:t>	</a:t>
            </a:r>
            <a:r>
              <a:rPr lang="en-US" sz="2000" dirty="0" smtClean="0"/>
              <a:t>M</a:t>
            </a:r>
            <a:r>
              <a:rPr lang="ru-RU" sz="2000" dirty="0"/>
              <a:t>[</a:t>
            </a:r>
            <a:r>
              <a:rPr lang="en-US" sz="2000" i="1" dirty="0" err="1"/>
              <a:t>i</a:t>
            </a:r>
            <a:r>
              <a:rPr lang="ru-RU" sz="2000" i="1" dirty="0"/>
              <a:t>, </a:t>
            </a:r>
            <a:r>
              <a:rPr lang="en-US" sz="2000" i="1" dirty="0"/>
              <a:t>j</a:t>
            </a:r>
            <a:r>
              <a:rPr lang="ru-RU" sz="2000" dirty="0"/>
              <a:t>]</a:t>
            </a:r>
            <a:r>
              <a:rPr lang="ru-RU" sz="2000" i="1" dirty="0"/>
              <a:t> = </a:t>
            </a:r>
            <a:r>
              <a:rPr lang="ru-RU" sz="2000" dirty="0"/>
              <a:t>0, </a:t>
            </a:r>
            <a:r>
              <a:rPr lang="ru-RU" sz="2000" dirty="0" smtClean="0"/>
              <a:t>	в </a:t>
            </a:r>
            <a:r>
              <a:rPr lang="ru-RU" sz="2000" dirty="0"/>
              <a:t>противном случае. . 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ru-RU" sz="2000" dirty="0"/>
              <a:t>Матрицу </a:t>
            </a:r>
            <a:r>
              <a:rPr lang="en-US" sz="2000" i="1" dirty="0"/>
              <a:t>M</a:t>
            </a:r>
            <a:r>
              <a:rPr lang="ru-RU" sz="2000" i="1" dirty="0"/>
              <a:t> </a:t>
            </a:r>
            <a:r>
              <a:rPr lang="ru-RU" sz="2000" dirty="0"/>
              <a:t>часто называют </a:t>
            </a:r>
            <a:r>
              <a:rPr lang="ru-RU" sz="2000" b="1" i="1" dirty="0">
                <a:solidFill>
                  <a:srgbClr val="C00000"/>
                </a:solidFill>
              </a:rPr>
              <a:t>транзитивным замыканием </a:t>
            </a:r>
            <a:r>
              <a:rPr lang="ru-RU" sz="2000" dirty="0"/>
              <a:t>матрицы смежности</a:t>
            </a:r>
            <a:r>
              <a:rPr lang="en-US" sz="2000" dirty="0"/>
              <a:t> A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60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46137" y="4686305"/>
            <a:ext cx="2940050" cy="433388"/>
            <a:chOff x="533" y="2952"/>
            <a:chExt cx="1852" cy="273"/>
          </a:xfrm>
        </p:grpSpPr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</p:grpSp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153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552" y="5587653"/>
            <a:ext cx="8361363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63525" indent="-2635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Задача</a:t>
            </a:r>
            <a:r>
              <a:rPr lang="ru-RU" altLang="ru-RU" sz="2000" b="1" dirty="0" smtClean="0">
                <a:solidFill>
                  <a:schemeClr val="hlin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Требуется определить: достижим узел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, т.е. определить, существует ли на графе какой-либо путь (цепь) из узла </a:t>
            </a:r>
            <a:r>
              <a:rPr lang="en-US" altLang="ru-RU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ru-RU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в узел </a:t>
            </a:r>
            <a:r>
              <a:rPr lang="en-US" altLang="ru-RU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ru-RU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ru-RU" altLang="ru-RU" sz="2000" b="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ru-RU" altLang="ru-RU" sz="20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846137" y="4686303"/>
            <a:ext cx="2940050" cy="700088"/>
            <a:chOff x="533" y="2952"/>
            <a:chExt cx="1852" cy="441"/>
          </a:xfrm>
        </p:grpSpPr>
        <p:sp>
          <p:nvSpPr>
            <p:cNvPr id="14" name="Oval 17"/>
            <p:cNvSpPr>
              <a:spLocks noChangeAspect="1" noChangeArrowheads="1"/>
            </p:cNvSpPr>
            <p:nvPr/>
          </p:nvSpPr>
          <p:spPr bwMode="auto">
            <a:xfrm>
              <a:off x="533" y="2952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i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5" name="Oval 31"/>
            <p:cNvSpPr>
              <a:spLocks noChangeAspect="1" noChangeArrowheads="1"/>
            </p:cNvSpPr>
            <p:nvPr/>
          </p:nvSpPr>
          <p:spPr bwMode="auto">
            <a:xfrm>
              <a:off x="2113" y="2953"/>
              <a:ext cx="272" cy="272"/>
            </a:xfrm>
            <a:prstGeom prst="ellipse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round/>
              <a:headEnd/>
              <a:tailEnd type="none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000" b="1">
                  <a:latin typeface="Courier New" panose="02070309020205020404" pitchFamily="49" charset="0"/>
                </a:rPr>
                <a:t>j</a:t>
              </a:r>
              <a:endParaRPr lang="ru-RU" altLang="ru-RU" sz="2000" b="1">
                <a:latin typeface="Courier New" panose="02070309020205020404" pitchFamily="49" charset="0"/>
              </a:endParaRPr>
            </a:p>
          </p:txBody>
        </p:sp>
        <p:sp>
          <p:nvSpPr>
            <p:cNvPr id="17" name="Rectangle 37"/>
            <p:cNvSpPr>
              <a:spLocks noChangeArrowheads="1"/>
            </p:cNvSpPr>
            <p:nvPr/>
          </p:nvSpPr>
          <p:spPr bwMode="auto">
            <a:xfrm>
              <a:off x="1056" y="3140"/>
              <a:ext cx="79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2000" b="1" dirty="0" smtClean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М[i</a:t>
              </a:r>
              <a:r>
                <a:rPr lang="ru-RU" altLang="ru-RU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</a:rPr>
                <a:t>][j]</a:t>
              </a:r>
            </a:p>
          </p:txBody>
        </p:sp>
      </p:grpSp>
      <p:sp>
        <p:nvSpPr>
          <p:cNvPr id="24" name="Заголовок 1"/>
          <p:cNvSpPr txBox="1">
            <a:spLocks/>
          </p:cNvSpPr>
          <p:nvPr/>
        </p:nvSpPr>
        <p:spPr>
          <a:xfrm>
            <a:off x="0" y="0"/>
            <a:ext cx="9144000" cy="1279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использования матричной формы представления графа: достижимость узлов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</a:t>
            </a:r>
            <a:r>
              <a:rPr lang="ru-RU" sz="3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Уоршала</a:t>
            </a:r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1314450" y="4869160"/>
            <a:ext cx="2047875" cy="83840"/>
          </a:xfrm>
          <a:custGeom>
            <a:avLst/>
            <a:gdLst>
              <a:gd name="connsiteX0" fmla="*/ 0 w 2047875"/>
              <a:gd name="connsiteY0" fmla="*/ 104775 h 114300"/>
              <a:gd name="connsiteX1" fmla="*/ 47625 w 2047875"/>
              <a:gd name="connsiteY1" fmla="*/ 85725 h 114300"/>
              <a:gd name="connsiteX2" fmla="*/ 66675 w 2047875"/>
              <a:gd name="connsiteY2" fmla="*/ 57150 h 114300"/>
              <a:gd name="connsiteX3" fmla="*/ 190500 w 2047875"/>
              <a:gd name="connsiteY3" fmla="*/ 66675 h 114300"/>
              <a:gd name="connsiteX4" fmla="*/ 209550 w 2047875"/>
              <a:gd name="connsiteY4" fmla="*/ 95250 h 114300"/>
              <a:gd name="connsiteX5" fmla="*/ 238125 w 2047875"/>
              <a:gd name="connsiteY5" fmla="*/ 104775 h 114300"/>
              <a:gd name="connsiteX6" fmla="*/ 361950 w 2047875"/>
              <a:gd name="connsiteY6" fmla="*/ 95250 h 114300"/>
              <a:gd name="connsiteX7" fmla="*/ 390525 w 2047875"/>
              <a:gd name="connsiteY7" fmla="*/ 85725 h 114300"/>
              <a:gd name="connsiteX8" fmla="*/ 428625 w 2047875"/>
              <a:gd name="connsiteY8" fmla="*/ 76200 h 114300"/>
              <a:gd name="connsiteX9" fmla="*/ 457200 w 2047875"/>
              <a:gd name="connsiteY9" fmla="*/ 57150 h 114300"/>
              <a:gd name="connsiteX10" fmla="*/ 485775 w 2047875"/>
              <a:gd name="connsiteY10" fmla="*/ 47625 h 114300"/>
              <a:gd name="connsiteX11" fmla="*/ 504825 w 2047875"/>
              <a:gd name="connsiteY11" fmla="*/ 19050 h 114300"/>
              <a:gd name="connsiteX12" fmla="*/ 561975 w 2047875"/>
              <a:gd name="connsiteY12" fmla="*/ 0 h 114300"/>
              <a:gd name="connsiteX13" fmla="*/ 600075 w 2047875"/>
              <a:gd name="connsiteY13" fmla="*/ 9525 h 114300"/>
              <a:gd name="connsiteX14" fmla="*/ 685800 w 2047875"/>
              <a:gd name="connsiteY14" fmla="*/ 76200 h 114300"/>
              <a:gd name="connsiteX15" fmla="*/ 714375 w 2047875"/>
              <a:gd name="connsiteY15" fmla="*/ 95250 h 114300"/>
              <a:gd name="connsiteX16" fmla="*/ 771525 w 2047875"/>
              <a:gd name="connsiteY16" fmla="*/ 114300 h 114300"/>
              <a:gd name="connsiteX17" fmla="*/ 1019175 w 2047875"/>
              <a:gd name="connsiteY17" fmla="*/ 104775 h 114300"/>
              <a:gd name="connsiteX18" fmla="*/ 1076325 w 2047875"/>
              <a:gd name="connsiteY18" fmla="*/ 85725 h 114300"/>
              <a:gd name="connsiteX19" fmla="*/ 1133475 w 2047875"/>
              <a:gd name="connsiteY19" fmla="*/ 66675 h 114300"/>
              <a:gd name="connsiteX20" fmla="*/ 1162050 w 2047875"/>
              <a:gd name="connsiteY20" fmla="*/ 57150 h 114300"/>
              <a:gd name="connsiteX21" fmla="*/ 1190625 w 2047875"/>
              <a:gd name="connsiteY21" fmla="*/ 38100 h 114300"/>
              <a:gd name="connsiteX22" fmla="*/ 1247775 w 2047875"/>
              <a:gd name="connsiteY22" fmla="*/ 19050 h 114300"/>
              <a:gd name="connsiteX23" fmla="*/ 1314450 w 2047875"/>
              <a:gd name="connsiteY23" fmla="*/ 0 h 114300"/>
              <a:gd name="connsiteX24" fmla="*/ 1400175 w 2047875"/>
              <a:gd name="connsiteY24" fmla="*/ 9525 h 114300"/>
              <a:gd name="connsiteX25" fmla="*/ 1428750 w 2047875"/>
              <a:gd name="connsiteY25" fmla="*/ 38100 h 114300"/>
              <a:gd name="connsiteX26" fmla="*/ 1457325 w 2047875"/>
              <a:gd name="connsiteY26" fmla="*/ 57150 h 114300"/>
              <a:gd name="connsiteX27" fmla="*/ 1495425 w 2047875"/>
              <a:gd name="connsiteY27" fmla="*/ 76200 h 114300"/>
              <a:gd name="connsiteX28" fmla="*/ 1552575 w 2047875"/>
              <a:gd name="connsiteY28" fmla="*/ 114300 h 114300"/>
              <a:gd name="connsiteX29" fmla="*/ 1704975 w 2047875"/>
              <a:gd name="connsiteY29" fmla="*/ 104775 h 114300"/>
              <a:gd name="connsiteX30" fmla="*/ 1733550 w 2047875"/>
              <a:gd name="connsiteY30" fmla="*/ 95250 h 114300"/>
              <a:gd name="connsiteX31" fmla="*/ 1790700 w 2047875"/>
              <a:gd name="connsiteY31" fmla="*/ 38100 h 114300"/>
              <a:gd name="connsiteX32" fmla="*/ 1819275 w 2047875"/>
              <a:gd name="connsiteY32" fmla="*/ 19050 h 114300"/>
              <a:gd name="connsiteX33" fmla="*/ 1905000 w 2047875"/>
              <a:gd name="connsiteY33" fmla="*/ 38100 h 114300"/>
              <a:gd name="connsiteX34" fmla="*/ 1962150 w 2047875"/>
              <a:gd name="connsiteY34" fmla="*/ 76200 h 114300"/>
              <a:gd name="connsiteX35" fmla="*/ 1990725 w 2047875"/>
              <a:gd name="connsiteY35" fmla="*/ 85725 h 114300"/>
              <a:gd name="connsiteX36" fmla="*/ 2047875 w 2047875"/>
              <a:gd name="connsiteY36" fmla="*/ 104775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47875" h="114300">
                <a:moveTo>
                  <a:pt x="0" y="104775"/>
                </a:moveTo>
                <a:cubicBezTo>
                  <a:pt x="15875" y="98425"/>
                  <a:pt x="33712" y="95663"/>
                  <a:pt x="47625" y="85725"/>
                </a:cubicBezTo>
                <a:cubicBezTo>
                  <a:pt x="56940" y="79071"/>
                  <a:pt x="55328" y="58663"/>
                  <a:pt x="66675" y="57150"/>
                </a:cubicBezTo>
                <a:cubicBezTo>
                  <a:pt x="107709" y="51679"/>
                  <a:pt x="149225" y="63500"/>
                  <a:pt x="190500" y="66675"/>
                </a:cubicBezTo>
                <a:cubicBezTo>
                  <a:pt x="196850" y="76200"/>
                  <a:pt x="200611" y="88099"/>
                  <a:pt x="209550" y="95250"/>
                </a:cubicBezTo>
                <a:cubicBezTo>
                  <a:pt x="217390" y="101522"/>
                  <a:pt x="228085" y="104775"/>
                  <a:pt x="238125" y="104775"/>
                </a:cubicBezTo>
                <a:cubicBezTo>
                  <a:pt x="279522" y="104775"/>
                  <a:pt x="320675" y="98425"/>
                  <a:pt x="361950" y="95250"/>
                </a:cubicBezTo>
                <a:cubicBezTo>
                  <a:pt x="371475" y="92075"/>
                  <a:pt x="380871" y="88483"/>
                  <a:pt x="390525" y="85725"/>
                </a:cubicBezTo>
                <a:cubicBezTo>
                  <a:pt x="403112" y="82129"/>
                  <a:pt x="416593" y="81357"/>
                  <a:pt x="428625" y="76200"/>
                </a:cubicBezTo>
                <a:cubicBezTo>
                  <a:pt x="439147" y="71691"/>
                  <a:pt x="446961" y="62270"/>
                  <a:pt x="457200" y="57150"/>
                </a:cubicBezTo>
                <a:cubicBezTo>
                  <a:pt x="466180" y="52660"/>
                  <a:pt x="476250" y="50800"/>
                  <a:pt x="485775" y="47625"/>
                </a:cubicBezTo>
                <a:cubicBezTo>
                  <a:pt x="492125" y="38100"/>
                  <a:pt x="495117" y="25117"/>
                  <a:pt x="504825" y="19050"/>
                </a:cubicBezTo>
                <a:cubicBezTo>
                  <a:pt x="521853" y="8407"/>
                  <a:pt x="561975" y="0"/>
                  <a:pt x="561975" y="0"/>
                </a:cubicBezTo>
                <a:cubicBezTo>
                  <a:pt x="574675" y="3175"/>
                  <a:pt x="588366" y="3671"/>
                  <a:pt x="600075" y="9525"/>
                </a:cubicBezTo>
                <a:cubicBezTo>
                  <a:pt x="672296" y="45636"/>
                  <a:pt x="638763" y="37002"/>
                  <a:pt x="685800" y="76200"/>
                </a:cubicBezTo>
                <a:cubicBezTo>
                  <a:pt x="694594" y="83529"/>
                  <a:pt x="703914" y="90601"/>
                  <a:pt x="714375" y="95250"/>
                </a:cubicBezTo>
                <a:cubicBezTo>
                  <a:pt x="732725" y="103405"/>
                  <a:pt x="771525" y="114300"/>
                  <a:pt x="771525" y="114300"/>
                </a:cubicBezTo>
                <a:cubicBezTo>
                  <a:pt x="854075" y="111125"/>
                  <a:pt x="936925" y="112486"/>
                  <a:pt x="1019175" y="104775"/>
                </a:cubicBezTo>
                <a:cubicBezTo>
                  <a:pt x="1039168" y="102901"/>
                  <a:pt x="1057275" y="92075"/>
                  <a:pt x="1076325" y="85725"/>
                </a:cubicBezTo>
                <a:lnTo>
                  <a:pt x="1133475" y="66675"/>
                </a:lnTo>
                <a:cubicBezTo>
                  <a:pt x="1143000" y="63500"/>
                  <a:pt x="1153696" y="62719"/>
                  <a:pt x="1162050" y="57150"/>
                </a:cubicBezTo>
                <a:cubicBezTo>
                  <a:pt x="1171575" y="50800"/>
                  <a:pt x="1180164" y="42749"/>
                  <a:pt x="1190625" y="38100"/>
                </a:cubicBezTo>
                <a:cubicBezTo>
                  <a:pt x="1208975" y="29945"/>
                  <a:pt x="1228725" y="25400"/>
                  <a:pt x="1247775" y="19050"/>
                </a:cubicBezTo>
                <a:cubicBezTo>
                  <a:pt x="1288769" y="5385"/>
                  <a:pt x="1266610" y="11960"/>
                  <a:pt x="1314450" y="0"/>
                </a:cubicBezTo>
                <a:cubicBezTo>
                  <a:pt x="1343025" y="3175"/>
                  <a:pt x="1372900" y="433"/>
                  <a:pt x="1400175" y="9525"/>
                </a:cubicBezTo>
                <a:cubicBezTo>
                  <a:pt x="1412954" y="13785"/>
                  <a:pt x="1418402" y="29476"/>
                  <a:pt x="1428750" y="38100"/>
                </a:cubicBezTo>
                <a:cubicBezTo>
                  <a:pt x="1437544" y="45429"/>
                  <a:pt x="1447386" y="51470"/>
                  <a:pt x="1457325" y="57150"/>
                </a:cubicBezTo>
                <a:cubicBezTo>
                  <a:pt x="1469653" y="64195"/>
                  <a:pt x="1483249" y="68895"/>
                  <a:pt x="1495425" y="76200"/>
                </a:cubicBezTo>
                <a:cubicBezTo>
                  <a:pt x="1515058" y="87980"/>
                  <a:pt x="1552575" y="114300"/>
                  <a:pt x="1552575" y="114300"/>
                </a:cubicBezTo>
                <a:cubicBezTo>
                  <a:pt x="1603375" y="111125"/>
                  <a:pt x="1654356" y="110103"/>
                  <a:pt x="1704975" y="104775"/>
                </a:cubicBezTo>
                <a:cubicBezTo>
                  <a:pt x="1714960" y="103724"/>
                  <a:pt x="1725625" y="101414"/>
                  <a:pt x="1733550" y="95250"/>
                </a:cubicBezTo>
                <a:cubicBezTo>
                  <a:pt x="1754816" y="78710"/>
                  <a:pt x="1768284" y="53044"/>
                  <a:pt x="1790700" y="38100"/>
                </a:cubicBezTo>
                <a:lnTo>
                  <a:pt x="1819275" y="19050"/>
                </a:lnTo>
                <a:cubicBezTo>
                  <a:pt x="1834781" y="21634"/>
                  <a:pt x="1884901" y="26934"/>
                  <a:pt x="1905000" y="38100"/>
                </a:cubicBezTo>
                <a:cubicBezTo>
                  <a:pt x="1925014" y="49219"/>
                  <a:pt x="1940430" y="68960"/>
                  <a:pt x="1962150" y="76200"/>
                </a:cubicBezTo>
                <a:cubicBezTo>
                  <a:pt x="1971675" y="79375"/>
                  <a:pt x="1981745" y="81235"/>
                  <a:pt x="1990725" y="85725"/>
                </a:cubicBezTo>
                <a:cubicBezTo>
                  <a:pt x="2039392" y="110059"/>
                  <a:pt x="1997729" y="104775"/>
                  <a:pt x="2047875" y="104775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179714" y="4262240"/>
            <a:ext cx="438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u-RU" altLang="ru-RU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][j] </a:t>
            </a:r>
            <a:r>
              <a:rPr lang="ru-RU" altLang="ru-RU" b="1" dirty="0">
                <a:latin typeface="Courier New" panose="02070309020205020404" pitchFamily="49" charset="0"/>
              </a:rPr>
              <a:t>= 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М[i][j] </a:t>
            </a:r>
            <a:endParaRPr lang="en-US" altLang="ru-RU" b="1" dirty="0" smtClean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  or </a:t>
            </a:r>
          </a:p>
          <a:p>
            <a:pPr>
              <a:spcBef>
                <a:spcPct val="0"/>
              </a:spcBef>
              <a:buNone/>
            </a:pP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	 </a:t>
            </a:r>
            <a:r>
              <a:rPr lang="en-US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 (</a:t>
            </a:r>
            <a:r>
              <a:rPr lang="ru-RU" altLang="ru-RU" b="1" dirty="0" smtClean="0">
                <a:solidFill>
                  <a:schemeClr val="bg1"/>
                </a:solidFill>
                <a:latin typeface="Courier New" panose="02070309020205020404" pitchFamily="49" charset="0"/>
              </a:rPr>
              <a:t>М[i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 and 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М[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k</a:t>
            </a:r>
            <a:r>
              <a:rPr lang="ru-RU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][j]</a:t>
            </a:r>
            <a:r>
              <a:rPr lang="en-US" altLang="ru-RU" b="1" dirty="0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  <a:endParaRPr lang="ru-RU" altLang="ru-RU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0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3661</Words>
  <Application>Microsoft Office PowerPoint</Application>
  <PresentationFormat>Экран (4:3)</PresentationFormat>
  <Paragraphs>1077</Paragraphs>
  <Slides>34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Cambria</vt:lpstr>
      <vt:lpstr>Courier New</vt:lpstr>
      <vt:lpstr>Symbol</vt:lpstr>
      <vt:lpstr>Times New Roman</vt:lpstr>
      <vt:lpstr>Тема Office</vt:lpstr>
      <vt:lpstr>Лекция № 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центра графа</vt:lpstr>
      <vt:lpstr>Понятие центра графа.</vt:lpstr>
      <vt:lpstr>Обходы графов</vt:lpstr>
      <vt:lpstr>Обходы графов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характеристика изобразительных средств алгоритмов</dc:title>
  <dc:creator>Kompik_P5Q</dc:creator>
  <cp:lastModifiedBy>Алексей Русаков</cp:lastModifiedBy>
  <cp:revision>269</cp:revision>
  <dcterms:created xsi:type="dcterms:W3CDTF">2011-11-20T19:46:02Z</dcterms:created>
  <dcterms:modified xsi:type="dcterms:W3CDTF">2019-04-12T10:46:08Z</dcterms:modified>
</cp:coreProperties>
</file>