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99" r:id="rId2"/>
    <p:sldId id="428" r:id="rId3"/>
    <p:sldId id="429" r:id="rId4"/>
    <p:sldId id="434" r:id="rId5"/>
    <p:sldId id="431" r:id="rId6"/>
    <p:sldId id="432" r:id="rId7"/>
    <p:sldId id="430" r:id="rId8"/>
    <p:sldId id="435" r:id="rId9"/>
    <p:sldId id="437" r:id="rId10"/>
    <p:sldId id="438" r:id="rId11"/>
    <p:sldId id="439" r:id="rId12"/>
    <p:sldId id="402" r:id="rId13"/>
    <p:sldId id="412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380" r:id="rId24"/>
    <p:sldId id="450" r:id="rId25"/>
    <p:sldId id="407" r:id="rId26"/>
    <p:sldId id="454" r:id="rId27"/>
    <p:sldId id="455" r:id="rId28"/>
    <p:sldId id="456" r:id="rId29"/>
    <p:sldId id="451" r:id="rId30"/>
    <p:sldId id="452" r:id="rId31"/>
    <p:sldId id="453" r:id="rId32"/>
    <p:sldId id="449" r:id="rId33"/>
    <p:sldId id="457" r:id="rId34"/>
    <p:sldId id="405" r:id="rId35"/>
    <p:sldId id="458" r:id="rId36"/>
    <p:sldId id="459" r:id="rId37"/>
    <p:sldId id="413" r:id="rId38"/>
    <p:sldId id="463" r:id="rId39"/>
    <p:sldId id="460" r:id="rId40"/>
    <p:sldId id="461" r:id="rId41"/>
    <p:sldId id="465" r:id="rId42"/>
    <p:sldId id="464" r:id="rId43"/>
    <p:sldId id="34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0CBBB33-573C-43E8-AF65-EF1AC994FB71}">
          <p14:sldIdLst>
            <p14:sldId id="399"/>
            <p14:sldId id="428"/>
            <p14:sldId id="429"/>
            <p14:sldId id="434"/>
            <p14:sldId id="431"/>
            <p14:sldId id="432"/>
            <p14:sldId id="430"/>
            <p14:sldId id="435"/>
            <p14:sldId id="437"/>
            <p14:sldId id="438"/>
            <p14:sldId id="439"/>
            <p14:sldId id="402"/>
            <p14:sldId id="412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380"/>
            <p14:sldId id="450"/>
            <p14:sldId id="407"/>
            <p14:sldId id="454"/>
            <p14:sldId id="455"/>
            <p14:sldId id="456"/>
            <p14:sldId id="451"/>
            <p14:sldId id="452"/>
            <p14:sldId id="453"/>
            <p14:sldId id="449"/>
            <p14:sldId id="457"/>
            <p14:sldId id="405"/>
            <p14:sldId id="458"/>
            <p14:sldId id="459"/>
            <p14:sldId id="413"/>
            <p14:sldId id="463"/>
            <p14:sldId id="460"/>
            <p14:sldId id="461"/>
            <p14:sldId id="465"/>
            <p14:sldId id="464"/>
            <p14:sldId id="349"/>
          </p14:sldIdLst>
        </p14:section>
        <p14:section name="Раздел без заголовка" id="{2208319F-F2C7-4614-AFB7-CDE9B62CAA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B2"/>
    <a:srgbClr val="0000CC"/>
    <a:srgbClr val="00FE73"/>
    <a:srgbClr val="B7FFD8"/>
    <a:srgbClr val="CCECFF"/>
    <a:srgbClr val="CBD9EB"/>
    <a:srgbClr val="92B1D6"/>
    <a:srgbClr val="FF8B8B"/>
    <a:srgbClr val="F9F96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5A5B7-192C-44E5-8CCE-4E6866979AAD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C7B2-838F-4A06-A3E0-65A3D26DE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3C1D-40D2-4359-8D47-BABC4039630B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1%83%D1%80,_%D0%AD%D0%B4%D0%B2%D0%B0%D1%80%D0%B4_%D0%A4%D0%BE%D1%80%D0%B5%D1%81%D1%8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%D0%97%D0%B0%D0%B4%D0%B0%D1%87%D0%B0_%D0%BE_%D0%BA%D1%80%D0%B0%D1%82%D1%87%D0%B0%D0%B9%D1%88%D0%B5%D0%BC_%D0%BF%D1%83%D1%82%D0%B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%D0%97%D0%B0%D0%B4%D0%B0%D1%87%D0%B0_%D0%BE_%D0%BA%D1%80%D0%B0%D1%82%D1%87%D0%B0%D0%B9%D1%88%D0%B5%D0%BC_%D0%BF%D1%83%D1%82%D0%B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%D0%97%D0%B0%D0%B4%D0%B0%D1%87%D0%B0_%D0%BE_%D0%BA%D1%80%D0%B0%D1%82%D1%87%D0%B0%D0%B9%D1%88%D0%B5%D0%BC_%D0%BF%D1%83%D1%82%D0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%D0%97%D0%B0%D0%B4%D0%B0%D1%87%D0%B0_%D0%BE_%D0%BA%D1%80%D0%B0%D1%82%D1%87%D0%B0%D0%B9%D1%88%D0%B5%D0%BC_%D0%BF%D1%83%D1%82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№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 графа.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168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Обходы графа.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Обходы графов</a:t>
            </a:r>
          </a:p>
          <a:p>
            <a:r>
              <a:rPr lang="ru-RU" sz="2400" b="1" i="1" dirty="0" smtClean="0"/>
              <a:t>В глубину (</a:t>
            </a:r>
            <a:r>
              <a:rPr lang="en-US" sz="2400" b="1" i="1" dirty="0" smtClean="0"/>
              <a:t>depth-first-search), </a:t>
            </a:r>
            <a:r>
              <a:rPr lang="en-US" sz="2400" b="1" i="1" dirty="0" err="1" smtClean="0"/>
              <a:t>dfs</a:t>
            </a:r>
            <a:r>
              <a:rPr lang="en-US" sz="2400" b="1" i="1" dirty="0" smtClean="0"/>
              <a:t>()</a:t>
            </a:r>
            <a:endParaRPr lang="ru-RU" sz="2400" b="1" i="1" dirty="0" smtClean="0"/>
          </a:p>
          <a:p>
            <a:endParaRPr lang="ru-RU" sz="2400" b="1" i="1" dirty="0"/>
          </a:p>
          <a:p>
            <a:endParaRPr lang="ru-RU" sz="2400" b="1" i="1" dirty="0" smtClean="0"/>
          </a:p>
          <a:p>
            <a:endParaRPr lang="ru-RU" sz="2400" b="1" i="1" dirty="0" smtClean="0"/>
          </a:p>
          <a:p>
            <a:r>
              <a:rPr lang="ru-RU" sz="2400" b="1" i="1" dirty="0" smtClean="0"/>
              <a:t>В ширину</a:t>
            </a:r>
            <a:r>
              <a:rPr lang="en-US" sz="2400" b="1" i="1" dirty="0" smtClean="0"/>
              <a:t> (breadth-first-search), </a:t>
            </a:r>
            <a:r>
              <a:rPr lang="en-US" sz="2400" b="1" i="1" dirty="0" err="1" smtClean="0"/>
              <a:t>bfs</a:t>
            </a:r>
            <a:r>
              <a:rPr lang="en-US" sz="2400" b="1" i="1" dirty="0" smtClean="0"/>
              <a:t>()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6960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Обходы графа.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Обходы графов</a:t>
            </a:r>
          </a:p>
          <a:p>
            <a:r>
              <a:rPr lang="ru-RU" sz="2400" b="1" i="1" dirty="0" smtClean="0"/>
              <a:t>В глубину (</a:t>
            </a:r>
            <a:r>
              <a:rPr lang="en-US" sz="2400" b="1" i="1" dirty="0" smtClean="0"/>
              <a:t>depth-first-search), </a:t>
            </a:r>
            <a:r>
              <a:rPr lang="en-US" sz="2400" b="1" i="1" dirty="0" err="1" smtClean="0"/>
              <a:t>dfs</a:t>
            </a:r>
            <a:r>
              <a:rPr lang="en-US" sz="2400" b="1" i="1" dirty="0" smtClean="0"/>
              <a:t>()</a:t>
            </a:r>
            <a:endParaRPr lang="ru-RU" sz="2400" b="1" i="1" dirty="0" smtClean="0"/>
          </a:p>
          <a:p>
            <a:endParaRPr lang="ru-RU" sz="2400" b="1" i="1" dirty="0"/>
          </a:p>
          <a:p>
            <a:endParaRPr lang="ru-RU" sz="2400" b="1" i="1" dirty="0" smtClean="0"/>
          </a:p>
          <a:p>
            <a:endParaRPr lang="ru-RU" sz="2400" b="1" i="1" dirty="0" smtClean="0"/>
          </a:p>
          <a:p>
            <a:r>
              <a:rPr lang="ru-RU" sz="2400" b="1" i="1" dirty="0" smtClean="0"/>
              <a:t>В ширину</a:t>
            </a:r>
            <a:r>
              <a:rPr lang="en-US" sz="2400" b="1" i="1" dirty="0" smtClean="0"/>
              <a:t> (breadth-first-search), </a:t>
            </a:r>
            <a:r>
              <a:rPr lang="en-US" sz="2400" b="1" i="1" dirty="0" err="1" smtClean="0"/>
              <a:t>bfs</a:t>
            </a:r>
            <a:r>
              <a:rPr lang="en-US" sz="2400" b="1" i="1" dirty="0" smtClean="0"/>
              <a:t>()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696075" cy="1076325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78877" y="3995951"/>
            <a:ext cx="81856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Поиск в ширину работает путем последовательного просмотра отдельных уровней графа, начиная с узла-источника </a:t>
            </a:r>
            <a:r>
              <a:rPr lang="en-US" sz="2200" i="1" dirty="0" smtClean="0"/>
              <a:t>u</a:t>
            </a:r>
            <a:r>
              <a:rPr lang="ru-RU" sz="2200" dirty="0" smtClean="0"/>
              <a:t> (подобно распространению волны от источника).</a:t>
            </a:r>
            <a:endParaRPr lang="ru-RU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Обходы графа.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Обходы графов</a:t>
            </a:r>
          </a:p>
          <a:p>
            <a:r>
              <a:rPr lang="ru-RU" sz="2400" b="1" i="1" dirty="0" smtClean="0"/>
              <a:t>В глубину (</a:t>
            </a:r>
            <a:r>
              <a:rPr lang="en-US" sz="2400" b="1" i="1" dirty="0" smtClean="0"/>
              <a:t>depth-first-search), </a:t>
            </a:r>
            <a:r>
              <a:rPr lang="en-US" sz="2400" b="1" i="1" dirty="0" err="1" smtClean="0"/>
              <a:t>dfs</a:t>
            </a:r>
            <a:r>
              <a:rPr lang="en-US" sz="2400" b="1" i="1" dirty="0" smtClean="0"/>
              <a:t>(u)</a:t>
            </a:r>
            <a:endParaRPr lang="ru-RU" sz="2400" b="1" i="1" dirty="0" smtClean="0"/>
          </a:p>
          <a:p>
            <a:endParaRPr lang="ru-RU" sz="2400" b="1" i="1" dirty="0"/>
          </a:p>
          <a:p>
            <a:endParaRPr lang="ru-RU" sz="2400" b="1" i="1" dirty="0" smtClean="0"/>
          </a:p>
          <a:p>
            <a:endParaRPr lang="ru-RU" sz="2400" b="1" i="1" dirty="0" smtClean="0"/>
          </a:p>
          <a:p>
            <a:r>
              <a:rPr lang="ru-RU" sz="2400" b="1" i="1" dirty="0" smtClean="0"/>
              <a:t>В ширину</a:t>
            </a:r>
            <a:r>
              <a:rPr lang="en-US" sz="2400" b="1" i="1" dirty="0" smtClean="0"/>
              <a:t> (breadth-first-search), </a:t>
            </a:r>
            <a:r>
              <a:rPr lang="en-US" sz="2400" b="1" i="1" dirty="0" err="1" smtClean="0"/>
              <a:t>bfs</a:t>
            </a:r>
            <a:r>
              <a:rPr lang="en-US" sz="2400" b="1" i="1" dirty="0" smtClean="0"/>
              <a:t>(u)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696075" cy="10763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70720" y="5059813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Поиск в ширину был формально предложен </a:t>
            </a:r>
            <a:r>
              <a:rPr lang="ru-RU" dirty="0" smtClean="0">
                <a:hlinkClick r:id="rId3" tooltip="Мур, Эдвард Форест"/>
              </a:rPr>
              <a:t>Э. Ф. Муром</a:t>
            </a:r>
            <a:r>
              <a:rPr lang="ru-RU" dirty="0" smtClean="0"/>
              <a:t> в контексте </a:t>
            </a:r>
            <a:r>
              <a:rPr lang="ru-RU" b="1" i="1" dirty="0" smtClean="0">
                <a:solidFill>
                  <a:srgbClr val="0070C0"/>
                </a:solidFill>
              </a:rPr>
              <a:t>поиска пути в лабиринте</a:t>
            </a:r>
            <a:r>
              <a:rPr lang="en-US" b="1" i="1" dirty="0">
                <a:solidFill>
                  <a:srgbClr val="0070C0"/>
                </a:solidFill>
              </a:rPr>
              <a:t>.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89795" y="5818709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Ли независимо открыл этот же алгоритм при формализации алгоритмов трассировки печатных плат в 1961 </a:t>
            </a:r>
            <a:r>
              <a:rPr lang="ru-RU" dirty="0" smtClean="0"/>
              <a:t>году (алгоритм волновой трассировки, </a:t>
            </a:r>
            <a:r>
              <a:rPr lang="ru-RU" b="1" i="1" dirty="0" smtClean="0">
                <a:solidFill>
                  <a:srgbClr val="0070C0"/>
                </a:solidFill>
              </a:rPr>
              <a:t>алгоритм поиска кратчайшего пути на планарном графе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8877" y="3995951"/>
            <a:ext cx="81856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Поиск в ширину работает путем последовательного просмотра отдельных уровней графа, начиная с узла-источника </a:t>
            </a:r>
            <a:r>
              <a:rPr lang="en-US" sz="2200" i="1" dirty="0" smtClean="0"/>
              <a:t>u</a:t>
            </a:r>
            <a:r>
              <a:rPr lang="ru-RU" sz="2200" dirty="0" smtClean="0"/>
              <a:t> (подобно распространению волны от источника).</a:t>
            </a:r>
            <a:endParaRPr lang="ru-RU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7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96009"/>
            <a:ext cx="65817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96009"/>
            <a:ext cx="6581775" cy="333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5" y="3229384"/>
            <a:ext cx="6591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96009"/>
            <a:ext cx="6581775" cy="333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5" y="3229384"/>
            <a:ext cx="6591300" cy="857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205" y="2486868"/>
            <a:ext cx="65722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96009"/>
            <a:ext cx="6581775" cy="333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5" y="3229384"/>
            <a:ext cx="6591300" cy="857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205" y="2486868"/>
            <a:ext cx="6572250" cy="276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205" y="4118632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центра графа. </a:t>
            </a:r>
            <a:r>
              <a:rPr lang="ru-R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Эксцентриситет вершины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ecc</a:t>
            </a:r>
            <a:r>
              <a:rPr lang="en-US" sz="2400" b="1" i="1" dirty="0" smtClean="0">
                <a:solidFill>
                  <a:srgbClr val="7030A0"/>
                </a:solidFill>
              </a:rPr>
              <a:t>(v)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3524" y="1979779"/>
            <a:ext cx="8813697" cy="412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Пусть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 —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произвольная вершина орграфа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=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, 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Эксцентриситет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или максимальное удаление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вершины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v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определяется как</a:t>
            </a:r>
          </a:p>
          <a:p>
            <a:pPr marL="8890" indent="457200" algn="just">
              <a:lnSpc>
                <a:spcPct val="150000"/>
              </a:lnSpc>
              <a:spcBef>
                <a:spcPts val="385"/>
              </a:spcBef>
              <a:spcAft>
                <a:spcPts val="0"/>
              </a:spcAft>
              <a:tabLst>
                <a:tab pos="73787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ecc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(v) = m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ах{минимальная длина пути от вершины 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 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до вершины 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  <a:tabLst>
                <a:tab pos="3441065" algn="l"/>
              </a:tabLst>
            </a:pPr>
            <a:r>
              <a:rPr lang="en-US" sz="1050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50" b="1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</a:t>
            </a:r>
            <a:r>
              <a:rPr lang="ru-RU" sz="1050" b="1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50" b="1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</a:t>
            </a:r>
            <a:r>
              <a:rPr lang="ru-RU" sz="1050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</a:t>
            </a:r>
            <a:r>
              <a:rPr lang="en-US" sz="1050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1050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50" b="1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indent="457200" algn="just">
              <a:lnSpc>
                <a:spcPct val="150000"/>
              </a:lnSpc>
            </a:pPr>
            <a:r>
              <a:rPr lang="ru-RU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Центром орграфа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ru-RU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(по формированию)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вершина (вершины)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минимальным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эксцентриситетом, при котором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максимальное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расстояние (длина пути) </a:t>
            </a:r>
            <a:r>
              <a:rPr lang="ru-RU" strike="sngStrik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до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других</a:t>
            </a:r>
            <a:r>
              <a:rPr lang="ru-RU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вершин минимально.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Центром </a:t>
            </a:r>
            <a:r>
              <a:rPr lang="ru-RU" b="1" i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(по управлению)</a:t>
            </a:r>
            <a:r>
              <a:rPr lang="ru-RU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орграфа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вершина (вершины)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минимальным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эксцентриситетом, при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котором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максимальное расстояние (длина пути) </a:t>
            </a:r>
            <a:r>
              <a:rPr lang="ru-RU" b="1" strike="sngStrik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</a:t>
            </a:r>
            <a:r>
              <a:rPr lang="ru-RU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до</a:t>
            </a:r>
            <a:r>
              <a:rPr lang="en-US" b="1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других </a:t>
            </a:r>
            <a:r>
              <a:rPr lang="en-US" b="1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вершин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минимально.</a:t>
            </a: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96009"/>
            <a:ext cx="6581775" cy="333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5" y="3229384"/>
            <a:ext cx="6591300" cy="857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205" y="2486868"/>
            <a:ext cx="6572250" cy="276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205" y="4118632"/>
            <a:ext cx="6619875" cy="914400"/>
          </a:xfrm>
          <a:prstGeom prst="rect">
            <a:avLst/>
          </a:prstGeom>
        </p:spPr>
      </p:pic>
      <p:sp>
        <p:nvSpPr>
          <p:cNvPr id="9" name="AutoShape 40"/>
          <p:cNvSpPr>
            <a:spLocks noChangeArrowheads="1"/>
          </p:cNvSpPr>
          <p:nvPr/>
        </p:nvSpPr>
        <p:spPr bwMode="auto">
          <a:xfrm>
            <a:off x="5004048" y="995401"/>
            <a:ext cx="3686251" cy="632937"/>
          </a:xfrm>
          <a:prstGeom prst="wedgeRoundRectCallout">
            <a:avLst>
              <a:gd name="adj1" fmla="val -95953"/>
              <a:gd name="adj2" fmla="val 7282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1" dirty="0" smtClean="0">
                <a:latin typeface="Arial" charset="0"/>
              </a:rPr>
              <a:t>Это конкретно какую?</a:t>
            </a:r>
            <a:endParaRPr lang="ru-RU" sz="24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924675" cy="3705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96009"/>
            <a:ext cx="6581775" cy="333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5" y="3229384"/>
            <a:ext cx="6591300" cy="857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205" y="2486868"/>
            <a:ext cx="6572250" cy="276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205" y="4118632"/>
            <a:ext cx="6619875" cy="914400"/>
          </a:xfrm>
          <a:prstGeom prst="rect">
            <a:avLst/>
          </a:prstGeom>
        </p:spPr>
      </p:pic>
      <p:sp>
        <p:nvSpPr>
          <p:cNvPr id="9" name="AutoShape 40"/>
          <p:cNvSpPr>
            <a:spLocks noChangeArrowheads="1"/>
          </p:cNvSpPr>
          <p:nvPr/>
        </p:nvSpPr>
        <p:spPr bwMode="auto">
          <a:xfrm>
            <a:off x="1701205" y="1683999"/>
            <a:ext cx="7070627" cy="632937"/>
          </a:xfrm>
          <a:prstGeom prst="wedgeRoundRectCallout">
            <a:avLst>
              <a:gd name="adj1" fmla="val -52037"/>
              <a:gd name="adj2" fmla="val -21987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1" dirty="0" smtClean="0">
                <a:latin typeface="Arial" charset="0"/>
              </a:rPr>
              <a:t>В лексикографическом порядке!</a:t>
            </a:r>
            <a:endParaRPr lang="ru-RU" sz="24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11" y="3311649"/>
            <a:ext cx="6581775" cy="333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86" y="3645024"/>
            <a:ext cx="6591300" cy="857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11" y="3063999"/>
            <a:ext cx="6572250" cy="276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86" y="1381360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Обходы графов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Обходы графов</a:t>
            </a:r>
          </a:p>
          <a:p>
            <a:r>
              <a:rPr lang="ru-RU" sz="2400" b="1" i="1" dirty="0" smtClean="0"/>
              <a:t>В глубину (</a:t>
            </a:r>
            <a:r>
              <a:rPr lang="en-US" sz="2400" b="1" i="1" dirty="0" smtClean="0"/>
              <a:t>depth-first-search), </a:t>
            </a:r>
            <a:r>
              <a:rPr lang="en-US" sz="2400" b="1" i="1" dirty="0" err="1" smtClean="0"/>
              <a:t>dfs</a:t>
            </a:r>
            <a:r>
              <a:rPr lang="en-US" sz="2400" b="1" i="1" dirty="0" smtClean="0"/>
              <a:t>()</a:t>
            </a:r>
            <a:endParaRPr lang="ru-RU" sz="2400" b="1" i="1" dirty="0" smtClean="0"/>
          </a:p>
          <a:p>
            <a:pPr marL="0" indent="0">
              <a:buNone/>
            </a:pPr>
            <a:endParaRPr lang="ru-RU" sz="2400" b="1" i="1" dirty="0" smtClean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88640"/>
            <a:ext cx="2333625" cy="12573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5574" y="2305820"/>
            <a:ext cx="646078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Пусть а – стартовая вершина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Переходим из нее в вершину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переходим в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из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переходим в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переходим в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Все вершины графа посещены, получили </a:t>
            </a:r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глубинное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остовное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дерево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01" y="4005064"/>
            <a:ext cx="19526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0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в глубину: три цвета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/>
              <a:t>В ряде случаев </a:t>
            </a:r>
            <a:r>
              <a:rPr lang="ru-RU" sz="2400" b="1" i="1" dirty="0" smtClean="0">
                <a:solidFill>
                  <a:srgbClr val="7030A0"/>
                </a:solidFill>
              </a:rPr>
              <a:t>используют три цвета </a:t>
            </a:r>
            <a:r>
              <a:rPr lang="ru-RU" sz="2400" b="1" i="1" dirty="0" smtClean="0"/>
              <a:t>окраски (маркировки) вершин</a:t>
            </a:r>
          </a:p>
          <a:p>
            <a:r>
              <a:rPr lang="ru-RU" sz="2400" b="1" i="1" dirty="0" smtClean="0"/>
              <a:t>Белая </a:t>
            </a:r>
            <a:r>
              <a:rPr lang="ru-RU" sz="2400" b="1" dirty="0" smtClean="0"/>
              <a:t>(</a:t>
            </a:r>
            <a:r>
              <a:rPr lang="en-US" sz="2400" b="1" dirty="0" smtClean="0"/>
              <a:t>mark [v]=</a:t>
            </a:r>
            <a:r>
              <a:rPr lang="ru-RU" sz="2400" b="1" dirty="0" smtClean="0"/>
              <a:t>0)</a:t>
            </a:r>
            <a:r>
              <a:rPr lang="en-US" sz="2400" dirty="0" smtClean="0"/>
              <a:t>,</a:t>
            </a:r>
            <a:r>
              <a:rPr lang="ru-RU" sz="2400" dirty="0" smtClean="0"/>
              <a:t> если вершина </a:t>
            </a:r>
            <a:r>
              <a:rPr lang="ru-RU" sz="2400" b="1" i="1" dirty="0" smtClean="0">
                <a:solidFill>
                  <a:srgbClr val="00B050"/>
                </a:solidFill>
              </a:rPr>
              <a:t>не посещалась</a:t>
            </a:r>
            <a:r>
              <a:rPr lang="ru-RU" sz="2400" dirty="0" smtClean="0"/>
              <a:t>, то есть к ней процедура </a:t>
            </a:r>
            <a:r>
              <a:rPr lang="en-US" sz="2400" dirty="0" err="1" smtClean="0"/>
              <a:t>dfs</a:t>
            </a:r>
            <a:r>
              <a:rPr lang="en-US" sz="2400" dirty="0" smtClean="0"/>
              <a:t>() </a:t>
            </a:r>
            <a:r>
              <a:rPr lang="ru-RU" sz="2400" dirty="0" smtClean="0"/>
              <a:t>не применялась</a:t>
            </a:r>
          </a:p>
          <a:p>
            <a:endParaRPr lang="ru-RU" sz="2400" b="1" i="1" dirty="0" smtClean="0"/>
          </a:p>
          <a:p>
            <a:r>
              <a:rPr lang="ru-RU" sz="2400" b="1" i="1" dirty="0" smtClean="0"/>
              <a:t>серая </a:t>
            </a:r>
            <a:r>
              <a:rPr lang="ru-RU" sz="2400" b="1" dirty="0" smtClean="0"/>
              <a:t>(</a:t>
            </a:r>
            <a:r>
              <a:rPr lang="en-US" sz="2400" b="1" dirty="0"/>
              <a:t>mark [v]= </a:t>
            </a:r>
            <a:r>
              <a:rPr lang="ru-RU" sz="2400" b="1" dirty="0" smtClean="0"/>
              <a:t>1)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если вершина </a:t>
            </a:r>
            <a:r>
              <a:rPr lang="ru-RU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посещается</a:t>
            </a:r>
            <a:r>
              <a:rPr lang="ru-RU" sz="2400" i="1" dirty="0" smtClean="0"/>
              <a:t>,</a:t>
            </a:r>
            <a:r>
              <a:rPr lang="ru-RU" sz="2400" dirty="0" smtClean="0"/>
              <a:t> то есть обработка всех смежных с ней вершин не завершена</a:t>
            </a:r>
            <a:endParaRPr lang="ru-RU" sz="2400" dirty="0"/>
          </a:p>
          <a:p>
            <a:endParaRPr lang="ru-RU" sz="2400" b="1" i="1" dirty="0"/>
          </a:p>
          <a:p>
            <a:r>
              <a:rPr lang="ru-RU" sz="2400" b="1" i="1" dirty="0" smtClean="0"/>
              <a:t>черная </a:t>
            </a:r>
            <a:r>
              <a:rPr lang="ru-RU" sz="2400" b="1" dirty="0" smtClean="0"/>
              <a:t>(</a:t>
            </a:r>
            <a:r>
              <a:rPr lang="en-US" sz="2400" b="1" dirty="0"/>
              <a:t>mark [v]= </a:t>
            </a:r>
            <a:r>
              <a:rPr lang="ru-RU" sz="2400" b="1" dirty="0" smtClean="0"/>
              <a:t>2)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если </a:t>
            </a:r>
            <a:r>
              <a:rPr lang="ru-RU" sz="2400" dirty="0" smtClean="0"/>
              <a:t>для данной вершины </a:t>
            </a:r>
            <a:r>
              <a:rPr lang="ru-RU" sz="2400" dirty="0"/>
              <a:t>обработка всех смежных с ней вершин </a:t>
            </a:r>
            <a:r>
              <a:rPr lang="ru-RU" sz="2400" b="1" i="1" dirty="0" smtClean="0">
                <a:solidFill>
                  <a:schemeClr val="accent6">
                    <a:lumMod val="75000"/>
                  </a:schemeClr>
                </a:solidFill>
              </a:rPr>
              <a:t>завершено</a:t>
            </a:r>
            <a:endParaRPr lang="ru-RU" sz="2400" b="1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102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графа: построение глубинного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остовного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леса (</a:t>
            </a:r>
            <a:r>
              <a:rPr lang="ru-RU" sz="36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85" y="1628800"/>
            <a:ext cx="7341030" cy="4368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864" y="312673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00B0F0"/>
                </a:solidFill>
              </a:rPr>
              <a:t>(</a:t>
            </a:r>
            <a:r>
              <a:rPr lang="ru-RU" sz="2400" b="1" i="1" dirty="0" smtClean="0">
                <a:solidFill>
                  <a:srgbClr val="00B0F0"/>
                </a:solidFill>
              </a:rPr>
              <a:t>ребро дерева)</a:t>
            </a:r>
            <a:endParaRPr lang="ru-RU" sz="24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93" y="639936"/>
            <a:ext cx="7698207" cy="6165304"/>
          </a:xfrm>
          <a:prstGeom prst="rect">
            <a:avLst/>
          </a:prstGeom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обхода графа: построение ГОЛ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7904" y="908720"/>
            <a:ext cx="41044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обхода графа: построение ГОЛ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7904" y="908720"/>
            <a:ext cx="41044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72" y="1279872"/>
            <a:ext cx="5627432" cy="45033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68672" y="1223168"/>
            <a:ext cx="5769024" cy="855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обхода графа: построение ГОЛ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7904" y="908720"/>
            <a:ext cx="41044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347763"/>
            <a:ext cx="5769024" cy="855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53067"/>
            <a:ext cx="5620679" cy="41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обхода графа: построение ГОЛ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3181350" cy="4248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5" y="2216018"/>
            <a:ext cx="5796135" cy="46419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45707" y="1124744"/>
            <a:ext cx="41044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81130"/>
              </p:ext>
            </p:extLst>
          </p:nvPr>
        </p:nvGraphicFramePr>
        <p:xfrm>
          <a:off x="3456484" y="959023"/>
          <a:ext cx="5387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dfn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parent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9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Центр, радиус и диаметр графа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(вариант 2)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Геодезическим расстоянием</a:t>
            </a:r>
            <a:r>
              <a:rPr lang="ru-RU" sz="2000" dirty="0" smtClean="0"/>
              <a:t> </a:t>
            </a:r>
            <a:r>
              <a:rPr lang="ru-RU" sz="2000" dirty="0"/>
              <a:t>между двумя </a:t>
            </a:r>
            <a:r>
              <a:rPr lang="ru-RU" sz="2000" dirty="0" smtClean="0"/>
              <a:t>вершинами графа</a:t>
            </a:r>
          </a:p>
          <a:p>
            <a:pPr marL="0" indent="0">
              <a:buNone/>
            </a:pPr>
            <a:r>
              <a:rPr lang="ru-RU" sz="2000" dirty="0" smtClean="0"/>
              <a:t>называется </a:t>
            </a:r>
            <a:r>
              <a:rPr lang="ru-RU" sz="2000" dirty="0"/>
              <a:t>число рёбер в </a:t>
            </a:r>
            <a:r>
              <a:rPr lang="ru-RU" sz="2000" dirty="0" smtClean="0">
                <a:hlinkClick r:id="rId2" tooltip="Задача о кратчайшем пути"/>
              </a:rPr>
              <a:t>кратчайшем пути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2017"/>
            <a:ext cx="7994494" cy="16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обхода графа: построение ГОЛ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3181350" cy="424815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9822"/>
              </p:ext>
            </p:extLst>
          </p:nvPr>
        </p:nvGraphicFramePr>
        <p:xfrm>
          <a:off x="3456484" y="959023"/>
          <a:ext cx="5387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dfn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parent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обхода графа: построение ГОЛ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3181350" cy="4248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58" y="2852936"/>
            <a:ext cx="5638800" cy="3609975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9822"/>
              </p:ext>
            </p:extLst>
          </p:nvPr>
        </p:nvGraphicFramePr>
        <p:xfrm>
          <a:off x="3456484" y="959023"/>
          <a:ext cx="5387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dfn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parent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 поиска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380286" cy="55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 поиска в глубину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60032" y="1196752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908720"/>
            <a:ext cx="8639175" cy="18097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5536" y="908720"/>
            <a:ext cx="741682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2929136"/>
            <a:ext cx="4705350" cy="876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929136"/>
            <a:ext cx="25336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Топологическая сортировка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124744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Топологическая сортировка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 — упорядочивание вершин </a:t>
            </a:r>
            <a:r>
              <a:rPr lang="ru-RU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бесконтурного</a:t>
            </a: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(ациклического)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ориентированного графа согласно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частичному порядку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заданному ребрами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орграфа на множестве его </a:t>
            </a: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вершин, т.е. это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 линейного упорядочивания вершин ациклического орграфа таким образом, что если существует </a:t>
            </a:r>
            <a:r>
              <a:rPr lang="ru-RU" sz="20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дуга </a:t>
            </a:r>
            <a:r>
              <a:rPr lang="ru-RU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вершины </a:t>
            </a:r>
            <a:r>
              <a:rPr lang="en-US" sz="2000" b="1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вершине </a:t>
            </a:r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то в упорядоченном списке вершин орграфа </a:t>
            </a:r>
            <a:r>
              <a:rPr lang="ru-RU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вершина </a:t>
            </a:r>
            <a:r>
              <a:rPr lang="en-US" sz="20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предшествует</a:t>
            </a:r>
            <a:r>
              <a:rPr lang="ru-RU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вершине </a:t>
            </a:r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7563"/>
            <a:ext cx="9144000" cy="8040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160496"/>
            <a:ext cx="2736304" cy="27515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160496"/>
            <a:ext cx="3981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Топологическая сортировка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32706"/>
            <a:ext cx="8128595" cy="5948812"/>
          </a:xfrm>
          <a:prstGeom prst="rect">
            <a:avLst/>
          </a:prstGeom>
        </p:spPr>
      </p:pic>
      <p:sp>
        <p:nvSpPr>
          <p:cNvPr id="4" name="AutoShape 40"/>
          <p:cNvSpPr>
            <a:spLocks noChangeArrowheads="1"/>
          </p:cNvSpPr>
          <p:nvPr/>
        </p:nvSpPr>
        <p:spPr bwMode="auto">
          <a:xfrm>
            <a:off x="5988992" y="6021288"/>
            <a:ext cx="2930675" cy="632937"/>
          </a:xfrm>
          <a:prstGeom prst="wedgeRoundRectCallout">
            <a:avLst>
              <a:gd name="adj1" fmla="val -55385"/>
              <a:gd name="adj2" fmla="val -359082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1" dirty="0" smtClean="0">
                <a:latin typeface="Arial" charset="0"/>
              </a:rPr>
              <a:t>В чем «подвох»?</a:t>
            </a:r>
            <a:endParaRPr lang="ru-RU" sz="24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-3810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Топологическая сортировка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32706"/>
            <a:ext cx="8128595" cy="5948812"/>
          </a:xfrm>
          <a:prstGeom prst="rect">
            <a:avLst/>
          </a:prstGeom>
        </p:spPr>
      </p:pic>
      <p:sp>
        <p:nvSpPr>
          <p:cNvPr id="4" name="AutoShape 40"/>
          <p:cNvSpPr>
            <a:spLocks noChangeArrowheads="1"/>
          </p:cNvSpPr>
          <p:nvPr/>
        </p:nvSpPr>
        <p:spPr bwMode="auto">
          <a:xfrm>
            <a:off x="5988992" y="6021288"/>
            <a:ext cx="2930675" cy="632937"/>
          </a:xfrm>
          <a:prstGeom prst="wedgeRoundRectCallout">
            <a:avLst>
              <a:gd name="adj1" fmla="val -55385"/>
              <a:gd name="adj2" fmla="val -359082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1" dirty="0" smtClean="0">
                <a:latin typeface="Arial" charset="0"/>
              </a:rPr>
              <a:t>Алгоритм </a:t>
            </a:r>
            <a:r>
              <a:rPr lang="ru-RU" sz="2000" b="1" dirty="0" err="1" smtClean="0">
                <a:latin typeface="Arial" charset="0"/>
              </a:rPr>
              <a:t>Тарьяна</a:t>
            </a:r>
            <a:endParaRPr lang="ru-RU" sz="24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AutoShape 40"/>
          <p:cNvSpPr>
            <a:spLocks noChangeArrowheads="1"/>
          </p:cNvSpPr>
          <p:nvPr/>
        </p:nvSpPr>
        <p:spPr bwMode="auto">
          <a:xfrm>
            <a:off x="6007248" y="2060848"/>
            <a:ext cx="2930675" cy="1800200"/>
          </a:xfrm>
          <a:prstGeom prst="wedgeRoundRectCallout">
            <a:avLst>
              <a:gd name="adj1" fmla="val -115187"/>
              <a:gd name="adj2" fmla="val 5658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Если вершина </a:t>
            </a:r>
            <a:r>
              <a:rPr lang="ru-RU" sz="2000" b="1" i="1" dirty="0"/>
              <a:t>серая</a:t>
            </a:r>
            <a:r>
              <a:rPr lang="ru-RU" sz="2000" dirty="0"/>
              <a:t> — найден цикл, топологическая сортировка </a:t>
            </a:r>
            <a:r>
              <a:rPr lang="ru-RU" sz="2000" b="1" i="1" dirty="0">
                <a:solidFill>
                  <a:srgbClr val="FF0000"/>
                </a:solidFill>
              </a:rPr>
              <a:t>невозможна</a:t>
            </a:r>
            <a:r>
              <a:rPr lang="ru-RU" sz="2000" dirty="0"/>
              <a:t>.</a:t>
            </a:r>
            <a:endParaRPr lang="ru-RU" sz="24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 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сильно связанные компоненты графа (практика)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2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(1/2)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79872"/>
            <a:ext cx="534271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Центр, радиус и диаметр графа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(вариант 2)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Геодезическим расстоянием</a:t>
            </a:r>
            <a:r>
              <a:rPr lang="ru-RU" sz="2000" dirty="0" smtClean="0"/>
              <a:t> </a:t>
            </a:r>
            <a:r>
              <a:rPr lang="ru-RU" sz="2000" dirty="0"/>
              <a:t>между двумя </a:t>
            </a:r>
            <a:r>
              <a:rPr lang="ru-RU" sz="2000" dirty="0" smtClean="0"/>
              <a:t>вершинами графа</a:t>
            </a:r>
          </a:p>
          <a:p>
            <a:pPr marL="0" indent="0">
              <a:buNone/>
            </a:pPr>
            <a:r>
              <a:rPr lang="ru-RU" sz="2000" dirty="0" smtClean="0"/>
              <a:t>называется </a:t>
            </a:r>
            <a:r>
              <a:rPr lang="ru-RU" sz="2000" dirty="0"/>
              <a:t>число рёбер в </a:t>
            </a:r>
            <a:r>
              <a:rPr lang="ru-RU" sz="2000" dirty="0" smtClean="0">
                <a:hlinkClick r:id="rId2" tooltip="Задача о кратчайшем пути"/>
              </a:rPr>
              <a:t>кратчайшем пути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2017"/>
            <a:ext cx="7994494" cy="1614487"/>
          </a:xfrm>
          <a:prstGeom prst="rect">
            <a:avLst/>
          </a:prstGeom>
        </p:spPr>
      </p:pic>
      <p:sp>
        <p:nvSpPr>
          <p:cNvPr id="7" name="AutoShape 40"/>
          <p:cNvSpPr>
            <a:spLocks noChangeArrowheads="1"/>
          </p:cNvSpPr>
          <p:nvPr/>
        </p:nvSpPr>
        <p:spPr bwMode="auto">
          <a:xfrm>
            <a:off x="2987824" y="4151518"/>
            <a:ext cx="2648867" cy="632937"/>
          </a:xfrm>
          <a:prstGeom prst="wedgeRoundRectCallout">
            <a:avLst>
              <a:gd name="adj1" fmla="val -121246"/>
              <a:gd name="adj2" fmla="val -158932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1" dirty="0" smtClean="0">
                <a:latin typeface="Arial" charset="0"/>
              </a:rPr>
              <a:t>Латинская буква </a:t>
            </a:r>
            <a:r>
              <a:rPr lang="ru-RU" sz="2000" b="1" i="1" dirty="0" smtClean="0">
                <a:latin typeface="Arial" charset="0"/>
              </a:rPr>
              <a:t>е</a:t>
            </a:r>
            <a:endParaRPr lang="ru-RU" sz="24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(2/2)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45592"/>
            <a:ext cx="6313482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ширину: нахождение кратчайшего пути в лабиринте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8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63691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9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Центр, радиус и диаметр графа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(вариант 2)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Геодезическим расстоянием</a:t>
            </a:r>
            <a:r>
              <a:rPr lang="ru-RU" sz="2000" dirty="0" smtClean="0"/>
              <a:t> </a:t>
            </a:r>
            <a:r>
              <a:rPr lang="ru-RU" sz="2000" dirty="0"/>
              <a:t>между двумя </a:t>
            </a:r>
            <a:r>
              <a:rPr lang="ru-RU" sz="2000" dirty="0" smtClean="0"/>
              <a:t>вершинами графа</a:t>
            </a:r>
          </a:p>
          <a:p>
            <a:pPr marL="0" indent="0">
              <a:buNone/>
            </a:pPr>
            <a:r>
              <a:rPr lang="ru-RU" sz="2000" dirty="0" smtClean="0"/>
              <a:t>называется </a:t>
            </a:r>
            <a:r>
              <a:rPr lang="ru-RU" sz="2000" dirty="0"/>
              <a:t>число рёбер в </a:t>
            </a:r>
            <a:r>
              <a:rPr lang="ru-RU" sz="2000" dirty="0" smtClean="0">
                <a:hlinkClick r:id="rId2" tooltip="Задача о кратчайшем пути"/>
              </a:rPr>
              <a:t>кратчайшем пути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2017"/>
            <a:ext cx="7994494" cy="161448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644602"/>
            <a:ext cx="7866229" cy="12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Центр, радиус и диаметр графа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(вариант 2)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Геодезическим расстоянием</a:t>
            </a:r>
            <a:r>
              <a:rPr lang="ru-RU" sz="2000" dirty="0" smtClean="0"/>
              <a:t> </a:t>
            </a:r>
            <a:r>
              <a:rPr lang="ru-RU" sz="2000" dirty="0"/>
              <a:t>между двумя </a:t>
            </a:r>
            <a:r>
              <a:rPr lang="ru-RU" sz="2000" dirty="0" smtClean="0"/>
              <a:t>вершинами графа</a:t>
            </a:r>
          </a:p>
          <a:p>
            <a:pPr marL="0" indent="0">
              <a:buNone/>
            </a:pPr>
            <a:r>
              <a:rPr lang="ru-RU" sz="2000" dirty="0" smtClean="0"/>
              <a:t>называется </a:t>
            </a:r>
            <a:r>
              <a:rPr lang="ru-RU" sz="2000" dirty="0"/>
              <a:t>число рёбер в </a:t>
            </a:r>
            <a:r>
              <a:rPr lang="ru-RU" sz="2000" dirty="0" smtClean="0">
                <a:hlinkClick r:id="rId2" tooltip="Задача о кратчайшем пути"/>
              </a:rPr>
              <a:t>кратчайшем пути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2017"/>
            <a:ext cx="7994494" cy="161448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644602"/>
            <a:ext cx="7866229" cy="122455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1" y="4855815"/>
            <a:ext cx="7901019" cy="16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центра графа.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Эксцентриситет вершины</a:t>
            </a: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3525" y="1979779"/>
            <a:ext cx="861205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Нахождение центра орграфа. </a:t>
            </a:r>
          </a:p>
          <a:p>
            <a:r>
              <a:rPr lang="ru-RU" sz="2400" dirty="0"/>
              <a:t>Пусть С — матрица стоимостей для орграфа </a:t>
            </a:r>
            <a:r>
              <a:rPr lang="en-US" sz="2400" i="1" dirty="0"/>
              <a:t>G</a:t>
            </a:r>
            <a:r>
              <a:rPr lang="ru-RU" sz="2400" i="1" dirty="0" smtClean="0"/>
              <a:t>.</a:t>
            </a:r>
          </a:p>
          <a:p>
            <a:endParaRPr lang="ru-RU" sz="1400" dirty="0"/>
          </a:p>
          <a:p>
            <a:pPr marL="457200" indent="-457200">
              <a:buAutoNum type="arabicPeriod"/>
            </a:pPr>
            <a:r>
              <a:rPr lang="ru-RU" sz="2400" dirty="0" smtClean="0"/>
              <a:t>Применим </a:t>
            </a:r>
            <a:r>
              <a:rPr lang="ru-RU" sz="2400" dirty="0"/>
              <a:t>процедуру </a:t>
            </a:r>
            <a:r>
              <a:rPr lang="en-US" sz="2400" i="1" dirty="0" smtClean="0"/>
              <a:t>Floyd</a:t>
            </a:r>
            <a:r>
              <a:rPr lang="ru-RU" sz="2400" i="1" dirty="0" smtClean="0"/>
              <a:t> (нахождения попарного кратчайшего расстояния)</a:t>
            </a:r>
            <a:r>
              <a:rPr lang="en-US" sz="2400" i="1" dirty="0" smtClean="0"/>
              <a:t> </a:t>
            </a:r>
            <a:r>
              <a:rPr lang="ru-RU" sz="2400" dirty="0" smtClean="0"/>
              <a:t>к </a:t>
            </a:r>
            <a:r>
              <a:rPr lang="ru-RU" sz="2400" dirty="0"/>
              <a:t>матрице </a:t>
            </a:r>
            <a:r>
              <a:rPr lang="ru-RU" sz="2400" i="1" dirty="0"/>
              <a:t>С</a:t>
            </a:r>
            <a:r>
              <a:rPr lang="ru-RU" sz="2400" dirty="0"/>
              <a:t> для вычисления матрицы </a:t>
            </a:r>
            <a:r>
              <a:rPr lang="en-US" sz="2400" i="1" dirty="0"/>
              <a:t>F</a:t>
            </a:r>
            <a:r>
              <a:rPr lang="ru-RU" sz="2400" i="1" dirty="0" smtClean="0"/>
              <a:t>, </a:t>
            </a:r>
            <a:r>
              <a:rPr lang="ru-RU" sz="2400" dirty="0"/>
              <a:t>содержащей все кратчайшие пути орграфа </a:t>
            </a:r>
            <a:r>
              <a:rPr lang="en-US" sz="2400" i="1" dirty="0"/>
              <a:t>G</a:t>
            </a:r>
            <a:r>
              <a:rPr lang="ru-RU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endParaRPr lang="ru-RU" sz="1200" dirty="0"/>
          </a:p>
          <a:p>
            <a:r>
              <a:rPr lang="ru-RU" sz="2400" dirty="0" smtClean="0"/>
              <a:t>2</a:t>
            </a:r>
            <a:r>
              <a:rPr lang="ru-RU" sz="2400" dirty="0"/>
              <a:t>. </a:t>
            </a:r>
            <a:r>
              <a:rPr lang="ru-RU" sz="2400" dirty="0" smtClean="0"/>
              <a:t>Находим</a:t>
            </a:r>
            <a:r>
              <a:rPr lang="en-US" sz="2400" dirty="0" smtClean="0"/>
              <a:t> </a:t>
            </a:r>
            <a:r>
              <a:rPr lang="ru-RU" sz="2400" dirty="0" smtClean="0"/>
              <a:t>по столбцам максимальное </a:t>
            </a:r>
            <a:r>
              <a:rPr lang="ru-RU" sz="2400" dirty="0"/>
              <a:t>значение в </a:t>
            </a:r>
            <a:r>
              <a:rPr lang="ru-RU" sz="2400" dirty="0" smtClean="0"/>
              <a:t>каждой строке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ru-RU" sz="2400" dirty="0"/>
              <a:t>матрицы </a:t>
            </a:r>
            <a:r>
              <a:rPr lang="en-US" sz="2400" i="1" dirty="0"/>
              <a:t>F</a:t>
            </a:r>
            <a:r>
              <a:rPr lang="ru-RU" sz="2400" i="1" dirty="0" smtClean="0"/>
              <a:t>. </a:t>
            </a:r>
            <a:r>
              <a:rPr lang="ru-RU" sz="2400" dirty="0"/>
              <a:t>Это значение равно эксцентриситету вершины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.</a:t>
            </a:r>
          </a:p>
          <a:p>
            <a:endParaRPr lang="ru-RU" sz="1200" dirty="0"/>
          </a:p>
          <a:p>
            <a:r>
              <a:rPr lang="ru-RU" sz="2400" dirty="0"/>
              <a:t>3. Находим </a:t>
            </a:r>
            <a:r>
              <a:rPr lang="ru-RU" sz="2400" dirty="0" smtClean="0"/>
              <a:t>вершину</a:t>
            </a:r>
            <a:r>
              <a:rPr lang="en-US" sz="2400" dirty="0" smtClean="0"/>
              <a:t> (</a:t>
            </a:r>
            <a:r>
              <a:rPr lang="ru-RU" sz="2400" dirty="0" smtClean="0"/>
              <a:t>все вершины) </a:t>
            </a:r>
            <a:r>
              <a:rPr lang="ru-RU" sz="2400" dirty="0"/>
              <a:t>с минимальным эксцентриситетом. </a:t>
            </a:r>
            <a:r>
              <a:rPr lang="ru-RU" sz="2400" dirty="0" smtClean="0"/>
              <a:t>Она (они) образуют центр </a:t>
            </a:r>
            <a:r>
              <a:rPr lang="ru-RU" sz="2400" dirty="0"/>
              <a:t>графа </a:t>
            </a:r>
            <a:r>
              <a:rPr lang="en-US" sz="2400" i="1" dirty="0"/>
              <a:t>G</a:t>
            </a:r>
            <a:r>
              <a:rPr lang="ru-RU" sz="2400" i="1" dirty="0" smtClean="0"/>
              <a:t>. 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Остальные периферийные вершины.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737" y="1335611"/>
            <a:ext cx="558211" cy="3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центра графа.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Эксцентриситет вершины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ecc</a:t>
            </a:r>
            <a:r>
              <a:rPr lang="en-US" sz="2400" b="1" i="1" dirty="0" smtClean="0">
                <a:solidFill>
                  <a:srgbClr val="7030A0"/>
                </a:solidFill>
              </a:rPr>
              <a:t>(v)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3525" y="1979779"/>
            <a:ext cx="861205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Нахождение центра орграфа. </a:t>
            </a:r>
          </a:p>
          <a:p>
            <a:r>
              <a:rPr lang="ru-RU" sz="2400" dirty="0"/>
              <a:t>Пусть С — матрица стоимостей для орграфа </a:t>
            </a:r>
            <a:r>
              <a:rPr lang="en-US" sz="2400" i="1" dirty="0"/>
              <a:t>G</a:t>
            </a:r>
            <a:r>
              <a:rPr lang="ru-RU" sz="2400" i="1" dirty="0" smtClean="0"/>
              <a:t>.</a:t>
            </a:r>
          </a:p>
          <a:p>
            <a:endParaRPr lang="ru-RU" sz="1400" dirty="0"/>
          </a:p>
          <a:p>
            <a:pPr marL="457200" indent="-457200">
              <a:buAutoNum type="arabicPeriod"/>
            </a:pPr>
            <a:r>
              <a:rPr lang="ru-RU" sz="2400" dirty="0" smtClean="0"/>
              <a:t>Применим </a:t>
            </a:r>
            <a:r>
              <a:rPr lang="ru-RU" sz="2400" dirty="0"/>
              <a:t>процедуру </a:t>
            </a:r>
            <a:r>
              <a:rPr lang="en-US" sz="2400" i="1" dirty="0" smtClean="0"/>
              <a:t>Floyd</a:t>
            </a:r>
            <a:r>
              <a:rPr lang="ru-RU" sz="2400" i="1" dirty="0" smtClean="0"/>
              <a:t> (нахождения попарного кратчайшего расстояния)</a:t>
            </a:r>
            <a:r>
              <a:rPr lang="en-US" sz="2400" i="1" dirty="0" smtClean="0"/>
              <a:t> </a:t>
            </a:r>
            <a:r>
              <a:rPr lang="ru-RU" sz="2400" dirty="0" smtClean="0"/>
              <a:t>к </a:t>
            </a:r>
            <a:r>
              <a:rPr lang="ru-RU" sz="2400" dirty="0"/>
              <a:t>матрице </a:t>
            </a:r>
            <a:r>
              <a:rPr lang="ru-RU" sz="2400" i="1" dirty="0"/>
              <a:t>С</a:t>
            </a:r>
            <a:r>
              <a:rPr lang="ru-RU" sz="2400" dirty="0"/>
              <a:t> для вычисления матрицы </a:t>
            </a:r>
            <a:r>
              <a:rPr lang="en-US" sz="2400" i="1" dirty="0"/>
              <a:t>F</a:t>
            </a:r>
            <a:r>
              <a:rPr lang="ru-RU" sz="2400" i="1" dirty="0" smtClean="0"/>
              <a:t>, </a:t>
            </a:r>
            <a:r>
              <a:rPr lang="ru-RU" sz="2400" dirty="0"/>
              <a:t>содержащей все кратчайшие пути орграфа </a:t>
            </a:r>
            <a:r>
              <a:rPr lang="en-US" sz="2400" i="1" dirty="0"/>
              <a:t>G</a:t>
            </a:r>
            <a:r>
              <a:rPr lang="ru-RU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endParaRPr lang="ru-RU" sz="1200" dirty="0"/>
          </a:p>
          <a:p>
            <a:r>
              <a:rPr lang="ru-RU" sz="2400" dirty="0" smtClean="0"/>
              <a:t>2</a:t>
            </a:r>
            <a:r>
              <a:rPr lang="ru-RU" sz="2400" dirty="0"/>
              <a:t>. </a:t>
            </a:r>
            <a:r>
              <a:rPr lang="ru-RU" sz="2400" dirty="0" smtClean="0"/>
              <a:t>Находим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по строкам </a:t>
            </a:r>
            <a:r>
              <a:rPr lang="ru-RU" sz="2400" dirty="0" smtClean="0"/>
              <a:t>максимальное </a:t>
            </a:r>
            <a:r>
              <a:rPr lang="ru-RU" sz="2400" dirty="0"/>
              <a:t>значение </a:t>
            </a:r>
            <a:r>
              <a:rPr lang="ru-RU" sz="2400" dirty="0">
                <a:solidFill>
                  <a:srgbClr val="FF0000"/>
                </a:solidFill>
              </a:rPr>
              <a:t>в каждом столбце</a:t>
            </a:r>
            <a:r>
              <a:rPr lang="ru-RU" sz="2400" dirty="0"/>
              <a:t> </a:t>
            </a:r>
            <a:r>
              <a:rPr lang="en-US" sz="2400" i="1" dirty="0" smtClean="0"/>
              <a:t>j </a:t>
            </a:r>
            <a:r>
              <a:rPr lang="ru-RU" sz="2400" dirty="0"/>
              <a:t>матрицы </a:t>
            </a:r>
            <a:r>
              <a:rPr lang="en-US" sz="2400" i="1" dirty="0"/>
              <a:t>F</a:t>
            </a:r>
            <a:r>
              <a:rPr lang="ru-RU" sz="2400" i="1" dirty="0" smtClean="0"/>
              <a:t>. </a:t>
            </a:r>
            <a:r>
              <a:rPr lang="ru-RU" sz="2400" dirty="0"/>
              <a:t>Это значение равно эксцентриситету вершины </a:t>
            </a:r>
            <a:r>
              <a:rPr lang="en-US" sz="2400" i="1" dirty="0"/>
              <a:t>j</a:t>
            </a:r>
            <a:r>
              <a:rPr lang="ru-RU" sz="2400" dirty="0" smtClean="0"/>
              <a:t>.</a:t>
            </a:r>
          </a:p>
          <a:p>
            <a:endParaRPr lang="ru-RU" sz="1200" dirty="0"/>
          </a:p>
          <a:p>
            <a:r>
              <a:rPr lang="ru-RU" sz="2400" dirty="0"/>
              <a:t>3. Находим </a:t>
            </a:r>
            <a:r>
              <a:rPr lang="ru-RU" sz="2400" dirty="0" smtClean="0"/>
              <a:t>вершину</a:t>
            </a:r>
            <a:r>
              <a:rPr lang="en-US" sz="2400" dirty="0" smtClean="0"/>
              <a:t> (</a:t>
            </a:r>
            <a:r>
              <a:rPr lang="ru-RU" sz="2400" dirty="0" smtClean="0"/>
              <a:t>все вершины) </a:t>
            </a:r>
            <a:r>
              <a:rPr lang="ru-RU" sz="2400" dirty="0"/>
              <a:t>с минимальным эксцентриситетом. </a:t>
            </a:r>
            <a:r>
              <a:rPr lang="ru-RU" sz="2400" dirty="0" smtClean="0"/>
              <a:t>Она (они) образуют центр </a:t>
            </a:r>
            <a:r>
              <a:rPr lang="ru-RU" sz="2400" dirty="0"/>
              <a:t>графа </a:t>
            </a:r>
            <a:r>
              <a:rPr lang="en-US" sz="2400" i="1" dirty="0"/>
              <a:t>G</a:t>
            </a:r>
            <a:r>
              <a:rPr lang="ru-RU" sz="2400" i="1" dirty="0" smtClean="0"/>
              <a:t>. Остальные периферийные вершины.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91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Обходы графа.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Обходы графов</a:t>
            </a:r>
          </a:p>
          <a:p>
            <a:r>
              <a:rPr lang="ru-RU" sz="2400" b="1" i="1" dirty="0" smtClean="0"/>
              <a:t>В глубину (</a:t>
            </a:r>
            <a:r>
              <a:rPr lang="en-US" sz="2400" b="1" i="1" dirty="0" smtClean="0"/>
              <a:t>depth-first-search), </a:t>
            </a:r>
            <a:r>
              <a:rPr lang="en-US" sz="2400" b="1" i="1" dirty="0" err="1" smtClean="0"/>
              <a:t>dfs</a:t>
            </a:r>
            <a:r>
              <a:rPr lang="en-US" sz="2400" b="1" i="1" dirty="0" smtClean="0"/>
              <a:t>()</a:t>
            </a:r>
            <a:endParaRPr lang="ru-RU" sz="2400" b="1" i="1" dirty="0" smtClean="0"/>
          </a:p>
          <a:p>
            <a:endParaRPr lang="ru-RU" sz="2400" b="1" i="1" dirty="0"/>
          </a:p>
          <a:p>
            <a:endParaRPr lang="ru-RU" sz="2400" b="1" i="1" dirty="0" smtClean="0"/>
          </a:p>
          <a:p>
            <a:endParaRPr lang="ru-RU" sz="2400" b="1" i="1" dirty="0" smtClean="0"/>
          </a:p>
          <a:p>
            <a:r>
              <a:rPr lang="ru-RU" sz="2400" b="1" i="1" dirty="0" smtClean="0"/>
              <a:t>В ширину</a:t>
            </a:r>
            <a:r>
              <a:rPr lang="en-US" sz="2400" b="1" i="1" dirty="0" smtClean="0"/>
              <a:t> (breadth-first-search), </a:t>
            </a:r>
            <a:r>
              <a:rPr lang="en-US" sz="2400" b="1" i="1" dirty="0" err="1" smtClean="0"/>
              <a:t>bfs</a:t>
            </a:r>
            <a:r>
              <a:rPr lang="en-US" sz="2400" b="1" i="1" dirty="0" smtClean="0"/>
              <a:t>()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632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951</Words>
  <Application>Microsoft Office PowerPoint</Application>
  <PresentationFormat>Экран (4:3)</PresentationFormat>
  <Paragraphs>171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</vt:lpstr>
      <vt:lpstr>Courier New</vt:lpstr>
      <vt:lpstr>Symbol</vt:lpstr>
      <vt:lpstr>Times New Roman</vt:lpstr>
      <vt:lpstr>Тема Office</vt:lpstr>
      <vt:lpstr>Лекция № 9</vt:lpstr>
      <vt:lpstr>Понятие центра графа. Вариант 1.</vt:lpstr>
      <vt:lpstr>Центр, радиус и диаметр графа (вариант 2).</vt:lpstr>
      <vt:lpstr>Центр, радиус и диаметр графа (вариант 2).</vt:lpstr>
      <vt:lpstr>Центр, радиус и диаметр графа (вариант 2).</vt:lpstr>
      <vt:lpstr>Центр, радиус и диаметр графа (вариант 2).</vt:lpstr>
      <vt:lpstr>Понятие центра графа.</vt:lpstr>
      <vt:lpstr>Понятие центра графа.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Обходы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характеристика изобразительных средств алгоритмов</dc:title>
  <dc:creator>Kompik_P5Q</dc:creator>
  <cp:lastModifiedBy>Алексей Русаков</cp:lastModifiedBy>
  <cp:revision>322</cp:revision>
  <dcterms:created xsi:type="dcterms:W3CDTF">2011-11-20T19:46:02Z</dcterms:created>
  <dcterms:modified xsi:type="dcterms:W3CDTF">2019-04-09T13:29:53Z</dcterms:modified>
</cp:coreProperties>
</file>