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486" r:id="rId2"/>
    <p:sldId id="468" r:id="rId3"/>
    <p:sldId id="484" r:id="rId4"/>
    <p:sldId id="467" r:id="rId5"/>
    <p:sldId id="485" r:id="rId6"/>
    <p:sldId id="466" r:id="rId7"/>
    <p:sldId id="460" r:id="rId8"/>
    <p:sldId id="461" r:id="rId9"/>
    <p:sldId id="463" r:id="rId10"/>
    <p:sldId id="472" r:id="rId11"/>
    <p:sldId id="473" r:id="rId12"/>
    <p:sldId id="474" r:id="rId13"/>
    <p:sldId id="476" r:id="rId14"/>
    <p:sldId id="477" r:id="rId15"/>
    <p:sldId id="479" r:id="rId16"/>
    <p:sldId id="480" r:id="rId17"/>
    <p:sldId id="482" r:id="rId18"/>
    <p:sldId id="483" r:id="rId19"/>
    <p:sldId id="481" r:id="rId20"/>
    <p:sldId id="465" r:id="rId21"/>
    <p:sldId id="464" r:id="rId22"/>
    <p:sldId id="487" r:id="rId23"/>
    <p:sldId id="488" r:id="rId24"/>
    <p:sldId id="489" r:id="rId25"/>
    <p:sldId id="490" r:id="rId26"/>
    <p:sldId id="491" r:id="rId27"/>
    <p:sldId id="492" r:id="rId28"/>
    <p:sldId id="493" r:id="rId29"/>
    <p:sldId id="494" r:id="rId30"/>
    <p:sldId id="495" r:id="rId31"/>
    <p:sldId id="496" r:id="rId32"/>
    <p:sldId id="497" r:id="rId33"/>
    <p:sldId id="498" r:id="rId34"/>
    <p:sldId id="499" r:id="rId35"/>
    <p:sldId id="500" r:id="rId36"/>
    <p:sldId id="349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0CBBB33-573C-43E8-AF65-EF1AC994FB71}">
          <p14:sldIdLst>
            <p14:sldId id="486"/>
            <p14:sldId id="468"/>
            <p14:sldId id="484"/>
            <p14:sldId id="467"/>
            <p14:sldId id="485"/>
            <p14:sldId id="466"/>
            <p14:sldId id="460"/>
            <p14:sldId id="461"/>
            <p14:sldId id="463"/>
            <p14:sldId id="472"/>
            <p14:sldId id="473"/>
            <p14:sldId id="474"/>
            <p14:sldId id="476"/>
            <p14:sldId id="477"/>
            <p14:sldId id="479"/>
            <p14:sldId id="480"/>
            <p14:sldId id="482"/>
            <p14:sldId id="483"/>
            <p14:sldId id="481"/>
            <p14:sldId id="465"/>
            <p14:sldId id="464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349"/>
          </p14:sldIdLst>
        </p14:section>
        <p14:section name="Раздел без заголовка" id="{2208319F-F2C7-4614-AFB7-CDE9B62CAA6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CB2"/>
    <a:srgbClr val="0000CC"/>
    <a:srgbClr val="00FE73"/>
    <a:srgbClr val="B7FFD8"/>
    <a:srgbClr val="CCECFF"/>
    <a:srgbClr val="CBD9EB"/>
    <a:srgbClr val="92B1D6"/>
    <a:srgbClr val="FF8B8B"/>
    <a:srgbClr val="F9F96F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1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5A5B7-192C-44E5-8CCE-4E6866979AAD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DC7B2-838F-4A06-A3E0-65A3D26DE2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430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A449FC-8DC8-4A9D-B530-0CAB103142BF}" type="slidenum">
              <a:rPr lang="ru-RU" altLang="ru-RU" b="0" smtClean="0"/>
              <a:pPr/>
              <a:t>32</a:t>
            </a:fld>
            <a:endParaRPr lang="ru-RU" altLang="ru-RU" b="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635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94556E-863F-4171-B94C-9F3D13120F4B}" type="slidenum">
              <a:rPr lang="ru-RU" altLang="ru-RU" b="0" smtClean="0"/>
              <a:pPr/>
              <a:t>33</a:t>
            </a:fld>
            <a:endParaRPr lang="ru-RU" altLang="ru-RU" b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193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5309EB-A562-4BCE-AA86-127488AB39CD}" type="slidenum">
              <a:rPr lang="ru-RU" altLang="ru-RU" b="0" smtClean="0"/>
              <a:pPr/>
              <a:t>34</a:t>
            </a:fld>
            <a:endParaRPr lang="ru-RU" altLang="ru-RU" b="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755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051276-0212-45C4-A941-FD7C44F9655A}" type="slidenum">
              <a:rPr lang="ru-RU" altLang="ru-RU" b="0" smtClean="0"/>
              <a:pPr/>
              <a:t>35</a:t>
            </a:fld>
            <a:endParaRPr lang="ru-RU" altLang="ru-RU" b="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564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F3C1D-40D2-4359-8D47-BABC4039630B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Лекция №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 графа (поиск в ширину)</a:t>
            </a:r>
          </a:p>
          <a:p>
            <a:pPr marL="0" indent="0" algn="ctr">
              <a:buNone/>
            </a:pPr>
            <a:endParaRPr lang="ru-RU" sz="3600" dirty="0" smtClean="0"/>
          </a:p>
          <a:p>
            <a:pPr marL="0" indent="0" algn="ctr">
              <a:buNone/>
            </a:pPr>
            <a:r>
              <a:rPr lang="ru-RU" sz="3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Остовные</a:t>
            </a: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деревья минимальной 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стоимости</a:t>
            </a:r>
            <a:endParaRPr lang="ru-RU" sz="3600" dirty="0"/>
          </a:p>
          <a:p>
            <a:pPr marL="0" indent="0" algn="ctr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074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 в ширину (волновой метод)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1596390"/>
            <a:ext cx="3429000" cy="38481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325" y="1260450"/>
            <a:ext cx="4257675" cy="1609725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 flipV="1">
            <a:off x="1187624" y="1988840"/>
            <a:ext cx="1008112" cy="36004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015033" y="2702375"/>
            <a:ext cx="0" cy="85702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2555776" y="2672187"/>
            <a:ext cx="1080120" cy="3600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2555776" y="3878318"/>
            <a:ext cx="1115566" cy="4867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 flipV="1">
            <a:off x="2369820" y="2168860"/>
            <a:ext cx="14883" cy="7769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 flipV="1">
            <a:off x="1171225" y="2643773"/>
            <a:ext cx="1024511" cy="48711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1015033" y="3952106"/>
            <a:ext cx="0" cy="989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1171225" y="3878318"/>
            <a:ext cx="1024511" cy="6308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H="1" flipV="1">
            <a:off x="2611386" y="1988840"/>
            <a:ext cx="1046215" cy="36682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 flipV="1">
            <a:off x="2573339" y="3276884"/>
            <a:ext cx="1093786" cy="3426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67099" y="3938183"/>
            <a:ext cx="386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</a:t>
            </a:r>
            <a:endParaRPr lang="ru-RU" sz="2800" b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761755"/>
              </p:ext>
            </p:extLst>
          </p:nvPr>
        </p:nvGraphicFramePr>
        <p:xfrm>
          <a:off x="4788024" y="3978870"/>
          <a:ext cx="3215488" cy="1617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444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4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4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44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039700" y="4426935"/>
            <a:ext cx="729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цвет</a:t>
            </a:r>
            <a:endParaRPr lang="ru-RU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790065" y="4801041"/>
            <a:ext cx="1001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предок</a:t>
            </a:r>
            <a:endParaRPr lang="ru-RU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873816" y="1941708"/>
            <a:ext cx="527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Очередь:  выход				вход</a:t>
            </a:r>
            <a:endParaRPr lang="ru-RU" sz="2000" b="1" dirty="0"/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462536"/>
              </p:ext>
            </p:extLst>
          </p:nvPr>
        </p:nvGraphicFramePr>
        <p:xfrm>
          <a:off x="4873625" y="2271124"/>
          <a:ext cx="4022540" cy="4111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2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1109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427984" y="5214199"/>
            <a:ext cx="342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</a:t>
            </a:r>
            <a:endParaRPr lang="ru-RU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367099" y="3134207"/>
            <a:ext cx="342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</a:t>
            </a:r>
            <a:endParaRPr lang="ru-RU" sz="2000" b="1" dirty="0"/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749249"/>
              </p:ext>
            </p:extLst>
          </p:nvPr>
        </p:nvGraphicFramePr>
        <p:xfrm>
          <a:off x="4778673" y="3134207"/>
          <a:ext cx="446757" cy="4111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6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10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404207" y="3147222"/>
            <a:ext cx="3344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- </a:t>
            </a:r>
            <a:r>
              <a:rPr lang="ru-RU" sz="2000" b="1" dirty="0" smtClean="0"/>
              <a:t>текущая вершина</a:t>
            </a:r>
            <a:endParaRPr lang="ru-RU" sz="2000" b="1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2384703" y="5013176"/>
            <a:ext cx="1251193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811185" y="2314722"/>
            <a:ext cx="426112" cy="407874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11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 в ширину (волновой метод)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1596390"/>
            <a:ext cx="3429000" cy="38481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325" y="1260450"/>
            <a:ext cx="4257675" cy="1609725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1015033" y="2702375"/>
            <a:ext cx="0" cy="85702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2555776" y="2672187"/>
            <a:ext cx="1080120" cy="3600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2555776" y="3878318"/>
            <a:ext cx="1115566" cy="4867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 flipV="1">
            <a:off x="2369820" y="2168860"/>
            <a:ext cx="14883" cy="7769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 flipV="1">
            <a:off x="1171225" y="2643773"/>
            <a:ext cx="1024511" cy="48711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1015033" y="3952106"/>
            <a:ext cx="0" cy="989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1171225" y="3878318"/>
            <a:ext cx="1024511" cy="6308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H="1" flipV="1">
            <a:off x="2611386" y="1988840"/>
            <a:ext cx="1046215" cy="36682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 flipV="1">
            <a:off x="2573339" y="3276884"/>
            <a:ext cx="1093786" cy="3426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67099" y="3938183"/>
            <a:ext cx="386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</a:t>
            </a:r>
            <a:endParaRPr lang="ru-RU" sz="2800" b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512495"/>
              </p:ext>
            </p:extLst>
          </p:nvPr>
        </p:nvGraphicFramePr>
        <p:xfrm>
          <a:off x="4788024" y="3978870"/>
          <a:ext cx="3215488" cy="1617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444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4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4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44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039700" y="4426935"/>
            <a:ext cx="729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цвет</a:t>
            </a:r>
            <a:endParaRPr lang="ru-RU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790065" y="4801041"/>
            <a:ext cx="1001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предок</a:t>
            </a:r>
            <a:endParaRPr lang="ru-RU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899501" y="1936722"/>
            <a:ext cx="11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Очередь:</a:t>
            </a:r>
            <a:endParaRPr lang="ru-RU" sz="2000" b="1" dirty="0"/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426616"/>
              </p:ext>
            </p:extLst>
          </p:nvPr>
        </p:nvGraphicFramePr>
        <p:xfrm>
          <a:off x="4873625" y="2271124"/>
          <a:ext cx="4022540" cy="4111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2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110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427984" y="5214199"/>
            <a:ext cx="342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</a:t>
            </a:r>
            <a:endParaRPr lang="ru-RU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367099" y="3134207"/>
            <a:ext cx="342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</a:t>
            </a:r>
            <a:endParaRPr lang="ru-RU" sz="2000" b="1" dirty="0"/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749249"/>
              </p:ext>
            </p:extLst>
          </p:nvPr>
        </p:nvGraphicFramePr>
        <p:xfrm>
          <a:off x="4778673" y="3134207"/>
          <a:ext cx="446757" cy="4111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6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10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404207" y="3147222"/>
            <a:ext cx="3344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- </a:t>
            </a:r>
            <a:r>
              <a:rPr lang="ru-RU" sz="2000" b="1" dirty="0" smtClean="0"/>
              <a:t>текущая вершина</a:t>
            </a:r>
            <a:endParaRPr lang="ru-RU" sz="2000" b="1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2384703" y="5013176"/>
            <a:ext cx="1251193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811185" y="2314722"/>
            <a:ext cx="426112" cy="407874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2195736" y="1744183"/>
            <a:ext cx="426112" cy="40787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45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 в ширину (волновой метод)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1596390"/>
            <a:ext cx="3429000" cy="38481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325" y="1260450"/>
            <a:ext cx="4257675" cy="1609725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 flipV="1">
            <a:off x="2555776" y="2672187"/>
            <a:ext cx="1080120" cy="3600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2555776" y="3878318"/>
            <a:ext cx="1115566" cy="4867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 flipV="1">
            <a:off x="2369820" y="2168860"/>
            <a:ext cx="14883" cy="7769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1015033" y="3952106"/>
            <a:ext cx="0" cy="989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1171225" y="3878318"/>
            <a:ext cx="1024511" cy="6308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H="1" flipV="1">
            <a:off x="2611386" y="1988840"/>
            <a:ext cx="1046215" cy="36682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 flipV="1">
            <a:off x="2573339" y="3276884"/>
            <a:ext cx="1093786" cy="3426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67099" y="3938183"/>
            <a:ext cx="386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</a:t>
            </a:r>
            <a:endParaRPr lang="ru-RU" sz="2800" b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891361"/>
              </p:ext>
            </p:extLst>
          </p:nvPr>
        </p:nvGraphicFramePr>
        <p:xfrm>
          <a:off x="4788024" y="3978870"/>
          <a:ext cx="3215488" cy="1617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444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4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4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44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039700" y="4426935"/>
            <a:ext cx="729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цвет</a:t>
            </a:r>
            <a:endParaRPr lang="ru-RU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790065" y="4801041"/>
            <a:ext cx="1001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предок</a:t>
            </a:r>
            <a:endParaRPr lang="ru-RU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899501" y="1936722"/>
            <a:ext cx="11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Очередь:</a:t>
            </a:r>
            <a:endParaRPr lang="ru-RU" sz="2000" b="1" dirty="0"/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488869"/>
              </p:ext>
            </p:extLst>
          </p:nvPr>
        </p:nvGraphicFramePr>
        <p:xfrm>
          <a:off x="4873625" y="2271124"/>
          <a:ext cx="4022540" cy="4111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2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110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427984" y="5214199"/>
            <a:ext cx="342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</a:t>
            </a:r>
            <a:endParaRPr lang="ru-RU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367099" y="3134207"/>
            <a:ext cx="342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</a:t>
            </a:r>
            <a:endParaRPr lang="ru-RU" sz="2000" b="1" dirty="0"/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749249"/>
              </p:ext>
            </p:extLst>
          </p:nvPr>
        </p:nvGraphicFramePr>
        <p:xfrm>
          <a:off x="4778673" y="3134207"/>
          <a:ext cx="446757" cy="4111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6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10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404207" y="3147222"/>
            <a:ext cx="3344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- </a:t>
            </a:r>
            <a:r>
              <a:rPr lang="ru-RU" sz="2000" b="1" dirty="0" smtClean="0"/>
              <a:t>текущая вершина</a:t>
            </a:r>
            <a:endParaRPr lang="ru-RU" sz="2000" b="1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2384703" y="5013176"/>
            <a:ext cx="1251193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811185" y="2314722"/>
            <a:ext cx="426112" cy="407874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2190315" y="1764885"/>
            <a:ext cx="426112" cy="40787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2170626" y="2939403"/>
            <a:ext cx="426112" cy="40787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801977" y="3551814"/>
            <a:ext cx="426112" cy="40787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02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 в ширину (волновой метод)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1596390"/>
            <a:ext cx="3429000" cy="38481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325" y="1260450"/>
            <a:ext cx="4257675" cy="1609725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1015033" y="2702375"/>
            <a:ext cx="0" cy="857021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2555776" y="3878318"/>
            <a:ext cx="1115566" cy="4867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 flipV="1">
            <a:off x="2369820" y="2168860"/>
            <a:ext cx="14883" cy="7769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1015033" y="3952106"/>
            <a:ext cx="0" cy="989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1171225" y="3878318"/>
            <a:ext cx="1024511" cy="6308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 flipV="1">
            <a:off x="2573339" y="3276884"/>
            <a:ext cx="1093786" cy="3426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67099" y="3938183"/>
            <a:ext cx="386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</a:t>
            </a:r>
            <a:endParaRPr lang="ru-RU" sz="2800" b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385205"/>
              </p:ext>
            </p:extLst>
          </p:nvPr>
        </p:nvGraphicFramePr>
        <p:xfrm>
          <a:off x="4788024" y="3978870"/>
          <a:ext cx="3215488" cy="1617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444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4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4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44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039700" y="4426935"/>
            <a:ext cx="729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цвет</a:t>
            </a:r>
            <a:endParaRPr lang="ru-RU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790065" y="4801041"/>
            <a:ext cx="1001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предок</a:t>
            </a:r>
            <a:endParaRPr lang="ru-RU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899501" y="1936722"/>
            <a:ext cx="11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Очередь:</a:t>
            </a:r>
            <a:endParaRPr lang="ru-RU" sz="2000" b="1" dirty="0"/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658033"/>
              </p:ext>
            </p:extLst>
          </p:nvPr>
        </p:nvGraphicFramePr>
        <p:xfrm>
          <a:off x="4873625" y="2271124"/>
          <a:ext cx="4022540" cy="4111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2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110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427984" y="5214199"/>
            <a:ext cx="342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</a:t>
            </a:r>
            <a:endParaRPr lang="ru-RU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367099" y="3134207"/>
            <a:ext cx="342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</a:t>
            </a:r>
            <a:endParaRPr lang="ru-RU" sz="2000" b="1" dirty="0"/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369182"/>
              </p:ext>
            </p:extLst>
          </p:nvPr>
        </p:nvGraphicFramePr>
        <p:xfrm>
          <a:off x="4778673" y="3134207"/>
          <a:ext cx="446757" cy="4111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6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10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404207" y="3147222"/>
            <a:ext cx="3344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- </a:t>
            </a:r>
            <a:r>
              <a:rPr lang="ru-RU" sz="2000" b="1" dirty="0" smtClean="0"/>
              <a:t>текущая вершина</a:t>
            </a:r>
            <a:endParaRPr lang="ru-RU" sz="2000" b="1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2384703" y="5013176"/>
            <a:ext cx="1251193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811185" y="2314722"/>
            <a:ext cx="426112" cy="40787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2190315" y="1764885"/>
            <a:ext cx="426112" cy="40787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2170626" y="2939403"/>
            <a:ext cx="426112" cy="40787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801977" y="3551814"/>
            <a:ext cx="426112" cy="40787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низ 7"/>
          <p:cNvSpPr/>
          <p:nvPr/>
        </p:nvSpPr>
        <p:spPr>
          <a:xfrm>
            <a:off x="4924537" y="2754108"/>
            <a:ext cx="216024" cy="332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 flipV="1">
            <a:off x="2573339" y="2667180"/>
            <a:ext cx="1115566" cy="32421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H="1" flipV="1">
            <a:off x="2630417" y="1988035"/>
            <a:ext cx="1058488" cy="39365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0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 в ширину (волновой метод)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1596390"/>
            <a:ext cx="3429000" cy="38481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325" y="1260450"/>
            <a:ext cx="4257675" cy="1609725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 flipV="1">
            <a:off x="2555776" y="2672187"/>
            <a:ext cx="1080120" cy="3600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2555776" y="3878318"/>
            <a:ext cx="1115566" cy="4867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 flipV="1">
            <a:off x="2369820" y="2168860"/>
            <a:ext cx="14883" cy="7769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1015033" y="3952106"/>
            <a:ext cx="0" cy="989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1171225" y="3878318"/>
            <a:ext cx="1024511" cy="6308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H="1" flipV="1">
            <a:off x="2611386" y="1988840"/>
            <a:ext cx="1046215" cy="36682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 flipV="1">
            <a:off x="2573339" y="3276884"/>
            <a:ext cx="1093786" cy="3426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67099" y="3938183"/>
            <a:ext cx="386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</a:t>
            </a:r>
            <a:endParaRPr lang="ru-RU" sz="2800" b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234781"/>
              </p:ext>
            </p:extLst>
          </p:nvPr>
        </p:nvGraphicFramePr>
        <p:xfrm>
          <a:off x="4788024" y="3978870"/>
          <a:ext cx="3215488" cy="1617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444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4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4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44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039700" y="4426935"/>
            <a:ext cx="729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цвет</a:t>
            </a:r>
            <a:endParaRPr lang="ru-RU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790065" y="4801041"/>
            <a:ext cx="1001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предок</a:t>
            </a:r>
            <a:endParaRPr lang="ru-RU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899501" y="1936722"/>
            <a:ext cx="11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Очередь:</a:t>
            </a:r>
            <a:endParaRPr lang="ru-RU" sz="2000" b="1" dirty="0"/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704657"/>
              </p:ext>
            </p:extLst>
          </p:nvPr>
        </p:nvGraphicFramePr>
        <p:xfrm>
          <a:off x="4873625" y="2271124"/>
          <a:ext cx="4022540" cy="4111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2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110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427984" y="5214199"/>
            <a:ext cx="342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</a:t>
            </a:r>
            <a:endParaRPr lang="ru-RU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367099" y="3134207"/>
            <a:ext cx="342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</a:t>
            </a:r>
            <a:endParaRPr lang="ru-RU" sz="2000" b="1" dirty="0"/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02140"/>
              </p:ext>
            </p:extLst>
          </p:nvPr>
        </p:nvGraphicFramePr>
        <p:xfrm>
          <a:off x="4778673" y="3134207"/>
          <a:ext cx="446757" cy="4111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6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10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404207" y="3147222"/>
            <a:ext cx="3344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- </a:t>
            </a:r>
            <a:r>
              <a:rPr lang="ru-RU" sz="2000" b="1" dirty="0" smtClean="0"/>
              <a:t>текущая вершина</a:t>
            </a:r>
            <a:endParaRPr lang="ru-RU" sz="2000" b="1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2384703" y="5013176"/>
            <a:ext cx="1251193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811185" y="2314722"/>
            <a:ext cx="426112" cy="40787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2190315" y="1764885"/>
            <a:ext cx="426112" cy="40787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2170626" y="2939403"/>
            <a:ext cx="426112" cy="40787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801977" y="3551814"/>
            <a:ext cx="426112" cy="40787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13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 в ширину (волновой метод)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1596390"/>
            <a:ext cx="3429000" cy="38481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325" y="1260450"/>
            <a:ext cx="4257675" cy="1609725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 flipV="1">
            <a:off x="2555776" y="2672187"/>
            <a:ext cx="1080120" cy="3600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2555776" y="3878318"/>
            <a:ext cx="1115566" cy="4867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 flipV="1">
            <a:off x="2369820" y="2168860"/>
            <a:ext cx="14883" cy="7769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1015033" y="3952106"/>
            <a:ext cx="0" cy="989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1171225" y="3878318"/>
            <a:ext cx="1024511" cy="6308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 flipV="1">
            <a:off x="2573339" y="3276884"/>
            <a:ext cx="1093786" cy="3426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67099" y="3938183"/>
            <a:ext cx="386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</a:t>
            </a:r>
            <a:endParaRPr lang="ru-RU" sz="2800" b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817747"/>
              </p:ext>
            </p:extLst>
          </p:nvPr>
        </p:nvGraphicFramePr>
        <p:xfrm>
          <a:off x="4788024" y="3978870"/>
          <a:ext cx="3215488" cy="1617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444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4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4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44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039700" y="4426935"/>
            <a:ext cx="729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цвет</a:t>
            </a:r>
            <a:endParaRPr lang="ru-RU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790065" y="4801041"/>
            <a:ext cx="1001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предок</a:t>
            </a:r>
            <a:endParaRPr lang="ru-RU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899501" y="1936722"/>
            <a:ext cx="11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Очередь:</a:t>
            </a:r>
            <a:endParaRPr lang="ru-RU" sz="2000" b="1" dirty="0"/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184645"/>
              </p:ext>
            </p:extLst>
          </p:nvPr>
        </p:nvGraphicFramePr>
        <p:xfrm>
          <a:off x="4873625" y="2271124"/>
          <a:ext cx="4022540" cy="4111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2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110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427984" y="5214199"/>
            <a:ext cx="342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</a:t>
            </a:r>
            <a:endParaRPr lang="ru-RU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367099" y="3134207"/>
            <a:ext cx="342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</a:t>
            </a:r>
            <a:endParaRPr lang="ru-RU" sz="2000" b="1" dirty="0"/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02140"/>
              </p:ext>
            </p:extLst>
          </p:nvPr>
        </p:nvGraphicFramePr>
        <p:xfrm>
          <a:off x="4778673" y="3134207"/>
          <a:ext cx="446757" cy="4111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6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10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404207" y="3147222"/>
            <a:ext cx="3344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- </a:t>
            </a:r>
            <a:r>
              <a:rPr lang="ru-RU" sz="2000" b="1" dirty="0" smtClean="0"/>
              <a:t>текущая вершина</a:t>
            </a:r>
            <a:endParaRPr lang="ru-RU" sz="2000" b="1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2384703" y="5013176"/>
            <a:ext cx="1251193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811185" y="2314722"/>
            <a:ext cx="426112" cy="40787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2190315" y="1764885"/>
            <a:ext cx="426112" cy="40787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2170626" y="2939403"/>
            <a:ext cx="426112" cy="40787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801977" y="3551814"/>
            <a:ext cx="426112" cy="40787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3591612" y="2312256"/>
            <a:ext cx="426112" cy="40787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 вниз 35"/>
          <p:cNvSpPr/>
          <p:nvPr/>
        </p:nvSpPr>
        <p:spPr>
          <a:xfrm>
            <a:off x="4924537" y="2754108"/>
            <a:ext cx="216024" cy="332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11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 в ширину (волновой метод)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1596390"/>
            <a:ext cx="3429000" cy="38481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325" y="1260450"/>
            <a:ext cx="4257675" cy="1609725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 flipV="1">
            <a:off x="2555776" y="2672187"/>
            <a:ext cx="1080120" cy="36004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2555776" y="3878318"/>
            <a:ext cx="1115566" cy="4867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 flipV="1">
            <a:off x="2369820" y="2168860"/>
            <a:ext cx="14883" cy="77690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1015033" y="3952106"/>
            <a:ext cx="0" cy="989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1171225" y="3878318"/>
            <a:ext cx="1024511" cy="6308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 flipV="1">
            <a:off x="2573339" y="3276884"/>
            <a:ext cx="1093786" cy="34261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67099" y="3938183"/>
            <a:ext cx="386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</a:t>
            </a:r>
            <a:endParaRPr lang="ru-RU" sz="2800" b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256750"/>
              </p:ext>
            </p:extLst>
          </p:nvPr>
        </p:nvGraphicFramePr>
        <p:xfrm>
          <a:off x="4788024" y="3978870"/>
          <a:ext cx="3215488" cy="1617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444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4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4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6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44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039700" y="4426935"/>
            <a:ext cx="729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цвет</a:t>
            </a:r>
            <a:endParaRPr lang="ru-RU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790065" y="4801041"/>
            <a:ext cx="1001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предок</a:t>
            </a:r>
            <a:endParaRPr lang="ru-RU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899501" y="1936722"/>
            <a:ext cx="11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Очередь:</a:t>
            </a:r>
            <a:endParaRPr lang="ru-RU" sz="2000" b="1" dirty="0"/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184645"/>
              </p:ext>
            </p:extLst>
          </p:nvPr>
        </p:nvGraphicFramePr>
        <p:xfrm>
          <a:off x="4873625" y="2271124"/>
          <a:ext cx="4022540" cy="4111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2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110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427984" y="5214199"/>
            <a:ext cx="342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</a:t>
            </a:r>
            <a:endParaRPr lang="ru-RU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367099" y="3134207"/>
            <a:ext cx="342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</a:t>
            </a:r>
            <a:endParaRPr lang="ru-RU" sz="2000" b="1" dirty="0"/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975849"/>
              </p:ext>
            </p:extLst>
          </p:nvPr>
        </p:nvGraphicFramePr>
        <p:xfrm>
          <a:off x="4778673" y="3134207"/>
          <a:ext cx="446757" cy="4111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6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10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404207" y="3147222"/>
            <a:ext cx="3344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- </a:t>
            </a:r>
            <a:r>
              <a:rPr lang="ru-RU" sz="2000" b="1" dirty="0" smtClean="0"/>
              <a:t>текущая вершина</a:t>
            </a:r>
            <a:endParaRPr lang="ru-RU" sz="2000" b="1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2384703" y="5013176"/>
            <a:ext cx="1251193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811185" y="2314722"/>
            <a:ext cx="426112" cy="40787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2189364" y="1746334"/>
            <a:ext cx="426112" cy="40787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trike="sngStrike" dirty="0">
              <a:solidFill>
                <a:srgbClr val="C00000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2170626" y="2939403"/>
            <a:ext cx="426112" cy="40787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801977" y="3551814"/>
            <a:ext cx="426112" cy="40787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3591612" y="2312256"/>
            <a:ext cx="426112" cy="40787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 вниз 35"/>
          <p:cNvSpPr/>
          <p:nvPr/>
        </p:nvSpPr>
        <p:spPr>
          <a:xfrm>
            <a:off x="4924537" y="2754108"/>
            <a:ext cx="216024" cy="332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23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 в ширину (волновой метод)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1596390"/>
            <a:ext cx="3429000" cy="38481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325" y="1260450"/>
            <a:ext cx="4257675" cy="1609725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 flipV="1">
            <a:off x="2555776" y="2672187"/>
            <a:ext cx="1080120" cy="36004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2555776" y="3878318"/>
            <a:ext cx="1115566" cy="4867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 flipV="1">
            <a:off x="2369820" y="2168860"/>
            <a:ext cx="14883" cy="77690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1015033" y="3952106"/>
            <a:ext cx="0" cy="989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1171225" y="3878318"/>
            <a:ext cx="1024511" cy="6308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 flipV="1">
            <a:off x="2573339" y="3276884"/>
            <a:ext cx="1093786" cy="34261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67099" y="3938183"/>
            <a:ext cx="386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</a:t>
            </a:r>
            <a:endParaRPr lang="ru-RU" sz="2800" b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666240"/>
              </p:ext>
            </p:extLst>
          </p:nvPr>
        </p:nvGraphicFramePr>
        <p:xfrm>
          <a:off x="4788024" y="3978870"/>
          <a:ext cx="3215488" cy="1617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444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4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4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44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039700" y="4426935"/>
            <a:ext cx="729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цвет</a:t>
            </a:r>
            <a:endParaRPr lang="ru-RU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790065" y="4801041"/>
            <a:ext cx="1001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предок</a:t>
            </a:r>
            <a:endParaRPr lang="ru-RU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899501" y="1936722"/>
            <a:ext cx="11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Очередь:</a:t>
            </a:r>
            <a:endParaRPr lang="ru-RU" sz="2000" b="1" dirty="0"/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862398"/>
              </p:ext>
            </p:extLst>
          </p:nvPr>
        </p:nvGraphicFramePr>
        <p:xfrm>
          <a:off x="4873625" y="2271124"/>
          <a:ext cx="4022540" cy="4111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2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110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427984" y="5214199"/>
            <a:ext cx="342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</a:t>
            </a:r>
            <a:endParaRPr lang="ru-RU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367099" y="3134207"/>
            <a:ext cx="342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</a:t>
            </a:r>
            <a:endParaRPr lang="ru-RU" sz="2000" b="1" dirty="0"/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975849"/>
              </p:ext>
            </p:extLst>
          </p:nvPr>
        </p:nvGraphicFramePr>
        <p:xfrm>
          <a:off x="4778673" y="3134207"/>
          <a:ext cx="446757" cy="4111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6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10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404207" y="3147222"/>
            <a:ext cx="3344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- </a:t>
            </a:r>
            <a:r>
              <a:rPr lang="ru-RU" sz="2000" b="1" dirty="0" smtClean="0"/>
              <a:t>текущая вершина</a:t>
            </a:r>
            <a:endParaRPr lang="ru-RU" sz="2000" b="1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2384703" y="5013176"/>
            <a:ext cx="1251193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811185" y="2314722"/>
            <a:ext cx="426112" cy="40787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2189364" y="1746334"/>
            <a:ext cx="426112" cy="40787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trike="sngStrike" dirty="0">
              <a:solidFill>
                <a:srgbClr val="C00000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2170626" y="2939403"/>
            <a:ext cx="426112" cy="40787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801977" y="3551814"/>
            <a:ext cx="426112" cy="40787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3591612" y="2312256"/>
            <a:ext cx="426112" cy="40787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3589628" y="3536312"/>
            <a:ext cx="426112" cy="40787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64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 в ширину (волновой метод)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1596390"/>
            <a:ext cx="3429000" cy="38481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325" y="1260450"/>
            <a:ext cx="4257675" cy="1609725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 flipV="1">
            <a:off x="2555776" y="2672187"/>
            <a:ext cx="1080120" cy="36004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2555776" y="3878318"/>
            <a:ext cx="1115566" cy="4867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 flipV="1">
            <a:off x="2369820" y="2168860"/>
            <a:ext cx="14883" cy="77690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1015033" y="3952106"/>
            <a:ext cx="0" cy="989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1171225" y="3878318"/>
            <a:ext cx="1024511" cy="6308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 flipV="1">
            <a:off x="2573339" y="3276884"/>
            <a:ext cx="1093786" cy="34261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67099" y="3938183"/>
            <a:ext cx="386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</a:t>
            </a:r>
            <a:endParaRPr lang="ru-RU" sz="2800" b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275645"/>
              </p:ext>
            </p:extLst>
          </p:nvPr>
        </p:nvGraphicFramePr>
        <p:xfrm>
          <a:off x="4788024" y="3978870"/>
          <a:ext cx="3215488" cy="1617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444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4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4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44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039700" y="4426935"/>
            <a:ext cx="729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цвет</a:t>
            </a:r>
            <a:endParaRPr lang="ru-RU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790065" y="4801041"/>
            <a:ext cx="1001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предок</a:t>
            </a:r>
            <a:endParaRPr lang="ru-RU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899501" y="1936722"/>
            <a:ext cx="11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Очередь:</a:t>
            </a:r>
            <a:endParaRPr lang="ru-RU" sz="2000" b="1" dirty="0"/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862398"/>
              </p:ext>
            </p:extLst>
          </p:nvPr>
        </p:nvGraphicFramePr>
        <p:xfrm>
          <a:off x="4873625" y="2271124"/>
          <a:ext cx="4022540" cy="4111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2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110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427984" y="5214199"/>
            <a:ext cx="342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</a:t>
            </a:r>
            <a:endParaRPr lang="ru-RU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367099" y="3134207"/>
            <a:ext cx="342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</a:t>
            </a:r>
            <a:endParaRPr lang="ru-RU" sz="2000" b="1" dirty="0"/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975849"/>
              </p:ext>
            </p:extLst>
          </p:nvPr>
        </p:nvGraphicFramePr>
        <p:xfrm>
          <a:off x="4778673" y="3134207"/>
          <a:ext cx="446757" cy="4111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6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10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404207" y="3147222"/>
            <a:ext cx="3344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- </a:t>
            </a:r>
            <a:r>
              <a:rPr lang="ru-RU" sz="2000" b="1" dirty="0" smtClean="0"/>
              <a:t>текущая вершина</a:t>
            </a:r>
            <a:endParaRPr lang="ru-RU" sz="2000" b="1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2384703" y="5013176"/>
            <a:ext cx="1251193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811185" y="2314722"/>
            <a:ext cx="426112" cy="40787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2189364" y="1746334"/>
            <a:ext cx="426112" cy="40787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trike="sngStrike" dirty="0">
              <a:solidFill>
                <a:srgbClr val="C00000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2170626" y="2939403"/>
            <a:ext cx="426112" cy="40787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801977" y="3551814"/>
            <a:ext cx="426112" cy="40787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3591612" y="2312256"/>
            <a:ext cx="426112" cy="40787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3589628" y="3536312"/>
            <a:ext cx="426112" cy="40787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40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 в ширину (волновой метод)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1596390"/>
            <a:ext cx="3429000" cy="38481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325" y="1260450"/>
            <a:ext cx="4257675" cy="1609725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 flipV="1">
            <a:off x="2555776" y="2672187"/>
            <a:ext cx="1080120" cy="3600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2555776" y="3878318"/>
            <a:ext cx="1115566" cy="4867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 flipV="1">
            <a:off x="2369820" y="2168860"/>
            <a:ext cx="14883" cy="7769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1015033" y="3952106"/>
            <a:ext cx="0" cy="989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1171225" y="3878318"/>
            <a:ext cx="1024511" cy="6308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 flipV="1">
            <a:off x="2573339" y="3276884"/>
            <a:ext cx="1093786" cy="3426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67099" y="3938183"/>
            <a:ext cx="386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</a:t>
            </a:r>
            <a:endParaRPr lang="ru-RU" sz="2800" b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781009"/>
              </p:ext>
            </p:extLst>
          </p:nvPr>
        </p:nvGraphicFramePr>
        <p:xfrm>
          <a:off x="4788024" y="3978870"/>
          <a:ext cx="3215488" cy="1617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444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4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4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44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039700" y="4426935"/>
            <a:ext cx="729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цвет</a:t>
            </a:r>
            <a:endParaRPr lang="ru-RU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790065" y="4801041"/>
            <a:ext cx="1001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предок</a:t>
            </a:r>
            <a:endParaRPr lang="ru-RU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899501" y="1936722"/>
            <a:ext cx="11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Очередь:</a:t>
            </a:r>
            <a:endParaRPr lang="ru-RU" sz="2000" b="1" dirty="0"/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950232"/>
              </p:ext>
            </p:extLst>
          </p:nvPr>
        </p:nvGraphicFramePr>
        <p:xfrm>
          <a:off x="4873625" y="2271124"/>
          <a:ext cx="4022540" cy="4111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2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110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427984" y="5214199"/>
            <a:ext cx="342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</a:t>
            </a:r>
            <a:endParaRPr lang="ru-RU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367099" y="3134207"/>
            <a:ext cx="342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</a:t>
            </a:r>
            <a:endParaRPr lang="ru-RU" sz="2000" b="1" dirty="0"/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975849"/>
              </p:ext>
            </p:extLst>
          </p:nvPr>
        </p:nvGraphicFramePr>
        <p:xfrm>
          <a:off x="4778673" y="3134207"/>
          <a:ext cx="446757" cy="4111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6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10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404207" y="3147222"/>
            <a:ext cx="3344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- </a:t>
            </a:r>
            <a:r>
              <a:rPr lang="ru-RU" sz="2000" b="1" dirty="0" smtClean="0"/>
              <a:t>текущая вершина</a:t>
            </a:r>
            <a:endParaRPr lang="ru-RU" sz="2000" b="1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2384703" y="5013176"/>
            <a:ext cx="1251193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811185" y="2314722"/>
            <a:ext cx="426112" cy="40787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2190315" y="1764885"/>
            <a:ext cx="426112" cy="40787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2170626" y="2939403"/>
            <a:ext cx="426112" cy="40787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801977" y="3551814"/>
            <a:ext cx="426112" cy="40787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3591612" y="2312256"/>
            <a:ext cx="426112" cy="40787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1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 в ширину (волновой метод)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1596390"/>
            <a:ext cx="3429000" cy="3848100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 flipV="1">
            <a:off x="1187624" y="1988840"/>
            <a:ext cx="1008112" cy="3600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015033" y="2702375"/>
            <a:ext cx="0" cy="85702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2555776" y="2672187"/>
            <a:ext cx="1080120" cy="3600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2555776" y="3878318"/>
            <a:ext cx="1115566" cy="4867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 flipV="1">
            <a:off x="2369820" y="2168860"/>
            <a:ext cx="14883" cy="7769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 flipV="1">
            <a:off x="1171225" y="2643773"/>
            <a:ext cx="1024511" cy="4871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1015033" y="3952106"/>
            <a:ext cx="0" cy="989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1171225" y="3878318"/>
            <a:ext cx="1024511" cy="6308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H="1" flipV="1">
            <a:off x="2611386" y="1988840"/>
            <a:ext cx="1046215" cy="36682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 flipV="1">
            <a:off x="2573339" y="3276884"/>
            <a:ext cx="1093786" cy="3426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2384703" y="5013176"/>
            <a:ext cx="1251193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50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 в ширину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1596390"/>
            <a:ext cx="34290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8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 в ширину: нахождение кратчайшего пути в лабиринте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79872"/>
            <a:ext cx="5530959" cy="443197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340768"/>
            <a:ext cx="2696575" cy="4621609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889983" y="1279872"/>
            <a:ext cx="482217" cy="4813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86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Определения.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Связный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ациклический граф, представляющий собой "дерево без корня", называют </a:t>
            </a:r>
            <a:r>
              <a:rPr lang="ru-RU" sz="2400" b="1" i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свободным деревом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lang="ru-RU" sz="2400" i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8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Определения.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Связный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ациклический граф, представляющий собой "дерево без корня", называют </a:t>
            </a:r>
            <a:r>
              <a:rPr lang="ru-RU" sz="2400" b="1" i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свободным деревом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lang="ru-RU" sz="2400" i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2400" b="1" i="1" dirty="0" smtClean="0">
                <a:solidFill>
                  <a:srgbClr val="7030A0"/>
                </a:solidFill>
              </a:rPr>
              <a:t>Примеры свободных деревьев:</a:t>
            </a:r>
          </a:p>
          <a:p>
            <a:pPr marL="0" indent="0">
              <a:buNone/>
            </a:pPr>
            <a:endParaRPr lang="ru-RU" sz="2400" b="1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sz="2400" b="1" i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sz="2400" b="1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sz="2400" b="1" i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sz="2400" b="1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ru-RU" sz="2400" b="1" i="1" dirty="0" smtClean="0">
                <a:solidFill>
                  <a:srgbClr val="C00000"/>
                </a:solidFill>
              </a:rPr>
              <a:t>Свойства?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35" y="2897519"/>
            <a:ext cx="1562100" cy="11049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962" y="2640344"/>
            <a:ext cx="4410075" cy="16192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381" y="3116594"/>
            <a:ext cx="15430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5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Определения.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Связный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ациклический граф, представляющий собой "дерево без корня", называют </a:t>
            </a:r>
            <a:r>
              <a:rPr lang="ru-RU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свободным деревом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lang="ru-RU" sz="2400" i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2400" b="1" i="1" dirty="0" smtClean="0">
                <a:solidFill>
                  <a:srgbClr val="7030A0"/>
                </a:solidFill>
              </a:rPr>
              <a:t>Примеры свободных деревьев:</a:t>
            </a:r>
          </a:p>
          <a:p>
            <a:pPr marL="0" indent="0">
              <a:buNone/>
            </a:pPr>
            <a:endParaRPr lang="ru-RU" sz="2400" b="1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sz="2400" b="1" i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sz="2400" b="1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sz="2400" b="1" i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sz="2400" b="1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ru-RU" sz="2400" b="1" i="1" dirty="0" smtClean="0">
                <a:solidFill>
                  <a:srgbClr val="C00000"/>
                </a:solidFill>
              </a:rPr>
              <a:t>Свойства свободных деревьев:</a:t>
            </a:r>
          </a:p>
          <a:p>
            <a:pPr marL="0" indent="0">
              <a:buNone/>
            </a:pPr>
            <a:r>
              <a:rPr lang="ru-RU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1.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Каждое свободное дерево с числом вершин 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</a:rPr>
              <a:t>п, п &gt;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1, имеет в точности 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</a:rPr>
              <a:t>п -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1 ребер.</a:t>
            </a:r>
          </a:p>
          <a:p>
            <a:pPr marL="0" indent="0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2. Если в свободное дерево добавить новое ребро, то обязательно получится цикл.</a:t>
            </a:r>
          </a:p>
          <a:p>
            <a:pPr marL="0" indent="0">
              <a:buNone/>
            </a:pPr>
            <a:endParaRPr lang="ru-RU" sz="2400" b="1" i="1" dirty="0" smtClean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35" y="2897519"/>
            <a:ext cx="1562100" cy="11049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962" y="2640344"/>
            <a:ext cx="4410075" cy="16192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381" y="3116594"/>
            <a:ext cx="15430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4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Определение ОДМС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Пусть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G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= (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</a:rPr>
              <a:t>, Е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</a:rPr>
              <a:t> — </a:t>
            </a:r>
            <a:r>
              <a:rPr lang="ru-RU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связный неориентированный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граф, в котором каждое ребро (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помечено числом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которое называется 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</a:rPr>
              <a:t>стоимостью ребра. 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sz="2400" i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2400" b="1" i="1" dirty="0" err="1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Остовным</a:t>
            </a:r>
            <a:r>
              <a:rPr lang="ru-RU" sz="2400" b="1" i="1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b="1" i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деревом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графа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G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называется свободное дерево, содержащее все вершины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V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графа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G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lang="ru-RU" sz="2400" i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Стоимость </a:t>
            </a:r>
            <a:r>
              <a:rPr lang="ru-RU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остовного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 дерева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вычисляется как сумма стоимостей всех ребер, входящих в это дерево. </a:t>
            </a:r>
          </a:p>
          <a:p>
            <a:pPr marL="0" indent="0">
              <a:buNone/>
            </a:pPr>
            <a:endParaRPr lang="ru-RU" sz="2400" b="1" i="1" dirty="0" smtClean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64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Свойство ОДМС.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Пусть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G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= (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</a:rPr>
              <a:t>, Е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</a:rPr>
              <a:t> —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связный граф с заданной функцией стоимости, определенной на множестве ребер. Обозначим через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U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подмножество множества вершин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lang="ru-RU" sz="2400" i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Если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</a:rPr>
              <a:t>и,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</a:rPr>
              <a:t> –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такое ребро наименьшей стоимости, что 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</a:rPr>
              <a:t>и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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U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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</a:rPr>
              <a:t>\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U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тогда для графа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G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существует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остовное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дерево минимальной стоимости, содержащее ребро (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</a:rPr>
              <a:t>и.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sz="2400" b="1" i="1" dirty="0" smtClean="0"/>
          </a:p>
        </p:txBody>
      </p:sp>
      <p:sp>
        <p:nvSpPr>
          <p:cNvPr id="2" name="Овал 1"/>
          <p:cNvSpPr/>
          <p:nvPr/>
        </p:nvSpPr>
        <p:spPr>
          <a:xfrm>
            <a:off x="2915816" y="3717032"/>
            <a:ext cx="3456384" cy="266429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797715" y="566762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</a:rPr>
              <a:t>\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U</a:t>
            </a:r>
            <a:endParaRPr lang="ru-RU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407296" y="4379912"/>
            <a:ext cx="1512168" cy="1368152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92134" y="4833155"/>
            <a:ext cx="1080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</a:rPr>
              <a:t>U   </a:t>
            </a:r>
            <a:r>
              <a:rPr lang="en-US" sz="3200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u</a:t>
            </a:r>
            <a:endParaRPr lang="ru-RU" sz="2400" b="1" dirty="0"/>
          </a:p>
        </p:txBody>
      </p:sp>
      <p:sp>
        <p:nvSpPr>
          <p:cNvPr id="5" name="Овал 4"/>
          <p:cNvSpPr/>
          <p:nvPr/>
        </p:nvSpPr>
        <p:spPr>
          <a:xfrm>
            <a:off x="4355976" y="4725144"/>
            <a:ext cx="200255" cy="21602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92D050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5229763" y="4379912"/>
            <a:ext cx="206333" cy="201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229763" y="5023766"/>
            <a:ext cx="206333" cy="201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>
            <a:stCxn id="5" idx="6"/>
          </p:cNvCxnSpPr>
          <p:nvPr/>
        </p:nvCxnSpPr>
        <p:spPr>
          <a:xfrm flipV="1">
            <a:off x="4556231" y="4503273"/>
            <a:ext cx="679445" cy="3298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9" idx="3"/>
          </p:cNvCxnSpPr>
          <p:nvPr/>
        </p:nvCxnSpPr>
        <p:spPr>
          <a:xfrm>
            <a:off x="4772563" y="5125543"/>
            <a:ext cx="495757" cy="4631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7657" y="4210885"/>
            <a:ext cx="296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  <a:endParaRPr lang="ru-RU" sz="24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35131" y="4997125"/>
            <a:ext cx="296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  <a:endParaRPr lang="ru-RU" sz="2400" b="1" dirty="0"/>
          </a:p>
        </p:txBody>
      </p:sp>
      <p:sp>
        <p:nvSpPr>
          <p:cNvPr id="23" name="Овал 22"/>
          <p:cNvSpPr/>
          <p:nvPr/>
        </p:nvSpPr>
        <p:spPr>
          <a:xfrm>
            <a:off x="4605752" y="4997125"/>
            <a:ext cx="188659" cy="2018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75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Методы построения ОДМС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dirty="0" smtClean="0">
                <a:solidFill>
                  <a:srgbClr val="7030A0"/>
                </a:solidFill>
              </a:rPr>
              <a:t>Методы построения ОДМС</a:t>
            </a:r>
          </a:p>
          <a:p>
            <a:r>
              <a:rPr lang="ru-RU" sz="2400" b="1" i="1" dirty="0" smtClean="0"/>
              <a:t>Алгоритм Прима</a:t>
            </a:r>
          </a:p>
          <a:p>
            <a:pPr marL="0" indent="0">
              <a:buNone/>
            </a:pPr>
            <a:r>
              <a:rPr 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В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этом алгоритме строится множество вершин 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U</a:t>
            </a:r>
            <a:r>
              <a:rPr lang="ru-RU" sz="2000" i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из которого "вырастает" </a:t>
            </a:r>
            <a:r>
              <a:rPr lang="ru-RU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остовное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 дерево. </a:t>
            </a:r>
            <a:endParaRPr lang="ru-RU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AutoNum type="arabicPeriod"/>
            </a:pPr>
            <a:r>
              <a:rPr 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Пусть 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  <a:r>
              <a:rPr lang="ru-RU" sz="2000" i="1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{1, 2, ..., 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ru-RU" sz="2000" i="1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Сначала 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U</a:t>
            </a:r>
            <a:r>
              <a:rPr lang="ru-RU" sz="2000" i="1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{1}. </a:t>
            </a:r>
            <a:endParaRPr lang="ru-RU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AutoNum type="arabicPeriod"/>
            </a:pPr>
            <a:r>
              <a:rPr 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На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каждом шаге алгоритма находится ребро наименьшей стоимости (</a:t>
            </a:r>
            <a:r>
              <a:rPr lang="ru-RU" sz="2000" i="1" dirty="0">
                <a:latin typeface="Cambria" panose="02040503050406030204" pitchFamily="18" charset="0"/>
                <a:ea typeface="Cambria" panose="02040503050406030204" pitchFamily="18" charset="0"/>
              </a:rPr>
              <a:t>и, 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ru-RU" sz="20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такое, что </a:t>
            </a:r>
            <a:r>
              <a:rPr lang="ru-RU" sz="2000" i="1" dirty="0">
                <a:latin typeface="Cambria" panose="02040503050406030204" pitchFamily="18" charset="0"/>
                <a:ea typeface="Cambria" panose="02040503050406030204" pitchFamily="18" charset="0"/>
              </a:rPr>
              <a:t>и</a:t>
            </a:r>
            <a:r>
              <a:rPr lang="ru-RU" sz="2000" i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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U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  <a:r>
              <a:rPr lang="ru-RU" sz="2000" i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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  <a:r>
              <a:rPr lang="ru-RU" sz="2000" i="1" dirty="0">
                <a:latin typeface="Cambria" panose="02040503050406030204" pitchFamily="18" charset="0"/>
                <a:ea typeface="Cambria" panose="02040503050406030204" pitchFamily="18" charset="0"/>
              </a:rPr>
              <a:t>\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U</a:t>
            </a:r>
            <a:r>
              <a:rPr lang="ru-RU" sz="2000" i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затем вершина 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v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переносится из множества 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 \ 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U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в множество 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U</a:t>
            </a:r>
            <a:r>
              <a:rPr lang="ru-RU" sz="2000" i="1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Этот процесс продолжается до тех пор, пока множество 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U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не станет равным множеству 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  <a:r>
              <a:rPr lang="ru-RU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ru-RU" sz="2000" b="1" i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u-RU" sz="2400" b="1" i="1" dirty="0" smtClean="0"/>
              <a:t>Алгоритм </a:t>
            </a:r>
            <a:r>
              <a:rPr lang="ru-RU" sz="2400" b="1" i="1" dirty="0" err="1" smtClean="0"/>
              <a:t>Крускала</a:t>
            </a:r>
            <a:endParaRPr lang="ru-RU" sz="2400" b="1" i="1" dirty="0" smtClean="0"/>
          </a:p>
          <a:p>
            <a:pPr marL="0" indent="0">
              <a:buNone/>
            </a:pPr>
            <a:r>
              <a:rPr lang="ru-RU" sz="2400" b="1" i="1" dirty="0" smtClean="0"/>
              <a:t>…</a:t>
            </a:r>
            <a:endParaRPr lang="en-US" sz="2400" b="1" i="1" dirty="0" smtClean="0"/>
          </a:p>
          <a:p>
            <a:pPr marL="0" indent="0">
              <a:buNone/>
            </a:pPr>
            <a:endParaRPr lang="ru-RU" sz="2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153130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Методы построения ОДМС: алгоритм прима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400" b="1" i="1" dirty="0" smtClean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/>
          </p:nvPr>
        </p:nvGraphicFramePr>
        <p:xfrm>
          <a:off x="611560" y="1916832"/>
          <a:ext cx="8208910" cy="4320481"/>
        </p:xfrm>
        <a:graphic>
          <a:graphicData uri="http://schemas.openxmlformats.org/drawingml/2006/table">
            <a:tbl>
              <a:tblPr firstRow="1" bandRow="1"/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178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ru-RU" sz="1400" dirty="0" smtClean="0">
                          <a:latin typeface="+mn-lt"/>
                          <a:cs typeface="Times New Roman" pitchFamily="18" charset="0"/>
                        </a:rPr>
                        <a:t>Изображение</a:t>
                      </a:r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76B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ru-RU" sz="1400" b="1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Множество выбранных вершин </a:t>
                      </a:r>
                      <a:r>
                        <a:rPr lang="en-US" sz="1400" b="1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U </a:t>
                      </a:r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76B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ru-RU" sz="1400" b="1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Ребро (</a:t>
                      </a:r>
                      <a:r>
                        <a:rPr lang="en-US" sz="1400" b="1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u, v) </a:t>
                      </a:r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76B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ru-RU" sz="1400" b="1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невыбранных вершин V \ U </a:t>
                      </a:r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76B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ru-RU" sz="1400" b="1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Описание </a:t>
                      </a:r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76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2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76B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+mn-lt"/>
                          <a:cs typeface="Times New Roman" pitchFamily="18" charset="0"/>
                        </a:rPr>
                        <a:t>{}</a:t>
                      </a:r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76B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76B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  <a:cs typeface="Times New Roman" pitchFamily="18" charset="0"/>
                        </a:rPr>
                        <a:t>{a, b, c, d, e}</a:t>
                      </a:r>
                      <a:endParaRPr lang="ru-RU" sz="1400" dirty="0" smtClean="0">
                        <a:latin typeface="+mn-lt"/>
                        <a:cs typeface="Times New Roman" pitchFamily="18" charset="0"/>
                      </a:endParaRPr>
                    </a:p>
                    <a:p>
                      <a:pPr algn="ctr"/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76B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Исходный взвешенный граф. Числа возле ребер показывают их веса, которые можно рассматривать как расстояния между</a:t>
                      </a:r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вершинами.</a:t>
                      </a:r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76B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2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76B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+mn-lt"/>
                          <a:cs typeface="Times New Roman" pitchFamily="18" charset="0"/>
                        </a:rPr>
                        <a:t>{a}</a:t>
                      </a:r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76B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+mn-lt"/>
                          <a:cs typeface="Times New Roman" pitchFamily="18" charset="0"/>
                        </a:rPr>
                        <a:t>(a, b)=2</a:t>
                      </a:r>
                      <a:r>
                        <a:rPr lang="en-US" sz="1400" baseline="0" dirty="0" smtClean="0"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sz="1400" b="1" baseline="0" dirty="0" smtClean="0"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lang="en-US" sz="1400" b="1" dirty="0" smtClean="0">
                        <a:latin typeface="+mn-lt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400" dirty="0" smtClean="0">
                          <a:latin typeface="+mn-lt"/>
                          <a:cs typeface="Times New Roman" pitchFamily="18" charset="0"/>
                        </a:rPr>
                        <a:t>(a, c)=10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+mn-lt"/>
                          <a:cs typeface="Times New Roman" pitchFamily="18" charset="0"/>
                        </a:rPr>
                        <a:t>(a, d)=7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+mn-lt"/>
                          <a:cs typeface="Times New Roman" pitchFamily="18" charset="0"/>
                        </a:rPr>
                        <a:t>(a, e)=3</a:t>
                      </a:r>
                      <a:endParaRPr lang="ru-RU" sz="1400" dirty="0" smtClean="0">
                        <a:latin typeface="+mn-lt"/>
                        <a:cs typeface="Times New Roman" pitchFamily="18" charset="0"/>
                      </a:endParaRPr>
                    </a:p>
                    <a:p>
                      <a:pPr algn="ctr"/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76B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  <a:cs typeface="Times New Roman" pitchFamily="18" charset="0"/>
                        </a:rPr>
                        <a:t>{b, c, d, e}</a:t>
                      </a:r>
                      <a:endParaRPr lang="ru-RU" sz="1400" dirty="0" smtClean="0">
                        <a:latin typeface="+mn-lt"/>
                        <a:cs typeface="Times New Roman" pitchFamily="18" charset="0"/>
                      </a:endParaRPr>
                    </a:p>
                    <a:p>
                      <a:pPr algn="ctr"/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76B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ru-RU" sz="11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качестве начальной выбирается вершина </a:t>
                      </a:r>
                      <a:r>
                        <a:rPr lang="en-US" sz="11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ru-RU" sz="11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Каждая из вершин </a:t>
                      </a:r>
                      <a:r>
                        <a:rPr lang="en-US" sz="11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b,</a:t>
                      </a:r>
                      <a:r>
                        <a:rPr lang="en-US" sz="1100" b="1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c, d</a:t>
                      </a:r>
                      <a:r>
                        <a:rPr lang="ru-RU" sz="11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en-US" sz="11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1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1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соединена с </a:t>
                      </a:r>
                      <a:r>
                        <a:rPr lang="en-US" sz="11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ru-RU" sz="11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единственным ребром. Вершина </a:t>
                      </a:r>
                      <a:r>
                        <a:rPr lang="en-US" sz="11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ru-RU" sz="11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ближайшая к </a:t>
                      </a:r>
                      <a:r>
                        <a:rPr lang="en-US" sz="11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ru-RU" sz="11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и выбирается как вторая вершина вместе с ребром </a:t>
                      </a:r>
                      <a:r>
                        <a:rPr lang="en-US" sz="1100" b="1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</a:t>
                      </a:r>
                      <a:r>
                        <a:rPr lang="ru-RU" sz="11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ru-RU" sz="11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76B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28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/>
          <p:cNvGraphicFramePr>
            <a:graphicFrameLocks noGrp="1"/>
          </p:cNvGraphicFramePr>
          <p:nvPr>
            <p:extLst/>
          </p:nvPr>
        </p:nvGraphicFramePr>
        <p:xfrm>
          <a:off x="611560" y="1916832"/>
          <a:ext cx="8208910" cy="4320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1789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+mn-lt"/>
                          <a:cs typeface="Times New Roman" pitchFamily="18" charset="0"/>
                        </a:rPr>
                        <a:t>Изображение</a:t>
                      </a:r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Множество выбранных вершин </a:t>
                      </a:r>
                      <a:r>
                        <a:rPr lang="en-US" sz="1400" b="1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U </a:t>
                      </a:r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Ребро (</a:t>
                      </a:r>
                      <a:r>
                        <a:rPr lang="en-US" sz="1400" b="1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u, v) </a:t>
                      </a:r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невыбранных вершин V \ U </a:t>
                      </a:r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Описание </a:t>
                      </a:r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295"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Times New Roman" pitchFamily="18" charset="0"/>
                        </a:rPr>
                        <a:t>{}</a:t>
                      </a:r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  <a:cs typeface="Times New Roman" pitchFamily="18" charset="0"/>
                        </a:rPr>
                        <a:t>{a, b, c, d, e}</a:t>
                      </a:r>
                      <a:endParaRPr lang="ru-RU" sz="1400" dirty="0" smtClean="0">
                        <a:latin typeface="+mn-lt"/>
                        <a:cs typeface="Times New Roman" pitchFamily="18" charset="0"/>
                      </a:endParaRPr>
                    </a:p>
                    <a:p>
                      <a:pPr algn="ctr"/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Исходный взвешенный граф. Числа возле ребер показывают их веса, которые можно рассматривать как расстояния между</a:t>
                      </a:r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вершинами.</a:t>
                      </a:r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295"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Times New Roman" pitchFamily="18" charset="0"/>
                        </a:rPr>
                        <a:t>{a}</a:t>
                      </a:r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Times New Roman" pitchFamily="18" charset="0"/>
                        </a:rPr>
                        <a:t>(a, b)=2</a:t>
                      </a:r>
                      <a:r>
                        <a:rPr lang="en-US" sz="1400" baseline="0" dirty="0" smtClean="0"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sz="1400" b="1" baseline="0" dirty="0" smtClean="0"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lang="en-US" sz="1400" b="1" dirty="0" smtClean="0">
                        <a:latin typeface="+mn-lt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400" dirty="0" smtClean="0">
                          <a:latin typeface="+mn-lt"/>
                          <a:cs typeface="Times New Roman" pitchFamily="18" charset="0"/>
                        </a:rPr>
                        <a:t>(a, c)=10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+mn-lt"/>
                          <a:cs typeface="Times New Roman" pitchFamily="18" charset="0"/>
                        </a:rPr>
                        <a:t>(a, d)=7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+mn-lt"/>
                          <a:cs typeface="Times New Roman" pitchFamily="18" charset="0"/>
                        </a:rPr>
                        <a:t>(a, e)=3</a:t>
                      </a:r>
                      <a:endParaRPr lang="ru-RU" sz="1400" dirty="0" smtClean="0">
                        <a:latin typeface="+mn-lt"/>
                        <a:cs typeface="Times New Roman" pitchFamily="18" charset="0"/>
                      </a:endParaRPr>
                    </a:p>
                    <a:p>
                      <a:pPr algn="ctr"/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  <a:cs typeface="Times New Roman" pitchFamily="18" charset="0"/>
                        </a:rPr>
                        <a:t>{b, c, d, e}</a:t>
                      </a:r>
                      <a:endParaRPr lang="ru-RU" sz="1400" dirty="0" smtClean="0">
                        <a:latin typeface="+mn-lt"/>
                        <a:cs typeface="Times New Roman" pitchFamily="18" charset="0"/>
                      </a:endParaRPr>
                    </a:p>
                    <a:p>
                      <a:pPr algn="ctr"/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качестве начальной выбирается вершина </a:t>
                      </a:r>
                      <a:r>
                        <a:rPr lang="en-US" sz="11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ru-RU" sz="11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Каждая из вершин </a:t>
                      </a:r>
                      <a:r>
                        <a:rPr lang="en-US" sz="11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b,</a:t>
                      </a:r>
                      <a:r>
                        <a:rPr lang="en-US" sz="1100" b="1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c, d</a:t>
                      </a:r>
                      <a:r>
                        <a:rPr lang="ru-RU" sz="11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en-US" sz="11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1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1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соединена с </a:t>
                      </a:r>
                      <a:r>
                        <a:rPr lang="en-US" sz="11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ru-RU" sz="11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единственным ребром. Вершина </a:t>
                      </a:r>
                      <a:r>
                        <a:rPr lang="en-US" sz="11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ru-RU" sz="11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ближайшая к </a:t>
                      </a:r>
                      <a:r>
                        <a:rPr lang="en-US" sz="11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ru-RU" sz="11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и выбирается как вторая вершина вместе с ребром </a:t>
                      </a:r>
                      <a:r>
                        <a:rPr lang="en-US" sz="1100" b="1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</a:t>
                      </a:r>
                      <a:r>
                        <a:rPr lang="ru-RU" sz="11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ru-RU" sz="11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Овал 14"/>
          <p:cNvSpPr/>
          <p:nvPr/>
        </p:nvSpPr>
        <p:spPr>
          <a:xfrm>
            <a:off x="1187291" y="3958208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b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2035529" y="3291984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e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1644491" y="3583141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2035529" y="3958208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d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1187291" y="328498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a</a:t>
            </a:r>
            <a:endParaRPr lang="ru-RU" dirty="0">
              <a:solidFill>
                <a:prstClr val="black"/>
              </a:solidFill>
            </a:endParaRPr>
          </a:p>
        </p:txBody>
      </p:sp>
      <p:cxnSp>
        <p:nvCxnSpPr>
          <p:cNvPr id="20" name="Прямая соединительная линия 19"/>
          <p:cNvCxnSpPr>
            <a:stCxn id="17" idx="5"/>
            <a:endCxn id="18" idx="1"/>
          </p:cNvCxnSpPr>
          <p:nvPr/>
        </p:nvCxnSpPr>
        <p:spPr>
          <a:xfrm>
            <a:off x="1828879" y="3767529"/>
            <a:ext cx="238286" cy="222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9" idx="4"/>
            <a:endCxn id="15" idx="0"/>
          </p:cNvCxnSpPr>
          <p:nvPr/>
        </p:nvCxnSpPr>
        <p:spPr>
          <a:xfrm>
            <a:off x="1295303" y="3501008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15" idx="6"/>
            <a:endCxn id="18" idx="2"/>
          </p:cNvCxnSpPr>
          <p:nvPr/>
        </p:nvCxnSpPr>
        <p:spPr>
          <a:xfrm>
            <a:off x="1403315" y="4066220"/>
            <a:ext cx="632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19" idx="6"/>
            <a:endCxn id="16" idx="2"/>
          </p:cNvCxnSpPr>
          <p:nvPr/>
        </p:nvCxnSpPr>
        <p:spPr>
          <a:xfrm>
            <a:off x="1403315" y="3392996"/>
            <a:ext cx="632214" cy="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18" idx="0"/>
            <a:endCxn id="16" idx="4"/>
          </p:cNvCxnSpPr>
          <p:nvPr/>
        </p:nvCxnSpPr>
        <p:spPr>
          <a:xfrm flipV="1">
            <a:off x="2143541" y="3508008"/>
            <a:ext cx="0" cy="45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19" idx="5"/>
            <a:endCxn id="17" idx="1"/>
          </p:cNvCxnSpPr>
          <p:nvPr/>
        </p:nvCxnSpPr>
        <p:spPr>
          <a:xfrm>
            <a:off x="1371679" y="3469372"/>
            <a:ext cx="304448" cy="145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15" idx="7"/>
          </p:cNvCxnSpPr>
          <p:nvPr/>
        </p:nvCxnSpPr>
        <p:spPr>
          <a:xfrm flipV="1">
            <a:off x="1371679" y="3799165"/>
            <a:ext cx="304448" cy="190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17" idx="7"/>
            <a:endCxn id="16" idx="3"/>
          </p:cNvCxnSpPr>
          <p:nvPr/>
        </p:nvCxnSpPr>
        <p:spPr>
          <a:xfrm flipV="1">
            <a:off x="1828879" y="3476372"/>
            <a:ext cx="238286" cy="138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Соединительная линия уступом 1023"/>
          <p:cNvCxnSpPr>
            <a:stCxn id="19" idx="2"/>
            <a:endCxn id="18" idx="4"/>
          </p:cNvCxnSpPr>
          <p:nvPr/>
        </p:nvCxnSpPr>
        <p:spPr>
          <a:xfrm rot="10800000" flipH="1" flipV="1">
            <a:off x="1187291" y="3392996"/>
            <a:ext cx="956250" cy="781236"/>
          </a:xfrm>
          <a:prstGeom prst="bentConnector4">
            <a:avLst>
              <a:gd name="adj1" fmla="val -23906"/>
              <a:gd name="adj2" fmla="val 1292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1605317" y="3138386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prstClr val="black"/>
                </a:solidFill>
              </a:rPr>
              <a:t>3</a:t>
            </a:r>
            <a:endParaRPr lang="ru-RU" sz="1100" dirty="0">
              <a:solidFill>
                <a:prstClr val="black"/>
              </a:solidFill>
            </a:endParaRPr>
          </a:p>
        </p:txBody>
      </p:sp>
      <p:sp>
        <p:nvSpPr>
          <p:cNvPr id="1034" name="TextBox 1033"/>
          <p:cNvSpPr txBox="1"/>
          <p:nvPr/>
        </p:nvSpPr>
        <p:spPr>
          <a:xfrm>
            <a:off x="683568" y="3859039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prstClr val="black"/>
                </a:solidFill>
              </a:rPr>
              <a:t>7</a:t>
            </a:r>
            <a:endParaRPr lang="ru-RU" sz="1100" dirty="0">
              <a:solidFill>
                <a:prstClr val="black"/>
              </a:solidFill>
            </a:endParaRPr>
          </a:p>
        </p:txBody>
      </p:sp>
      <p:sp>
        <p:nvSpPr>
          <p:cNvPr id="1035" name="TextBox 1034"/>
          <p:cNvSpPr txBox="1"/>
          <p:nvPr/>
        </p:nvSpPr>
        <p:spPr>
          <a:xfrm>
            <a:off x="1116481" y="3570074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prstClr val="black"/>
                </a:solidFill>
              </a:rPr>
              <a:t>2</a:t>
            </a:r>
            <a:endParaRPr lang="ru-RU" sz="1100" dirty="0">
              <a:solidFill>
                <a:prstClr val="black"/>
              </a:solidFill>
            </a:endParaRPr>
          </a:p>
        </p:txBody>
      </p:sp>
      <p:sp>
        <p:nvSpPr>
          <p:cNvPr id="1036" name="TextBox 1035"/>
          <p:cNvSpPr txBox="1"/>
          <p:nvPr/>
        </p:nvSpPr>
        <p:spPr>
          <a:xfrm>
            <a:off x="1573681" y="4000481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1037" name="TextBox 1036"/>
          <p:cNvSpPr txBox="1"/>
          <p:nvPr/>
        </p:nvSpPr>
        <p:spPr>
          <a:xfrm>
            <a:off x="1829578" y="3696598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prstClr val="black"/>
                </a:solidFill>
              </a:rPr>
              <a:t>1</a:t>
            </a:r>
            <a:endParaRPr lang="ru-RU" sz="1100" dirty="0">
              <a:solidFill>
                <a:prstClr val="black"/>
              </a:solidFill>
            </a:endParaRPr>
          </a:p>
        </p:txBody>
      </p:sp>
      <p:sp>
        <p:nvSpPr>
          <p:cNvPr id="1038" name="TextBox 1037"/>
          <p:cNvSpPr txBox="1"/>
          <p:nvPr/>
        </p:nvSpPr>
        <p:spPr>
          <a:xfrm>
            <a:off x="1336905" y="348932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prstClr val="black"/>
                </a:solidFill>
              </a:rPr>
              <a:t>10</a:t>
            </a:r>
            <a:endParaRPr lang="ru-RU" sz="1100" dirty="0">
              <a:solidFill>
                <a:prstClr val="black"/>
              </a:solidFill>
            </a:endParaRPr>
          </a:p>
        </p:txBody>
      </p:sp>
      <p:sp>
        <p:nvSpPr>
          <p:cNvPr id="1039" name="TextBox 1038"/>
          <p:cNvSpPr txBox="1"/>
          <p:nvPr/>
        </p:nvSpPr>
        <p:spPr>
          <a:xfrm>
            <a:off x="1447594" y="3799359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1040" name="TextBox 1039"/>
          <p:cNvSpPr txBox="1"/>
          <p:nvPr/>
        </p:nvSpPr>
        <p:spPr>
          <a:xfrm>
            <a:off x="1829578" y="3467998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prstClr val="black"/>
                </a:solidFill>
              </a:rPr>
              <a:t>6</a:t>
            </a:r>
            <a:endParaRPr lang="ru-RU" sz="1100" dirty="0">
              <a:solidFill>
                <a:prstClr val="black"/>
              </a:solidFill>
            </a:endParaRPr>
          </a:p>
        </p:txBody>
      </p:sp>
      <p:sp>
        <p:nvSpPr>
          <p:cNvPr id="1041" name="TextBox 1040"/>
          <p:cNvSpPr txBox="1"/>
          <p:nvPr/>
        </p:nvSpPr>
        <p:spPr>
          <a:xfrm>
            <a:off x="2143541" y="359742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prstClr val="black"/>
                </a:solidFill>
              </a:rPr>
              <a:t>12</a:t>
            </a:r>
            <a:endParaRPr lang="ru-RU" sz="1100" dirty="0">
              <a:solidFill>
                <a:prstClr val="black"/>
              </a:solidFill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1206461" y="5423431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b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2054699" y="4750207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e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1663661" y="5048364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75" name="Овал 74"/>
          <p:cNvSpPr/>
          <p:nvPr/>
        </p:nvSpPr>
        <p:spPr>
          <a:xfrm>
            <a:off x="2054699" y="5423431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d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76" name="Овал 75"/>
          <p:cNvSpPr/>
          <p:nvPr/>
        </p:nvSpPr>
        <p:spPr>
          <a:xfrm>
            <a:off x="1206461" y="4750207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a</a:t>
            </a:r>
            <a:endParaRPr lang="ru-RU" dirty="0">
              <a:solidFill>
                <a:prstClr val="black"/>
              </a:solidFill>
            </a:endParaRPr>
          </a:p>
        </p:txBody>
      </p:sp>
      <p:cxnSp>
        <p:nvCxnSpPr>
          <p:cNvPr id="77" name="Прямая соединительная линия 76"/>
          <p:cNvCxnSpPr>
            <a:stCxn id="74" idx="5"/>
            <a:endCxn id="75" idx="1"/>
          </p:cNvCxnSpPr>
          <p:nvPr/>
        </p:nvCxnSpPr>
        <p:spPr>
          <a:xfrm>
            <a:off x="1848049" y="5232752"/>
            <a:ext cx="238286" cy="222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>
            <a:stCxn id="76" idx="4"/>
            <a:endCxn id="72" idx="0"/>
          </p:cNvCxnSpPr>
          <p:nvPr/>
        </p:nvCxnSpPr>
        <p:spPr>
          <a:xfrm>
            <a:off x="1314473" y="4966231"/>
            <a:ext cx="0" cy="457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>
            <a:stCxn id="72" idx="6"/>
            <a:endCxn id="75" idx="2"/>
          </p:cNvCxnSpPr>
          <p:nvPr/>
        </p:nvCxnSpPr>
        <p:spPr>
          <a:xfrm>
            <a:off x="1422485" y="5531443"/>
            <a:ext cx="632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>
            <a:stCxn id="76" idx="6"/>
            <a:endCxn id="73" idx="2"/>
          </p:cNvCxnSpPr>
          <p:nvPr/>
        </p:nvCxnSpPr>
        <p:spPr>
          <a:xfrm>
            <a:off x="1422485" y="4858219"/>
            <a:ext cx="63221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>
            <a:stCxn id="74" idx="7"/>
            <a:endCxn id="73" idx="3"/>
          </p:cNvCxnSpPr>
          <p:nvPr/>
        </p:nvCxnSpPr>
        <p:spPr>
          <a:xfrm flipV="1">
            <a:off x="1848049" y="4934595"/>
            <a:ext cx="238286" cy="145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>
            <a:stCxn id="76" idx="5"/>
            <a:endCxn id="74" idx="1"/>
          </p:cNvCxnSpPr>
          <p:nvPr/>
        </p:nvCxnSpPr>
        <p:spPr>
          <a:xfrm>
            <a:off x="1390849" y="4934595"/>
            <a:ext cx="304448" cy="14540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>
            <a:stCxn id="72" idx="7"/>
            <a:endCxn id="74" idx="3"/>
          </p:cNvCxnSpPr>
          <p:nvPr/>
        </p:nvCxnSpPr>
        <p:spPr>
          <a:xfrm flipV="1">
            <a:off x="1390849" y="5232752"/>
            <a:ext cx="304448" cy="222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Соединительная линия уступом 83"/>
          <p:cNvCxnSpPr>
            <a:stCxn id="76" idx="2"/>
            <a:endCxn id="75" idx="4"/>
          </p:cNvCxnSpPr>
          <p:nvPr/>
        </p:nvCxnSpPr>
        <p:spPr>
          <a:xfrm rot="10800000" flipH="1" flipV="1">
            <a:off x="1206461" y="4858219"/>
            <a:ext cx="956250" cy="781236"/>
          </a:xfrm>
          <a:prstGeom prst="bentConnector4">
            <a:avLst>
              <a:gd name="adj1" fmla="val -23906"/>
              <a:gd name="adj2" fmla="val 129261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>
            <a:stCxn id="73" idx="4"/>
            <a:endCxn id="75" idx="0"/>
          </p:cNvCxnSpPr>
          <p:nvPr/>
        </p:nvCxnSpPr>
        <p:spPr>
          <a:xfrm>
            <a:off x="2162711" y="4966231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860599" y="5160011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solidFill>
                  <a:prstClr val="black"/>
                </a:solidFill>
              </a:rPr>
              <a:t>1</a:t>
            </a:r>
            <a:endParaRPr lang="ru-RU" sz="1000" dirty="0">
              <a:solidFill>
                <a:prstClr val="black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489806" y="524157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solidFill>
                  <a:prstClr val="black"/>
                </a:solidFill>
              </a:rPr>
              <a:t>6</a:t>
            </a:r>
            <a:endParaRPr lang="ru-RU" sz="1000" dirty="0">
              <a:solidFill>
                <a:prstClr val="black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879685" y="494079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solidFill>
                  <a:prstClr val="black"/>
                </a:solidFill>
              </a:rPr>
              <a:t>6</a:t>
            </a:r>
            <a:endParaRPr lang="ru-RU" sz="1000" dirty="0">
              <a:solidFill>
                <a:prstClr val="black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093748" y="503326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solidFill>
                  <a:prstClr val="black"/>
                </a:solidFill>
              </a:rPr>
              <a:t>12</a:t>
            </a:r>
            <a:endParaRPr lang="ru-RU" sz="1000" dirty="0">
              <a:solidFill>
                <a:prstClr val="black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82068" y="507180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solidFill>
                  <a:prstClr val="black"/>
                </a:solidFill>
              </a:rPr>
              <a:t>2</a:t>
            </a:r>
            <a:endParaRPr lang="ru-RU" sz="1000" dirty="0">
              <a:solidFill>
                <a:prstClr val="black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584888" y="551326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solidFill>
                  <a:prstClr val="black"/>
                </a:solidFill>
              </a:rPr>
              <a:t>2</a:t>
            </a:r>
            <a:endParaRPr lang="ru-RU" sz="1000" dirty="0">
              <a:solidFill>
                <a:prstClr val="black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733768" y="4606580"/>
            <a:ext cx="4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prstClr val="black"/>
                </a:solidFill>
              </a:rPr>
              <a:t>3</a:t>
            </a:r>
            <a:endParaRPr lang="ru-RU" sz="1000" dirty="0">
              <a:solidFill>
                <a:prstClr val="black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371679" y="4958664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solidFill>
                  <a:prstClr val="black"/>
                </a:solidFill>
              </a:rPr>
              <a:t>10</a:t>
            </a:r>
            <a:endParaRPr lang="ru-RU" sz="1000" dirty="0">
              <a:solidFill>
                <a:prstClr val="black"/>
              </a:solidFill>
            </a:endParaRPr>
          </a:p>
        </p:txBody>
      </p:sp>
      <p:sp>
        <p:nvSpPr>
          <p:cNvPr id="1042" name="TextBox 1041"/>
          <p:cNvSpPr txBox="1"/>
          <p:nvPr/>
        </p:nvSpPr>
        <p:spPr>
          <a:xfrm>
            <a:off x="754052" y="530032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7</a:t>
            </a:r>
            <a:endParaRPr lang="ru-RU" sz="1000" dirty="0">
              <a:solidFill>
                <a:prstClr val="black"/>
              </a:solidFill>
            </a:endParaRPr>
          </a:p>
        </p:txBody>
      </p:sp>
      <p:sp>
        <p:nvSpPr>
          <p:cNvPr id="51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Методы построения ОДМС: алгоритм прима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074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 в ширину (волновой метод)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1596390"/>
            <a:ext cx="3429000" cy="3848100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 flipV="1">
            <a:off x="1187624" y="1988840"/>
            <a:ext cx="1008112" cy="3600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015033" y="2702375"/>
            <a:ext cx="0" cy="85702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2555776" y="2672187"/>
            <a:ext cx="1080120" cy="3600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2555776" y="3878318"/>
            <a:ext cx="1115566" cy="4867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 flipV="1">
            <a:off x="2369820" y="2168860"/>
            <a:ext cx="14883" cy="7769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 flipV="1">
            <a:off x="1171225" y="2643773"/>
            <a:ext cx="1024511" cy="4871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1015033" y="3952106"/>
            <a:ext cx="0" cy="989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1171225" y="3878318"/>
            <a:ext cx="1024511" cy="6308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H="1" flipV="1">
            <a:off x="2611386" y="1988840"/>
            <a:ext cx="1046215" cy="36682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 flipV="1">
            <a:off x="2573339" y="3276884"/>
            <a:ext cx="1093786" cy="3426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Овал 1"/>
          <p:cNvSpPr/>
          <p:nvPr/>
        </p:nvSpPr>
        <p:spPr>
          <a:xfrm>
            <a:off x="811185" y="2314722"/>
            <a:ext cx="426112" cy="4078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384703" y="5013176"/>
            <a:ext cx="1251193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2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467544" y="404664"/>
          <a:ext cx="8208910" cy="5832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415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+mn-lt"/>
                          <a:cs typeface="Times New Roman" pitchFamily="18" charset="0"/>
                        </a:rPr>
                        <a:t>Изображение</a:t>
                      </a:r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Множество выбранных вершин </a:t>
                      </a:r>
                      <a:r>
                        <a:rPr lang="en-US" sz="1400" b="1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U </a:t>
                      </a:r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Ребро (</a:t>
                      </a:r>
                      <a:r>
                        <a:rPr lang="en-US" sz="1400" b="1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u, v) </a:t>
                      </a:r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невыбранных вершин V \ U </a:t>
                      </a:r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Описание </a:t>
                      </a:r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248"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Times New Roman" pitchFamily="18" charset="0"/>
                        </a:rPr>
                        <a:t>{a, b}</a:t>
                      </a:r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Times New Roman" pitchFamily="18" charset="0"/>
                        </a:rPr>
                        <a:t>(a, c)=10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+mn-lt"/>
                          <a:cs typeface="Times New Roman" pitchFamily="18" charset="0"/>
                        </a:rPr>
                        <a:t>(a, d)=7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+mn-lt"/>
                          <a:cs typeface="Times New Roman" pitchFamily="18" charset="0"/>
                        </a:rPr>
                        <a:t>(a, e)=3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+mn-lt"/>
                          <a:cs typeface="Times New Roman" pitchFamily="18" charset="0"/>
                        </a:rPr>
                        <a:t>(b, c)=6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+mn-lt"/>
                          <a:cs typeface="Times New Roman" pitchFamily="18" charset="0"/>
                        </a:rPr>
                        <a:t>(b, d)=2</a:t>
                      </a:r>
                      <a:r>
                        <a:rPr lang="ru-RU" sz="1400" dirty="0" smtClean="0"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ru-RU" sz="1400" b="1" dirty="0" smtClean="0"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lang="ru-RU" sz="1400" dirty="0" smtClean="0">
                        <a:latin typeface="+mn-lt"/>
                        <a:cs typeface="Times New Roman" pitchFamily="18" charset="0"/>
                      </a:endParaRPr>
                    </a:p>
                    <a:p>
                      <a:pPr algn="ctr"/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  <a:cs typeface="Times New Roman" pitchFamily="18" charset="0"/>
                        </a:rPr>
                        <a:t>{c, d, e}</a:t>
                      </a:r>
                      <a:endParaRPr lang="ru-RU" sz="1400" dirty="0" smtClean="0">
                        <a:latin typeface="+mn-lt"/>
                        <a:cs typeface="Times New Roman" pitchFamily="18" charset="0"/>
                      </a:endParaRPr>
                    </a:p>
                    <a:p>
                      <a:pPr algn="ctr"/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+mn-lt"/>
                          <a:cs typeface="Times New Roman" pitchFamily="18" charset="0"/>
                        </a:rPr>
                        <a:t>Вершина</a:t>
                      </a:r>
                      <a:r>
                        <a:rPr lang="ru-RU" sz="1400" baseline="0" dirty="0" smtClean="0"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sz="1400" b="1" baseline="0" dirty="0" smtClean="0">
                          <a:latin typeface="+mn-lt"/>
                          <a:cs typeface="Times New Roman" pitchFamily="18" charset="0"/>
                        </a:rPr>
                        <a:t>d</a:t>
                      </a:r>
                      <a:r>
                        <a:rPr lang="en-US" sz="1400" b="0" baseline="0" dirty="0" smtClean="0">
                          <a:latin typeface="+mn-lt"/>
                          <a:cs typeface="Times New Roman" pitchFamily="18" charset="0"/>
                        </a:rPr>
                        <a:t> – </a:t>
                      </a:r>
                      <a:r>
                        <a:rPr lang="ru-RU" sz="1400" b="0" baseline="0" dirty="0" smtClean="0">
                          <a:latin typeface="+mn-lt"/>
                          <a:cs typeface="Times New Roman" pitchFamily="18" charset="0"/>
                        </a:rPr>
                        <a:t>расположена ближе остальных</a:t>
                      </a:r>
                      <a:r>
                        <a:rPr lang="en-US" sz="1400" b="0" baseline="0" dirty="0" smtClean="0">
                          <a:latin typeface="+mn-lt"/>
                          <a:cs typeface="Times New Roman" pitchFamily="18" charset="0"/>
                        </a:rPr>
                        <a:t>, </a:t>
                      </a:r>
                      <a:r>
                        <a:rPr lang="ru-RU" sz="1400" b="0" baseline="0" dirty="0" smtClean="0">
                          <a:latin typeface="+mn-lt"/>
                          <a:cs typeface="Times New Roman" pitchFamily="18" charset="0"/>
                        </a:rPr>
                        <a:t>поэтому </a:t>
                      </a:r>
                      <a:r>
                        <a:rPr lang="en-US" sz="1400" b="1" baseline="0" dirty="0" smtClean="0">
                          <a:latin typeface="+mn-lt"/>
                          <a:cs typeface="Times New Roman" pitchFamily="18" charset="0"/>
                        </a:rPr>
                        <a:t>d </a:t>
                      </a:r>
                      <a:r>
                        <a:rPr lang="ru-RU" sz="1400" b="0" baseline="0" dirty="0" smtClean="0">
                          <a:latin typeface="+mn-lt"/>
                          <a:cs typeface="Times New Roman" pitchFamily="18" charset="0"/>
                        </a:rPr>
                        <a:t>выбирается как третья вершина вместе с ребром </a:t>
                      </a:r>
                      <a:r>
                        <a:rPr lang="en-US" sz="1400" b="1" baseline="0" dirty="0" smtClean="0">
                          <a:latin typeface="+mn-lt"/>
                          <a:cs typeface="Times New Roman" pitchFamily="18" charset="0"/>
                        </a:rPr>
                        <a:t>bd.</a:t>
                      </a:r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9248"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Times New Roman" pitchFamily="18" charset="0"/>
                        </a:rPr>
                        <a:t>{a, b, d}</a:t>
                      </a:r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Times New Roman" pitchFamily="18" charset="0"/>
                        </a:rPr>
                        <a:t>(a, c)=10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+mn-lt"/>
                          <a:cs typeface="Times New Roman" pitchFamily="18" charset="0"/>
                        </a:rPr>
                        <a:t>(a, d)=7 </a:t>
                      </a:r>
                      <a:r>
                        <a:rPr lang="ru-RU" sz="1400" dirty="0" smtClean="0">
                          <a:latin typeface="+mn-lt"/>
                          <a:cs typeface="Times New Roman" pitchFamily="18" charset="0"/>
                        </a:rPr>
                        <a:t>цикл</a:t>
                      </a:r>
                      <a:endParaRPr lang="en-US" sz="1400" dirty="0" smtClean="0">
                        <a:latin typeface="+mn-lt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400" dirty="0" smtClean="0">
                          <a:latin typeface="+mn-lt"/>
                          <a:cs typeface="Times New Roman" pitchFamily="18" charset="0"/>
                        </a:rPr>
                        <a:t>(a, e)=3</a:t>
                      </a:r>
                      <a:endParaRPr lang="ru-RU" sz="1400" dirty="0" smtClean="0">
                        <a:latin typeface="+mn-lt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400" dirty="0" smtClean="0">
                          <a:latin typeface="+mn-lt"/>
                          <a:cs typeface="Times New Roman" pitchFamily="18" charset="0"/>
                        </a:rPr>
                        <a:t>(b, c)=6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+mn-lt"/>
                          <a:cs typeface="Times New Roman" pitchFamily="18" charset="0"/>
                        </a:rPr>
                        <a:t>(d, c)=1 </a:t>
                      </a:r>
                      <a:r>
                        <a:rPr lang="en-US" sz="1400" b="1" dirty="0" smtClean="0">
                          <a:latin typeface="+mn-lt"/>
                          <a:cs typeface="Times New Roman" pitchFamily="18" charset="0"/>
                        </a:rPr>
                        <a:t>+</a:t>
                      </a:r>
                    </a:p>
                    <a:p>
                      <a:pPr algn="ctr"/>
                      <a:r>
                        <a:rPr lang="en-US" sz="1400" b="0" dirty="0" smtClean="0">
                          <a:latin typeface="+mn-lt"/>
                          <a:cs typeface="Times New Roman" pitchFamily="18" charset="0"/>
                        </a:rPr>
                        <a:t>(d, e)=12</a:t>
                      </a:r>
                      <a:endParaRPr lang="ru-RU" sz="1400" b="0" dirty="0" smtClean="0">
                        <a:latin typeface="+mn-lt"/>
                        <a:cs typeface="Times New Roman" pitchFamily="18" charset="0"/>
                      </a:endParaRPr>
                    </a:p>
                    <a:p>
                      <a:pPr algn="ctr"/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  <a:cs typeface="Times New Roman" pitchFamily="18" charset="0"/>
                        </a:rPr>
                        <a:t>{c, d}</a:t>
                      </a:r>
                      <a:endParaRPr lang="ru-RU" sz="1400" dirty="0" smtClean="0">
                        <a:latin typeface="+mn-lt"/>
                        <a:cs typeface="Times New Roman" pitchFamily="18" charset="0"/>
                      </a:endParaRPr>
                    </a:p>
                    <a:p>
                      <a:pPr algn="ctr"/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+mn-lt"/>
                          <a:cs typeface="Times New Roman" pitchFamily="18" charset="0"/>
                        </a:rPr>
                        <a:t>Вершина</a:t>
                      </a:r>
                      <a:r>
                        <a:rPr lang="ru-RU" sz="1400" baseline="0" dirty="0" smtClean="0"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sz="1400" b="1" baseline="0" dirty="0" smtClean="0">
                          <a:latin typeface="+mn-lt"/>
                          <a:cs typeface="Times New Roman" pitchFamily="18" charset="0"/>
                        </a:rPr>
                        <a:t>c</a:t>
                      </a:r>
                      <a:r>
                        <a:rPr lang="en-US" sz="1400" b="0" baseline="0" dirty="0" smtClean="0">
                          <a:latin typeface="+mn-lt"/>
                          <a:cs typeface="Times New Roman" pitchFamily="18" charset="0"/>
                        </a:rPr>
                        <a:t> – </a:t>
                      </a:r>
                      <a:r>
                        <a:rPr lang="ru-RU" sz="1400" b="0" baseline="0" dirty="0" smtClean="0">
                          <a:latin typeface="+mn-lt"/>
                          <a:cs typeface="Times New Roman" pitchFamily="18" charset="0"/>
                        </a:rPr>
                        <a:t>расположена ближе остальных</a:t>
                      </a:r>
                      <a:r>
                        <a:rPr lang="en-US" sz="1400" b="0" baseline="0" dirty="0" smtClean="0">
                          <a:latin typeface="+mn-lt"/>
                          <a:cs typeface="Times New Roman" pitchFamily="18" charset="0"/>
                        </a:rPr>
                        <a:t>, </a:t>
                      </a:r>
                      <a:r>
                        <a:rPr lang="ru-RU" sz="1400" b="0" baseline="0" dirty="0" smtClean="0">
                          <a:latin typeface="+mn-lt"/>
                          <a:cs typeface="Times New Roman" pitchFamily="18" charset="0"/>
                        </a:rPr>
                        <a:t>поэтому </a:t>
                      </a:r>
                      <a:r>
                        <a:rPr lang="en-US" sz="1400" b="1" baseline="0" dirty="0" smtClean="0">
                          <a:latin typeface="+mn-lt"/>
                          <a:cs typeface="Times New Roman" pitchFamily="18" charset="0"/>
                        </a:rPr>
                        <a:t>c </a:t>
                      </a:r>
                      <a:r>
                        <a:rPr lang="ru-RU" sz="1400" b="0" baseline="0" dirty="0" smtClean="0">
                          <a:latin typeface="+mn-lt"/>
                          <a:cs typeface="Times New Roman" pitchFamily="18" charset="0"/>
                        </a:rPr>
                        <a:t>выбирается как четвертая вершина вместе с ребром </a:t>
                      </a:r>
                      <a:r>
                        <a:rPr lang="en-US" sz="1400" b="1" baseline="0" dirty="0" smtClean="0">
                          <a:latin typeface="+mn-lt"/>
                          <a:cs typeface="Times New Roman" pitchFamily="18" charset="0"/>
                        </a:rPr>
                        <a:t>dc.</a:t>
                      </a:r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4" name="Овал 73"/>
          <p:cNvSpPr/>
          <p:nvPr/>
        </p:nvSpPr>
        <p:spPr>
          <a:xfrm>
            <a:off x="1238430" y="295766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5" name="Овал 74"/>
          <p:cNvSpPr/>
          <p:nvPr/>
        </p:nvSpPr>
        <p:spPr>
          <a:xfrm>
            <a:off x="2086668" y="2284439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6" name="Овал 75"/>
          <p:cNvSpPr/>
          <p:nvPr/>
        </p:nvSpPr>
        <p:spPr>
          <a:xfrm>
            <a:off x="1695630" y="2582596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7" name="Овал 76"/>
          <p:cNvSpPr/>
          <p:nvPr/>
        </p:nvSpPr>
        <p:spPr>
          <a:xfrm>
            <a:off x="2086668" y="295766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8" name="Овал 77"/>
          <p:cNvSpPr/>
          <p:nvPr/>
        </p:nvSpPr>
        <p:spPr>
          <a:xfrm>
            <a:off x="1238430" y="2284439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9" name="Прямая соединительная линия 78"/>
          <p:cNvCxnSpPr>
            <a:stCxn id="76" idx="5"/>
            <a:endCxn id="77" idx="1"/>
          </p:cNvCxnSpPr>
          <p:nvPr/>
        </p:nvCxnSpPr>
        <p:spPr>
          <a:xfrm>
            <a:off x="1880018" y="2766984"/>
            <a:ext cx="238286" cy="222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>
            <a:stCxn id="78" idx="4"/>
            <a:endCxn id="74" idx="0"/>
          </p:cNvCxnSpPr>
          <p:nvPr/>
        </p:nvCxnSpPr>
        <p:spPr>
          <a:xfrm>
            <a:off x="1346442" y="2500463"/>
            <a:ext cx="0" cy="4572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>
            <a:stCxn id="74" idx="6"/>
            <a:endCxn id="77" idx="2"/>
          </p:cNvCxnSpPr>
          <p:nvPr/>
        </p:nvCxnSpPr>
        <p:spPr>
          <a:xfrm>
            <a:off x="1454454" y="3065675"/>
            <a:ext cx="6322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>
            <a:stCxn id="78" idx="6"/>
            <a:endCxn id="75" idx="2"/>
          </p:cNvCxnSpPr>
          <p:nvPr/>
        </p:nvCxnSpPr>
        <p:spPr>
          <a:xfrm>
            <a:off x="1454454" y="2392451"/>
            <a:ext cx="63221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>
            <a:stCxn id="76" idx="7"/>
            <a:endCxn id="75" idx="3"/>
          </p:cNvCxnSpPr>
          <p:nvPr/>
        </p:nvCxnSpPr>
        <p:spPr>
          <a:xfrm flipV="1">
            <a:off x="1880018" y="2468827"/>
            <a:ext cx="238286" cy="145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78" idx="5"/>
            <a:endCxn id="76" idx="1"/>
          </p:cNvCxnSpPr>
          <p:nvPr/>
        </p:nvCxnSpPr>
        <p:spPr>
          <a:xfrm>
            <a:off x="1422818" y="2468827"/>
            <a:ext cx="304448" cy="14540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>
            <a:stCxn id="74" idx="7"/>
            <a:endCxn id="76" idx="3"/>
          </p:cNvCxnSpPr>
          <p:nvPr/>
        </p:nvCxnSpPr>
        <p:spPr>
          <a:xfrm flipV="1">
            <a:off x="1422818" y="2766984"/>
            <a:ext cx="304448" cy="22231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Соединительная линия уступом 85"/>
          <p:cNvCxnSpPr>
            <a:stCxn id="78" idx="2"/>
            <a:endCxn id="77" idx="4"/>
          </p:cNvCxnSpPr>
          <p:nvPr/>
        </p:nvCxnSpPr>
        <p:spPr>
          <a:xfrm rot="10800000" flipH="1" flipV="1">
            <a:off x="1238430" y="2392451"/>
            <a:ext cx="956250" cy="781236"/>
          </a:xfrm>
          <a:prstGeom prst="bentConnector4">
            <a:avLst>
              <a:gd name="adj1" fmla="val -23906"/>
              <a:gd name="adj2" fmla="val 129261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/>
          <p:cNvCxnSpPr>
            <a:stCxn id="75" idx="4"/>
            <a:endCxn id="77" idx="0"/>
          </p:cNvCxnSpPr>
          <p:nvPr/>
        </p:nvCxnSpPr>
        <p:spPr>
          <a:xfrm>
            <a:off x="2194680" y="2500463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892568" y="2694243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1</a:t>
            </a:r>
            <a:endParaRPr lang="ru-RU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1521775" y="2775804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6</a:t>
            </a:r>
            <a:endParaRPr lang="ru-RU" sz="1000" dirty="0"/>
          </a:p>
        </p:txBody>
      </p:sp>
      <p:sp>
        <p:nvSpPr>
          <p:cNvPr id="90" name="TextBox 89"/>
          <p:cNvSpPr txBox="1"/>
          <p:nvPr/>
        </p:nvSpPr>
        <p:spPr>
          <a:xfrm>
            <a:off x="1911654" y="247502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6</a:t>
            </a:r>
            <a:endParaRPr lang="ru-RU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778656" y="2819454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7</a:t>
            </a:r>
            <a:endParaRPr lang="ru-RU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2125717" y="256749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12</a:t>
            </a:r>
            <a:endParaRPr lang="ru-RU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1114037" y="2606034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2</a:t>
            </a:r>
            <a:endParaRPr lang="ru-RU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1616857" y="304749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2</a:t>
            </a:r>
            <a:endParaRPr lang="ru-RU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1765737" y="2140812"/>
            <a:ext cx="4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3</a:t>
            </a:r>
            <a:endParaRPr lang="ru-RU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1403648" y="249289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10</a:t>
            </a:r>
            <a:endParaRPr lang="ru-RU" sz="1000" dirty="0"/>
          </a:p>
        </p:txBody>
      </p:sp>
      <p:sp>
        <p:nvSpPr>
          <p:cNvPr id="97" name="Овал 96"/>
          <p:cNvSpPr/>
          <p:nvPr/>
        </p:nvSpPr>
        <p:spPr>
          <a:xfrm>
            <a:off x="1284050" y="5249151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8" name="Овал 97"/>
          <p:cNvSpPr/>
          <p:nvPr/>
        </p:nvSpPr>
        <p:spPr>
          <a:xfrm>
            <a:off x="2132288" y="4575927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1741250" y="4874084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0" name="Овал 99"/>
          <p:cNvSpPr/>
          <p:nvPr/>
        </p:nvSpPr>
        <p:spPr>
          <a:xfrm>
            <a:off x="2132288" y="5249151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1" name="Овал 100"/>
          <p:cNvSpPr/>
          <p:nvPr/>
        </p:nvSpPr>
        <p:spPr>
          <a:xfrm>
            <a:off x="1284050" y="4575927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2" name="Прямая соединительная линия 101"/>
          <p:cNvCxnSpPr>
            <a:stCxn id="99" idx="5"/>
            <a:endCxn id="100" idx="1"/>
          </p:cNvCxnSpPr>
          <p:nvPr/>
        </p:nvCxnSpPr>
        <p:spPr>
          <a:xfrm>
            <a:off x="1925638" y="5058472"/>
            <a:ext cx="238286" cy="2223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>
            <a:stCxn id="101" idx="4"/>
            <a:endCxn id="97" idx="0"/>
          </p:cNvCxnSpPr>
          <p:nvPr/>
        </p:nvCxnSpPr>
        <p:spPr>
          <a:xfrm>
            <a:off x="1392062" y="4791951"/>
            <a:ext cx="0" cy="4572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/>
          <p:cNvCxnSpPr>
            <a:stCxn id="97" idx="6"/>
            <a:endCxn id="100" idx="2"/>
          </p:cNvCxnSpPr>
          <p:nvPr/>
        </p:nvCxnSpPr>
        <p:spPr>
          <a:xfrm>
            <a:off x="1500074" y="5357163"/>
            <a:ext cx="63221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>
            <a:stCxn id="101" idx="6"/>
            <a:endCxn id="98" idx="2"/>
          </p:cNvCxnSpPr>
          <p:nvPr/>
        </p:nvCxnSpPr>
        <p:spPr>
          <a:xfrm>
            <a:off x="1500074" y="4683939"/>
            <a:ext cx="63221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>
            <a:stCxn id="99" idx="7"/>
            <a:endCxn id="98" idx="3"/>
          </p:cNvCxnSpPr>
          <p:nvPr/>
        </p:nvCxnSpPr>
        <p:spPr>
          <a:xfrm flipV="1">
            <a:off x="1925638" y="4760315"/>
            <a:ext cx="238286" cy="145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/>
          <p:cNvCxnSpPr>
            <a:stCxn id="101" idx="5"/>
            <a:endCxn id="99" idx="1"/>
          </p:cNvCxnSpPr>
          <p:nvPr/>
        </p:nvCxnSpPr>
        <p:spPr>
          <a:xfrm>
            <a:off x="1468438" y="4760315"/>
            <a:ext cx="304448" cy="14540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>
            <a:stCxn id="97" idx="7"/>
            <a:endCxn id="99" idx="3"/>
          </p:cNvCxnSpPr>
          <p:nvPr/>
        </p:nvCxnSpPr>
        <p:spPr>
          <a:xfrm flipV="1">
            <a:off x="1468438" y="5058472"/>
            <a:ext cx="304448" cy="22231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Соединительная линия уступом 108"/>
          <p:cNvCxnSpPr>
            <a:stCxn id="101" idx="2"/>
            <a:endCxn id="100" idx="4"/>
          </p:cNvCxnSpPr>
          <p:nvPr/>
        </p:nvCxnSpPr>
        <p:spPr>
          <a:xfrm rot="10800000" flipH="1" flipV="1">
            <a:off x="1284050" y="4683939"/>
            <a:ext cx="956250" cy="781236"/>
          </a:xfrm>
          <a:prstGeom prst="bentConnector4">
            <a:avLst>
              <a:gd name="adj1" fmla="val -23906"/>
              <a:gd name="adj2" fmla="val 129261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>
            <a:stCxn id="98" idx="4"/>
            <a:endCxn id="100" idx="0"/>
          </p:cNvCxnSpPr>
          <p:nvPr/>
        </p:nvCxnSpPr>
        <p:spPr>
          <a:xfrm>
            <a:off x="2240300" y="4791951"/>
            <a:ext cx="0" cy="4572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38188" y="4985731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1</a:t>
            </a:r>
            <a:endParaRPr lang="ru-RU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567395" y="506729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6</a:t>
            </a:r>
            <a:endParaRPr lang="ru-RU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957274" y="476651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6</a:t>
            </a:r>
            <a:endParaRPr lang="ru-RU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24276" y="511094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7</a:t>
            </a:r>
            <a:endParaRPr lang="ru-RU" sz="1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171337" y="485898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12</a:t>
            </a:r>
            <a:endParaRPr lang="ru-RU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159657" y="489752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2</a:t>
            </a:r>
            <a:endParaRPr lang="ru-RU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662477" y="533898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2</a:t>
            </a:r>
            <a:endParaRPr lang="ru-RU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811357" y="4432300"/>
            <a:ext cx="4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3</a:t>
            </a:r>
            <a:endParaRPr lang="ru-RU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449268" y="4784384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10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36462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467544" y="240879"/>
          <a:ext cx="8208910" cy="360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415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+mn-lt"/>
                          <a:cs typeface="Times New Roman" pitchFamily="18" charset="0"/>
                        </a:rPr>
                        <a:t>Изображение</a:t>
                      </a:r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Множество выбранных вершин </a:t>
                      </a:r>
                      <a:r>
                        <a:rPr lang="en-US" sz="1400" b="1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U </a:t>
                      </a:r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Ребро (</a:t>
                      </a:r>
                      <a:r>
                        <a:rPr lang="en-US" sz="1400" b="1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u, v) </a:t>
                      </a:r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невыбранных вершин V \ U </a:t>
                      </a:r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Описание </a:t>
                      </a:r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248"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Times New Roman" pitchFamily="18" charset="0"/>
                        </a:rPr>
                        <a:t>{a, b, c, d}</a:t>
                      </a:r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Times New Roman" pitchFamily="18" charset="0"/>
                        </a:rPr>
                        <a:t>(a, c)=10 </a:t>
                      </a:r>
                      <a:r>
                        <a:rPr lang="ru-RU" sz="1400" dirty="0" smtClean="0">
                          <a:latin typeface="+mn-lt"/>
                          <a:cs typeface="Times New Roman" pitchFamily="18" charset="0"/>
                        </a:rPr>
                        <a:t>цикл</a:t>
                      </a:r>
                      <a:endParaRPr lang="en-US" sz="1400" dirty="0" smtClean="0">
                        <a:latin typeface="+mn-lt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400" dirty="0" smtClean="0">
                          <a:latin typeface="+mn-lt"/>
                          <a:cs typeface="Times New Roman" pitchFamily="18" charset="0"/>
                        </a:rPr>
                        <a:t>(a, d)=7 </a:t>
                      </a:r>
                      <a:r>
                        <a:rPr lang="ru-RU" sz="1400" dirty="0" smtClean="0">
                          <a:latin typeface="+mn-lt"/>
                          <a:cs typeface="Times New Roman" pitchFamily="18" charset="0"/>
                        </a:rPr>
                        <a:t>цикл</a:t>
                      </a:r>
                      <a:endParaRPr lang="en-US" sz="1400" dirty="0" smtClean="0">
                        <a:latin typeface="+mn-lt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400" dirty="0" smtClean="0">
                          <a:latin typeface="+mn-lt"/>
                          <a:cs typeface="Times New Roman" pitchFamily="18" charset="0"/>
                        </a:rPr>
                        <a:t>(a, e)=3 </a:t>
                      </a:r>
                      <a:r>
                        <a:rPr lang="en-US" sz="1400" b="1" dirty="0" smtClean="0"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lang="ru-RU" sz="1400" dirty="0" smtClean="0">
                        <a:latin typeface="+mn-lt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400" dirty="0" smtClean="0">
                          <a:latin typeface="+mn-lt"/>
                          <a:cs typeface="Times New Roman" pitchFamily="18" charset="0"/>
                        </a:rPr>
                        <a:t>(b, c)=6</a:t>
                      </a:r>
                      <a:r>
                        <a:rPr lang="ru-RU" sz="1400" dirty="0" smtClean="0">
                          <a:latin typeface="+mn-lt"/>
                          <a:cs typeface="Times New Roman" pitchFamily="18" charset="0"/>
                        </a:rPr>
                        <a:t> цикл</a:t>
                      </a:r>
                    </a:p>
                    <a:p>
                      <a:pPr algn="ctr"/>
                      <a:r>
                        <a:rPr lang="ru-RU" sz="1400" b="0" dirty="0" smtClean="0">
                          <a:latin typeface="+mn-lt"/>
                          <a:cs typeface="Times New Roman" pitchFamily="18" charset="0"/>
                        </a:rPr>
                        <a:t>(</a:t>
                      </a:r>
                      <a:r>
                        <a:rPr lang="en-US" sz="1400" b="0" dirty="0" smtClean="0">
                          <a:latin typeface="+mn-lt"/>
                          <a:cs typeface="Times New Roman" pitchFamily="18" charset="0"/>
                        </a:rPr>
                        <a:t>c,</a:t>
                      </a:r>
                      <a:r>
                        <a:rPr lang="en-US" sz="1400" b="0" baseline="0" dirty="0" smtClean="0">
                          <a:latin typeface="+mn-lt"/>
                          <a:cs typeface="Times New Roman" pitchFamily="18" charset="0"/>
                        </a:rPr>
                        <a:t> e</a:t>
                      </a:r>
                      <a:r>
                        <a:rPr lang="ru-RU" sz="1400" b="0" dirty="0" smtClean="0">
                          <a:latin typeface="+mn-lt"/>
                          <a:cs typeface="Times New Roman" pitchFamily="18" charset="0"/>
                        </a:rPr>
                        <a:t>)</a:t>
                      </a:r>
                      <a:r>
                        <a:rPr lang="en-US" sz="1400" b="0" dirty="0" smtClean="0">
                          <a:latin typeface="+mn-lt"/>
                          <a:cs typeface="Times New Roman" pitchFamily="18" charset="0"/>
                        </a:rPr>
                        <a:t>=6</a:t>
                      </a:r>
                    </a:p>
                    <a:p>
                      <a:pPr algn="ctr"/>
                      <a:r>
                        <a:rPr lang="en-US" sz="1400" b="0" dirty="0" smtClean="0">
                          <a:latin typeface="+mn-lt"/>
                          <a:cs typeface="Times New Roman" pitchFamily="18" charset="0"/>
                        </a:rPr>
                        <a:t>(d, e)=12</a:t>
                      </a:r>
                      <a:endParaRPr lang="ru-RU" sz="1400" b="0" dirty="0" smtClean="0">
                        <a:latin typeface="+mn-lt"/>
                        <a:cs typeface="Times New Roman" pitchFamily="18" charset="0"/>
                      </a:endParaRPr>
                    </a:p>
                    <a:p>
                      <a:pPr algn="ctr"/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  <a:cs typeface="Times New Roman" pitchFamily="18" charset="0"/>
                        </a:rPr>
                        <a:t>{e}</a:t>
                      </a:r>
                      <a:endParaRPr lang="ru-RU" sz="1400" dirty="0" smtClean="0">
                        <a:latin typeface="+mn-lt"/>
                        <a:cs typeface="Times New Roman" pitchFamily="18" charset="0"/>
                      </a:endParaRPr>
                    </a:p>
                    <a:p>
                      <a:pPr algn="ctr"/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+mn-lt"/>
                          <a:cs typeface="Times New Roman" pitchFamily="18" charset="0"/>
                        </a:rPr>
                        <a:t>Вершина</a:t>
                      </a:r>
                      <a:r>
                        <a:rPr lang="ru-RU" sz="1400" baseline="0" dirty="0" smtClean="0"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sz="1400" b="1" baseline="0" dirty="0" smtClean="0">
                          <a:latin typeface="+mn-lt"/>
                          <a:cs typeface="Times New Roman" pitchFamily="18" charset="0"/>
                        </a:rPr>
                        <a:t>e</a:t>
                      </a:r>
                      <a:r>
                        <a:rPr lang="en-US" sz="1400" b="0" baseline="0" dirty="0" smtClean="0">
                          <a:latin typeface="+mn-lt"/>
                          <a:cs typeface="Times New Roman" pitchFamily="18" charset="0"/>
                        </a:rPr>
                        <a:t> – </a:t>
                      </a:r>
                      <a:r>
                        <a:rPr lang="ru-RU" sz="1400" b="0" baseline="0" dirty="0" smtClean="0">
                          <a:latin typeface="+mn-lt"/>
                          <a:cs typeface="Times New Roman" pitchFamily="18" charset="0"/>
                        </a:rPr>
                        <a:t>расположена ближе остальных</a:t>
                      </a:r>
                      <a:r>
                        <a:rPr lang="en-US" sz="1400" b="0" baseline="0" dirty="0" smtClean="0">
                          <a:latin typeface="+mn-lt"/>
                          <a:cs typeface="Times New Roman" pitchFamily="18" charset="0"/>
                        </a:rPr>
                        <a:t>, </a:t>
                      </a:r>
                      <a:r>
                        <a:rPr lang="ru-RU" sz="1400" b="0" baseline="0" dirty="0" smtClean="0">
                          <a:latin typeface="+mn-lt"/>
                          <a:cs typeface="Times New Roman" pitchFamily="18" charset="0"/>
                        </a:rPr>
                        <a:t>поэтому </a:t>
                      </a:r>
                      <a:r>
                        <a:rPr lang="en-US" sz="1400" b="1" baseline="0" dirty="0" smtClean="0">
                          <a:latin typeface="+mn-lt"/>
                          <a:cs typeface="Times New Roman" pitchFamily="18" charset="0"/>
                        </a:rPr>
                        <a:t>e </a:t>
                      </a:r>
                      <a:r>
                        <a:rPr lang="ru-RU" sz="1400" b="0" baseline="0" dirty="0" smtClean="0">
                          <a:latin typeface="+mn-lt"/>
                          <a:cs typeface="Times New Roman" pitchFamily="18" charset="0"/>
                        </a:rPr>
                        <a:t>выбирается как пятая и последняя вершина вместе с ребром </a:t>
                      </a:r>
                      <a:r>
                        <a:rPr lang="en-US" sz="1400" b="1" baseline="0" dirty="0" err="1" smtClean="0">
                          <a:latin typeface="+mn-lt"/>
                          <a:cs typeface="Times New Roman" pitchFamily="18" charset="0"/>
                        </a:rPr>
                        <a:t>ce</a:t>
                      </a:r>
                      <a:r>
                        <a:rPr lang="en-US" sz="1400" b="1" baseline="0" dirty="0" smtClean="0">
                          <a:latin typeface="+mn-lt"/>
                          <a:cs typeface="Times New Roman" pitchFamily="18" charset="0"/>
                        </a:rPr>
                        <a:t>.</a:t>
                      </a:r>
                      <a:endParaRPr lang="ru-RU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Овал 4"/>
          <p:cNvSpPr/>
          <p:nvPr/>
        </p:nvSpPr>
        <p:spPr>
          <a:xfrm>
            <a:off x="1238430" y="295766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086668" y="2284439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695630" y="2582596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086668" y="295766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238430" y="2284439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единительная линия 9"/>
          <p:cNvCxnSpPr>
            <a:stCxn id="7" idx="5"/>
            <a:endCxn id="8" idx="1"/>
          </p:cNvCxnSpPr>
          <p:nvPr/>
        </p:nvCxnSpPr>
        <p:spPr>
          <a:xfrm>
            <a:off x="1880018" y="2766984"/>
            <a:ext cx="238286" cy="22231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9" idx="4"/>
            <a:endCxn id="5" idx="0"/>
          </p:cNvCxnSpPr>
          <p:nvPr/>
        </p:nvCxnSpPr>
        <p:spPr>
          <a:xfrm>
            <a:off x="1346442" y="2500463"/>
            <a:ext cx="0" cy="4572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5" idx="6"/>
            <a:endCxn id="8" idx="2"/>
          </p:cNvCxnSpPr>
          <p:nvPr/>
        </p:nvCxnSpPr>
        <p:spPr>
          <a:xfrm>
            <a:off x="1454454" y="3065675"/>
            <a:ext cx="63221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9" idx="6"/>
            <a:endCxn id="6" idx="2"/>
          </p:cNvCxnSpPr>
          <p:nvPr/>
        </p:nvCxnSpPr>
        <p:spPr>
          <a:xfrm>
            <a:off x="1454454" y="2392451"/>
            <a:ext cx="6322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7" idx="7"/>
            <a:endCxn id="6" idx="3"/>
          </p:cNvCxnSpPr>
          <p:nvPr/>
        </p:nvCxnSpPr>
        <p:spPr>
          <a:xfrm flipV="1">
            <a:off x="1880018" y="2468827"/>
            <a:ext cx="238286" cy="14540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9" idx="5"/>
            <a:endCxn id="7" idx="1"/>
          </p:cNvCxnSpPr>
          <p:nvPr/>
        </p:nvCxnSpPr>
        <p:spPr>
          <a:xfrm>
            <a:off x="1422818" y="2468827"/>
            <a:ext cx="304448" cy="14540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5" idx="7"/>
            <a:endCxn id="7" idx="3"/>
          </p:cNvCxnSpPr>
          <p:nvPr/>
        </p:nvCxnSpPr>
        <p:spPr>
          <a:xfrm flipV="1">
            <a:off x="1422818" y="2766984"/>
            <a:ext cx="304448" cy="22231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9" idx="2"/>
            <a:endCxn id="8" idx="4"/>
          </p:cNvCxnSpPr>
          <p:nvPr/>
        </p:nvCxnSpPr>
        <p:spPr>
          <a:xfrm rot="10800000" flipH="1" flipV="1">
            <a:off x="1238430" y="2392451"/>
            <a:ext cx="956250" cy="781236"/>
          </a:xfrm>
          <a:prstGeom prst="bentConnector4">
            <a:avLst>
              <a:gd name="adj1" fmla="val -23906"/>
              <a:gd name="adj2" fmla="val 129261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6" idx="4"/>
            <a:endCxn id="8" idx="0"/>
          </p:cNvCxnSpPr>
          <p:nvPr/>
        </p:nvCxnSpPr>
        <p:spPr>
          <a:xfrm>
            <a:off x="2194680" y="2500463"/>
            <a:ext cx="0" cy="4572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92568" y="2694243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1</a:t>
            </a:r>
            <a:endParaRPr lang="ru-RU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1521775" y="2775804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6</a:t>
            </a:r>
            <a:endParaRPr lang="ru-RU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911654" y="247502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6</a:t>
            </a:r>
            <a:endParaRPr lang="ru-RU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778656" y="2819454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7</a:t>
            </a:r>
            <a:endParaRPr lang="ru-RU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2125717" y="256749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12</a:t>
            </a:r>
            <a:endParaRPr lang="ru-RU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114037" y="2606034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2</a:t>
            </a:r>
            <a:endParaRPr lang="ru-RU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616857" y="304749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2</a:t>
            </a:r>
            <a:endParaRPr lang="ru-RU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1765737" y="2140812"/>
            <a:ext cx="4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3</a:t>
            </a:r>
            <a:endParaRPr lang="ru-RU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403648" y="249289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10</a:t>
            </a:r>
            <a:endParaRPr lang="ru-RU" sz="1000" dirty="0"/>
          </a:p>
        </p:txBody>
      </p:sp>
      <p:sp>
        <p:nvSpPr>
          <p:cNvPr id="29" name="Овал 28"/>
          <p:cNvSpPr/>
          <p:nvPr/>
        </p:nvSpPr>
        <p:spPr>
          <a:xfrm>
            <a:off x="1284441" y="5431310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2132679" y="4758086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1741641" y="505624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2132679" y="5431310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1284441" y="4758086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31" idx="5"/>
            <a:endCxn id="32" idx="1"/>
          </p:cNvCxnSpPr>
          <p:nvPr/>
        </p:nvCxnSpPr>
        <p:spPr>
          <a:xfrm>
            <a:off x="1926029" y="5240631"/>
            <a:ext cx="238286" cy="222315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33" idx="4"/>
            <a:endCxn id="29" idx="0"/>
          </p:cNvCxnSpPr>
          <p:nvPr/>
        </p:nvCxnSpPr>
        <p:spPr>
          <a:xfrm>
            <a:off x="1392453" y="4974110"/>
            <a:ext cx="0" cy="4572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29" idx="6"/>
            <a:endCxn id="32" idx="2"/>
          </p:cNvCxnSpPr>
          <p:nvPr/>
        </p:nvCxnSpPr>
        <p:spPr>
          <a:xfrm>
            <a:off x="1500465" y="5539322"/>
            <a:ext cx="632214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33" idx="6"/>
            <a:endCxn id="30" idx="2"/>
          </p:cNvCxnSpPr>
          <p:nvPr/>
        </p:nvCxnSpPr>
        <p:spPr>
          <a:xfrm>
            <a:off x="1500465" y="4866098"/>
            <a:ext cx="632214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31" idx="7"/>
            <a:endCxn id="30" idx="3"/>
          </p:cNvCxnSpPr>
          <p:nvPr/>
        </p:nvCxnSpPr>
        <p:spPr>
          <a:xfrm flipV="1">
            <a:off x="1926029" y="4942474"/>
            <a:ext cx="238286" cy="14540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33" idx="5"/>
            <a:endCxn id="31" idx="1"/>
          </p:cNvCxnSpPr>
          <p:nvPr/>
        </p:nvCxnSpPr>
        <p:spPr>
          <a:xfrm>
            <a:off x="1468829" y="4942474"/>
            <a:ext cx="304448" cy="14540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29" idx="7"/>
            <a:endCxn id="31" idx="3"/>
          </p:cNvCxnSpPr>
          <p:nvPr/>
        </p:nvCxnSpPr>
        <p:spPr>
          <a:xfrm flipV="1">
            <a:off x="1468829" y="5240631"/>
            <a:ext cx="304448" cy="22231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/>
          <p:cNvCxnSpPr>
            <a:stCxn id="33" idx="2"/>
            <a:endCxn id="32" idx="4"/>
          </p:cNvCxnSpPr>
          <p:nvPr/>
        </p:nvCxnSpPr>
        <p:spPr>
          <a:xfrm rot="10800000" flipH="1" flipV="1">
            <a:off x="1284441" y="4866098"/>
            <a:ext cx="956250" cy="781236"/>
          </a:xfrm>
          <a:prstGeom prst="bentConnector4">
            <a:avLst>
              <a:gd name="adj1" fmla="val -23906"/>
              <a:gd name="adj2" fmla="val 129261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30" idx="4"/>
            <a:endCxn id="32" idx="0"/>
          </p:cNvCxnSpPr>
          <p:nvPr/>
        </p:nvCxnSpPr>
        <p:spPr>
          <a:xfrm>
            <a:off x="2240691" y="4974110"/>
            <a:ext cx="0" cy="4572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938579" y="516789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1</a:t>
            </a:r>
            <a:endParaRPr lang="ru-RU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1567786" y="5249451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6</a:t>
            </a:r>
            <a:endParaRPr lang="ru-RU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957665" y="4948669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6</a:t>
            </a:r>
            <a:endParaRPr lang="ru-RU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824667" y="5293101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7</a:t>
            </a:r>
            <a:endParaRPr lang="ru-RU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2171728" y="5041144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12</a:t>
            </a:r>
            <a:endParaRPr lang="ru-RU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160048" y="5079681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2</a:t>
            </a:r>
            <a:endParaRPr lang="ru-RU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1662868" y="5521139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2</a:t>
            </a:r>
            <a:endParaRPr lang="ru-RU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811748" y="4614459"/>
            <a:ext cx="4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3</a:t>
            </a:r>
            <a:endParaRPr lang="ru-RU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1449659" y="496654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10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59485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8C2EFE-9C19-45C0-A8CE-7971D5849D43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ru-RU" altLang="ru-RU" sz="1400" smtClean="0"/>
          </a:p>
        </p:txBody>
      </p:sp>
      <p:sp>
        <p:nvSpPr>
          <p:cNvPr id="54275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altLang="ru-RU" sz="3000"/>
              <a:t>Реализация алгоритма Прима-Краскала</a:t>
            </a:r>
          </a:p>
        </p:txBody>
      </p:sp>
      <p:sp>
        <p:nvSpPr>
          <p:cNvPr id="1149956" name="Rectangle 4"/>
          <p:cNvSpPr>
            <a:spLocks noChangeArrowheads="1"/>
          </p:cNvSpPr>
          <p:nvPr/>
        </p:nvSpPr>
        <p:spPr bwMode="auto">
          <a:xfrm>
            <a:off x="358775" y="831850"/>
            <a:ext cx="8323263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63525" indent="-2635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chemeClr val="hlink"/>
                </a:solidFill>
              </a:rPr>
              <a:t>Проблема: </a:t>
            </a:r>
            <a:r>
              <a:rPr lang="ru-RU" altLang="ru-RU" sz="2000" b="0"/>
              <a:t>как проверить, что </a:t>
            </a:r>
            <a:br>
              <a:rPr lang="ru-RU" altLang="ru-RU" sz="2000" b="0"/>
            </a:br>
            <a:r>
              <a:rPr lang="ru-RU" altLang="ru-RU" sz="2000" b="0"/>
              <a:t>1) ребро не выбрано, и </a:t>
            </a:r>
            <a:br>
              <a:rPr lang="ru-RU" altLang="ru-RU" sz="2000" b="0"/>
            </a:br>
            <a:r>
              <a:rPr lang="ru-RU" altLang="ru-RU" sz="2000" b="0"/>
              <a:t>2) ребро не образует цикла с выбранными ребрами. 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ru-RU" altLang="ru-RU" sz="2000">
                <a:solidFill>
                  <a:schemeClr val="hlink"/>
                </a:solidFill>
              </a:rPr>
              <a:t>Решение: </a:t>
            </a:r>
            <a:r>
              <a:rPr lang="ru-RU" altLang="ru-RU" sz="2000" b="0"/>
              <a:t>присвоить каждой вершине свой цвет и перекрашивать вершины при добавлении ребра. 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021013" y="2616200"/>
            <a:ext cx="2608262" cy="1298575"/>
            <a:chOff x="1903" y="1648"/>
            <a:chExt cx="1643" cy="818"/>
          </a:xfrm>
        </p:grpSpPr>
        <p:sp>
          <p:nvSpPr>
            <p:cNvPr id="54290" name="Oval 7"/>
            <p:cNvSpPr>
              <a:spLocks noChangeAspect="1" noChangeArrowheads="1"/>
            </p:cNvSpPr>
            <p:nvPr/>
          </p:nvSpPr>
          <p:spPr bwMode="auto">
            <a:xfrm>
              <a:off x="3274" y="2151"/>
              <a:ext cx="272" cy="272"/>
            </a:xfrm>
            <a:prstGeom prst="ellipse">
              <a:avLst/>
            </a:prstGeom>
            <a:solidFill>
              <a:srgbClr val="FFCC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4</a:t>
              </a:r>
            </a:p>
          </p:txBody>
        </p:sp>
        <p:sp>
          <p:nvSpPr>
            <p:cNvPr id="54291" name="Oval 8"/>
            <p:cNvSpPr>
              <a:spLocks noChangeAspect="1" noChangeArrowheads="1"/>
            </p:cNvSpPr>
            <p:nvPr/>
          </p:nvSpPr>
          <p:spPr bwMode="auto">
            <a:xfrm>
              <a:off x="1903" y="2157"/>
              <a:ext cx="272" cy="272"/>
            </a:xfrm>
            <a:prstGeom prst="ellipse">
              <a:avLst/>
            </a:prstGeom>
            <a:solidFill>
              <a:srgbClr val="97FF97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2</a:t>
              </a:r>
            </a:p>
          </p:txBody>
        </p:sp>
        <p:sp>
          <p:nvSpPr>
            <p:cNvPr id="54292" name="Oval 9"/>
            <p:cNvSpPr>
              <a:spLocks noChangeAspect="1" noChangeArrowheads="1"/>
            </p:cNvSpPr>
            <p:nvPr/>
          </p:nvSpPr>
          <p:spPr bwMode="auto">
            <a:xfrm>
              <a:off x="2912" y="1664"/>
              <a:ext cx="272" cy="272"/>
            </a:xfrm>
            <a:prstGeom prst="ellipse">
              <a:avLst/>
            </a:prstGeom>
            <a:solidFill>
              <a:srgbClr val="00FFFF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1</a:t>
              </a:r>
            </a:p>
          </p:txBody>
        </p:sp>
        <p:sp>
          <p:nvSpPr>
            <p:cNvPr id="54293" name="Oval 10"/>
            <p:cNvSpPr>
              <a:spLocks noChangeAspect="1" noChangeArrowheads="1"/>
            </p:cNvSpPr>
            <p:nvPr/>
          </p:nvSpPr>
          <p:spPr bwMode="auto">
            <a:xfrm>
              <a:off x="2591" y="2160"/>
              <a:ext cx="272" cy="272"/>
            </a:xfrm>
            <a:prstGeom prst="ellipse">
              <a:avLst/>
            </a:prstGeom>
            <a:solidFill>
              <a:srgbClr val="CC99FF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3</a:t>
              </a:r>
            </a:p>
          </p:txBody>
        </p:sp>
        <p:sp>
          <p:nvSpPr>
            <p:cNvPr id="1149963" name="Oval 11"/>
            <p:cNvSpPr>
              <a:spLocks noChangeAspect="1" noChangeArrowheads="1"/>
            </p:cNvSpPr>
            <p:nvPr/>
          </p:nvSpPr>
          <p:spPr bwMode="auto">
            <a:xfrm>
              <a:off x="2302" y="1664"/>
              <a:ext cx="272" cy="272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r>
                <a:rPr lang="ru-RU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</a:t>
              </a:r>
            </a:p>
          </p:txBody>
        </p:sp>
        <p:sp>
          <p:nvSpPr>
            <p:cNvPr id="54295" name="Line 12"/>
            <p:cNvSpPr>
              <a:spLocks noChangeShapeType="1"/>
            </p:cNvSpPr>
            <p:nvPr/>
          </p:nvSpPr>
          <p:spPr bwMode="auto">
            <a:xfrm flipH="1">
              <a:off x="2126" y="1907"/>
              <a:ext cx="219" cy="279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54296" name="Line 13"/>
            <p:cNvSpPr>
              <a:spLocks noChangeShapeType="1"/>
            </p:cNvSpPr>
            <p:nvPr/>
          </p:nvSpPr>
          <p:spPr bwMode="auto">
            <a:xfrm>
              <a:off x="2511" y="1925"/>
              <a:ext cx="143" cy="249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54297" name="Line 14"/>
            <p:cNvSpPr>
              <a:spLocks noChangeShapeType="1"/>
            </p:cNvSpPr>
            <p:nvPr/>
          </p:nvSpPr>
          <p:spPr bwMode="auto">
            <a:xfrm>
              <a:off x="2589" y="1800"/>
              <a:ext cx="320" cy="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54298" name="Line 15"/>
            <p:cNvSpPr>
              <a:spLocks noChangeShapeType="1"/>
            </p:cNvSpPr>
            <p:nvPr/>
          </p:nvSpPr>
          <p:spPr bwMode="auto">
            <a:xfrm flipH="1">
              <a:off x="2814" y="1943"/>
              <a:ext cx="214" cy="243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54299" name="Line 16"/>
            <p:cNvSpPr>
              <a:spLocks noChangeShapeType="1"/>
            </p:cNvSpPr>
            <p:nvPr/>
          </p:nvSpPr>
          <p:spPr bwMode="auto">
            <a:xfrm>
              <a:off x="3123" y="1925"/>
              <a:ext cx="220" cy="249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54300" name="Line 17"/>
            <p:cNvSpPr>
              <a:spLocks noChangeShapeType="1"/>
            </p:cNvSpPr>
            <p:nvPr/>
          </p:nvSpPr>
          <p:spPr bwMode="auto">
            <a:xfrm flipV="1">
              <a:off x="2880" y="2317"/>
              <a:ext cx="398" cy="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54301" name="Text Box 18"/>
            <p:cNvSpPr txBox="1">
              <a:spLocks noChangeArrowheads="1"/>
            </p:cNvSpPr>
            <p:nvPr/>
          </p:nvSpPr>
          <p:spPr bwMode="auto">
            <a:xfrm>
              <a:off x="2074" y="1918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ru-RU" altLang="ru-RU" sz="1400"/>
                <a:t>3</a:t>
              </a:r>
            </a:p>
          </p:txBody>
        </p:sp>
        <p:sp>
          <p:nvSpPr>
            <p:cNvPr id="54302" name="Text Box 19"/>
            <p:cNvSpPr txBox="1">
              <a:spLocks noChangeArrowheads="1"/>
            </p:cNvSpPr>
            <p:nvPr/>
          </p:nvSpPr>
          <p:spPr bwMode="auto">
            <a:xfrm>
              <a:off x="2431" y="2011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ru-RU" sz="1400"/>
                <a:t>5</a:t>
              </a:r>
              <a:endParaRPr lang="ru-RU" altLang="ru-RU" sz="1400"/>
            </a:p>
          </p:txBody>
        </p:sp>
        <p:sp>
          <p:nvSpPr>
            <p:cNvPr id="54303" name="Text Box 20"/>
            <p:cNvSpPr txBox="1">
              <a:spLocks noChangeArrowheads="1"/>
            </p:cNvSpPr>
            <p:nvPr/>
          </p:nvSpPr>
          <p:spPr bwMode="auto">
            <a:xfrm>
              <a:off x="2683" y="1648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ru-RU" sz="1400"/>
                <a:t>7</a:t>
              </a:r>
              <a:endParaRPr lang="ru-RU" altLang="ru-RU" sz="1400"/>
            </a:p>
          </p:txBody>
        </p:sp>
        <p:sp>
          <p:nvSpPr>
            <p:cNvPr id="54304" name="Text Box 21"/>
            <p:cNvSpPr txBox="1">
              <a:spLocks noChangeArrowheads="1"/>
            </p:cNvSpPr>
            <p:nvPr/>
          </p:nvSpPr>
          <p:spPr bwMode="auto">
            <a:xfrm>
              <a:off x="2782" y="1939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ru-RU" sz="1400"/>
                <a:t>4</a:t>
              </a:r>
              <a:endParaRPr lang="ru-RU" altLang="ru-RU" sz="1400"/>
            </a:p>
          </p:txBody>
        </p:sp>
        <p:sp>
          <p:nvSpPr>
            <p:cNvPr id="54305" name="Text Box 22"/>
            <p:cNvSpPr txBox="1">
              <a:spLocks noChangeArrowheads="1"/>
            </p:cNvSpPr>
            <p:nvPr/>
          </p:nvSpPr>
          <p:spPr bwMode="auto">
            <a:xfrm>
              <a:off x="3022" y="2332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ru-RU" sz="1400"/>
                <a:t>6</a:t>
              </a:r>
              <a:endParaRPr lang="ru-RU" altLang="ru-RU" sz="1400"/>
            </a:p>
          </p:txBody>
        </p:sp>
        <p:sp>
          <p:nvSpPr>
            <p:cNvPr id="54306" name="Text Box 23"/>
            <p:cNvSpPr txBox="1">
              <a:spLocks noChangeArrowheads="1"/>
            </p:cNvSpPr>
            <p:nvPr/>
          </p:nvSpPr>
          <p:spPr bwMode="auto">
            <a:xfrm>
              <a:off x="3211" y="1924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ru-RU" altLang="ru-RU" sz="1400"/>
                <a:t>8</a:t>
              </a:r>
            </a:p>
          </p:txBody>
        </p:sp>
      </p:grpSp>
      <p:sp>
        <p:nvSpPr>
          <p:cNvPr id="1149976" name="Line 24"/>
          <p:cNvSpPr>
            <a:spLocks noChangeShapeType="1"/>
          </p:cNvSpPr>
          <p:nvPr/>
        </p:nvSpPr>
        <p:spPr bwMode="auto">
          <a:xfrm flipV="1">
            <a:off x="3373438" y="3032125"/>
            <a:ext cx="357187" cy="4476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149977" name="Line 25"/>
          <p:cNvSpPr>
            <a:spLocks noChangeShapeType="1"/>
          </p:cNvSpPr>
          <p:nvPr/>
        </p:nvSpPr>
        <p:spPr bwMode="auto">
          <a:xfrm flipH="1" flipV="1">
            <a:off x="3992563" y="3060700"/>
            <a:ext cx="219075" cy="409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149978" name="Line 26"/>
          <p:cNvSpPr>
            <a:spLocks noChangeShapeType="1"/>
          </p:cNvSpPr>
          <p:nvPr/>
        </p:nvSpPr>
        <p:spPr bwMode="auto">
          <a:xfrm flipV="1">
            <a:off x="4459288" y="3089275"/>
            <a:ext cx="342900" cy="3810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149979" name="Line 27"/>
          <p:cNvSpPr>
            <a:spLocks noChangeShapeType="1"/>
          </p:cNvSpPr>
          <p:nvPr/>
        </p:nvSpPr>
        <p:spPr bwMode="auto">
          <a:xfrm flipV="1">
            <a:off x="4564063" y="3689350"/>
            <a:ext cx="633412" cy="9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149981" name="Oval 29"/>
          <p:cNvSpPr>
            <a:spLocks noChangeAspect="1" noChangeArrowheads="1"/>
          </p:cNvSpPr>
          <p:nvPr/>
        </p:nvSpPr>
        <p:spPr bwMode="auto">
          <a:xfrm>
            <a:off x="3011488" y="3425825"/>
            <a:ext cx="431800" cy="431800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  <a:round/>
            <a:headEnd/>
            <a:tailEnd type="none" w="med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ru-RU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</a:p>
        </p:txBody>
      </p:sp>
      <p:sp>
        <p:nvSpPr>
          <p:cNvPr id="1149982" name="Oval 30"/>
          <p:cNvSpPr>
            <a:spLocks noChangeAspect="1" noChangeArrowheads="1"/>
          </p:cNvSpPr>
          <p:nvPr/>
        </p:nvSpPr>
        <p:spPr bwMode="auto">
          <a:xfrm>
            <a:off x="4618038" y="2636838"/>
            <a:ext cx="431800" cy="431800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  <a:round/>
            <a:headEnd/>
            <a:tailEnd type="none" w="med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ru-RU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1149983" name="Oval 31"/>
          <p:cNvSpPr>
            <a:spLocks noChangeAspect="1" noChangeArrowheads="1"/>
          </p:cNvSpPr>
          <p:nvPr/>
        </p:nvSpPr>
        <p:spPr bwMode="auto">
          <a:xfrm>
            <a:off x="4111625" y="3425825"/>
            <a:ext cx="431800" cy="431800"/>
          </a:xfrm>
          <a:prstGeom prst="ellipse">
            <a:avLst/>
          </a:prstGeom>
          <a:solidFill>
            <a:srgbClr val="00FFFF"/>
          </a:solidFill>
          <a:ln w="6350">
            <a:solidFill>
              <a:schemeClr val="tx1"/>
            </a:solidFill>
            <a:round/>
            <a:headEnd/>
            <a:tailEnd type="none" w="med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3</a:t>
            </a:r>
          </a:p>
        </p:txBody>
      </p:sp>
      <p:sp>
        <p:nvSpPr>
          <p:cNvPr id="1149984" name="Oval 32"/>
          <p:cNvSpPr>
            <a:spLocks noChangeAspect="1" noChangeArrowheads="1"/>
          </p:cNvSpPr>
          <p:nvPr/>
        </p:nvSpPr>
        <p:spPr bwMode="auto">
          <a:xfrm>
            <a:off x="5187950" y="3411538"/>
            <a:ext cx="431800" cy="431800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  <a:round/>
            <a:headEnd/>
            <a:tailEnd type="none" w="med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ru-RU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</a:t>
            </a:r>
          </a:p>
        </p:txBody>
      </p:sp>
      <p:sp>
        <p:nvSpPr>
          <p:cNvPr id="1149986" name="Rectangle 34"/>
          <p:cNvSpPr>
            <a:spLocks noChangeArrowheads="1"/>
          </p:cNvSpPr>
          <p:nvPr/>
        </p:nvSpPr>
        <p:spPr bwMode="auto">
          <a:xfrm>
            <a:off x="358775" y="4027488"/>
            <a:ext cx="8323263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2288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90600" indent="-2889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chemeClr val="hlink"/>
                </a:solidFill>
              </a:rPr>
              <a:t>Алгоритм: </a:t>
            </a:r>
            <a:endParaRPr lang="ru-RU" altLang="ru-RU" sz="2000" b="0"/>
          </a:p>
          <a:p>
            <a:pPr lvl="1" eaLnBrk="1" hangingPunct="1">
              <a:spcBef>
                <a:spcPct val="0"/>
              </a:spcBef>
              <a:buFontTx/>
              <a:buAutoNum type="arabicParenR"/>
            </a:pPr>
            <a:r>
              <a:rPr lang="ru-RU" altLang="ru-RU" sz="2000" b="0"/>
              <a:t>покрасить все вершины в разные цвета;</a:t>
            </a:r>
          </a:p>
          <a:p>
            <a:pPr lvl="1" eaLnBrk="1" hangingPunct="1">
              <a:spcBef>
                <a:spcPct val="0"/>
              </a:spcBef>
              <a:buFontTx/>
              <a:buAutoNum type="arabicParenR"/>
            </a:pPr>
            <a:r>
              <a:rPr lang="ru-RU" altLang="ru-RU" sz="2000" b="0"/>
              <a:t>сделать </a:t>
            </a:r>
            <a:r>
              <a:rPr lang="en-US" altLang="ru-RU" sz="2400">
                <a:latin typeface="Courier New" panose="02070309020205020404" pitchFamily="49" charset="0"/>
              </a:rPr>
              <a:t>N-1</a:t>
            </a:r>
            <a:r>
              <a:rPr lang="en-US" altLang="ru-RU" sz="2000" b="0"/>
              <a:t> </a:t>
            </a:r>
            <a:r>
              <a:rPr lang="ru-RU" altLang="ru-RU" sz="2000" b="0"/>
              <a:t>раз в цикле: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ru-RU" altLang="ru-RU" sz="2000" b="0"/>
              <a:t>выбрать ребро </a:t>
            </a:r>
            <a:r>
              <a:rPr lang="ru-RU" altLang="ru-RU">
                <a:latin typeface="Courier New" panose="02070309020205020404" pitchFamily="49" charset="0"/>
              </a:rPr>
              <a:t>(</a:t>
            </a:r>
            <a:r>
              <a:rPr lang="en-US" altLang="ru-RU">
                <a:latin typeface="Courier New" panose="02070309020205020404" pitchFamily="49" charset="0"/>
              </a:rPr>
              <a:t>i,j</a:t>
            </a:r>
            <a:r>
              <a:rPr lang="ru-RU" altLang="ru-RU">
                <a:latin typeface="Courier New" panose="02070309020205020404" pitchFamily="49" charset="0"/>
              </a:rPr>
              <a:t>)</a:t>
            </a:r>
            <a:r>
              <a:rPr lang="ru-RU" altLang="ru-RU" sz="2000" b="0"/>
              <a:t> минимальной длины из всех ребер, соединяющих вершины разного цвета;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ru-RU" altLang="ru-RU" sz="2000" b="0"/>
              <a:t>перекрасить все вершины, имеющие цвет </a:t>
            </a:r>
            <a:r>
              <a:rPr lang="en-US" altLang="ru-RU">
                <a:latin typeface="Courier New" panose="02070309020205020404" pitchFamily="49" charset="0"/>
              </a:rPr>
              <a:t>j</a:t>
            </a:r>
            <a:r>
              <a:rPr lang="en-US" altLang="ru-RU" sz="2000" b="0"/>
              <a:t>, </a:t>
            </a:r>
            <a:r>
              <a:rPr lang="ru-RU" altLang="ru-RU" sz="2000" b="0"/>
              <a:t>в цвет </a:t>
            </a:r>
            <a:r>
              <a:rPr lang="en-US" altLang="ru-RU">
                <a:latin typeface="Courier New" panose="02070309020205020404" pitchFamily="49" charset="0"/>
              </a:rPr>
              <a:t>i</a:t>
            </a:r>
            <a:r>
              <a:rPr lang="en-US" altLang="ru-RU" sz="2000" b="0"/>
              <a:t>.</a:t>
            </a:r>
            <a:endParaRPr lang="ru-RU" altLang="ru-RU" sz="2000" b="0"/>
          </a:p>
          <a:p>
            <a:pPr lvl="1" eaLnBrk="1" hangingPunct="1">
              <a:spcBef>
                <a:spcPct val="0"/>
              </a:spcBef>
              <a:buFontTx/>
              <a:buAutoNum type="arabicParenR"/>
            </a:pPr>
            <a:r>
              <a:rPr lang="ru-RU" altLang="ru-RU" sz="2000" b="0"/>
              <a:t>вывести найденные ребра.</a:t>
            </a:r>
          </a:p>
        </p:txBody>
      </p:sp>
      <p:sp>
        <p:nvSpPr>
          <p:cNvPr id="1149988" name="Oval 36"/>
          <p:cNvSpPr>
            <a:spLocks noChangeAspect="1" noChangeArrowheads="1"/>
          </p:cNvSpPr>
          <p:nvPr/>
        </p:nvSpPr>
        <p:spPr bwMode="auto">
          <a:xfrm>
            <a:off x="4108450" y="3427413"/>
            <a:ext cx="431800" cy="431800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  <a:round/>
            <a:headEnd/>
            <a:tailEnd type="none" w="med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ru-RU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</a:t>
            </a:r>
          </a:p>
        </p:txBody>
      </p:sp>
      <p:sp>
        <p:nvSpPr>
          <p:cNvPr id="1150007" name="Line 55"/>
          <p:cNvSpPr>
            <a:spLocks noChangeShapeType="1"/>
          </p:cNvSpPr>
          <p:nvPr/>
        </p:nvSpPr>
        <p:spPr bwMode="auto">
          <a:xfrm flipV="1">
            <a:off x="4456113" y="3092450"/>
            <a:ext cx="3429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6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49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49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49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4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4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4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4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4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5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49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4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49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49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149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149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149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149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149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9956" grpId="0" build="p"/>
      <p:bldP spid="1149976" grpId="0" animBg="1"/>
      <p:bldP spid="1149977" grpId="0" animBg="1"/>
      <p:bldP spid="1149978" grpId="0" animBg="1"/>
      <p:bldP spid="1149979" grpId="0" animBg="1"/>
      <p:bldP spid="1149981" grpId="0" animBg="1"/>
      <p:bldP spid="1149982" grpId="0" animBg="1"/>
      <p:bldP spid="1149983" grpId="0" animBg="1"/>
      <p:bldP spid="1149984" grpId="0" animBg="1"/>
      <p:bldP spid="1149986" grpId="0" build="p" bldLvl="2"/>
      <p:bldP spid="1149988" grpId="0" animBg="1"/>
      <p:bldP spid="115000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F99CA2-109F-4BE8-98DB-5AEC569D1C02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ru-RU" altLang="ru-RU" sz="1400" smtClean="0"/>
          </a:p>
        </p:txBody>
      </p:sp>
      <p:sp>
        <p:nvSpPr>
          <p:cNvPr id="56323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6324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altLang="ru-RU" sz="3000"/>
              <a:t>Реализация алгоритма Прима-Краскала</a:t>
            </a:r>
          </a:p>
        </p:txBody>
      </p:sp>
      <p:sp>
        <p:nvSpPr>
          <p:cNvPr id="1152004" name="Rectangle 4"/>
          <p:cNvSpPr>
            <a:spLocks noChangeArrowheads="1"/>
          </p:cNvSpPr>
          <p:nvPr/>
        </p:nvSpPr>
        <p:spPr bwMode="auto">
          <a:xfrm>
            <a:off x="358775" y="831850"/>
            <a:ext cx="2732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63525" indent="-2635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chemeClr val="hlink"/>
                </a:solidFill>
              </a:rPr>
              <a:t>Структура «ребро»:</a:t>
            </a:r>
            <a:endParaRPr lang="ru-RU" altLang="ru-RU" sz="2000" b="0"/>
          </a:p>
        </p:txBody>
      </p:sp>
      <p:sp>
        <p:nvSpPr>
          <p:cNvPr id="1152005" name="Rectangle 5"/>
          <p:cNvSpPr>
            <a:spLocks noChangeArrowheads="1"/>
          </p:cNvSpPr>
          <p:nvPr/>
        </p:nvSpPr>
        <p:spPr bwMode="auto">
          <a:xfrm>
            <a:off x="679450" y="1216025"/>
            <a:ext cx="4952295" cy="1017844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anose="02070309020205020404" pitchFamily="49" charset="0"/>
              </a:rPr>
              <a:t>struct rebro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anose="02070309020205020404" pitchFamily="49" charset="0"/>
              </a:rPr>
              <a:t>  int i, j;    </a:t>
            </a:r>
            <a:r>
              <a:rPr lang="en-US" altLang="ru-RU" sz="2000" b="1">
                <a:solidFill>
                  <a:schemeClr val="hlink"/>
                </a:solidFill>
                <a:latin typeface="Courier New" panose="02070309020205020404" pitchFamily="49" charset="0"/>
              </a:rPr>
              <a:t>// </a:t>
            </a:r>
            <a:r>
              <a:rPr lang="ru-RU" altLang="ru-RU" sz="2000" b="1">
                <a:solidFill>
                  <a:schemeClr val="hlink"/>
                </a:solidFill>
                <a:latin typeface="Courier New" panose="02070309020205020404" pitchFamily="49" charset="0"/>
              </a:rPr>
              <a:t>номера вершин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anose="02070309020205020404" pitchFamily="49" charset="0"/>
              </a:rPr>
              <a:t>  };</a:t>
            </a:r>
          </a:p>
        </p:txBody>
      </p:sp>
      <p:sp>
        <p:nvSpPr>
          <p:cNvPr id="1152006" name="Rectangle 6"/>
          <p:cNvSpPr>
            <a:spLocks noChangeArrowheads="1"/>
          </p:cNvSpPr>
          <p:nvPr/>
        </p:nvSpPr>
        <p:spPr bwMode="auto">
          <a:xfrm>
            <a:off x="692150" y="2752725"/>
            <a:ext cx="8097838" cy="37877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anose="02070309020205020404" pitchFamily="49" charset="0"/>
              </a:rPr>
              <a:t>const	N = 5;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anose="02070309020205020404" pitchFamily="49" charset="0"/>
              </a:rPr>
              <a:t>void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anose="02070309020205020404" pitchFamily="49" charset="0"/>
              </a:rPr>
              <a:t>int </a:t>
            </a:r>
            <a:r>
              <a:rPr lang="en-US" altLang="ru-RU" sz="2000" b="1">
                <a:latin typeface="Courier New" panose="02070309020205020404" pitchFamily="49" charset="0"/>
              </a:rPr>
              <a:t>W</a:t>
            </a:r>
            <a:r>
              <a:rPr lang="ru-RU" altLang="ru-RU" sz="2000" b="1">
                <a:latin typeface="Courier New" panose="02070309020205020404" pitchFamily="49" charset="0"/>
              </a:rPr>
              <a:t>[N][N], Col</a:t>
            </a:r>
            <a:r>
              <a:rPr lang="en-US" altLang="ru-RU" sz="2000" b="1">
                <a:latin typeface="Courier New" panose="02070309020205020404" pitchFamily="49" charset="0"/>
              </a:rPr>
              <a:t>or</a:t>
            </a:r>
            <a:r>
              <a:rPr lang="ru-RU" altLang="ru-RU" sz="2000" b="1">
                <a:latin typeface="Courier New" panose="02070309020205020404" pitchFamily="49" charset="0"/>
              </a:rPr>
              <a:t>[N], i, j,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anose="02070309020205020404" pitchFamily="49" charset="0"/>
              </a:rPr>
              <a:t>    k, min, </a:t>
            </a:r>
            <a:r>
              <a:rPr lang="en-US" altLang="ru-RU" sz="2000" b="1">
                <a:latin typeface="Courier New" panose="02070309020205020404" pitchFamily="49" charset="0"/>
              </a:rPr>
              <a:t>col_i, </a:t>
            </a:r>
            <a:r>
              <a:rPr lang="ru-RU" altLang="ru-RU" sz="2000" b="1">
                <a:latin typeface="Courier New" panose="02070309020205020404" pitchFamily="49" charset="0"/>
              </a:rPr>
              <a:t>col_j;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anose="02070309020205020404" pitchFamily="49" charset="0"/>
              </a:rPr>
              <a:t>rebro Reb[N-1];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anose="02070309020205020404" pitchFamily="49" charset="0"/>
              </a:rPr>
              <a:t>...	</a:t>
            </a:r>
            <a:r>
              <a:rPr lang="en-US" altLang="ru-RU" sz="2000" b="1">
                <a:solidFill>
                  <a:schemeClr val="hlink"/>
                </a:solidFill>
                <a:latin typeface="Courier New" panose="02070309020205020404" pitchFamily="49" charset="0"/>
              </a:rPr>
              <a:t>/</a:t>
            </a:r>
            <a:r>
              <a:rPr lang="ru-RU" altLang="ru-RU" sz="2000" b="1">
                <a:solidFill>
                  <a:schemeClr val="hlink"/>
                </a:solidFill>
                <a:latin typeface="Courier New" panose="02070309020205020404" pitchFamily="49" charset="0"/>
              </a:rPr>
              <a:t>/ здесь надо ввести матрицу </a:t>
            </a:r>
            <a:r>
              <a:rPr lang="en-US" altLang="ru-RU" sz="2000" b="1">
                <a:solidFill>
                  <a:schemeClr val="hlink"/>
                </a:solidFill>
                <a:latin typeface="Courier New" panose="02070309020205020404" pitchFamily="49" charset="0"/>
              </a:rPr>
              <a:t>W</a:t>
            </a:r>
            <a:endParaRPr lang="ru-RU" altLang="ru-RU" sz="20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anose="02070309020205020404" pitchFamily="49" charset="0"/>
              </a:rPr>
              <a:t>for ( i = 0; i &lt; N; i ++ ) </a:t>
            </a:r>
            <a:r>
              <a:rPr lang="en-US" altLang="ru-RU" sz="2000" b="1">
                <a:solidFill>
                  <a:schemeClr val="hlink"/>
                </a:solidFill>
                <a:latin typeface="Courier New" panose="02070309020205020404" pitchFamily="49" charset="0"/>
              </a:rPr>
              <a:t>// </a:t>
            </a:r>
            <a:r>
              <a:rPr lang="ru-RU" altLang="ru-RU" sz="2000" b="1">
                <a:solidFill>
                  <a:schemeClr val="hlink"/>
                </a:solidFill>
                <a:latin typeface="Courier New" panose="02070309020205020404" pitchFamily="49" charset="0"/>
              </a:rPr>
              <a:t>раскрасить вершины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anose="02070309020205020404" pitchFamily="49" charset="0"/>
              </a:rPr>
              <a:t>   Col</a:t>
            </a:r>
            <a:r>
              <a:rPr lang="en-US" altLang="ru-RU" sz="2000" b="1">
                <a:latin typeface="Courier New" panose="02070309020205020404" pitchFamily="49" charset="0"/>
              </a:rPr>
              <a:t>or</a:t>
            </a:r>
            <a:r>
              <a:rPr lang="ru-RU" altLang="ru-RU" sz="2000" b="1">
                <a:latin typeface="Courier New" panose="02070309020205020404" pitchFamily="49" charset="0"/>
              </a:rPr>
              <a:t>[i] =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anose="02070309020205020404" pitchFamily="49" charset="0"/>
              </a:rPr>
              <a:t>...	</a:t>
            </a:r>
            <a:r>
              <a:rPr lang="en-US" altLang="ru-RU" sz="2000" b="1">
                <a:solidFill>
                  <a:schemeClr val="hlink"/>
                </a:solidFill>
                <a:latin typeface="Courier New" panose="02070309020205020404" pitchFamily="49" charset="0"/>
              </a:rPr>
              <a:t>/</a:t>
            </a:r>
            <a:r>
              <a:rPr lang="ru-RU" altLang="ru-RU" sz="2000" b="1">
                <a:solidFill>
                  <a:schemeClr val="hlink"/>
                </a:solidFill>
                <a:latin typeface="Courier New" panose="02070309020205020404" pitchFamily="49" charset="0"/>
              </a:rPr>
              <a:t>/</a:t>
            </a:r>
            <a:r>
              <a:rPr lang="en-US" altLang="ru-RU" sz="2000" b="1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2000" b="1">
                <a:solidFill>
                  <a:schemeClr val="hlink"/>
                </a:solidFill>
                <a:latin typeface="Courier New" panose="02070309020205020404" pitchFamily="49" charset="0"/>
              </a:rPr>
              <a:t>основной алгоритм – заполнение массива </a:t>
            </a:r>
            <a:r>
              <a:rPr lang="en-US" altLang="ru-RU" sz="2000" b="1">
                <a:solidFill>
                  <a:schemeClr val="hlink"/>
                </a:solidFill>
                <a:latin typeface="Courier New" panose="02070309020205020404" pitchFamily="49" charset="0"/>
              </a:rPr>
              <a:t>Reb</a:t>
            </a:r>
            <a:endParaRPr lang="ru-RU" altLang="ru-RU" sz="20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anose="02070309020205020404" pitchFamily="49" charset="0"/>
              </a:rPr>
              <a:t>...	</a:t>
            </a:r>
            <a:r>
              <a:rPr lang="ru-RU" altLang="ru-RU" sz="2000" b="1">
                <a:solidFill>
                  <a:schemeClr val="hlink"/>
                </a:solidFill>
                <a:latin typeface="Courier New" panose="02070309020205020404" pitchFamily="49" charset="0"/>
              </a:rPr>
              <a:t>// вывести найденные ребра (массив</a:t>
            </a:r>
            <a:r>
              <a:rPr lang="en-US" altLang="ru-RU" sz="2000" b="1">
                <a:solidFill>
                  <a:schemeClr val="hlink"/>
                </a:solidFill>
                <a:latin typeface="Courier New" panose="02070309020205020404" pitchFamily="49" charset="0"/>
              </a:rPr>
              <a:t> Reb)</a:t>
            </a:r>
            <a:endParaRPr lang="ru-RU" altLang="ru-RU" sz="20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52007" name="Rectangle 7"/>
          <p:cNvSpPr>
            <a:spLocks noChangeArrowheads="1"/>
          </p:cNvSpPr>
          <p:nvPr/>
        </p:nvSpPr>
        <p:spPr bwMode="auto">
          <a:xfrm>
            <a:off x="358775" y="2292350"/>
            <a:ext cx="3440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63525" indent="-2635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chemeClr val="hlink"/>
                </a:solidFill>
              </a:rPr>
              <a:t>Основная программа:</a:t>
            </a:r>
            <a:endParaRPr lang="ru-RU" altLang="ru-RU" sz="2000" b="0"/>
          </a:p>
        </p:txBody>
      </p:sp>
      <p:sp>
        <p:nvSpPr>
          <p:cNvPr id="1152008" name="AutoShape 8"/>
          <p:cNvSpPr>
            <a:spLocks noChangeArrowheads="1"/>
          </p:cNvSpPr>
          <p:nvPr/>
        </p:nvSpPr>
        <p:spPr bwMode="auto">
          <a:xfrm>
            <a:off x="3019425" y="2708275"/>
            <a:ext cx="1252538" cy="717550"/>
          </a:xfrm>
          <a:prstGeom prst="wedgeRoundRectCallout">
            <a:avLst>
              <a:gd name="adj1" fmla="val -109569"/>
              <a:gd name="adj2" fmla="val 92921"/>
              <a:gd name="adj3" fmla="val 16667"/>
            </a:avLst>
          </a:prstGeom>
          <a:solidFill>
            <a:srgbClr val="D1D1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b="0">
                <a:latin typeface="Arial" charset="0"/>
              </a:rPr>
              <a:t>весовая матрица</a:t>
            </a:r>
            <a:endParaRPr lang="ru-RU" sz="20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1152009" name="AutoShape 9"/>
          <p:cNvSpPr>
            <a:spLocks noChangeArrowheads="1"/>
          </p:cNvSpPr>
          <p:nvPr/>
        </p:nvSpPr>
        <p:spPr bwMode="auto">
          <a:xfrm>
            <a:off x="4687888" y="2708275"/>
            <a:ext cx="1252537" cy="717550"/>
          </a:xfrm>
          <a:prstGeom prst="wedgeRoundRectCallout">
            <a:avLst>
              <a:gd name="adj1" fmla="val -109569"/>
              <a:gd name="adj2" fmla="val 92921"/>
              <a:gd name="adj3" fmla="val 16667"/>
            </a:avLst>
          </a:prstGeom>
          <a:solidFill>
            <a:srgbClr val="D1D1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b="0">
                <a:latin typeface="Arial" charset="0"/>
              </a:rPr>
              <a:t>цвета вершин</a:t>
            </a:r>
            <a:endParaRPr lang="ru-RU" sz="20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66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5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5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5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5200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52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520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520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520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520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520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5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5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520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520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1520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1520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1520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1520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2004" grpId="0"/>
      <p:bldP spid="1152005" grpId="0" animBg="1"/>
      <p:bldP spid="1152006" grpId="0" build="p" animBg="1"/>
      <p:bldP spid="1152007" grpId="0"/>
      <p:bldP spid="1152008" grpId="0" animBg="1"/>
      <p:bldP spid="115200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666C35-D899-4D69-94F0-4D9B6468DC75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ru-RU" altLang="ru-RU" sz="1400" smtClean="0"/>
          </a:p>
        </p:txBody>
      </p:sp>
      <p:sp>
        <p:nvSpPr>
          <p:cNvPr id="58371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8372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altLang="ru-RU" sz="3000"/>
              <a:t>Реализация алгоритма Прима-Краскала</a:t>
            </a:r>
          </a:p>
        </p:txBody>
      </p:sp>
      <p:sp>
        <p:nvSpPr>
          <p:cNvPr id="1164294" name="Rectangle 6"/>
          <p:cNvSpPr>
            <a:spLocks noChangeArrowheads="1"/>
          </p:cNvSpPr>
          <p:nvPr/>
        </p:nvSpPr>
        <p:spPr bwMode="auto">
          <a:xfrm>
            <a:off x="655638" y="1301750"/>
            <a:ext cx="8097837" cy="517282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anose="02070309020205020404" pitchFamily="49" charset="0"/>
              </a:rPr>
              <a:t>for ( k = 0; k &lt; N-1; k ++ )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ru-RU" altLang="ru-RU" sz="2000" b="1">
                <a:latin typeface="Courier New" panose="02070309020205020404" pitchFamily="49" charset="0"/>
              </a:rPr>
              <a:t>  min = 30000;</a:t>
            </a:r>
            <a:r>
              <a:rPr lang="en-US" altLang="ru-RU" sz="2000" b="1">
                <a:latin typeface="Courier New" panose="02070309020205020404" pitchFamily="49" charset="0"/>
              </a:rPr>
              <a:t> </a:t>
            </a:r>
            <a:r>
              <a:rPr lang="en-US" altLang="ru-RU" sz="2000" b="1">
                <a:solidFill>
                  <a:schemeClr val="hlink"/>
                </a:solidFill>
                <a:latin typeface="Courier New" panose="02070309020205020404" pitchFamily="49" charset="0"/>
              </a:rPr>
              <a:t>// </a:t>
            </a:r>
            <a:r>
              <a:rPr lang="ru-RU" altLang="ru-RU" sz="2000" b="1">
                <a:solidFill>
                  <a:schemeClr val="hlink"/>
                </a:solidFill>
                <a:latin typeface="Courier New" panose="02070309020205020404" pitchFamily="49" charset="0"/>
              </a:rPr>
              <a:t>большое число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ru-RU" altLang="ru-RU" sz="2000" b="1">
                <a:latin typeface="Courier New" panose="02070309020205020404" pitchFamily="49" charset="0"/>
              </a:rPr>
              <a:t>  for ( i = 0; i &lt; N-1; i ++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anose="02070309020205020404" pitchFamily="49" charset="0"/>
              </a:rPr>
              <a:t>    for ( j = i+1; j &lt; N; j ++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anose="02070309020205020404" pitchFamily="49" charset="0"/>
              </a:rPr>
              <a:t>	if ( Col</a:t>
            </a:r>
            <a:r>
              <a:rPr lang="en-US" altLang="ru-RU" sz="2000" b="1">
                <a:latin typeface="Courier New" panose="02070309020205020404" pitchFamily="49" charset="0"/>
              </a:rPr>
              <a:t>or</a:t>
            </a:r>
            <a:r>
              <a:rPr lang="ru-RU" altLang="ru-RU" sz="2000" b="1">
                <a:latin typeface="Courier New" panose="02070309020205020404" pitchFamily="49" charset="0"/>
              </a:rPr>
              <a:t>[i] != Col</a:t>
            </a:r>
            <a:r>
              <a:rPr lang="en-US" altLang="ru-RU" sz="2000" b="1">
                <a:latin typeface="Courier New" panose="02070309020205020404" pitchFamily="49" charset="0"/>
              </a:rPr>
              <a:t>or</a:t>
            </a:r>
            <a:r>
              <a:rPr lang="ru-RU" altLang="ru-RU" sz="2000" b="1">
                <a:latin typeface="Courier New" panose="02070309020205020404" pitchFamily="49" charset="0"/>
              </a:rPr>
              <a:t>[j] &amp;&amp; </a:t>
            </a:r>
            <a:r>
              <a:rPr lang="en-US" altLang="ru-RU" sz="2000" b="1">
                <a:latin typeface="Courier New" panose="02070309020205020404" pitchFamily="49" charset="0"/>
              </a:rPr>
              <a:t/>
            </a:r>
            <a:br>
              <a:rPr lang="en-US" altLang="ru-RU" sz="2000" b="1">
                <a:latin typeface="Courier New" panose="02070309020205020404" pitchFamily="49" charset="0"/>
              </a:rPr>
            </a:br>
            <a:r>
              <a:rPr lang="en-US" altLang="ru-RU" sz="2000" b="1">
                <a:latin typeface="Courier New" panose="02070309020205020404" pitchFamily="49" charset="0"/>
              </a:rPr>
              <a:t>           W</a:t>
            </a:r>
            <a:r>
              <a:rPr lang="ru-RU" altLang="ru-RU" sz="2000" b="1">
                <a:latin typeface="Courier New" panose="02070309020205020404" pitchFamily="49" charset="0"/>
              </a:rPr>
              <a:t>[i][j] &lt; min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anose="02070309020205020404" pitchFamily="49" charset="0"/>
              </a:rPr>
              <a:t>  	  min = </a:t>
            </a:r>
            <a:r>
              <a:rPr lang="en-US" altLang="ru-RU" sz="2000" b="1">
                <a:latin typeface="Courier New" panose="02070309020205020404" pitchFamily="49" charset="0"/>
              </a:rPr>
              <a:t>W</a:t>
            </a:r>
            <a:r>
              <a:rPr lang="ru-RU" altLang="ru-RU" sz="2000" b="1">
                <a:latin typeface="Courier New" panose="02070309020205020404" pitchFamily="49" charset="0"/>
              </a:rPr>
              <a:t>[i][j];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anose="02070309020205020404" pitchFamily="49" charset="0"/>
              </a:rPr>
              <a:t>	</a:t>
            </a:r>
            <a:r>
              <a:rPr lang="en-US" altLang="ru-RU" sz="2000" b="1">
                <a:latin typeface="Courier New" panose="02070309020205020404" pitchFamily="49" charset="0"/>
              </a:rPr>
              <a:t>  </a:t>
            </a:r>
            <a:r>
              <a:rPr lang="ru-RU" altLang="ru-RU" sz="2000" b="1">
                <a:latin typeface="Courier New" panose="02070309020205020404" pitchFamily="49" charset="0"/>
              </a:rPr>
              <a:t>Reb[k].i = i;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anose="02070309020205020404" pitchFamily="49" charset="0"/>
              </a:rPr>
              <a:t>        Reb[k].j = j;</a:t>
            </a:r>
            <a:endParaRPr lang="en-US" altLang="ru-RU" sz="20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 b="1">
                <a:latin typeface="Courier New" panose="02070309020205020404" pitchFamily="49" charset="0"/>
              </a:rPr>
              <a:t>        </a:t>
            </a:r>
            <a:r>
              <a:rPr lang="ru-RU" altLang="ru-RU" sz="2000" b="1">
                <a:latin typeface="Courier New" panose="02070309020205020404" pitchFamily="49" charset="0"/>
              </a:rPr>
              <a:t>col_</a:t>
            </a:r>
            <a:r>
              <a:rPr lang="en-US" altLang="ru-RU" sz="2000" b="1">
                <a:latin typeface="Courier New" panose="02070309020205020404" pitchFamily="49" charset="0"/>
              </a:rPr>
              <a:t>i</a:t>
            </a:r>
            <a:r>
              <a:rPr lang="ru-RU" altLang="ru-RU" sz="2000" b="1">
                <a:latin typeface="Courier New" panose="02070309020205020404" pitchFamily="49" charset="0"/>
              </a:rPr>
              <a:t> = Col</a:t>
            </a:r>
            <a:r>
              <a:rPr lang="en-US" altLang="ru-RU" sz="2000" b="1">
                <a:latin typeface="Courier New" panose="02070309020205020404" pitchFamily="49" charset="0"/>
              </a:rPr>
              <a:t>or</a:t>
            </a:r>
            <a:r>
              <a:rPr lang="ru-RU" altLang="ru-RU" sz="2000" b="1">
                <a:latin typeface="Courier New" panose="02070309020205020404" pitchFamily="49" charset="0"/>
              </a:rPr>
              <a:t>[</a:t>
            </a:r>
            <a:r>
              <a:rPr lang="en-US" altLang="ru-RU" sz="2000" b="1">
                <a:latin typeface="Courier New" panose="02070309020205020404" pitchFamily="49" charset="0"/>
              </a:rPr>
              <a:t>i</a:t>
            </a:r>
            <a:r>
              <a:rPr lang="ru-RU" altLang="ru-RU" sz="2000" b="1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anose="02070309020205020404" pitchFamily="49" charset="0"/>
              </a:rPr>
              <a:t>       </a:t>
            </a:r>
            <a:r>
              <a:rPr lang="en-US" altLang="ru-RU" sz="2000" b="1">
                <a:latin typeface="Courier New" panose="02070309020205020404" pitchFamily="49" charset="0"/>
              </a:rPr>
              <a:t> </a:t>
            </a:r>
            <a:r>
              <a:rPr lang="ru-RU" altLang="ru-RU" sz="2000" b="1">
                <a:latin typeface="Courier New" panose="02070309020205020404" pitchFamily="49" charset="0"/>
              </a:rPr>
              <a:t>col_j = Col</a:t>
            </a:r>
            <a:r>
              <a:rPr lang="en-US" altLang="ru-RU" sz="2000" b="1">
                <a:latin typeface="Courier New" panose="02070309020205020404" pitchFamily="49" charset="0"/>
              </a:rPr>
              <a:t>or</a:t>
            </a:r>
            <a:r>
              <a:rPr lang="ru-RU" altLang="ru-RU" sz="2000" b="1">
                <a:latin typeface="Courier New" panose="02070309020205020404" pitchFamily="49" charset="0"/>
              </a:rPr>
              <a:t>[j];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ru-RU" sz="2000" b="1">
                <a:latin typeface="Courier New" panose="02070309020205020404" pitchFamily="49" charset="0"/>
              </a:rPr>
              <a:t>  </a:t>
            </a:r>
            <a:r>
              <a:rPr lang="ru-RU" altLang="ru-RU" sz="2000" b="1">
                <a:latin typeface="Courier New" panose="02070309020205020404" pitchFamily="49" charset="0"/>
              </a:rPr>
              <a:t>for ( i = 0; i &lt; N; i ++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 b="1">
                <a:latin typeface="Courier New" panose="02070309020205020404" pitchFamily="49" charset="0"/>
              </a:rPr>
              <a:t> </a:t>
            </a:r>
            <a:r>
              <a:rPr lang="ru-RU" altLang="ru-RU" sz="2000" b="1">
                <a:latin typeface="Courier New" panose="02070309020205020404" pitchFamily="49" charset="0"/>
              </a:rPr>
              <a:t>   if ( Col</a:t>
            </a:r>
            <a:r>
              <a:rPr lang="en-US" altLang="ru-RU" sz="2000" b="1">
                <a:latin typeface="Courier New" panose="02070309020205020404" pitchFamily="49" charset="0"/>
              </a:rPr>
              <a:t>or</a:t>
            </a:r>
            <a:r>
              <a:rPr lang="ru-RU" altLang="ru-RU" sz="2000" b="1">
                <a:latin typeface="Courier New" panose="02070309020205020404" pitchFamily="49" charset="0"/>
              </a:rPr>
              <a:t>[i] == col_j ) Col</a:t>
            </a:r>
            <a:r>
              <a:rPr lang="en-US" altLang="ru-RU" sz="2000" b="1">
                <a:latin typeface="Courier New" panose="02070309020205020404" pitchFamily="49" charset="0"/>
              </a:rPr>
              <a:t>or</a:t>
            </a:r>
            <a:r>
              <a:rPr lang="ru-RU" altLang="ru-RU" sz="2000" b="1">
                <a:latin typeface="Courier New" panose="02070309020205020404" pitchFamily="49" charset="0"/>
              </a:rPr>
              <a:t>[i] = </a:t>
            </a:r>
            <a:r>
              <a:rPr lang="en-US" altLang="ru-RU" sz="2000" b="1">
                <a:latin typeface="Courier New" panose="02070309020205020404" pitchFamily="49" charset="0"/>
              </a:rPr>
              <a:t>col_i</a:t>
            </a:r>
            <a:r>
              <a:rPr lang="ru-RU" altLang="ru-RU" sz="2000" b="1">
                <a:latin typeface="Courier New" panose="02070309020205020404" pitchFamily="49" charset="0"/>
              </a:rPr>
              <a:t>;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 b="1">
                <a:latin typeface="Courier New" panose="02070309020205020404" pitchFamily="49" charset="0"/>
              </a:rPr>
              <a:t>  </a:t>
            </a:r>
            <a:r>
              <a:rPr lang="ru-RU" altLang="ru-RU" sz="20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64295" name="Rectangle 7"/>
          <p:cNvSpPr>
            <a:spLocks noChangeArrowheads="1"/>
          </p:cNvSpPr>
          <p:nvPr/>
        </p:nvSpPr>
        <p:spPr bwMode="auto">
          <a:xfrm>
            <a:off x="358775" y="849313"/>
            <a:ext cx="3440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63525" indent="-2635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chemeClr val="hlink"/>
                </a:solidFill>
              </a:rPr>
              <a:t>Основной алгоритм:</a:t>
            </a:r>
            <a:endParaRPr lang="ru-RU" altLang="ru-RU" sz="2000" b="0"/>
          </a:p>
        </p:txBody>
      </p:sp>
      <p:sp>
        <p:nvSpPr>
          <p:cNvPr id="1164296" name="AutoShape 8"/>
          <p:cNvSpPr>
            <a:spLocks noChangeArrowheads="1"/>
          </p:cNvSpPr>
          <p:nvPr/>
        </p:nvSpPr>
        <p:spPr bwMode="auto">
          <a:xfrm>
            <a:off x="6515100" y="1057275"/>
            <a:ext cx="2071688" cy="717550"/>
          </a:xfrm>
          <a:prstGeom prst="wedgeRoundRectCallout">
            <a:avLst>
              <a:gd name="adj1" fmla="val -107394"/>
              <a:gd name="adj2" fmla="val 12833"/>
              <a:gd name="adj3" fmla="val 16667"/>
            </a:avLst>
          </a:prstGeom>
          <a:solidFill>
            <a:srgbClr val="D1D1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b="0">
                <a:latin typeface="Arial" charset="0"/>
              </a:rPr>
              <a:t>нужно выбрать </a:t>
            </a:r>
            <a:r>
              <a:rPr lang="en-US" sz="2000">
                <a:latin typeface="Courier New" pitchFamily="49" charset="0"/>
              </a:rPr>
              <a:t>N-1</a:t>
            </a:r>
            <a:r>
              <a:rPr lang="en-US" b="0">
                <a:latin typeface="Arial" charset="0"/>
              </a:rPr>
              <a:t> </a:t>
            </a:r>
            <a:r>
              <a:rPr lang="ru-RU" b="0">
                <a:latin typeface="Arial" charset="0"/>
              </a:rPr>
              <a:t>ребро</a:t>
            </a:r>
            <a:endParaRPr lang="ru-RU" sz="20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1164297" name="AutoShape 9"/>
          <p:cNvSpPr>
            <a:spLocks noChangeArrowheads="1"/>
          </p:cNvSpPr>
          <p:nvPr/>
        </p:nvSpPr>
        <p:spPr bwMode="auto">
          <a:xfrm>
            <a:off x="6538913" y="1963738"/>
            <a:ext cx="2043112" cy="736600"/>
          </a:xfrm>
          <a:prstGeom prst="wedgeRoundRectCallout">
            <a:avLst>
              <a:gd name="adj1" fmla="val -106023"/>
              <a:gd name="adj2" fmla="val 26509"/>
              <a:gd name="adj3" fmla="val 16667"/>
            </a:avLst>
          </a:prstGeom>
          <a:solidFill>
            <a:srgbClr val="D1D1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b="0">
                <a:latin typeface="Arial" charset="0"/>
              </a:rPr>
              <a:t>цикл по всем парам вершин</a:t>
            </a:r>
            <a:endParaRPr lang="ru-RU" sz="20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1164298" name="AutoShape 10"/>
          <p:cNvSpPr>
            <a:spLocks noChangeArrowheads="1"/>
          </p:cNvSpPr>
          <p:nvPr/>
        </p:nvSpPr>
        <p:spPr bwMode="auto">
          <a:xfrm>
            <a:off x="6500813" y="2851150"/>
            <a:ext cx="2062162" cy="1225550"/>
          </a:xfrm>
          <a:prstGeom prst="wedgeRoundRectCallout">
            <a:avLst>
              <a:gd name="adj1" fmla="val -108736"/>
              <a:gd name="adj2" fmla="val -24093"/>
              <a:gd name="adj3" fmla="val 16667"/>
            </a:avLst>
          </a:prstGeom>
          <a:solidFill>
            <a:srgbClr val="D1D1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b="0">
                <a:latin typeface="Arial" charset="0"/>
              </a:rPr>
              <a:t>учитываем только пары с разным цветом вершин</a:t>
            </a:r>
            <a:endParaRPr lang="ru-RU" sz="20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1164299" name="AutoShape 11"/>
          <p:cNvSpPr>
            <a:spLocks noChangeArrowheads="1"/>
          </p:cNvSpPr>
          <p:nvPr/>
        </p:nvSpPr>
        <p:spPr bwMode="auto">
          <a:xfrm>
            <a:off x="5132388" y="4152900"/>
            <a:ext cx="2617787" cy="679450"/>
          </a:xfrm>
          <a:prstGeom prst="wedgeRoundRectCallout">
            <a:avLst>
              <a:gd name="adj1" fmla="val -93722"/>
              <a:gd name="adj2" fmla="val -43458"/>
              <a:gd name="adj3" fmla="val 16667"/>
            </a:avLst>
          </a:prstGeom>
          <a:solidFill>
            <a:srgbClr val="D1D1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b="0">
                <a:latin typeface="Arial" charset="0"/>
              </a:rPr>
              <a:t>запоминаем ребро и цвета</a:t>
            </a:r>
            <a:r>
              <a:rPr lang="en-US" b="0">
                <a:latin typeface="Arial" charset="0"/>
              </a:rPr>
              <a:t> </a:t>
            </a:r>
            <a:r>
              <a:rPr lang="ru-RU" b="0">
                <a:latin typeface="Arial" charset="0"/>
              </a:rPr>
              <a:t>вершин</a:t>
            </a:r>
            <a:endParaRPr lang="ru-RU" sz="20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1164300" name="AutoShape 12"/>
          <p:cNvSpPr>
            <a:spLocks noChangeArrowheads="1"/>
          </p:cNvSpPr>
          <p:nvPr/>
        </p:nvSpPr>
        <p:spPr bwMode="auto">
          <a:xfrm>
            <a:off x="5764213" y="4964113"/>
            <a:ext cx="2919412" cy="679450"/>
          </a:xfrm>
          <a:prstGeom prst="wedgeRoundRectCallout">
            <a:avLst>
              <a:gd name="adj1" fmla="val -75667"/>
              <a:gd name="adj2" fmla="val 60514"/>
              <a:gd name="adj3" fmla="val 16667"/>
            </a:avLst>
          </a:prstGeom>
          <a:solidFill>
            <a:srgbClr val="D1D1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b="0">
                <a:latin typeface="Arial" charset="0"/>
              </a:rPr>
              <a:t>перекрашиваем </a:t>
            </a:r>
            <a:r>
              <a:rPr lang="en-US" b="0">
                <a:latin typeface="Arial" charset="0"/>
              </a:rPr>
              <a:t> </a:t>
            </a:r>
            <a:r>
              <a:rPr lang="ru-RU" b="0">
                <a:latin typeface="Arial" charset="0"/>
              </a:rPr>
              <a:t>вершины цвета </a:t>
            </a:r>
            <a:r>
              <a:rPr lang="en-US" sz="2000">
                <a:latin typeface="Courier New" pitchFamily="49" charset="0"/>
              </a:rPr>
              <a:t>col_j</a:t>
            </a:r>
            <a:endParaRPr lang="ru-RU" sz="24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79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6429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64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642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6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64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64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64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6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64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642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6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64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64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164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6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642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1642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1642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1642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16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4294" grpId="0" build="p" animBg="1"/>
      <p:bldP spid="1164295" grpId="0"/>
      <p:bldP spid="1164296" grpId="0" animBg="1"/>
      <p:bldP spid="1164297" grpId="0" animBg="1"/>
      <p:bldP spid="1164298" grpId="0" animBg="1"/>
      <p:bldP spid="1164299" grpId="0" animBg="1"/>
      <p:bldP spid="116430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155020-788C-4504-A2F3-D65B0B2E7C99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ru-RU" altLang="ru-RU" sz="1400" smtClean="0"/>
          </a:p>
        </p:txBody>
      </p:sp>
      <p:sp>
        <p:nvSpPr>
          <p:cNvPr id="60419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altLang="ru-RU" sz="3000"/>
              <a:t>Сложность алгоритма</a:t>
            </a:r>
          </a:p>
        </p:txBody>
      </p:sp>
      <p:sp>
        <p:nvSpPr>
          <p:cNvPr id="1154052" name="Rectangle 4"/>
          <p:cNvSpPr>
            <a:spLocks noChangeArrowheads="1"/>
          </p:cNvSpPr>
          <p:nvPr/>
        </p:nvSpPr>
        <p:spPr bwMode="auto">
          <a:xfrm>
            <a:off x="358775" y="817563"/>
            <a:ext cx="3440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63525" indent="-2635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chemeClr val="hlink"/>
                </a:solidFill>
              </a:rPr>
              <a:t>Основной цикл:</a:t>
            </a:r>
            <a:endParaRPr lang="ru-RU" altLang="ru-RU" sz="2000" b="0"/>
          </a:p>
        </p:txBody>
      </p:sp>
      <p:sp>
        <p:nvSpPr>
          <p:cNvPr id="1154053" name="Rectangle 5"/>
          <p:cNvSpPr>
            <a:spLocks noChangeArrowheads="1"/>
          </p:cNvSpPr>
          <p:nvPr/>
        </p:nvSpPr>
        <p:spPr bwMode="auto">
          <a:xfrm>
            <a:off x="773113" y="4198938"/>
            <a:ext cx="899903" cy="402291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 b="1">
                <a:latin typeface="Courier New" panose="02070309020205020404" pitchFamily="49" charset="0"/>
              </a:rPr>
              <a:t>O(N</a:t>
            </a:r>
            <a:r>
              <a:rPr lang="en-US" altLang="ru-RU" sz="2000" b="1" baseline="30000">
                <a:latin typeface="Courier New" panose="02070309020205020404" pitchFamily="49" charset="0"/>
              </a:rPr>
              <a:t>3</a:t>
            </a:r>
            <a:r>
              <a:rPr lang="en-US" altLang="ru-RU" sz="2000" b="1">
                <a:latin typeface="Courier New" panose="02070309020205020404" pitchFamily="49" charset="0"/>
              </a:rPr>
              <a:t>)</a:t>
            </a:r>
            <a:endParaRPr lang="ru-RU" altLang="ru-RU" sz="2000" b="1">
              <a:latin typeface="Courier New" panose="02070309020205020404" pitchFamily="49" charset="0"/>
            </a:endParaRPr>
          </a:p>
        </p:txBody>
      </p:sp>
      <p:sp>
        <p:nvSpPr>
          <p:cNvPr id="1154054" name="Rectangle 6"/>
          <p:cNvSpPr>
            <a:spLocks noChangeArrowheads="1"/>
          </p:cNvSpPr>
          <p:nvPr/>
        </p:nvSpPr>
        <p:spPr bwMode="auto">
          <a:xfrm>
            <a:off x="619125" y="1271588"/>
            <a:ext cx="5354638" cy="2402838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anose="02070309020205020404" pitchFamily="49" charset="0"/>
              </a:rPr>
              <a:t>for ( k = 0; k &lt; N-1; k ++ )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ru-RU" sz="2000" b="1">
                <a:latin typeface="Courier New" panose="02070309020205020404" pitchFamily="49" charset="0"/>
              </a:rPr>
              <a:t>  ...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ru-RU" sz="2000" b="1">
                <a:latin typeface="Courier New" panose="02070309020205020404" pitchFamily="49" charset="0"/>
              </a:rPr>
              <a:t>  </a:t>
            </a:r>
            <a:r>
              <a:rPr lang="ru-RU" altLang="ru-RU" sz="2000" b="1">
                <a:latin typeface="Courier New" panose="02070309020205020404" pitchFamily="49" charset="0"/>
              </a:rPr>
              <a:t>for ( i = 0; i &lt; N-1; i ++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anose="02070309020205020404" pitchFamily="49" charset="0"/>
              </a:rPr>
              <a:t>    for ( j = i+1; j &lt; N; j ++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anose="02070309020205020404" pitchFamily="49" charset="0"/>
              </a:rPr>
              <a:t>	</a:t>
            </a:r>
            <a:r>
              <a:rPr lang="en-US" altLang="ru-RU" sz="2000" b="1">
                <a:latin typeface="Courier New" panose="02070309020205020404" pitchFamily="49" charset="0"/>
              </a:rPr>
              <a:t>...</a:t>
            </a:r>
            <a:endParaRPr lang="ru-RU" altLang="ru-RU" sz="20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ru-RU" sz="2000" b="1">
                <a:latin typeface="Courier New" panose="02070309020205020404" pitchFamily="49" charset="0"/>
              </a:rPr>
              <a:t>  </a:t>
            </a:r>
            <a:r>
              <a:rPr lang="ru-RU" altLang="ru-RU" sz="20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54055" name="AutoShape 7"/>
          <p:cNvSpPr>
            <a:spLocks noChangeArrowheads="1"/>
          </p:cNvSpPr>
          <p:nvPr/>
        </p:nvSpPr>
        <p:spPr bwMode="auto">
          <a:xfrm>
            <a:off x="6413500" y="1374775"/>
            <a:ext cx="2393950" cy="1255713"/>
          </a:xfrm>
          <a:prstGeom prst="wedgeRoundRectCallout">
            <a:avLst>
              <a:gd name="adj1" fmla="val -97681"/>
              <a:gd name="adj2" fmla="val 42921"/>
              <a:gd name="adj3" fmla="val 16667"/>
            </a:avLst>
          </a:prstGeom>
          <a:solidFill>
            <a:srgbClr val="D1D1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b="0">
                <a:latin typeface="Arial" charset="0"/>
              </a:rPr>
              <a:t>три вложенных цикла, в каждом число шагов </a:t>
            </a:r>
            <a:r>
              <a:rPr lang="en-US" sz="2000">
                <a:latin typeface="Courier New" pitchFamily="49" charset="0"/>
              </a:rPr>
              <a:t>&lt;=N</a:t>
            </a:r>
            <a:endParaRPr lang="ru-RU" sz="24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1154056" name="Rectangle 8"/>
          <p:cNvSpPr>
            <a:spLocks noChangeArrowheads="1"/>
          </p:cNvSpPr>
          <p:nvPr/>
        </p:nvSpPr>
        <p:spPr bwMode="auto">
          <a:xfrm>
            <a:off x="1749425" y="4213225"/>
            <a:ext cx="300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0"/>
              <a:t>растет не быстрее, чем </a:t>
            </a:r>
            <a:r>
              <a:rPr lang="en-US" altLang="ru-RU" sz="2000">
                <a:latin typeface="Courier New" panose="02070309020205020404" pitchFamily="49" charset="0"/>
              </a:rPr>
              <a:t>N</a:t>
            </a:r>
            <a:r>
              <a:rPr lang="en-US" altLang="ru-RU" sz="2000" baseline="30000">
                <a:latin typeface="Courier New" panose="02070309020205020404" pitchFamily="49" charset="0"/>
              </a:rPr>
              <a:t>3</a:t>
            </a:r>
            <a:endParaRPr lang="ru-RU" altLang="ru-RU" sz="2000" baseline="30000">
              <a:latin typeface="Courier New" panose="02070309020205020404" pitchFamily="49" charset="0"/>
            </a:endParaRPr>
          </a:p>
        </p:txBody>
      </p:sp>
      <p:sp>
        <p:nvSpPr>
          <p:cNvPr id="1154057" name="Rectangle 9"/>
          <p:cNvSpPr>
            <a:spLocks noChangeArrowheads="1"/>
          </p:cNvSpPr>
          <p:nvPr/>
        </p:nvSpPr>
        <p:spPr bwMode="auto">
          <a:xfrm>
            <a:off x="358775" y="4786313"/>
            <a:ext cx="3090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63525" indent="-2635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chemeClr val="hlink"/>
                </a:solidFill>
              </a:rPr>
              <a:t>Требуемая память:</a:t>
            </a:r>
            <a:endParaRPr lang="ru-RU" altLang="ru-RU" sz="2000" b="0"/>
          </a:p>
        </p:txBody>
      </p:sp>
      <p:sp>
        <p:nvSpPr>
          <p:cNvPr id="1154059" name="Rectangle 11"/>
          <p:cNvSpPr>
            <a:spLocks noChangeArrowheads="1"/>
          </p:cNvSpPr>
          <p:nvPr/>
        </p:nvSpPr>
        <p:spPr bwMode="auto">
          <a:xfrm>
            <a:off x="777875" y="5221288"/>
            <a:ext cx="3873500" cy="71006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anose="02070309020205020404" pitchFamily="49" charset="0"/>
              </a:rPr>
              <a:t>int </a:t>
            </a:r>
            <a:r>
              <a:rPr lang="en-US" altLang="ru-RU" sz="2000" b="1">
                <a:latin typeface="Courier New" panose="02070309020205020404" pitchFamily="49" charset="0"/>
              </a:rPr>
              <a:t>W</a:t>
            </a:r>
            <a:r>
              <a:rPr lang="ru-RU" altLang="ru-RU" sz="2000" b="1">
                <a:latin typeface="Courier New" panose="02070309020205020404" pitchFamily="49" charset="0"/>
              </a:rPr>
              <a:t>[N][N], Col</a:t>
            </a:r>
            <a:r>
              <a:rPr lang="en-US" altLang="ru-RU" sz="2000" b="1">
                <a:latin typeface="Courier New" panose="02070309020205020404" pitchFamily="49" charset="0"/>
              </a:rPr>
              <a:t>or</a:t>
            </a:r>
            <a:r>
              <a:rPr lang="ru-RU" altLang="ru-RU" sz="2000" b="1">
                <a:latin typeface="Courier New" panose="02070309020205020404" pitchFamily="49" charset="0"/>
              </a:rPr>
              <a:t>[N];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anose="02070309020205020404" pitchFamily="49" charset="0"/>
              </a:rPr>
              <a:t>rebro Reb[N-1];</a:t>
            </a:r>
          </a:p>
        </p:txBody>
      </p:sp>
      <p:sp>
        <p:nvSpPr>
          <p:cNvPr id="1154060" name="Rectangle 12"/>
          <p:cNvSpPr>
            <a:spLocks noChangeArrowheads="1"/>
          </p:cNvSpPr>
          <p:nvPr/>
        </p:nvSpPr>
        <p:spPr bwMode="auto">
          <a:xfrm>
            <a:off x="5505450" y="5360988"/>
            <a:ext cx="889000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O(N</a:t>
            </a:r>
            <a:r>
              <a:rPr lang="ru-RU" altLang="ru-RU" sz="2000" baseline="30000">
                <a:latin typeface="Courier New" panose="02070309020205020404" pitchFamily="49" charset="0"/>
              </a:rPr>
              <a:t>2</a:t>
            </a:r>
            <a:r>
              <a:rPr lang="en-US" altLang="ru-RU" sz="2000">
                <a:latin typeface="Courier New" panose="02070309020205020404" pitchFamily="49" charset="0"/>
              </a:rPr>
              <a:t>)</a:t>
            </a:r>
            <a:endParaRPr lang="ru-RU" altLang="ru-RU" sz="2000">
              <a:latin typeface="Courier New" panose="02070309020205020404" pitchFamily="49" charset="0"/>
            </a:endParaRPr>
          </a:p>
        </p:txBody>
      </p:sp>
      <p:sp>
        <p:nvSpPr>
          <p:cNvPr id="1154061" name="AutoShape 13"/>
          <p:cNvSpPr>
            <a:spLocks noChangeArrowheads="1"/>
          </p:cNvSpPr>
          <p:nvPr/>
        </p:nvSpPr>
        <p:spPr bwMode="auto">
          <a:xfrm>
            <a:off x="4902200" y="5481638"/>
            <a:ext cx="376238" cy="236537"/>
          </a:xfrm>
          <a:prstGeom prst="rightArrow">
            <a:avLst>
              <a:gd name="adj1" fmla="val 50000"/>
              <a:gd name="adj2" fmla="val 39765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154062" name="Rectangle 14"/>
          <p:cNvSpPr>
            <a:spLocks noChangeArrowheads="1"/>
          </p:cNvSpPr>
          <p:nvPr/>
        </p:nvSpPr>
        <p:spPr bwMode="auto">
          <a:xfrm>
            <a:off x="358775" y="3786188"/>
            <a:ext cx="3440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63525" indent="-2635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chemeClr val="hlink"/>
                </a:solidFill>
              </a:rPr>
              <a:t>Количество операций:</a:t>
            </a:r>
            <a:endParaRPr lang="ru-RU" altLang="ru-RU" sz="2000" b="0"/>
          </a:p>
        </p:txBody>
      </p:sp>
    </p:spTree>
    <p:extLst>
      <p:ext uri="{BB962C8B-B14F-4D97-AF65-F5344CB8AC3E}">
        <p14:creationId xmlns:p14="http://schemas.microsoft.com/office/powerpoint/2010/main" val="267077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5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5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5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5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5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5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5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5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5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5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4052" grpId="0"/>
      <p:bldP spid="1154053" grpId="0" animBg="1"/>
      <p:bldP spid="1154054" grpId="0" animBg="1"/>
      <p:bldP spid="1154055" grpId="0" animBg="1"/>
      <p:bldP spid="1154056" grpId="0"/>
      <p:bldP spid="1154057" grpId="0"/>
      <p:bldP spid="1154059" grpId="0" animBg="1"/>
      <p:bldP spid="1154060" grpId="0" animBg="1"/>
      <p:bldP spid="1154061" grpId="0" animBg="1"/>
      <p:bldP spid="115406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2636912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</a:t>
            </a:r>
            <a:endParaRPr lang="ru-RU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497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 в ширину (волновой метод)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1596390"/>
            <a:ext cx="3429000" cy="3848100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 flipV="1">
            <a:off x="1187624" y="1988840"/>
            <a:ext cx="1008112" cy="3600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015033" y="2702375"/>
            <a:ext cx="0" cy="85702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2555776" y="2672187"/>
            <a:ext cx="1080120" cy="3600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2555776" y="3878318"/>
            <a:ext cx="1115566" cy="4867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 flipV="1">
            <a:off x="2369820" y="2168860"/>
            <a:ext cx="14883" cy="7769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 flipV="1">
            <a:off x="1171225" y="2643773"/>
            <a:ext cx="1024511" cy="4871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1015033" y="3952106"/>
            <a:ext cx="0" cy="989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1171225" y="3878318"/>
            <a:ext cx="1024511" cy="6308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H="1" flipV="1">
            <a:off x="2611386" y="1988840"/>
            <a:ext cx="1046215" cy="36682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 flipV="1">
            <a:off x="2573339" y="3276884"/>
            <a:ext cx="1093786" cy="3426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уга 8"/>
          <p:cNvSpPr/>
          <p:nvPr/>
        </p:nvSpPr>
        <p:spPr>
          <a:xfrm rot="5559850">
            <a:off x="-585359" y="780508"/>
            <a:ext cx="2664296" cy="2227784"/>
          </a:xfrm>
          <a:prstGeom prst="arc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Дуга 20"/>
          <p:cNvSpPr/>
          <p:nvPr/>
        </p:nvSpPr>
        <p:spPr>
          <a:xfrm rot="5559850">
            <a:off x="-1819579" y="-858937"/>
            <a:ext cx="5031815" cy="5456128"/>
          </a:xfrm>
          <a:prstGeom prst="arc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2384703" y="5013176"/>
            <a:ext cx="1251193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2190320" y="2942949"/>
            <a:ext cx="426112" cy="407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2175953" y="1755220"/>
            <a:ext cx="426112" cy="407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790023" y="2294500"/>
            <a:ext cx="426112" cy="4078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799139" y="3570416"/>
            <a:ext cx="426112" cy="407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579085" y="1527638"/>
            <a:ext cx="1133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</a:t>
            </a:r>
            <a:r>
              <a:rPr lang="en-US" sz="2000" b="1" dirty="0" smtClean="0"/>
              <a:t>=1</a:t>
            </a:r>
            <a:endParaRPr lang="ru-RU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113559" y="1494290"/>
            <a:ext cx="1133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d=2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79259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 в ширину (волновой метод)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1596390"/>
            <a:ext cx="3429000" cy="3848100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 flipV="1">
            <a:off x="1187624" y="1988840"/>
            <a:ext cx="1008112" cy="3600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015033" y="2702375"/>
            <a:ext cx="0" cy="85702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2555776" y="2672187"/>
            <a:ext cx="1080120" cy="3600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2555776" y="3878318"/>
            <a:ext cx="1115566" cy="4867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 flipV="1">
            <a:off x="2369820" y="2168860"/>
            <a:ext cx="14883" cy="7769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 flipV="1">
            <a:off x="1171225" y="2643773"/>
            <a:ext cx="1024511" cy="4871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1015033" y="3952106"/>
            <a:ext cx="0" cy="989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1171225" y="3878318"/>
            <a:ext cx="1024511" cy="6308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H="1" flipV="1">
            <a:off x="2611386" y="1988840"/>
            <a:ext cx="1046215" cy="36682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 flipV="1">
            <a:off x="2573339" y="3276884"/>
            <a:ext cx="1093786" cy="3426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уга 8"/>
          <p:cNvSpPr/>
          <p:nvPr/>
        </p:nvSpPr>
        <p:spPr>
          <a:xfrm rot="5559850">
            <a:off x="-585359" y="780508"/>
            <a:ext cx="2664296" cy="2227784"/>
          </a:xfrm>
          <a:prstGeom prst="arc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Дуга 20"/>
          <p:cNvSpPr/>
          <p:nvPr/>
        </p:nvSpPr>
        <p:spPr>
          <a:xfrm rot="5559850">
            <a:off x="-1819579" y="-858937"/>
            <a:ext cx="5031815" cy="5456128"/>
          </a:xfrm>
          <a:prstGeom prst="arc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2384703" y="5013176"/>
            <a:ext cx="1251193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2190320" y="2942949"/>
            <a:ext cx="426112" cy="407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2175953" y="1755220"/>
            <a:ext cx="426112" cy="407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790023" y="2294500"/>
            <a:ext cx="426112" cy="4078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799139" y="3570416"/>
            <a:ext cx="426112" cy="407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579085" y="1527638"/>
            <a:ext cx="1133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</a:t>
            </a:r>
            <a:r>
              <a:rPr lang="en-US" sz="2000" b="1" dirty="0" smtClean="0"/>
              <a:t>=1</a:t>
            </a:r>
            <a:endParaRPr lang="ru-RU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113559" y="1494290"/>
            <a:ext cx="1133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d=2</a:t>
            </a:r>
            <a:endParaRPr lang="ru-RU" sz="2000" b="1" dirty="0"/>
          </a:p>
        </p:txBody>
      </p:sp>
      <p:sp>
        <p:nvSpPr>
          <p:cNvPr id="32" name="Объект 2"/>
          <p:cNvSpPr>
            <a:spLocks noGrp="1"/>
          </p:cNvSpPr>
          <p:nvPr>
            <p:ph idx="1"/>
          </p:nvPr>
        </p:nvSpPr>
        <p:spPr>
          <a:xfrm>
            <a:off x="4202640" y="1268760"/>
            <a:ext cx="4761847" cy="5400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b="1" i="1" dirty="0" smtClean="0"/>
              <a:t>Обобщенный алгоритм обхода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b="1" i="1" dirty="0" smtClean="0"/>
              <a:t>Инициализация. </a:t>
            </a:r>
            <a:r>
              <a:rPr lang="ru-RU" sz="2400" dirty="0" smtClean="0"/>
              <a:t>Все вершины не посещены. Список для обработки пустой. Занести источник в список, пометить как посещенный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b="1" i="1" dirty="0" smtClean="0"/>
              <a:t>На каждом шаге</a:t>
            </a:r>
            <a:r>
              <a:rPr lang="en-US" sz="2400" dirty="0" smtClean="0"/>
              <a:t>,</a:t>
            </a:r>
            <a:r>
              <a:rPr lang="ru-RU" sz="2400" dirty="0" smtClean="0"/>
              <a:t> выбирается очередной элемент из списка узлов.</a:t>
            </a:r>
            <a:endParaRPr lang="ru-RU" sz="2400" b="1" i="1" dirty="0"/>
          </a:p>
          <a:p>
            <a:pPr marL="457200" indent="-457200">
              <a:buFont typeface="+mj-lt"/>
              <a:buAutoNum type="arabicPeriod"/>
            </a:pPr>
            <a:r>
              <a:rPr lang="ru-RU" sz="2400" b="1" i="1" dirty="0" smtClean="0"/>
              <a:t>Для текущего узла</a:t>
            </a:r>
            <a:r>
              <a:rPr lang="en-US" sz="2400" dirty="0" smtClean="0"/>
              <a:t>,</a:t>
            </a:r>
            <a:r>
              <a:rPr lang="ru-RU" sz="2400" dirty="0" smtClean="0"/>
              <a:t> перебираются все смежные не посещённые узлы и заносятся в список для последующей обработки, маркируя как посещенный.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Повторять шаги 2-4, пока список не пустой, иначе </a:t>
            </a:r>
            <a:r>
              <a:rPr lang="ru-RU" sz="2400" b="1" i="1" dirty="0" smtClean="0"/>
              <a:t>завершить алгоритм.</a:t>
            </a:r>
          </a:p>
        </p:txBody>
      </p:sp>
    </p:spTree>
    <p:extLst>
      <p:ext uri="{BB962C8B-B14F-4D97-AF65-F5344CB8AC3E}">
        <p14:creationId xmlns:p14="http://schemas.microsoft.com/office/powerpoint/2010/main" val="338390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 в ширину (волновой метод)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1596390"/>
            <a:ext cx="3429000" cy="38481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325" y="1260450"/>
            <a:ext cx="4257675" cy="1609725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 flipV="1">
            <a:off x="1187624" y="1988840"/>
            <a:ext cx="1008112" cy="3600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015033" y="2702375"/>
            <a:ext cx="0" cy="85702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2555776" y="2672187"/>
            <a:ext cx="1080120" cy="3600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2555776" y="3878318"/>
            <a:ext cx="1115566" cy="4867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 flipV="1">
            <a:off x="2369820" y="2168860"/>
            <a:ext cx="14883" cy="7769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 flipV="1">
            <a:off x="1171225" y="2643773"/>
            <a:ext cx="1024511" cy="4871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1015033" y="3952106"/>
            <a:ext cx="0" cy="989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1171225" y="3878318"/>
            <a:ext cx="1024511" cy="6308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H="1" flipV="1">
            <a:off x="2611386" y="1988840"/>
            <a:ext cx="1046215" cy="36682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 flipV="1">
            <a:off x="2573339" y="3276884"/>
            <a:ext cx="1093786" cy="3426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99501" y="1936722"/>
            <a:ext cx="11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Очередь:</a:t>
            </a:r>
            <a:endParaRPr lang="ru-RU" sz="2000" b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277051"/>
              </p:ext>
            </p:extLst>
          </p:nvPr>
        </p:nvGraphicFramePr>
        <p:xfrm>
          <a:off x="4873625" y="2271124"/>
          <a:ext cx="4022540" cy="4111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2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110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Дуга 8"/>
          <p:cNvSpPr/>
          <p:nvPr/>
        </p:nvSpPr>
        <p:spPr>
          <a:xfrm rot="5559850">
            <a:off x="-635820" y="780509"/>
            <a:ext cx="2664296" cy="2227784"/>
          </a:xfrm>
          <a:prstGeom prst="arc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Дуга 20"/>
          <p:cNvSpPr/>
          <p:nvPr/>
        </p:nvSpPr>
        <p:spPr>
          <a:xfrm rot="5559850">
            <a:off x="-1819579" y="-858937"/>
            <a:ext cx="5031815" cy="5456128"/>
          </a:xfrm>
          <a:prstGeom prst="arc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2384703" y="5013176"/>
            <a:ext cx="1251193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1579085" y="1527638"/>
            <a:ext cx="1133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</a:t>
            </a:r>
            <a:r>
              <a:rPr lang="en-US" sz="2000" b="1" dirty="0" smtClean="0"/>
              <a:t>=1</a:t>
            </a:r>
            <a:endParaRPr lang="ru-RU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113559" y="1494290"/>
            <a:ext cx="1133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d=2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43773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 в ширину (1/2)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279872"/>
            <a:ext cx="5342714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6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 в ширину (2/2)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245592"/>
            <a:ext cx="6313482" cy="52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1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 в ширину (волновой метод)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1596390"/>
            <a:ext cx="3429000" cy="38481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325" y="1260450"/>
            <a:ext cx="4257675" cy="1609725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 flipV="1">
            <a:off x="1187624" y="1988840"/>
            <a:ext cx="1008112" cy="3600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015033" y="2702375"/>
            <a:ext cx="0" cy="85702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2555776" y="2672187"/>
            <a:ext cx="1080120" cy="3600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2555776" y="3878318"/>
            <a:ext cx="1115566" cy="4867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 flipV="1">
            <a:off x="2369820" y="2168860"/>
            <a:ext cx="14883" cy="7769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 flipV="1">
            <a:off x="1171225" y="2643773"/>
            <a:ext cx="1024511" cy="4871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1015033" y="3952106"/>
            <a:ext cx="0" cy="989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1171225" y="3878318"/>
            <a:ext cx="1024511" cy="6308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H="1" flipV="1">
            <a:off x="2611386" y="1988840"/>
            <a:ext cx="1046215" cy="36682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 flipV="1">
            <a:off x="2573339" y="3276884"/>
            <a:ext cx="1093786" cy="3426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67099" y="3938183"/>
            <a:ext cx="386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</a:t>
            </a:r>
            <a:endParaRPr lang="ru-RU" sz="2800" b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489503"/>
              </p:ext>
            </p:extLst>
          </p:nvPr>
        </p:nvGraphicFramePr>
        <p:xfrm>
          <a:off x="4788024" y="3978870"/>
          <a:ext cx="3215488" cy="1617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19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444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4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4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44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039700" y="4426935"/>
            <a:ext cx="729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цвет</a:t>
            </a:r>
            <a:endParaRPr lang="ru-RU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790065" y="4801041"/>
            <a:ext cx="1001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предок</a:t>
            </a:r>
            <a:endParaRPr lang="ru-RU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899501" y="1936722"/>
            <a:ext cx="11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Очередь:</a:t>
            </a:r>
            <a:endParaRPr lang="ru-RU" sz="2000" b="1" dirty="0"/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462536"/>
              </p:ext>
            </p:extLst>
          </p:nvPr>
        </p:nvGraphicFramePr>
        <p:xfrm>
          <a:off x="4873625" y="2271124"/>
          <a:ext cx="4022540" cy="4111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2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2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1109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427984" y="5214199"/>
            <a:ext cx="342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</a:t>
            </a:r>
            <a:endParaRPr lang="ru-RU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367099" y="3134207"/>
            <a:ext cx="342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</a:t>
            </a:r>
            <a:endParaRPr lang="ru-RU" sz="2000" b="1" dirty="0"/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749249"/>
              </p:ext>
            </p:extLst>
          </p:nvPr>
        </p:nvGraphicFramePr>
        <p:xfrm>
          <a:off x="4778673" y="3134207"/>
          <a:ext cx="446757" cy="4111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6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10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404207" y="3147222"/>
            <a:ext cx="3344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- </a:t>
            </a:r>
            <a:r>
              <a:rPr lang="ru-RU" sz="2000" b="1" dirty="0" smtClean="0"/>
              <a:t>текущая вершина</a:t>
            </a:r>
            <a:endParaRPr lang="ru-RU" sz="2000" b="1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2384703" y="5013176"/>
            <a:ext cx="1251193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811185" y="2314722"/>
            <a:ext cx="426112" cy="407874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3358</TotalTime>
  <Words>1910</Words>
  <Application>Microsoft Office PowerPoint</Application>
  <PresentationFormat>Экран (4:3)</PresentationFormat>
  <Paragraphs>785</Paragraphs>
  <Slides>36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4" baseType="lpstr">
      <vt:lpstr>Arial</vt:lpstr>
      <vt:lpstr>Calibri</vt:lpstr>
      <vt:lpstr>Cambria</vt:lpstr>
      <vt:lpstr>Courier New</vt:lpstr>
      <vt:lpstr>Symbol</vt:lpstr>
      <vt:lpstr>Times New Roman</vt:lpstr>
      <vt:lpstr>Wingdings</vt:lpstr>
      <vt:lpstr>Тема Office</vt:lpstr>
      <vt:lpstr>Лекция № 10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Общая характеристика изобразительных средств алгоритмов</dc:title>
  <dc:creator>Kompik_P5Q</dc:creator>
  <cp:lastModifiedBy>Алексей Русаков</cp:lastModifiedBy>
  <cp:revision>361</cp:revision>
  <dcterms:created xsi:type="dcterms:W3CDTF">2011-11-20T19:46:02Z</dcterms:created>
  <dcterms:modified xsi:type="dcterms:W3CDTF">2019-04-15T17:16:46Z</dcterms:modified>
</cp:coreProperties>
</file>