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7"/>
  </p:notesMasterIdLst>
  <p:sldIdLst>
    <p:sldId id="259" r:id="rId3"/>
    <p:sldId id="423" r:id="rId4"/>
    <p:sldId id="424" r:id="rId5"/>
    <p:sldId id="425" r:id="rId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-128"/>
        <a:cs typeface="ヒラギノ角ゴ ProN W3" charset="-128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-128"/>
        <a:cs typeface="ヒラギノ角ゴ ProN W3" charset="-128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-128"/>
        <a:cs typeface="ヒラギノ角ゴ ProN W3" charset="-128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-128"/>
        <a:cs typeface="ヒラギノ角ゴ ProN W3" charset="-128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-128"/>
        <a:cs typeface="ヒラギノ角ゴ ProN W3" charset="-128"/>
        <a:sym typeface="Helvetica Neue Light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-128"/>
        <a:cs typeface="ヒラギノ角ゴ ProN W3" charset="-128"/>
        <a:sym typeface="Helvetica Neue Light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-128"/>
        <a:cs typeface="ヒラギノ角ゴ ProN W3" charset="-128"/>
        <a:sym typeface="Helvetica Neue Light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-128"/>
        <a:cs typeface="ヒラギノ角ゴ ProN W3" charset="-128"/>
        <a:sym typeface="Helvetica Neue Light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-128"/>
        <a:cs typeface="ヒラギノ角ゴ ProN W3" charset="-128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2" autoAdjust="0"/>
    <p:restoredTop sz="94643"/>
  </p:normalViewPr>
  <p:slideViewPr>
    <p:cSldViewPr>
      <p:cViewPr>
        <p:scale>
          <a:sx n="75" d="100"/>
          <a:sy n="75" d="100"/>
        </p:scale>
        <p:origin x="656" y="44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8843778-E7D9-F44B-A0CD-5A721E1A441E}" type="datetime1">
              <a:rPr lang="en-US"/>
              <a:pPr>
                <a:defRPr/>
              </a:pPr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F493499-514B-024A-B452-0963744AA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61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Light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9pPr>
    </p:titleStyle>
    <p:bodyStyle>
      <a:lvl1pPr marL="406400" indent="-406400" algn="l" rtl="0" eaLnBrk="0" fontAlgn="base" hangingPunct="0">
        <a:spcBef>
          <a:spcPts val="1000"/>
        </a:spcBef>
        <a:spcAft>
          <a:spcPct val="0"/>
        </a:spcAft>
        <a:buClr>
          <a:srgbClr val="1A1A1A"/>
        </a:buClr>
        <a:buSzPct val="100000"/>
        <a:buFont typeface="Helvetica Neue Light" charset="0"/>
        <a:buChar char="•"/>
        <a:defRPr sz="3200">
          <a:solidFill>
            <a:srgbClr val="1A1A1A"/>
          </a:solidFill>
          <a:latin typeface="+mn-lt"/>
          <a:ea typeface="+mn-ea"/>
          <a:cs typeface="+mn-cs"/>
          <a:sym typeface="Helvetica Neue Light" charset="0"/>
        </a:defRPr>
      </a:lvl1pPr>
      <a:lvl2pPr marL="762000" indent="-406400" algn="l" rtl="0" eaLnBrk="0" fontAlgn="base" hangingPunct="0">
        <a:spcBef>
          <a:spcPts val="1000"/>
        </a:spcBef>
        <a:spcAft>
          <a:spcPct val="0"/>
        </a:spcAft>
        <a:buClr>
          <a:srgbClr val="1A1A1A"/>
        </a:buClr>
        <a:buSzPct val="125000"/>
        <a:buFont typeface="Helvetica Neue Light" charset="0"/>
        <a:buChar char="-"/>
        <a:defRPr sz="2800">
          <a:solidFill>
            <a:srgbClr val="1A1A1A"/>
          </a:solidFill>
          <a:latin typeface="+mn-lt"/>
          <a:ea typeface="+mn-ea"/>
          <a:cs typeface="+mn-cs"/>
          <a:sym typeface="Helvetica Neue Light" charset="0"/>
        </a:defRPr>
      </a:lvl2pPr>
      <a:lvl3pPr marL="1168400" indent="-406400" algn="l" rtl="0" eaLnBrk="0" fontAlgn="base" hangingPunct="0">
        <a:spcBef>
          <a:spcPts val="1000"/>
        </a:spcBef>
        <a:spcAft>
          <a:spcPct val="0"/>
        </a:spcAft>
        <a:buClr>
          <a:srgbClr val="1A1A1A"/>
        </a:buClr>
        <a:buSzPct val="125000"/>
        <a:buFont typeface="Helvetica Neue Light" charset="0"/>
        <a:buChar char="-"/>
        <a:defRPr sz="2600">
          <a:solidFill>
            <a:srgbClr val="1A1A1A"/>
          </a:solidFill>
          <a:latin typeface="+mn-lt"/>
          <a:ea typeface="+mn-ea"/>
          <a:cs typeface="+mn-cs"/>
          <a:sym typeface="Helvetica Neue Light" charset="0"/>
        </a:defRPr>
      </a:lvl3pPr>
      <a:lvl4pPr marL="406400" indent="-406400" algn="l" rtl="0" eaLnBrk="0" fontAlgn="base" hangingPunct="0">
        <a:spcBef>
          <a:spcPts val="1000"/>
        </a:spcBef>
        <a:spcAft>
          <a:spcPct val="0"/>
        </a:spcAft>
        <a:buClr>
          <a:srgbClr val="1A1A1A"/>
        </a:buClr>
        <a:buSzPct val="100000"/>
        <a:buFont typeface="Helvetica Neue Light" charset="0"/>
        <a:buChar char="•"/>
        <a:defRPr sz="2600">
          <a:solidFill>
            <a:srgbClr val="1A1A1A"/>
          </a:solidFill>
          <a:latin typeface="+mn-lt"/>
          <a:ea typeface="+mn-ea"/>
          <a:cs typeface="+mn-cs"/>
          <a:sym typeface="Helvetica Neue Light" charset="0"/>
        </a:defRPr>
      </a:lvl4pPr>
      <a:lvl5pPr marL="406400" indent="-406400" algn="l" rtl="0" eaLnBrk="0" fontAlgn="base" hangingPunct="0">
        <a:spcBef>
          <a:spcPts val="1000"/>
        </a:spcBef>
        <a:spcAft>
          <a:spcPct val="0"/>
        </a:spcAft>
        <a:buClr>
          <a:srgbClr val="1A1A1A"/>
        </a:buClr>
        <a:buSzPct val="100000"/>
        <a:buFont typeface="Helvetica Neue Light" charset="0"/>
        <a:buChar char="•"/>
        <a:defRPr sz="2600">
          <a:solidFill>
            <a:srgbClr val="1A1A1A"/>
          </a:solidFill>
          <a:latin typeface="+mn-lt"/>
          <a:ea typeface="+mn-ea"/>
          <a:cs typeface="+mn-cs"/>
          <a:sym typeface="Helvetica Neue Light" charset="0"/>
        </a:defRPr>
      </a:lvl5pPr>
      <a:lvl6pPr marL="863600" indent="-406400" algn="l" rtl="0" fontAlgn="base">
        <a:spcBef>
          <a:spcPts val="1000"/>
        </a:spcBef>
        <a:spcAft>
          <a:spcPct val="0"/>
        </a:spcAft>
        <a:buClr>
          <a:srgbClr val="1A1A1A"/>
        </a:buClr>
        <a:buSzPct val="100000"/>
        <a:buFont typeface="Helvetica Neue Light" charset="0"/>
        <a:buChar char="•"/>
        <a:defRPr sz="2600">
          <a:solidFill>
            <a:srgbClr val="1A1A1A"/>
          </a:solidFill>
          <a:latin typeface="+mn-lt"/>
          <a:ea typeface="+mn-ea"/>
          <a:cs typeface="+mn-cs"/>
          <a:sym typeface="Helvetica Neue Light" charset="0"/>
        </a:defRPr>
      </a:lvl6pPr>
      <a:lvl7pPr marL="1320800" indent="-406400" algn="l" rtl="0" fontAlgn="base">
        <a:spcBef>
          <a:spcPts val="1000"/>
        </a:spcBef>
        <a:spcAft>
          <a:spcPct val="0"/>
        </a:spcAft>
        <a:buClr>
          <a:srgbClr val="1A1A1A"/>
        </a:buClr>
        <a:buSzPct val="100000"/>
        <a:buFont typeface="Helvetica Neue Light" charset="0"/>
        <a:buChar char="•"/>
        <a:defRPr sz="2600">
          <a:solidFill>
            <a:srgbClr val="1A1A1A"/>
          </a:solidFill>
          <a:latin typeface="+mn-lt"/>
          <a:ea typeface="+mn-ea"/>
          <a:cs typeface="+mn-cs"/>
          <a:sym typeface="Helvetica Neue Light" charset="0"/>
        </a:defRPr>
      </a:lvl7pPr>
      <a:lvl8pPr marL="1778000" indent="-406400" algn="l" rtl="0" fontAlgn="base">
        <a:spcBef>
          <a:spcPts val="1000"/>
        </a:spcBef>
        <a:spcAft>
          <a:spcPct val="0"/>
        </a:spcAft>
        <a:buClr>
          <a:srgbClr val="1A1A1A"/>
        </a:buClr>
        <a:buSzPct val="100000"/>
        <a:buFont typeface="Helvetica Neue Light" charset="0"/>
        <a:buChar char="•"/>
        <a:defRPr sz="2600">
          <a:solidFill>
            <a:srgbClr val="1A1A1A"/>
          </a:solidFill>
          <a:latin typeface="+mn-lt"/>
          <a:ea typeface="+mn-ea"/>
          <a:cs typeface="+mn-cs"/>
          <a:sym typeface="Helvetica Neue Light" charset="0"/>
        </a:defRPr>
      </a:lvl8pPr>
      <a:lvl9pPr marL="2235200" indent="-406400" algn="l" rtl="0" fontAlgn="base">
        <a:spcBef>
          <a:spcPts val="1000"/>
        </a:spcBef>
        <a:spcAft>
          <a:spcPct val="0"/>
        </a:spcAft>
        <a:buClr>
          <a:srgbClr val="1A1A1A"/>
        </a:buClr>
        <a:buSzPct val="100000"/>
        <a:buFont typeface="Helvetica Neue Light" charset="0"/>
        <a:buChar char="•"/>
        <a:defRPr sz="2600">
          <a:solidFill>
            <a:srgbClr val="1A1A1A"/>
          </a:solidFill>
          <a:latin typeface="+mn-lt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1"/>
          <p:cNvSpPr>
            <a:spLocks noGrp="1" noChangeArrowheads="1"/>
          </p:cNvSpPr>
          <p:nvPr>
            <p:ph type="title"/>
          </p:nvPr>
        </p:nvSpPr>
        <p:spPr>
          <a:xfrm>
            <a:off x="177800" y="762000"/>
            <a:ext cx="12725400" cy="3200400"/>
          </a:xfrm>
        </p:spPr>
        <p:txBody>
          <a:bodyPr/>
          <a:lstStyle/>
          <a:p>
            <a:pPr algn="ctr" eaLnBrk="1" hangingPunct="1"/>
            <a:r>
              <a:rPr lang="en-US" sz="8000" b="1" dirty="0" smtClean="0"/>
              <a:t>Identifying Low-Quality and Dying Cells</a:t>
            </a:r>
            <a:endParaRPr lang="en-US" sz="6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684" y="5105400"/>
            <a:ext cx="7002116" cy="2946400"/>
          </a:xfrm>
          <a:prstGeom prst="rect">
            <a:avLst/>
          </a:prstGeom>
        </p:spPr>
      </p:pic>
      <p:sp>
        <p:nvSpPr>
          <p:cNvPr id="5058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44800" y="7924800"/>
            <a:ext cx="7010400" cy="914400"/>
          </a:xfrm>
        </p:spPr>
        <p:txBody>
          <a:bodyPr/>
          <a:lstStyle/>
          <a:p>
            <a:pPr marL="0" indent="0" eaLnBrk="1" hangingPunct="1"/>
            <a:endParaRPr lang="en-US" sz="2000" dirty="0" smtClean="0">
              <a:solidFill>
                <a:srgbClr val="343434"/>
              </a:solidFill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marL="0" indent="0" algn="r" eaLnBrk="1" hangingPunct="1"/>
            <a:r>
              <a:rPr lang="en-US" sz="2800" b="1" dirty="0" smtClean="0">
                <a:solidFill>
                  <a:srgbClr val="343434"/>
                </a:solidFill>
                <a:latin typeface="Arial"/>
                <a:ea typeface="Helvetica Neue Light" charset="0"/>
                <a:cs typeface="Arial"/>
                <a:sym typeface="Helvetica Neue Light" charset="0"/>
              </a:rPr>
              <a:t>1</a:t>
            </a:r>
            <a:r>
              <a:rPr lang="en-US" sz="2800" b="1" baseline="30000" dirty="0" smtClean="0">
                <a:solidFill>
                  <a:srgbClr val="343434"/>
                </a:solidFill>
                <a:latin typeface="Arial"/>
                <a:ea typeface="Helvetica Neue Light" charset="0"/>
                <a:cs typeface="Arial"/>
                <a:sym typeface="Helvetica Neue Light" charset="0"/>
              </a:rPr>
              <a:t>st</a:t>
            </a:r>
            <a:r>
              <a:rPr lang="en-US" sz="2800" b="1" dirty="0" smtClean="0">
                <a:solidFill>
                  <a:srgbClr val="343434"/>
                </a:solidFill>
                <a:latin typeface="Arial"/>
                <a:ea typeface="Helvetica Neue Light" charset="0"/>
                <a:cs typeface="Arial"/>
                <a:sym typeface="Helvetica Neue Light" charset="0"/>
              </a:rPr>
              <a:t> HCA Jamboree, August  2</a:t>
            </a:r>
            <a:r>
              <a:rPr lang="en-US" sz="2800" b="1" baseline="30000" dirty="0" smtClean="0">
                <a:solidFill>
                  <a:srgbClr val="343434"/>
                </a:solidFill>
                <a:latin typeface="Arial"/>
                <a:ea typeface="Helvetica Neue Light" charset="0"/>
                <a:cs typeface="Arial"/>
                <a:sym typeface="Helvetica Neue Light" charset="0"/>
              </a:rPr>
              <a:t>nd</a:t>
            </a:r>
            <a:r>
              <a:rPr lang="en-US" sz="2800" b="1" dirty="0" smtClean="0">
                <a:solidFill>
                  <a:srgbClr val="343434"/>
                </a:solidFill>
                <a:latin typeface="Arial"/>
                <a:ea typeface="Helvetica Neue Light" charset="0"/>
                <a:cs typeface="Arial"/>
                <a:sym typeface="Helvetica Neue Light" charset="0"/>
              </a:rPr>
              <a:t>, 2017</a:t>
            </a:r>
            <a:endParaRPr lang="en-US" sz="2800" b="1" dirty="0" smtClean="0">
              <a:solidFill>
                <a:srgbClr val="343434"/>
              </a:solidFill>
              <a:latin typeface="Arial"/>
              <a:cs typeface="Arial"/>
              <a:sym typeface="Helvetica Neue Light" charset="0"/>
            </a:endParaRPr>
          </a:p>
          <a:p>
            <a:pPr marL="0" indent="0" algn="ctr" eaLnBrk="1" hangingPunct="1"/>
            <a:endParaRPr lang="en-US" sz="3600" dirty="0">
              <a:solidFill>
                <a:srgbClr val="4D4D4D"/>
              </a:solidFill>
              <a:latin typeface="Helvetica Neue Light" charset="0"/>
              <a:sym typeface="Helvetica Neue Light" charset="0"/>
            </a:endParaRPr>
          </a:p>
          <a:p>
            <a:pPr marL="0" indent="0" algn="ctr" eaLnBrk="1" hangingPunct="1"/>
            <a:endParaRPr lang="en-US" sz="3600" dirty="0">
              <a:solidFill>
                <a:srgbClr val="4D4D4D"/>
              </a:solidFill>
              <a:latin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Damaged Cells: Caveats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500" y="5207000"/>
            <a:ext cx="11861800" cy="3937000"/>
          </a:xfrm>
        </p:spPr>
        <p:txBody>
          <a:bodyPr/>
          <a:lstStyle/>
          <a:p>
            <a:r>
              <a:rPr lang="en-US" dirty="0" smtClean="0"/>
              <a:t>Many of the cells captured by single-cell methods are damaged</a:t>
            </a:r>
          </a:p>
          <a:p>
            <a:r>
              <a:rPr lang="en-US" dirty="0" smtClean="0"/>
              <a:t>Completely dead cells may resemble empty droplets</a:t>
            </a:r>
          </a:p>
          <a:p>
            <a:r>
              <a:rPr lang="en-US" dirty="0" smtClean="0"/>
              <a:t>Dying or damaged cells add their own expression signatures</a:t>
            </a:r>
          </a:p>
          <a:p>
            <a:pPr lvl="1"/>
            <a:r>
              <a:rPr lang="en-US" dirty="0" smtClean="0"/>
              <a:t>Increased mitochondrial fraction</a:t>
            </a:r>
          </a:p>
          <a:p>
            <a:r>
              <a:rPr lang="en-US" dirty="0" smtClean="0"/>
              <a:t>Damage signatures can depend on a cell type</a:t>
            </a:r>
          </a:p>
          <a:p>
            <a:r>
              <a:rPr lang="en-US" dirty="0" smtClean="0"/>
              <a:t>Different types of stress can have different signatures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714500"/>
            <a:ext cx="1221740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03765" y="2190750"/>
            <a:ext cx="4118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Nevin</a:t>
            </a:r>
            <a:r>
              <a:rPr lang="en-US" sz="2400" dirty="0" smtClean="0"/>
              <a:t> </a:t>
            </a:r>
            <a:r>
              <a:rPr lang="en-US" sz="2400" i="1" dirty="0" smtClean="0"/>
              <a:t>et al.</a:t>
            </a:r>
            <a:r>
              <a:rPr lang="en-US" sz="2400" dirty="0" smtClean="0"/>
              <a:t>, Lab on a Chip’07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0" y="301370"/>
            <a:ext cx="1515497" cy="15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35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Damaged Cells: Challenge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500" y="4953000"/>
            <a:ext cx="11861800" cy="3937000"/>
          </a:xfrm>
        </p:spPr>
        <p:txBody>
          <a:bodyPr/>
          <a:lstStyle/>
          <a:p>
            <a:r>
              <a:rPr lang="en-US" b="1" dirty="0" smtClean="0"/>
              <a:t>Task: Identify damaged or dying cells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Assign class labels, probabilities, scores</a:t>
            </a:r>
          </a:p>
          <a:p>
            <a:r>
              <a:rPr lang="en-US" dirty="0" smtClean="0"/>
              <a:t>Alternatively: label/score “healthy” cells</a:t>
            </a:r>
          </a:p>
          <a:p>
            <a:r>
              <a:rPr lang="en-US" dirty="0" smtClean="0"/>
              <a:t>Identify informative features</a:t>
            </a:r>
          </a:p>
          <a:p>
            <a:r>
              <a:rPr lang="en-US" dirty="0" smtClean="0"/>
              <a:t>Characterize cell-type specificity</a:t>
            </a:r>
          </a:p>
          <a:p>
            <a:r>
              <a:rPr lang="en-US" dirty="0" smtClean="0"/>
              <a:t>Can build on Task 1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714500"/>
            <a:ext cx="1221740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03765" y="2190750"/>
            <a:ext cx="4118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Nevin</a:t>
            </a:r>
            <a:r>
              <a:rPr lang="en-US" sz="2400" dirty="0" smtClean="0"/>
              <a:t> </a:t>
            </a:r>
            <a:r>
              <a:rPr lang="en-US" sz="2400" i="1" dirty="0" smtClean="0"/>
              <a:t>et al.</a:t>
            </a:r>
            <a:r>
              <a:rPr lang="en-US" sz="2400" dirty="0" smtClean="0"/>
              <a:t>, Lab on a Chip’07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0" y="301370"/>
            <a:ext cx="1515497" cy="15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73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Damaged Cells: </a:t>
            </a:r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Imaging-based</a:t>
            </a:r>
            <a:br>
              <a:rPr lang="en-US" sz="2800" dirty="0" smtClean="0"/>
            </a:br>
            <a:r>
              <a:rPr lang="en-US" sz="2800" dirty="0" smtClean="0"/>
              <a:t>training set</a:t>
            </a:r>
          </a:p>
          <a:p>
            <a:r>
              <a:rPr lang="en-US" sz="2800" dirty="0" err="1" smtClean="0"/>
              <a:t>Fluidigm</a:t>
            </a:r>
            <a:r>
              <a:rPr lang="en-US" sz="2800" dirty="0" smtClean="0"/>
              <a:t> C1</a:t>
            </a:r>
          </a:p>
          <a:p>
            <a:r>
              <a:rPr lang="en-US" sz="2800" dirty="0" smtClean="0"/>
              <a:t>Count matrices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”Task 3” dataset from Haber/</a:t>
            </a:r>
            <a:r>
              <a:rPr lang="en-US" sz="2800" dirty="0" err="1" smtClean="0"/>
              <a:t>Regev</a:t>
            </a:r>
            <a:endParaRPr lang="en-US" sz="2800" dirty="0" smtClean="0"/>
          </a:p>
          <a:p>
            <a:r>
              <a:rPr lang="en-US" sz="2800" dirty="0" smtClean="0"/>
              <a:t>Mouse gut epithelial</a:t>
            </a:r>
          </a:p>
          <a:p>
            <a:r>
              <a:rPr lang="en-US" sz="2800" dirty="0" smtClean="0"/>
              <a:t>10x data</a:t>
            </a:r>
          </a:p>
          <a:p>
            <a:r>
              <a:rPr lang="en-US" sz="2800" dirty="0" smtClean="0"/>
              <a:t>Bam files</a:t>
            </a:r>
          </a:p>
          <a:p>
            <a:r>
              <a:rPr lang="en-US" sz="2800" dirty="0" smtClean="0"/>
              <a:t>Count matrices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0" y="2057400"/>
            <a:ext cx="8610600" cy="3119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6629400"/>
            <a:ext cx="6896100" cy="2476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00" y="301370"/>
            <a:ext cx="1515497" cy="15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44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-128"/>
            <a:cs typeface="ヒラギノ角ゴ ProN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-128"/>
            <a:cs typeface="ヒラギノ角ゴ ProN W3" charset="-128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-128"/>
            <a:cs typeface="ヒラギノ角ゴ ProN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-128"/>
            <a:cs typeface="ヒラギノ角ゴ ProN W3" charset="-128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17621</TotalTime>
  <Pages>0</Pages>
  <Words>97</Words>
  <Characters>0</Characters>
  <Application>Microsoft Macintosh PowerPoint</Application>
  <PresentationFormat>Custom</PresentationFormat>
  <Lines>0</Lines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Helvetica Neue</vt:lpstr>
      <vt:lpstr>Helvetica Neue Light</vt:lpstr>
      <vt:lpstr>ＭＳ Ｐゴシック</vt:lpstr>
      <vt:lpstr>ヒラギノ角ゴ ProN W3</vt:lpstr>
      <vt:lpstr>Arial</vt:lpstr>
      <vt:lpstr>Title &amp; Subtitle</vt:lpstr>
      <vt:lpstr>Title &amp; Bullets</vt:lpstr>
      <vt:lpstr>Identifying Low-Quality and Dying Cells</vt:lpstr>
      <vt:lpstr>Recognizing Damaged Cells: Caveats</vt:lpstr>
      <vt:lpstr>Recognizing Damaged Cells: Challenge</vt:lpstr>
      <vt:lpstr>Recognizing Damaged Cells: Datasets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somatic retrotransposition  in human cancers</dc:title>
  <dc:subject/>
  <dc:creator/>
  <cp:keywords/>
  <dc:description/>
  <cp:lastModifiedBy>Peter Kharchenko</cp:lastModifiedBy>
  <cp:revision>292</cp:revision>
  <dcterms:created xsi:type="dcterms:W3CDTF">2013-04-22T10:35:31Z</dcterms:created>
  <dcterms:modified xsi:type="dcterms:W3CDTF">2017-08-02T10:39:56Z</dcterms:modified>
</cp:coreProperties>
</file>