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43"/>
  </p:normalViewPr>
  <p:slideViewPr>
    <p:cSldViewPr snapToGrid="0" snapToObjects="1">
      <p:cViewPr>
        <p:scale>
          <a:sx n="170" d="100"/>
          <a:sy n="170" d="100"/>
        </p:scale>
        <p:origin x="-3992" y="-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47612-FC5A-7843-B5B2-FA2E1D48714B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0569F-D68A-BE44-A2A5-CC014D539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31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Input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Red: User relevant output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Orange: Consolidate output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692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0B27-71E1-1F40-ACCC-2FC591997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39FFC-A8A9-F24D-A1C1-C810DAB26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3B824-536F-834C-B6FA-6A321E21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35898-5B8E-7A4F-B44F-C044BD3A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0B9E-B581-9C44-A946-79EEBA08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8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C302-BD3C-0A4D-A81F-E69EB683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4A58B-58A2-DE48-8B49-BE28885F8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A3CE-2386-3644-B220-937747D3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2AB3C-F57C-1043-8108-262480C3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A5B84-BDFF-184C-952E-1F4B4174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2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F2394-A550-B84E-971A-43BC7BB94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5A1B2-6997-D945-86CA-78940150E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C146C-2F54-1743-9854-2DFB2079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C3BEB-7B82-FD4F-B098-430FF601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8CBC-A23B-B149-991C-82D4C0F2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3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4B6E-FC00-2E4D-8D76-80E13A6B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1EC65-EDAF-B646-A607-EF582C77A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EA192-DBD0-D247-8CB7-4ED5EA1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1AFC9-515E-B049-8221-24382D02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92045-C72C-B546-8B9C-23C96B47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4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9820-E3A1-AB43-B9EE-94F82C94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85C28-4355-0C40-97AA-B08FD76E5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A1BB1-5D8B-0A49-947D-7E68227B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581A0-4A32-CB47-B6D3-244C1909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35E3-2808-E24F-8FEE-ED14EB1C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0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758A-DD07-D24F-BF09-62D61640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DC62C-E857-5548-A424-95D4CDC39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0452B-53A4-C44A-9CF8-F8408BFF0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F0D7E-0097-BA40-9BC7-3DDEE0C9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C8511-8D70-1947-889A-70F406E7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D28B5-3F53-AE4F-885B-3D3CD96D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5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D2A3-4339-9441-801C-652579EE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C60EC-045B-1D4E-93B6-606863EDE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F2101-CE46-5D40-9750-C9B9FF440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63F57-5B30-B347-A2E0-7A1CDAB4B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73744-87AF-004B-85E3-D8138AFBF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F7C83-18E7-634C-9870-0219FE11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DD99E-D100-C747-B38A-4A9071D2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9175B-E2F0-3845-95A9-823755D7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1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42B4-8B68-334F-981D-759C5285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676A6-509A-704A-BCDD-D3BEA69F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DBB49-4C75-2B4A-91D7-B714C59E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751B9-FE52-1D4E-9ADC-EE92BF2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5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97BDF-0F99-6043-8362-1D4ACFE8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E1075-80E0-E749-A401-31A0C004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7461D-D94E-4745-9EBC-A22B4ECB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9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1609-56F4-3742-AFD4-07958255F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B2DFB-D688-8646-ACC5-29DC6E1F7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FF0EB-C19A-C143-84EB-CE17EB954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DF216-DD60-014F-950E-ADF2675A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A18C8-BD82-AE47-A7CD-69A4E891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9802F-CE01-4F4F-BB12-7A41D01F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3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14F1-A78F-0446-BCF5-E3B8ED2C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F0CCE-2F00-4245-82C9-69360860B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71F5F-4E34-CB46-A65A-EB0AD8ED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CC36D-3FC6-094C-8D6B-A86309C7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7BB3-3C1F-0349-BAD5-145FD03E8E0E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0DD5E-28D8-DE40-953A-DF93D094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867A-783C-9E49-B1DA-4EFBF154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BDBED-0346-734E-BEA3-A45E84EE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F3FF9-EB2F-2F42-B5EA-8BED8B26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F6E24-6CED-F749-AE82-DC89DEB5F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A7BB3-3C1F-0349-BAD5-145FD03E8E0E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812C-630E-1449-A444-3C8C13B5D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8DAF6-840C-404C-B727-356369A3F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143F2-6846-214E-917C-6F150A02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1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BF15F32-5E0A-6E4F-9C54-B464635F4D78}"/>
              </a:ext>
            </a:extLst>
          </p:cNvPr>
          <p:cNvGrpSpPr/>
          <p:nvPr/>
        </p:nvGrpSpPr>
        <p:grpSpPr>
          <a:xfrm>
            <a:off x="229745" y="1796271"/>
            <a:ext cx="8442898" cy="3484612"/>
            <a:chOff x="196770" y="2696901"/>
            <a:chExt cx="12676073" cy="5231757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69A14342-6ECE-D74A-A24E-D20E4125CF18}"/>
                </a:ext>
              </a:extLst>
            </p:cNvPr>
            <p:cNvGrpSpPr/>
            <p:nvPr/>
          </p:nvGrpSpPr>
          <p:grpSpPr>
            <a:xfrm>
              <a:off x="288408" y="2786954"/>
              <a:ext cx="12584435" cy="5055762"/>
              <a:chOff x="288408" y="2786954"/>
              <a:chExt cx="12584435" cy="5055762"/>
            </a:xfrm>
          </p:grpSpPr>
          <p:sp>
            <p:nvSpPr>
              <p:cNvPr id="54" name="Google Shape;54;p13"/>
              <p:cNvSpPr txBox="1"/>
              <p:nvPr/>
            </p:nvSpPr>
            <p:spPr>
              <a:xfrm>
                <a:off x="1316448" y="2786954"/>
                <a:ext cx="1713516" cy="376181"/>
              </a:xfrm>
              <a:prstGeom prst="rect">
                <a:avLst/>
              </a:prstGeom>
              <a:solidFill>
                <a:srgbClr val="6AA84F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FastqToUBAM</a:t>
                </a:r>
                <a:endParaRPr sz="799" b="1" dirty="0"/>
              </a:p>
            </p:txBody>
          </p:sp>
          <p:sp>
            <p:nvSpPr>
              <p:cNvPr id="55" name="Google Shape;55;p13"/>
              <p:cNvSpPr txBox="1"/>
              <p:nvPr/>
            </p:nvSpPr>
            <p:spPr>
              <a:xfrm>
                <a:off x="1284874" y="3424297"/>
                <a:ext cx="1745090" cy="3761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/>
                  <a:t>Attach10XBarcodes</a:t>
                </a:r>
                <a:endParaRPr sz="799" b="1" dirty="0"/>
              </a:p>
            </p:txBody>
          </p:sp>
          <p:sp>
            <p:nvSpPr>
              <p:cNvPr id="56" name="Google Shape;56;p13"/>
              <p:cNvSpPr txBox="1"/>
              <p:nvPr/>
            </p:nvSpPr>
            <p:spPr>
              <a:xfrm>
                <a:off x="1273018" y="4061639"/>
                <a:ext cx="1745090" cy="3761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ScatterBamFiles</a:t>
                </a:r>
                <a:endParaRPr sz="799" b="1" dirty="0"/>
              </a:p>
            </p:txBody>
          </p:sp>
          <p:sp>
            <p:nvSpPr>
              <p:cNvPr id="57" name="Google Shape;57;p13"/>
              <p:cNvSpPr txBox="1"/>
              <p:nvPr/>
            </p:nvSpPr>
            <p:spPr>
              <a:xfrm>
                <a:off x="1273018" y="4698983"/>
                <a:ext cx="1745090" cy="3874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SplitByCellBarcode</a:t>
                </a:r>
                <a:endParaRPr sz="799" b="1" dirty="0"/>
              </a:p>
            </p:txBody>
          </p:sp>
          <p:sp>
            <p:nvSpPr>
              <p:cNvPr id="58" name="Google Shape;58;p13"/>
              <p:cNvSpPr txBox="1"/>
              <p:nvPr/>
            </p:nvSpPr>
            <p:spPr>
              <a:xfrm>
                <a:off x="1272078" y="5347576"/>
                <a:ext cx="1757887" cy="5142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StarAlignBamSingle</a:t>
                </a:r>
                <a:endParaRPr lang="en" sz="799" b="1" dirty="0"/>
              </a:p>
              <a:p>
                <a:r>
                  <a:rPr lang="en" sz="799" b="1" dirty="0"/>
                  <a:t>End</a:t>
                </a:r>
                <a:endParaRPr sz="799" b="1" dirty="0"/>
              </a:p>
            </p:txBody>
          </p:sp>
          <p:sp>
            <p:nvSpPr>
              <p:cNvPr id="59" name="Google Shape;59;p13"/>
              <p:cNvSpPr txBox="1"/>
              <p:nvPr/>
            </p:nvSpPr>
            <p:spPr>
              <a:xfrm>
                <a:off x="2102580" y="6123006"/>
                <a:ext cx="1276947" cy="4719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-US" sz="799" b="1" dirty="0" err="1"/>
                  <a:t>TagGeneExon</a:t>
                </a:r>
                <a:endParaRPr lang="en" sz="799" b="1" dirty="0"/>
              </a:p>
              <a:p>
                <a:r>
                  <a:rPr lang="en-US" sz="799" b="1" dirty="0"/>
                  <a:t>(</a:t>
                </a:r>
                <a:r>
                  <a:rPr lang="en-US" sz="799" b="1" dirty="0" err="1"/>
                  <a:t>sc_RNA</a:t>
                </a:r>
                <a:r>
                  <a:rPr lang="en-US" sz="799" b="1" dirty="0"/>
                  <a:t>)</a:t>
                </a:r>
                <a:endParaRPr sz="799" b="1" dirty="0"/>
              </a:p>
            </p:txBody>
          </p:sp>
          <p:sp>
            <p:nvSpPr>
              <p:cNvPr id="60" name="Google Shape;60;p13"/>
              <p:cNvSpPr txBox="1"/>
              <p:nvPr/>
            </p:nvSpPr>
            <p:spPr>
              <a:xfrm>
                <a:off x="1272078" y="6867566"/>
                <a:ext cx="1751389" cy="3685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PreUMISort</a:t>
                </a:r>
                <a:endParaRPr sz="799" b="1" dirty="0"/>
              </a:p>
            </p:txBody>
          </p:sp>
          <p:sp>
            <p:nvSpPr>
              <p:cNvPr id="61" name="Google Shape;61;p13"/>
              <p:cNvSpPr txBox="1"/>
              <p:nvPr/>
            </p:nvSpPr>
            <p:spPr>
              <a:xfrm>
                <a:off x="4026746" y="3006872"/>
                <a:ext cx="1374600" cy="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GeneSortBam</a:t>
                </a:r>
                <a:endParaRPr sz="799" b="1" dirty="0"/>
              </a:p>
            </p:txBody>
          </p:sp>
          <p:sp>
            <p:nvSpPr>
              <p:cNvPr id="62" name="Google Shape;62;p13"/>
              <p:cNvSpPr txBox="1"/>
              <p:nvPr/>
            </p:nvSpPr>
            <p:spPr>
              <a:xfrm>
                <a:off x="5723604" y="3006872"/>
                <a:ext cx="2061850" cy="4268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CalculateGeneMetrics</a:t>
                </a:r>
                <a:endParaRPr sz="799" b="1" dirty="0"/>
              </a:p>
            </p:txBody>
          </p:sp>
          <p:sp>
            <p:nvSpPr>
              <p:cNvPr id="63" name="Google Shape;63;p13"/>
              <p:cNvSpPr txBox="1"/>
              <p:nvPr/>
            </p:nvSpPr>
            <p:spPr>
              <a:xfrm>
                <a:off x="8130723" y="3006872"/>
                <a:ext cx="2061900" cy="426875"/>
              </a:xfrm>
              <a:prstGeom prst="rect">
                <a:avLst/>
              </a:prstGeom>
              <a:solidFill>
                <a:srgbClr val="EA9999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/>
                  <a:t>MergeGeneMetrics</a:t>
                </a:r>
                <a:endParaRPr sz="799" b="1"/>
              </a:p>
            </p:txBody>
          </p:sp>
          <p:sp>
            <p:nvSpPr>
              <p:cNvPr id="64" name="Google Shape;64;p13"/>
              <p:cNvSpPr txBox="1"/>
              <p:nvPr/>
            </p:nvSpPr>
            <p:spPr>
              <a:xfrm>
                <a:off x="4026746" y="3643747"/>
                <a:ext cx="1374600" cy="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/>
                  <a:t>CellSortBam</a:t>
                </a:r>
                <a:endParaRPr sz="799" b="1"/>
              </a:p>
            </p:txBody>
          </p:sp>
          <p:sp>
            <p:nvSpPr>
              <p:cNvPr id="65" name="Google Shape;65;p13"/>
              <p:cNvSpPr txBox="1"/>
              <p:nvPr/>
            </p:nvSpPr>
            <p:spPr>
              <a:xfrm>
                <a:off x="5720989" y="3643747"/>
                <a:ext cx="2101552" cy="4200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CalculateCellMetrics</a:t>
                </a:r>
                <a:endParaRPr sz="799" b="1" dirty="0"/>
              </a:p>
            </p:txBody>
          </p:sp>
          <p:sp>
            <p:nvSpPr>
              <p:cNvPr id="67" name="Google Shape;67;p13"/>
              <p:cNvSpPr txBox="1"/>
              <p:nvPr/>
            </p:nvSpPr>
            <p:spPr>
              <a:xfrm>
                <a:off x="4026748" y="4280622"/>
                <a:ext cx="1374475" cy="373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PreCountSort</a:t>
                </a:r>
                <a:endParaRPr sz="799" b="1" dirty="0"/>
              </a:p>
            </p:txBody>
          </p:sp>
          <p:sp>
            <p:nvSpPr>
              <p:cNvPr id="68" name="Google Shape;68;p13"/>
              <p:cNvSpPr txBox="1"/>
              <p:nvPr/>
            </p:nvSpPr>
            <p:spPr>
              <a:xfrm>
                <a:off x="5712530" y="4910101"/>
                <a:ext cx="2120320" cy="38067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/>
                  <a:t>MergeSorted</a:t>
                </a:r>
                <a:endParaRPr sz="799" b="1"/>
              </a:p>
            </p:txBody>
          </p:sp>
          <p:sp>
            <p:nvSpPr>
              <p:cNvPr id="69" name="Google Shape;69;p13"/>
              <p:cNvSpPr txBox="1"/>
              <p:nvPr/>
            </p:nvSpPr>
            <p:spPr>
              <a:xfrm>
                <a:off x="4026748" y="4917499"/>
                <a:ext cx="1374475" cy="373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PreMergeSort</a:t>
                </a:r>
                <a:endParaRPr sz="799" b="1" dirty="0"/>
              </a:p>
            </p:txBody>
          </p:sp>
          <p:sp>
            <p:nvSpPr>
              <p:cNvPr id="70" name="Google Shape;70;p13"/>
              <p:cNvSpPr txBox="1"/>
              <p:nvPr/>
            </p:nvSpPr>
            <p:spPr>
              <a:xfrm>
                <a:off x="5712530" y="4283156"/>
                <a:ext cx="2103232" cy="3865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CreateSparseCountMatrix</a:t>
                </a:r>
                <a:endParaRPr sz="799" b="1" dirty="0"/>
              </a:p>
            </p:txBody>
          </p:sp>
          <p:sp>
            <p:nvSpPr>
              <p:cNvPr id="71" name="Google Shape;71;p13"/>
              <p:cNvSpPr txBox="1"/>
              <p:nvPr/>
            </p:nvSpPr>
            <p:spPr>
              <a:xfrm>
                <a:off x="8830367" y="5065444"/>
                <a:ext cx="1539600" cy="420000"/>
              </a:xfrm>
              <a:prstGeom prst="rect">
                <a:avLst/>
              </a:prstGeom>
              <a:solidFill>
                <a:srgbClr val="EA9999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RunEmptyDrops</a:t>
                </a:r>
                <a:endParaRPr sz="799" b="1" dirty="0"/>
              </a:p>
            </p:txBody>
          </p:sp>
          <p:sp>
            <p:nvSpPr>
              <p:cNvPr id="72" name="Google Shape;72;p13"/>
              <p:cNvSpPr txBox="1"/>
              <p:nvPr/>
            </p:nvSpPr>
            <p:spPr>
              <a:xfrm>
                <a:off x="8127069" y="4275803"/>
                <a:ext cx="2061900" cy="418447"/>
              </a:xfrm>
              <a:prstGeom prst="rect">
                <a:avLst/>
              </a:prstGeom>
              <a:solidFill>
                <a:srgbClr val="EA9999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/>
                  <a:t>MergeCountFiles</a:t>
                </a:r>
                <a:endParaRPr sz="799" b="1"/>
              </a:p>
            </p:txBody>
          </p:sp>
          <p:cxnSp>
            <p:nvCxnSpPr>
              <p:cNvPr id="79" name="Google Shape;79;p13"/>
              <p:cNvCxnSpPr>
                <a:cxnSpLocks/>
                <a:stCxn id="101" idx="3"/>
                <a:endCxn id="61" idx="1"/>
              </p:cNvCxnSpPr>
              <p:nvPr/>
            </p:nvCxnSpPr>
            <p:spPr>
              <a:xfrm flipV="1">
                <a:off x="3221968" y="3216872"/>
                <a:ext cx="804778" cy="44415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1" name="Google Shape;81;p13"/>
              <p:cNvCxnSpPr>
                <a:cxnSpLocks/>
                <a:stCxn id="101" idx="3"/>
                <a:endCxn id="64" idx="1"/>
              </p:cNvCxnSpPr>
              <p:nvPr/>
            </p:nvCxnSpPr>
            <p:spPr>
              <a:xfrm flipV="1">
                <a:off x="3221968" y="3853747"/>
                <a:ext cx="804778" cy="380468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2" name="Google Shape;82;p13"/>
              <p:cNvCxnSpPr>
                <a:cxnSpLocks/>
                <a:stCxn id="101" idx="3"/>
                <a:endCxn id="67" idx="1"/>
              </p:cNvCxnSpPr>
              <p:nvPr/>
            </p:nvCxnSpPr>
            <p:spPr>
              <a:xfrm flipV="1">
                <a:off x="3221968" y="4467397"/>
                <a:ext cx="804780" cy="319103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3" name="Google Shape;83;p13"/>
              <p:cNvCxnSpPr>
                <a:cxnSpLocks/>
                <a:stCxn id="101" idx="3"/>
                <a:endCxn id="69" idx="1"/>
              </p:cNvCxnSpPr>
              <p:nvPr/>
            </p:nvCxnSpPr>
            <p:spPr>
              <a:xfrm flipV="1">
                <a:off x="3221968" y="5104137"/>
                <a:ext cx="804780" cy="255429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1" name="Google Shape;91;p13"/>
              <p:cNvCxnSpPr>
                <a:cxnSpLocks/>
                <a:stCxn id="72" idx="2"/>
                <a:endCxn id="71" idx="0"/>
              </p:cNvCxnSpPr>
              <p:nvPr/>
            </p:nvCxnSpPr>
            <p:spPr>
              <a:xfrm>
                <a:off x="9158019" y="4694250"/>
                <a:ext cx="442148" cy="3711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2" name="Google Shape;92;p13"/>
              <p:cNvSpPr txBox="1"/>
              <p:nvPr/>
            </p:nvSpPr>
            <p:spPr>
              <a:xfrm>
                <a:off x="10881836" y="3843750"/>
                <a:ext cx="1991007" cy="420000"/>
              </a:xfrm>
              <a:prstGeom prst="rect">
                <a:avLst/>
              </a:prstGeom>
              <a:solidFill>
                <a:srgbClr val="E69138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OptimusLoomGeneration</a:t>
                </a:r>
                <a:endParaRPr sz="799" b="1" dirty="0"/>
              </a:p>
            </p:txBody>
          </p:sp>
          <p:sp>
            <p:nvSpPr>
              <p:cNvPr id="101" name="Google Shape;60;p13">
                <a:extLst>
                  <a:ext uri="{FF2B5EF4-FFF2-40B4-BE49-F238E27FC236}">
                    <a16:creationId xmlns:a16="http://schemas.microsoft.com/office/drawing/2014/main" id="{40A8EA04-A09B-7341-96CB-B1F9E594338B}"/>
                  </a:ext>
                </a:extLst>
              </p:cNvPr>
              <p:cNvSpPr txBox="1"/>
              <p:nvPr/>
            </p:nvSpPr>
            <p:spPr>
              <a:xfrm>
                <a:off x="1470579" y="7474152"/>
                <a:ext cx="1751389" cy="3685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/>
                  <a:t>UMI Correction</a:t>
                </a:r>
                <a:endParaRPr sz="799" b="1" dirty="0"/>
              </a:p>
            </p:txBody>
          </p:sp>
          <p:sp>
            <p:nvSpPr>
              <p:cNvPr id="110" name="Google Shape;177;p16">
                <a:extLst>
                  <a:ext uri="{FF2B5EF4-FFF2-40B4-BE49-F238E27FC236}">
                    <a16:creationId xmlns:a16="http://schemas.microsoft.com/office/drawing/2014/main" id="{A58AAC28-2581-8D40-A3CC-BD24751325C0}"/>
                  </a:ext>
                </a:extLst>
              </p:cNvPr>
              <p:cNvSpPr txBox="1"/>
              <p:nvPr/>
            </p:nvSpPr>
            <p:spPr>
              <a:xfrm>
                <a:off x="4328572" y="5972359"/>
                <a:ext cx="871483" cy="33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/>
                  <a:t>Legend</a:t>
                </a:r>
                <a:endParaRPr sz="799" b="1" dirty="0"/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CF0738F-A77E-8045-81A6-34EF5219CE0B}"/>
                  </a:ext>
                </a:extLst>
              </p:cNvPr>
              <p:cNvGrpSpPr/>
              <p:nvPr/>
            </p:nvGrpSpPr>
            <p:grpSpPr>
              <a:xfrm>
                <a:off x="4159671" y="5932900"/>
                <a:ext cx="2637875" cy="1692373"/>
                <a:chOff x="2830225" y="3794375"/>
                <a:chExt cx="1876500" cy="1203900"/>
              </a:xfrm>
            </p:grpSpPr>
            <p:sp>
              <p:nvSpPr>
                <p:cNvPr id="112" name="Google Shape;178;p16">
                  <a:extLst>
                    <a:ext uri="{FF2B5EF4-FFF2-40B4-BE49-F238E27FC236}">
                      <a16:creationId xmlns:a16="http://schemas.microsoft.com/office/drawing/2014/main" id="{F23E12A6-A471-D341-924A-3DEE6CBFC92C}"/>
                    </a:ext>
                  </a:extLst>
                </p:cNvPr>
                <p:cNvSpPr txBox="1"/>
                <p:nvPr/>
              </p:nvSpPr>
              <p:spPr>
                <a:xfrm>
                  <a:off x="3302668" y="4109561"/>
                  <a:ext cx="719700" cy="1910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894" tIns="60894" rIns="60894" bIns="60894" anchor="t" anchorCtr="0">
                  <a:noAutofit/>
                </a:bodyPr>
                <a:lstStyle/>
                <a:p>
                  <a:r>
                    <a:rPr lang="en" sz="799" b="1" dirty="0"/>
                    <a:t>Input</a:t>
                  </a:r>
                  <a:endParaRPr sz="799" b="1" dirty="0"/>
                </a:p>
              </p:txBody>
            </p:sp>
            <p:sp>
              <p:nvSpPr>
                <p:cNvPr id="113" name="Google Shape;179;p16">
                  <a:extLst>
                    <a:ext uri="{FF2B5EF4-FFF2-40B4-BE49-F238E27FC236}">
                      <a16:creationId xmlns:a16="http://schemas.microsoft.com/office/drawing/2014/main" id="{9EBCEF63-6527-1748-8971-E1D4FBC83C8A}"/>
                    </a:ext>
                  </a:extLst>
                </p:cNvPr>
                <p:cNvSpPr txBox="1"/>
                <p:nvPr/>
              </p:nvSpPr>
              <p:spPr>
                <a:xfrm>
                  <a:off x="3307322" y="4374441"/>
                  <a:ext cx="1274723" cy="263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894" tIns="60894" rIns="60894" bIns="60894" anchor="t" anchorCtr="0">
                  <a:noAutofit/>
                </a:bodyPr>
                <a:lstStyle/>
                <a:p>
                  <a:r>
                    <a:rPr lang="en" sz="799" b="1" dirty="0"/>
                    <a:t>Intermediate output</a:t>
                  </a:r>
                  <a:endParaRPr sz="799" b="1" dirty="0"/>
                </a:p>
              </p:txBody>
            </p:sp>
            <p:sp>
              <p:nvSpPr>
                <p:cNvPr id="114" name="Google Shape;180;p16">
                  <a:extLst>
                    <a:ext uri="{FF2B5EF4-FFF2-40B4-BE49-F238E27FC236}">
                      <a16:creationId xmlns:a16="http://schemas.microsoft.com/office/drawing/2014/main" id="{024D38BC-1FA7-4640-A382-9FDB4826F1D4}"/>
                    </a:ext>
                  </a:extLst>
                </p:cNvPr>
                <p:cNvSpPr txBox="1"/>
                <p:nvPr/>
              </p:nvSpPr>
              <p:spPr>
                <a:xfrm>
                  <a:off x="3305545" y="4656384"/>
                  <a:ext cx="1276500" cy="2235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894" tIns="60894" rIns="60894" bIns="60894" anchor="t" anchorCtr="0">
                  <a:noAutofit/>
                </a:bodyPr>
                <a:lstStyle/>
                <a:p>
                  <a:r>
                    <a:rPr lang="en" sz="799" b="1" dirty="0"/>
                    <a:t>Exported output</a:t>
                  </a:r>
                  <a:endParaRPr sz="799" b="1" dirty="0"/>
                </a:p>
              </p:txBody>
            </p:sp>
            <p:sp>
              <p:nvSpPr>
                <p:cNvPr id="115" name="Google Shape;181;p16">
                  <a:extLst>
                    <a:ext uri="{FF2B5EF4-FFF2-40B4-BE49-F238E27FC236}">
                      <a16:creationId xmlns:a16="http://schemas.microsoft.com/office/drawing/2014/main" id="{B8E74AD1-E79B-0742-9EA6-E06838BC4485}"/>
                    </a:ext>
                  </a:extLst>
                </p:cNvPr>
                <p:cNvSpPr txBox="1"/>
                <p:nvPr/>
              </p:nvSpPr>
              <p:spPr>
                <a:xfrm>
                  <a:off x="3070825" y="4146150"/>
                  <a:ext cx="183300" cy="165900"/>
                </a:xfrm>
                <a:prstGeom prst="rect">
                  <a:avLst/>
                </a:prstGeom>
                <a:solidFill>
                  <a:srgbClr val="6AA84F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60894" tIns="60894" rIns="60894" bIns="60894" anchor="t" anchorCtr="0">
                  <a:noAutofit/>
                </a:bodyPr>
                <a:lstStyle/>
                <a:p>
                  <a:endParaRPr sz="799" b="1"/>
                </a:p>
              </p:txBody>
            </p:sp>
            <p:sp>
              <p:nvSpPr>
                <p:cNvPr id="116" name="Google Shape;182;p16">
                  <a:extLst>
                    <a:ext uri="{FF2B5EF4-FFF2-40B4-BE49-F238E27FC236}">
                      <a16:creationId xmlns:a16="http://schemas.microsoft.com/office/drawing/2014/main" id="{EE713F9D-101F-444A-B7EB-4CB4E91962AE}"/>
                    </a:ext>
                  </a:extLst>
                </p:cNvPr>
                <p:cNvSpPr txBox="1"/>
                <p:nvPr/>
              </p:nvSpPr>
              <p:spPr>
                <a:xfrm>
                  <a:off x="3070825" y="4402175"/>
                  <a:ext cx="183300" cy="168000"/>
                </a:xfrm>
                <a:prstGeom prst="rect">
                  <a:avLst/>
                </a:prstGeom>
                <a:solidFill>
                  <a:srgbClr val="EA9999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60894" tIns="60894" rIns="60894" bIns="60894" anchor="t" anchorCtr="0">
                  <a:noAutofit/>
                </a:bodyPr>
                <a:lstStyle/>
                <a:p>
                  <a:endParaRPr sz="799" b="1"/>
                </a:p>
              </p:txBody>
            </p:sp>
            <p:sp>
              <p:nvSpPr>
                <p:cNvPr id="117" name="Google Shape;183;p16">
                  <a:extLst>
                    <a:ext uri="{FF2B5EF4-FFF2-40B4-BE49-F238E27FC236}">
                      <a16:creationId xmlns:a16="http://schemas.microsoft.com/office/drawing/2014/main" id="{3C362B93-D37E-5848-B2A0-B0BEC838B0A2}"/>
                    </a:ext>
                  </a:extLst>
                </p:cNvPr>
                <p:cNvSpPr txBox="1"/>
                <p:nvPr/>
              </p:nvSpPr>
              <p:spPr>
                <a:xfrm>
                  <a:off x="3060063" y="4660300"/>
                  <a:ext cx="183300" cy="191100"/>
                </a:xfrm>
                <a:prstGeom prst="rect">
                  <a:avLst/>
                </a:prstGeom>
                <a:solidFill>
                  <a:srgbClr val="E69138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60894" tIns="60894" rIns="60894" bIns="60894" anchor="t" anchorCtr="0">
                  <a:noAutofit/>
                </a:bodyPr>
                <a:lstStyle/>
                <a:p>
                  <a:endParaRPr sz="799" b="1"/>
                </a:p>
              </p:txBody>
            </p:sp>
            <p:sp>
              <p:nvSpPr>
                <p:cNvPr id="118" name="Google Shape;184;p16">
                  <a:extLst>
                    <a:ext uri="{FF2B5EF4-FFF2-40B4-BE49-F238E27FC236}">
                      <a16:creationId xmlns:a16="http://schemas.microsoft.com/office/drawing/2014/main" id="{BFFDAEED-3646-BB42-9157-A170131B15F0}"/>
                    </a:ext>
                  </a:extLst>
                </p:cNvPr>
                <p:cNvSpPr/>
                <p:nvPr/>
              </p:nvSpPr>
              <p:spPr>
                <a:xfrm>
                  <a:off x="2830225" y="3794375"/>
                  <a:ext cx="1876500" cy="12039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0894" tIns="60894" rIns="60894" bIns="60894" anchor="ctr" anchorCtr="0">
                  <a:noAutofit/>
                </a:bodyPr>
                <a:lstStyle/>
                <a:p>
                  <a:endParaRPr sz="799" b="1"/>
                </a:p>
              </p:txBody>
            </p:sp>
          </p:grpSp>
          <p:sp>
            <p:nvSpPr>
              <p:cNvPr id="119" name="Google Shape;63;p13">
                <a:extLst>
                  <a:ext uri="{FF2B5EF4-FFF2-40B4-BE49-F238E27FC236}">
                    <a16:creationId xmlns:a16="http://schemas.microsoft.com/office/drawing/2014/main" id="{3965C1A3-C461-0C4C-80E6-7D272219BFAF}"/>
                  </a:ext>
                </a:extLst>
              </p:cNvPr>
              <p:cNvSpPr txBox="1"/>
              <p:nvPr/>
            </p:nvSpPr>
            <p:spPr>
              <a:xfrm>
                <a:off x="8127069" y="3639708"/>
                <a:ext cx="2061900" cy="420000"/>
              </a:xfrm>
              <a:prstGeom prst="rect">
                <a:avLst/>
              </a:prstGeom>
              <a:solidFill>
                <a:srgbClr val="EA9999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 err="1"/>
                  <a:t>MergeCellMetrics</a:t>
                </a:r>
                <a:endParaRPr sz="799" b="1" dirty="0"/>
              </a:p>
            </p:txBody>
          </p:sp>
          <p:sp>
            <p:nvSpPr>
              <p:cNvPr id="123" name="Google Shape;92;p13">
                <a:extLst>
                  <a:ext uri="{FF2B5EF4-FFF2-40B4-BE49-F238E27FC236}">
                    <a16:creationId xmlns:a16="http://schemas.microsoft.com/office/drawing/2014/main" id="{BBDAC3F2-DE5C-C847-8175-3B1B0E18039E}"/>
                  </a:ext>
                </a:extLst>
              </p:cNvPr>
              <p:cNvSpPr txBox="1"/>
              <p:nvPr/>
            </p:nvSpPr>
            <p:spPr>
              <a:xfrm>
                <a:off x="10684829" y="5871461"/>
                <a:ext cx="850827" cy="449486"/>
              </a:xfrm>
              <a:prstGeom prst="rect">
                <a:avLst/>
              </a:prstGeom>
              <a:solidFill>
                <a:srgbClr val="E69138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" sz="799" b="1" dirty="0"/>
                  <a:t>BAM File</a:t>
                </a:r>
                <a:endParaRPr sz="799" b="1" dirty="0"/>
              </a:p>
            </p:txBody>
          </p:sp>
          <p:cxnSp>
            <p:nvCxnSpPr>
              <p:cNvPr id="124" name="Google Shape;91;p13">
                <a:extLst>
                  <a:ext uri="{FF2B5EF4-FFF2-40B4-BE49-F238E27FC236}">
                    <a16:creationId xmlns:a16="http://schemas.microsoft.com/office/drawing/2014/main" id="{6688F82B-B580-3749-ABA1-03544FC9F09A}"/>
                  </a:ext>
                </a:extLst>
              </p:cNvPr>
              <p:cNvCxnSpPr>
                <a:cxnSpLocks/>
                <a:stCxn id="68" idx="2"/>
                <a:endCxn id="123" idx="1"/>
              </p:cNvCxnSpPr>
              <p:nvPr/>
            </p:nvCxnSpPr>
            <p:spPr>
              <a:xfrm>
                <a:off x="6772690" y="5290774"/>
                <a:ext cx="3912139" cy="8054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7" name="Google Shape;91;p13">
                <a:extLst>
                  <a:ext uri="{FF2B5EF4-FFF2-40B4-BE49-F238E27FC236}">
                    <a16:creationId xmlns:a16="http://schemas.microsoft.com/office/drawing/2014/main" id="{7C482DCE-4D21-264E-85AD-F76F134EA2D7}"/>
                  </a:ext>
                </a:extLst>
              </p:cNvPr>
              <p:cNvCxnSpPr>
                <a:cxnSpLocks/>
                <a:stCxn id="71" idx="3"/>
                <a:endCxn id="92" idx="1"/>
              </p:cNvCxnSpPr>
              <p:nvPr/>
            </p:nvCxnSpPr>
            <p:spPr>
              <a:xfrm flipV="1">
                <a:off x="10369968" y="4053751"/>
                <a:ext cx="511868" cy="122169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0" name="Google Shape;91;p13">
                <a:extLst>
                  <a:ext uri="{FF2B5EF4-FFF2-40B4-BE49-F238E27FC236}">
                    <a16:creationId xmlns:a16="http://schemas.microsoft.com/office/drawing/2014/main" id="{61B06521-D498-3144-ADD0-5C507F8BCD2E}"/>
                  </a:ext>
                </a:extLst>
              </p:cNvPr>
              <p:cNvCxnSpPr>
                <a:cxnSpLocks/>
                <a:stCxn id="72" idx="3"/>
                <a:endCxn id="92" idx="1"/>
              </p:cNvCxnSpPr>
              <p:nvPr/>
            </p:nvCxnSpPr>
            <p:spPr>
              <a:xfrm flipV="1">
                <a:off x="10188969" y="4053751"/>
                <a:ext cx="692867" cy="4312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3" name="Google Shape;91;p13">
                <a:extLst>
                  <a:ext uri="{FF2B5EF4-FFF2-40B4-BE49-F238E27FC236}">
                    <a16:creationId xmlns:a16="http://schemas.microsoft.com/office/drawing/2014/main" id="{AB091E44-21C1-E641-A122-08809B5B71B8}"/>
                  </a:ext>
                </a:extLst>
              </p:cNvPr>
              <p:cNvCxnSpPr>
                <a:cxnSpLocks/>
                <a:stCxn id="119" idx="3"/>
                <a:endCxn id="92" idx="1"/>
              </p:cNvCxnSpPr>
              <p:nvPr/>
            </p:nvCxnSpPr>
            <p:spPr>
              <a:xfrm>
                <a:off x="10188969" y="3849709"/>
                <a:ext cx="692867" cy="2040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5" name="Google Shape;91;p13">
                <a:extLst>
                  <a:ext uri="{FF2B5EF4-FFF2-40B4-BE49-F238E27FC236}">
                    <a16:creationId xmlns:a16="http://schemas.microsoft.com/office/drawing/2014/main" id="{B5371AD6-1BB7-2946-A05F-B2B6FDD5C22A}"/>
                  </a:ext>
                </a:extLst>
              </p:cNvPr>
              <p:cNvCxnSpPr>
                <a:cxnSpLocks/>
                <a:stCxn id="63" idx="3"/>
                <a:endCxn id="92" idx="1"/>
              </p:cNvCxnSpPr>
              <p:nvPr/>
            </p:nvCxnSpPr>
            <p:spPr>
              <a:xfrm>
                <a:off x="10192624" y="3220309"/>
                <a:ext cx="689213" cy="833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2" name="Google Shape;91;p13">
                <a:extLst>
                  <a:ext uri="{FF2B5EF4-FFF2-40B4-BE49-F238E27FC236}">
                    <a16:creationId xmlns:a16="http://schemas.microsoft.com/office/drawing/2014/main" id="{F482555C-E4D4-5342-985A-52DB555479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638" y="4476417"/>
                <a:ext cx="2833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8" name="Google Shape;91;p13">
                <a:extLst>
                  <a:ext uri="{FF2B5EF4-FFF2-40B4-BE49-F238E27FC236}">
                    <a16:creationId xmlns:a16="http://schemas.microsoft.com/office/drawing/2014/main" id="{246C388B-005C-784A-BB8D-9F72867EFD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157" y="3861452"/>
                <a:ext cx="2833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9" name="Google Shape;91;p13">
                <a:extLst>
                  <a:ext uri="{FF2B5EF4-FFF2-40B4-BE49-F238E27FC236}">
                    <a16:creationId xmlns:a16="http://schemas.microsoft.com/office/drawing/2014/main" id="{721EB2AD-00D2-6B41-A80B-AFF3AD2B1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2541" y="3217165"/>
                <a:ext cx="2833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0" name="Google Shape;91;p13">
                <a:extLst>
                  <a:ext uri="{FF2B5EF4-FFF2-40B4-BE49-F238E27FC236}">
                    <a16:creationId xmlns:a16="http://schemas.microsoft.com/office/drawing/2014/main" id="{806C16B3-C608-6042-9127-BD44619FF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1680" y="5118543"/>
                <a:ext cx="2833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1" name="Google Shape;91;p13">
                <a:extLst>
                  <a:ext uri="{FF2B5EF4-FFF2-40B4-BE49-F238E27FC236}">
                    <a16:creationId xmlns:a16="http://schemas.microsoft.com/office/drawing/2014/main" id="{4A66812F-0EA9-0B44-8052-E4C5C9B679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1680" y="4485026"/>
                <a:ext cx="2833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2" name="Google Shape;91;p13">
                <a:extLst>
                  <a:ext uri="{FF2B5EF4-FFF2-40B4-BE49-F238E27FC236}">
                    <a16:creationId xmlns:a16="http://schemas.microsoft.com/office/drawing/2014/main" id="{04FFF684-55E6-9448-8EA0-824EC8B8B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6077" y="3844063"/>
                <a:ext cx="2833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3" name="Google Shape;91;p13">
                <a:extLst>
                  <a:ext uri="{FF2B5EF4-FFF2-40B4-BE49-F238E27FC236}">
                    <a16:creationId xmlns:a16="http://schemas.microsoft.com/office/drawing/2014/main" id="{6DB3AB89-DE0C-3A42-8660-F3431EDDC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6076" y="3216872"/>
                <a:ext cx="28333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4" name="Google Shape;91;p13">
                <a:extLst>
                  <a:ext uri="{FF2B5EF4-FFF2-40B4-BE49-F238E27FC236}">
                    <a16:creationId xmlns:a16="http://schemas.microsoft.com/office/drawing/2014/main" id="{ECF2D123-308C-8E45-A41A-746B55A21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4731" y="3183803"/>
                <a:ext cx="0" cy="2083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7" name="Google Shape;91;p13">
                <a:extLst>
                  <a:ext uri="{FF2B5EF4-FFF2-40B4-BE49-F238E27FC236}">
                    <a16:creationId xmlns:a16="http://schemas.microsoft.com/office/drawing/2014/main" id="{7242701F-E54E-9745-87B5-3C2CC29FC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0299" y="3816165"/>
                <a:ext cx="0" cy="2083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8" name="Google Shape;91;p13">
                <a:extLst>
                  <a:ext uri="{FF2B5EF4-FFF2-40B4-BE49-F238E27FC236}">
                    <a16:creationId xmlns:a16="http://schemas.microsoft.com/office/drawing/2014/main" id="{70BD5736-C897-6344-B8EE-B0B4E44F1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0781" y="4446384"/>
                <a:ext cx="0" cy="2083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9" name="Google Shape;91;p13">
                <a:extLst>
                  <a:ext uri="{FF2B5EF4-FFF2-40B4-BE49-F238E27FC236}">
                    <a16:creationId xmlns:a16="http://schemas.microsoft.com/office/drawing/2014/main" id="{6079214F-82EF-D241-9D6F-08B6FAD30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476" y="5100437"/>
                <a:ext cx="0" cy="2083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0" name="Google Shape;91;p13">
                <a:extLst>
                  <a:ext uri="{FF2B5EF4-FFF2-40B4-BE49-F238E27FC236}">
                    <a16:creationId xmlns:a16="http://schemas.microsoft.com/office/drawing/2014/main" id="{116C8AF4-A0DC-AE40-8522-C243D9040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4655" y="5868330"/>
                <a:ext cx="0" cy="2083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1" name="Google Shape;91;p13">
                <a:extLst>
                  <a:ext uri="{FF2B5EF4-FFF2-40B4-BE49-F238E27FC236}">
                    <a16:creationId xmlns:a16="http://schemas.microsoft.com/office/drawing/2014/main" id="{6E0DDC97-D49C-814D-9E68-939628FE3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6350" y="6641793"/>
                <a:ext cx="0" cy="2083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2" name="Google Shape;91;p13">
                <a:extLst>
                  <a:ext uri="{FF2B5EF4-FFF2-40B4-BE49-F238E27FC236}">
                    <a16:creationId xmlns:a16="http://schemas.microsoft.com/office/drawing/2014/main" id="{4446D2BF-9E23-BA46-8BDE-446F9FDF6F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7419" y="7261537"/>
                <a:ext cx="126846" cy="1969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73" name="Google Shape;59;p13">
                <a:extLst>
                  <a:ext uri="{FF2B5EF4-FFF2-40B4-BE49-F238E27FC236}">
                    <a16:creationId xmlns:a16="http://schemas.microsoft.com/office/drawing/2014/main" id="{6BFA6265-CD13-D64B-8597-168A4758C446}"/>
                  </a:ext>
                </a:extLst>
              </p:cNvPr>
              <p:cNvSpPr txBox="1"/>
              <p:nvPr/>
            </p:nvSpPr>
            <p:spPr>
              <a:xfrm>
                <a:off x="288408" y="6122020"/>
                <a:ext cx="1757887" cy="4739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60894" tIns="60894" rIns="60894" bIns="60894" anchor="t" anchorCtr="0">
                <a:noAutofit/>
              </a:bodyPr>
              <a:lstStyle/>
              <a:p>
                <a:r>
                  <a:rPr lang="en-US" sz="799" b="1" dirty="0" err="1"/>
                  <a:t>TagReadWithGene</a:t>
                </a:r>
                <a:endParaRPr lang="en-US" sz="799" b="1" dirty="0"/>
              </a:p>
              <a:p>
                <a:r>
                  <a:rPr lang="en-US" sz="799" b="1" dirty="0"/>
                  <a:t>Function (</a:t>
                </a:r>
                <a:r>
                  <a:rPr lang="en-US" sz="799" b="1" dirty="0" err="1"/>
                  <a:t>sn_RNA</a:t>
                </a:r>
                <a:r>
                  <a:rPr lang="en-US" sz="799" b="1" dirty="0"/>
                  <a:t>)</a:t>
                </a:r>
                <a:endParaRPr lang="en" sz="799" b="1" dirty="0"/>
              </a:p>
              <a:p>
                <a:endParaRPr sz="799" b="1" dirty="0"/>
              </a:p>
            </p:txBody>
          </p:sp>
        </p:grp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B5621329-6B59-B048-A02F-C77E772200BA}"/>
                </a:ext>
              </a:extLst>
            </p:cNvPr>
            <p:cNvSpPr/>
            <p:nvPr/>
          </p:nvSpPr>
          <p:spPr>
            <a:xfrm>
              <a:off x="196770" y="2696901"/>
              <a:ext cx="12523807" cy="52317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9"/>
            </a:p>
          </p:txBody>
        </p:sp>
      </p:grpSp>
    </p:spTree>
    <p:extLst>
      <p:ext uri="{BB962C8B-B14F-4D97-AF65-F5344CB8AC3E}">
        <p14:creationId xmlns:p14="http://schemas.microsoft.com/office/powerpoint/2010/main" val="213267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55</Words>
  <Application>Microsoft Macintosh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2020-04-07T15:03:39Z</dcterms:created>
  <dcterms:modified xsi:type="dcterms:W3CDTF">2020-06-03T13:43:28Z</dcterms:modified>
</cp:coreProperties>
</file>