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5/11/2023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‹N°›</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6433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5/11/2023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‹N°›</a:t>
            </a:fld>
            <a:endParaRPr lang="en-US"/>
          </a:p>
        </p:txBody>
      </p:sp>
    </p:spTree>
    <p:extLst>
      <p:ext uri="{BB962C8B-B14F-4D97-AF65-F5344CB8AC3E}">
        <p14:creationId xmlns:p14="http://schemas.microsoft.com/office/powerpoint/2010/main" val="205575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5/11/2023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‹N°›</a:t>
            </a:fld>
            <a:endParaRPr lang="en-US"/>
          </a:p>
        </p:txBody>
      </p:sp>
    </p:spTree>
    <p:extLst>
      <p:ext uri="{BB962C8B-B14F-4D97-AF65-F5344CB8AC3E}">
        <p14:creationId xmlns:p14="http://schemas.microsoft.com/office/powerpoint/2010/main" val="267478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5/11/2023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‹N°›</a:t>
            </a:fld>
            <a:endParaRPr lang="en-US"/>
          </a:p>
        </p:txBody>
      </p:sp>
    </p:spTree>
    <p:extLst>
      <p:ext uri="{BB962C8B-B14F-4D97-AF65-F5344CB8AC3E}">
        <p14:creationId xmlns:p14="http://schemas.microsoft.com/office/powerpoint/2010/main" val="3932611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5/11/2023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‹N°›</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133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5/11/2023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‹N°›</a:t>
            </a:fld>
            <a:endParaRPr lang="en-US"/>
          </a:p>
        </p:txBody>
      </p:sp>
    </p:spTree>
    <p:extLst>
      <p:ext uri="{BB962C8B-B14F-4D97-AF65-F5344CB8AC3E}">
        <p14:creationId xmlns:p14="http://schemas.microsoft.com/office/powerpoint/2010/main" val="8707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5/11/2023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‹N°›</a:t>
            </a:fld>
            <a:endParaRPr lang="en-US"/>
          </a:p>
        </p:txBody>
      </p:sp>
    </p:spTree>
    <p:extLst>
      <p:ext uri="{BB962C8B-B14F-4D97-AF65-F5344CB8AC3E}">
        <p14:creationId xmlns:p14="http://schemas.microsoft.com/office/powerpoint/2010/main" val="3483324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5/11/2023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‹N°›</a:t>
            </a:fld>
            <a:endParaRPr lang="en-US"/>
          </a:p>
        </p:txBody>
      </p:sp>
    </p:spTree>
    <p:extLst>
      <p:ext uri="{BB962C8B-B14F-4D97-AF65-F5344CB8AC3E}">
        <p14:creationId xmlns:p14="http://schemas.microsoft.com/office/powerpoint/2010/main" val="3691113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5/11/2023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‹N°›</a:t>
            </a:fld>
            <a:endParaRPr lang="en-US"/>
          </a:p>
        </p:txBody>
      </p:sp>
    </p:spTree>
    <p:extLst>
      <p:ext uri="{BB962C8B-B14F-4D97-AF65-F5344CB8AC3E}">
        <p14:creationId xmlns:p14="http://schemas.microsoft.com/office/powerpoint/2010/main" val="3767967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5/11/2023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‹N°›</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2958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5/11/2023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‹N°›</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233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5/11/2023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‹N°›</a:t>
            </a:fld>
            <a:endParaRPr lang="en-US" dirty="0"/>
          </a:p>
        </p:txBody>
      </p:sp>
    </p:spTree>
    <p:extLst>
      <p:ext uri="{BB962C8B-B14F-4D97-AF65-F5344CB8AC3E}">
        <p14:creationId xmlns:p14="http://schemas.microsoft.com/office/powerpoint/2010/main" val="267674419"/>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66" r:id="rId6"/>
    <p:sldLayoutId id="2147483762" r:id="rId7"/>
    <p:sldLayoutId id="2147483763" r:id="rId8"/>
    <p:sldLayoutId id="2147483764" r:id="rId9"/>
    <p:sldLayoutId id="2147483765" r:id="rId10"/>
    <p:sldLayoutId id="2147483767"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online.visual-paradigm.com/w/axkdzvht/diagrams/#diagram:workspace=axkdzvht&amp;proj=0&amp;id=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online.visual-paradigm.com/w/axkdzvht/diagrams/#diagram:workspace=axkdzvht&amp;proj=0&amp;id=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4" name="Rectangle 5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F7DDCF2-9EE3-679E-BC47-35723C4F582D}"/>
              </a:ext>
            </a:extLst>
          </p:cNvPr>
          <p:cNvSpPr>
            <a:spLocks noGrp="1"/>
          </p:cNvSpPr>
          <p:nvPr>
            <p:ph type="ctrTitle"/>
          </p:nvPr>
        </p:nvSpPr>
        <p:spPr>
          <a:xfrm>
            <a:off x="990000" y="1089025"/>
            <a:ext cx="4075200" cy="1532951"/>
          </a:xfrm>
        </p:spPr>
        <p:txBody>
          <a:bodyPr>
            <a:normAutofit/>
          </a:bodyPr>
          <a:lstStyle/>
          <a:p>
            <a:pPr>
              <a:lnSpc>
                <a:spcPct val="90000"/>
              </a:lnSpc>
            </a:pPr>
            <a:br>
              <a:rPr lang="fr-FR" kern="100">
                <a:effectLst/>
                <a:latin typeface="Calibri" panose="020F0502020204030204" pitchFamily="34" charset="0"/>
                <a:ea typeface="Calibri" panose="020F0502020204030204" pitchFamily="34" charset="0"/>
                <a:cs typeface="Times New Roman" panose="02020603050405020304" pitchFamily="18" charset="0"/>
              </a:rPr>
            </a:br>
            <a:endParaRPr lang="fr-FR"/>
          </a:p>
        </p:txBody>
      </p:sp>
      <p:sp>
        <p:nvSpPr>
          <p:cNvPr id="3" name="Sous-titre 2">
            <a:extLst>
              <a:ext uri="{FF2B5EF4-FFF2-40B4-BE49-F238E27FC236}">
                <a16:creationId xmlns:a16="http://schemas.microsoft.com/office/drawing/2014/main" id="{DB78A73F-820B-15F8-5F51-574F20759E7A}"/>
              </a:ext>
            </a:extLst>
          </p:cNvPr>
          <p:cNvSpPr>
            <a:spLocks noGrp="1"/>
          </p:cNvSpPr>
          <p:nvPr>
            <p:ph type="subTitle" idx="1"/>
          </p:nvPr>
        </p:nvSpPr>
        <p:spPr>
          <a:xfrm>
            <a:off x="990000" y="4248000"/>
            <a:ext cx="4075200" cy="1520975"/>
          </a:xfrm>
        </p:spPr>
        <p:txBody>
          <a:bodyPr>
            <a:normAutofit/>
          </a:bodyPr>
          <a:lstStyle/>
          <a:p>
            <a:r>
              <a:rPr lang="fr-FR" kern="100" dirty="0">
                <a:effectLst/>
                <a:latin typeface="Calibri" panose="020F0502020204030204" pitchFamily="34" charset="0"/>
                <a:ea typeface="Calibri" panose="020F0502020204030204" pitchFamily="34" charset="0"/>
                <a:cs typeface="Times New Roman" panose="02020603050405020304" pitchFamily="18" charset="0"/>
              </a:rPr>
              <a:t>TMAconnect</a:t>
            </a:r>
            <a:endParaRPr lang="fr-FR" dirty="0"/>
          </a:p>
        </p:txBody>
      </p:sp>
      <p:grpSp>
        <p:nvGrpSpPr>
          <p:cNvPr id="75" name="Group 60">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6" name="Rectangle 61">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64" name="Group 63">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7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80"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2"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73" name="Straight Connector 72">
            <a:extLst>
              <a:ext uri="{FF2B5EF4-FFF2-40B4-BE49-F238E27FC236}">
                <a16:creationId xmlns:a16="http://schemas.microsoft.com/office/drawing/2014/main" id="{4E653B57-2620-424D-ADAF-60975D8F8C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6" name="Image 5" descr="Une image contenant Graphique, capture d’écran, Bleu électrique, Police&#10;&#10;Description générée automatiquement">
            <a:extLst>
              <a:ext uri="{FF2B5EF4-FFF2-40B4-BE49-F238E27FC236}">
                <a16:creationId xmlns:a16="http://schemas.microsoft.com/office/drawing/2014/main" id="{FEB46A77-7639-181C-68BF-CA6B429D0A4C}"/>
              </a:ext>
            </a:extLst>
          </p:cNvPr>
          <p:cNvPicPr>
            <a:picLocks noChangeAspect="1"/>
          </p:cNvPicPr>
          <p:nvPr/>
        </p:nvPicPr>
        <p:blipFill rotWithShape="1">
          <a:blip r:embed="rId2">
            <a:extLst>
              <a:ext uri="{28A0092B-C50C-407E-A947-70E740481C1C}">
                <a14:useLocalDpi xmlns:a14="http://schemas.microsoft.com/office/drawing/2010/main" val="0"/>
              </a:ext>
            </a:extLst>
          </a:blip>
          <a:srcRect t="1125" r="-1" b="8126"/>
          <a:stretch/>
        </p:blipFill>
        <p:spPr>
          <a:xfrm>
            <a:off x="6654799" y="2022143"/>
            <a:ext cx="4996213" cy="2811059"/>
          </a:xfrm>
          <a:prstGeom prst="rect">
            <a:avLst/>
          </a:prstGeom>
        </p:spPr>
      </p:pic>
    </p:spTree>
    <p:extLst>
      <p:ext uri="{BB962C8B-B14F-4D97-AF65-F5344CB8AC3E}">
        <p14:creationId xmlns:p14="http://schemas.microsoft.com/office/powerpoint/2010/main" val="99136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0D18D4F-65C0-E68C-584B-C6886F6E9B0D}"/>
              </a:ext>
            </a:extLst>
          </p:cNvPr>
          <p:cNvSpPr>
            <a:spLocks noGrp="1"/>
          </p:cNvSpPr>
          <p:nvPr>
            <p:ph type="title"/>
          </p:nvPr>
        </p:nvSpPr>
        <p:spPr>
          <a:xfrm>
            <a:off x="3952077" y="14132"/>
            <a:ext cx="4078800" cy="511769"/>
          </a:xfrm>
        </p:spPr>
        <p:txBody>
          <a:bodyPr wrap="square" anchor="b">
            <a:normAutofit fontScale="90000"/>
          </a:bodyPr>
          <a:lstStyle/>
          <a:p>
            <a:pPr algn="ctr"/>
            <a:r>
              <a:rPr lang="fr-FR" dirty="0">
                <a:latin typeface="Arial" panose="020B0604020202020204" pitchFamily="34" charset="0"/>
                <a:cs typeface="Arial" panose="020B0604020202020204" pitchFamily="34" charset="0"/>
              </a:rPr>
              <a:t>                              Page de connexion </a:t>
            </a:r>
          </a:p>
        </p:txBody>
      </p:sp>
      <p:cxnSp>
        <p:nvCxnSpPr>
          <p:cNvPr id="23" name="Straight Connector 22">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9" name="Image 8">
            <a:extLst>
              <a:ext uri="{FF2B5EF4-FFF2-40B4-BE49-F238E27FC236}">
                <a16:creationId xmlns:a16="http://schemas.microsoft.com/office/drawing/2014/main" id="{4E8C7884-A04E-3059-A1D8-B42CFBA4DBDC}"/>
              </a:ext>
            </a:extLst>
          </p:cNvPr>
          <p:cNvPicPr>
            <a:picLocks noChangeAspect="1"/>
          </p:cNvPicPr>
          <p:nvPr/>
        </p:nvPicPr>
        <p:blipFill>
          <a:blip r:embed="rId2"/>
          <a:stretch>
            <a:fillRect/>
          </a:stretch>
        </p:blipFill>
        <p:spPr>
          <a:xfrm>
            <a:off x="6118297" y="1020785"/>
            <a:ext cx="6096258" cy="4220551"/>
          </a:xfrm>
          <a:prstGeom prst="rect">
            <a:avLst/>
          </a:prstGeom>
        </p:spPr>
      </p:pic>
      <p:pic>
        <p:nvPicPr>
          <p:cNvPr id="7" name="Espace réservé du contenu 6">
            <a:extLst>
              <a:ext uri="{FF2B5EF4-FFF2-40B4-BE49-F238E27FC236}">
                <a16:creationId xmlns:a16="http://schemas.microsoft.com/office/drawing/2014/main" id="{6D4EFC16-7CE2-ECB8-C11D-CCB106160309}"/>
              </a:ext>
            </a:extLst>
          </p:cNvPr>
          <p:cNvPicPr>
            <a:picLocks noChangeAspect="1"/>
          </p:cNvPicPr>
          <p:nvPr/>
        </p:nvPicPr>
        <p:blipFill>
          <a:blip r:embed="rId3"/>
          <a:stretch>
            <a:fillRect/>
          </a:stretch>
        </p:blipFill>
        <p:spPr>
          <a:xfrm>
            <a:off x="0" y="1034917"/>
            <a:ext cx="6118426" cy="4206419"/>
          </a:xfrm>
          <a:prstGeom prst="rect">
            <a:avLst/>
          </a:prstGeom>
        </p:spPr>
      </p:pic>
    </p:spTree>
    <p:extLst>
      <p:ext uri="{BB962C8B-B14F-4D97-AF65-F5344CB8AC3E}">
        <p14:creationId xmlns:p14="http://schemas.microsoft.com/office/powerpoint/2010/main" val="1765291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9FFA35-550F-D5E1-AEF6-77716F41C521}"/>
              </a:ext>
            </a:extLst>
          </p:cNvPr>
          <p:cNvSpPr>
            <a:spLocks noGrp="1"/>
          </p:cNvSpPr>
          <p:nvPr>
            <p:ph type="title"/>
          </p:nvPr>
        </p:nvSpPr>
        <p:spPr>
          <a:xfrm>
            <a:off x="989400" y="420456"/>
            <a:ext cx="10213200" cy="1112836"/>
          </a:xfrm>
        </p:spPr>
        <p:txBody>
          <a:bodyPr>
            <a:normAutofit/>
          </a:bodyPr>
          <a:lstStyle/>
          <a:p>
            <a:endParaRPr lang="fr-FR" sz="3000" dirty="0">
              <a:latin typeface="Arial" panose="020B0604020202020204" pitchFamily="34" charset="0"/>
              <a:cs typeface="Arial" panose="020B0604020202020204" pitchFamily="34" charset="0"/>
            </a:endParaRPr>
          </a:p>
        </p:txBody>
      </p:sp>
      <p:sp>
        <p:nvSpPr>
          <p:cNvPr id="3" name="Espace réservé du contenu 2">
            <a:extLst>
              <a:ext uri="{FF2B5EF4-FFF2-40B4-BE49-F238E27FC236}">
                <a16:creationId xmlns:a16="http://schemas.microsoft.com/office/drawing/2014/main" id="{1347AEC9-BC72-9C15-EE91-021D1B2637FA}"/>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2210891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CFB1AC-7F69-DD76-39E6-39F813AD3C4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918A0F80-5FB3-B7D0-8A00-7F287F821E7C}"/>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534065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AFF3BF5-76DF-83F6-0FA6-B9DE2CE567EA}"/>
              </a:ext>
            </a:extLst>
          </p:cNvPr>
          <p:cNvSpPr>
            <a:spLocks noGrp="1"/>
          </p:cNvSpPr>
          <p:nvPr>
            <p:ph type="title"/>
          </p:nvPr>
        </p:nvSpPr>
        <p:spPr>
          <a:xfrm>
            <a:off x="907233" y="285777"/>
            <a:ext cx="4078800" cy="1453003"/>
          </a:xfrm>
        </p:spPr>
        <p:txBody>
          <a:bodyPr wrap="square" anchor="b">
            <a:normAutofit/>
          </a:bodyPr>
          <a:lstStyle/>
          <a:p>
            <a:pPr algn="ctr"/>
            <a:r>
              <a:rPr lang="fr-FR" dirty="0"/>
              <a:t>                                  </a:t>
            </a:r>
            <a:r>
              <a:rPr lang="fr-FR" sz="3000" dirty="0">
                <a:latin typeface="Arial" panose="020B0604020202020204" pitchFamily="34" charset="0"/>
                <a:cs typeface="Arial" panose="020B0604020202020204" pitchFamily="34" charset="0"/>
              </a:rPr>
              <a:t>Base de données </a:t>
            </a:r>
          </a:p>
        </p:txBody>
      </p:sp>
      <p:cxnSp>
        <p:nvCxnSpPr>
          <p:cNvPr id="1033" name="Straight Connector 1032">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D20D0A8F-AD2A-FBBA-648D-54B4C34DA44D}"/>
              </a:ext>
            </a:extLst>
          </p:cNvPr>
          <p:cNvSpPr>
            <a:spLocks noGrp="1"/>
          </p:cNvSpPr>
          <p:nvPr>
            <p:ph idx="1"/>
          </p:nvPr>
        </p:nvSpPr>
        <p:spPr>
          <a:xfrm>
            <a:off x="907233" y="2428148"/>
            <a:ext cx="4078800" cy="3444407"/>
          </a:xfrm>
        </p:spPr>
        <p:txBody>
          <a:bodyPr>
            <a:normAutofit fontScale="77500" lnSpcReduction="20000"/>
          </a:bodyPr>
          <a:lstStyle/>
          <a:p>
            <a:r>
              <a:rPr lang="fr-FR" sz="1400" kern="100" dirty="0">
                <a:effectLst/>
                <a:latin typeface="Calibri" panose="020F0502020204030204" pitchFamily="34" charset="0"/>
                <a:ea typeface="Calibri" panose="020F0502020204030204" pitchFamily="34" charset="0"/>
                <a:cs typeface="Times New Roman" panose="02020603050405020304" pitchFamily="18" charset="0"/>
              </a:rPr>
              <a:t>Pour le côté base données j’ai dû créer un script SQL de création de base, pour cela j’ai dû faire une maquette de « </a:t>
            </a:r>
            <a:r>
              <a:rPr lang="fr-FR" sz="1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Visualisation de Modèle Conceptuel de Données </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qu’on appelle </a:t>
            </a:r>
            <a:r>
              <a:rPr lang="fr-FR" sz="14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MCD</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fr-FR" sz="1400" kern="100" dirty="0">
                <a:effectLst/>
                <a:latin typeface="Calibri" panose="020F0502020204030204" pitchFamily="34" charset="0"/>
                <a:ea typeface="Calibri" panose="020F0502020204030204" pitchFamily="34" charset="0"/>
                <a:cs typeface="Times New Roman" panose="02020603050405020304" pitchFamily="18" charset="0"/>
              </a:rPr>
              <a:t>Avec notamment la base de données et les tables qui suivent, en me référant à l’existant, mes maquettes web puis à ma logique de données.</a:t>
            </a:r>
          </a:p>
          <a:p>
            <a:r>
              <a:rPr lang="fr-FR" sz="1400" kern="100" dirty="0">
                <a:effectLst/>
                <a:latin typeface="Calibri" panose="020F0502020204030204" pitchFamily="34" charset="0"/>
                <a:ea typeface="Calibri" panose="020F0502020204030204" pitchFamily="34" charset="0"/>
                <a:cs typeface="Times New Roman" panose="02020603050405020304" pitchFamily="18" charset="0"/>
              </a:rPr>
              <a:t>Pour modéliser ma base de données, j’ai dû utiliser « Visual-Paradigm Online » qui est un outil de création de diagramme basé web.</a:t>
            </a:r>
          </a:p>
          <a:p>
            <a:r>
              <a:rPr lang="fr-FR" sz="1400" kern="100" dirty="0">
                <a:effectLst/>
                <a:latin typeface="Calibri" panose="020F0502020204030204" pitchFamily="34" charset="0"/>
                <a:ea typeface="Calibri" panose="020F0502020204030204" pitchFamily="34" charset="0"/>
                <a:cs typeface="Times New Roman" panose="02020603050405020304" pitchFamily="18" charset="0"/>
                <a:hlinkClick r:id="rId2"/>
              </a:rPr>
              <a:t>https://online.visual-paradigm.com/w/axkdzvht/diagrams/#diagram:workspace=axkdzvht&amp;proj=0&amp;id=4</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400" kern="100" dirty="0">
              <a:latin typeface="Calibri" panose="020F0502020204030204" pitchFamily="34" charset="0"/>
              <a:ea typeface="Calibri" panose="020F0502020204030204" pitchFamily="34" charset="0"/>
              <a:cs typeface="Times New Roman" panose="02020603050405020304" pitchFamily="18" charset="0"/>
            </a:endParaRPr>
          </a:p>
          <a:p>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400" kern="100" dirty="0">
              <a:latin typeface="Calibri" panose="020F0502020204030204" pitchFamily="34" charset="0"/>
              <a:ea typeface="Calibri" panose="020F0502020204030204" pitchFamily="34" charset="0"/>
              <a:cs typeface="Times New Roman" panose="02020603050405020304" pitchFamily="18" charset="0"/>
            </a:endParaRPr>
          </a:p>
          <a:p>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40000"/>
              </a:lnSpc>
            </a:pPr>
            <a:endParaRPr lang="fr-FR" sz="1400" dirty="0"/>
          </a:p>
        </p:txBody>
      </p:sp>
      <p:sp>
        <p:nvSpPr>
          <p:cNvPr id="1035" name="Rectangle 1034">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1026" name="Picture 2" descr="Visual Paradigm Online Diagrams Reviews 2023: Details, Pricing, &amp; Features  | G2">
            <a:extLst>
              <a:ext uri="{FF2B5EF4-FFF2-40B4-BE49-F238E27FC236}">
                <a16:creationId xmlns:a16="http://schemas.microsoft.com/office/drawing/2014/main" id="{DEC17772-B4F7-D054-C43F-29F8EC3A56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51127" y="2115203"/>
            <a:ext cx="4999885" cy="2624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677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1E88F56-8D30-02F8-8A53-EAD13C7A6E23}"/>
              </a:ext>
            </a:extLst>
          </p:cNvPr>
          <p:cNvSpPr>
            <a:spLocks noGrp="1"/>
          </p:cNvSpPr>
          <p:nvPr>
            <p:ph type="title"/>
          </p:nvPr>
        </p:nvSpPr>
        <p:spPr>
          <a:xfrm>
            <a:off x="-314036" y="125515"/>
            <a:ext cx="6410036" cy="1453003"/>
          </a:xfrm>
        </p:spPr>
        <p:txBody>
          <a:bodyPr wrap="square" anchor="b">
            <a:normAutofit/>
          </a:bodyPr>
          <a:lstStyle/>
          <a:p>
            <a:pPr algn="ctr">
              <a:lnSpc>
                <a:spcPct val="90000"/>
              </a:lnSpc>
            </a:pPr>
            <a:r>
              <a:rPr lang="fr-FR" sz="3000" dirty="0">
                <a:latin typeface="Arial" panose="020B0604020202020204" pitchFamily="34" charset="0"/>
                <a:cs typeface="Arial" panose="020B0604020202020204" pitchFamily="34" charset="0"/>
              </a:rPr>
              <a:t>     Modèle Physique de Données </a:t>
            </a:r>
          </a:p>
        </p:txBody>
      </p:sp>
      <p:cxnSp>
        <p:nvCxnSpPr>
          <p:cNvPr id="3081" name="Straight Connector 3080">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55B3AE19-0458-C00F-9CE0-308F6920C6CA}"/>
              </a:ext>
            </a:extLst>
          </p:cNvPr>
          <p:cNvSpPr>
            <a:spLocks noGrp="1"/>
          </p:cNvSpPr>
          <p:nvPr>
            <p:ph idx="1"/>
          </p:nvPr>
        </p:nvSpPr>
        <p:spPr>
          <a:xfrm>
            <a:off x="0" y="2428148"/>
            <a:ext cx="5821960" cy="3350352"/>
          </a:xfrm>
        </p:spPr>
        <p:txBody>
          <a:bodyPr>
            <a:noAutofit/>
          </a:bodyPr>
          <a:lstStyle/>
          <a:p>
            <a:pPr marL="0" indent="0">
              <a:lnSpc>
                <a:spcPct val="140000"/>
              </a:lnSpc>
              <a:buNone/>
            </a:pPr>
            <a:r>
              <a:rPr lang="fr-FR" sz="1300" dirty="0">
                <a:latin typeface="Calibri" panose="020F0502020204030204" pitchFamily="34" charset="0"/>
                <a:cs typeface="Calibri" panose="020F0502020204030204" pitchFamily="34" charset="0"/>
              </a:rPr>
              <a:t>Suite au Modèle Conceptuel de Données, l’étape suivante est le </a:t>
            </a:r>
            <a:r>
              <a:rPr lang="fr-FR" sz="1300" dirty="0">
                <a:highlight>
                  <a:srgbClr val="FFFF00"/>
                </a:highlight>
                <a:latin typeface="Calibri" panose="020F0502020204030204" pitchFamily="34" charset="0"/>
                <a:cs typeface="Calibri" panose="020F0502020204030204" pitchFamily="34" charset="0"/>
              </a:rPr>
              <a:t>MPD</a:t>
            </a:r>
            <a:r>
              <a:rPr lang="fr-FR" sz="1300" dirty="0">
                <a:latin typeface="Calibri" panose="020F0502020204030204" pitchFamily="34" charset="0"/>
                <a:cs typeface="Calibri" panose="020F0502020204030204" pitchFamily="34" charset="0"/>
              </a:rPr>
              <a:t> (</a:t>
            </a:r>
            <a:r>
              <a:rPr lang="fr-FR" sz="1300" dirty="0">
                <a:solidFill>
                  <a:srgbClr val="FF0000">
                    <a:alpha val="60000"/>
                  </a:srgbClr>
                </a:solidFill>
                <a:latin typeface="Calibri" panose="020F0502020204030204" pitchFamily="34" charset="0"/>
                <a:cs typeface="Calibri" panose="020F0502020204030204" pitchFamily="34" charset="0"/>
              </a:rPr>
              <a:t>Modèle Physique de Données</a:t>
            </a:r>
            <a:r>
              <a:rPr lang="fr-FR" sz="1300" dirty="0">
                <a:latin typeface="Calibri" panose="020F0502020204030204" pitchFamily="34" charset="0"/>
                <a:cs typeface="Calibri" panose="020F0502020204030204" pitchFamily="34" charset="0"/>
              </a:rPr>
              <a:t>).</a:t>
            </a:r>
          </a:p>
          <a:p>
            <a:pPr marL="0" indent="0">
              <a:lnSpc>
                <a:spcPct val="140000"/>
              </a:lnSpc>
              <a:buNone/>
            </a:pPr>
            <a:r>
              <a:rPr lang="fr-FR" sz="1300" dirty="0">
                <a:latin typeface="Calibri" panose="020F0502020204030204" pitchFamily="34" charset="0"/>
                <a:cs typeface="Calibri" panose="020F0502020204030204" pitchFamily="34" charset="0"/>
              </a:rPr>
              <a:t>Qui cette fois comprend la structure de la base données avec les tables, les colonnes, les clés primaires er étrangères puis les contraintes d’intégrités suivit des index. </a:t>
            </a:r>
          </a:p>
          <a:p>
            <a:pPr marL="0" indent="0">
              <a:lnSpc>
                <a:spcPct val="140000"/>
              </a:lnSpc>
              <a:buNone/>
            </a:pPr>
            <a:r>
              <a:rPr lang="fr-FR" sz="1300" dirty="0">
                <a:latin typeface="Calibri" panose="020F0502020204030204" pitchFamily="34" charset="0"/>
                <a:cs typeface="Calibri" panose="020F0502020204030204" pitchFamily="34" charset="0"/>
                <a:hlinkClick r:id="rId2"/>
              </a:rPr>
              <a:t>https://online.visual-paradigm.com/w/axkdzvht/diagrams/#diagram:workspace=axkdzvht&amp;proj=0&amp;id=2</a:t>
            </a:r>
            <a:endParaRPr lang="fr-FR" sz="1300" dirty="0">
              <a:latin typeface="Calibri" panose="020F0502020204030204" pitchFamily="34" charset="0"/>
              <a:cs typeface="Calibri" panose="020F0502020204030204" pitchFamily="34" charset="0"/>
            </a:endParaRPr>
          </a:p>
          <a:p>
            <a:pPr marL="0" indent="0">
              <a:lnSpc>
                <a:spcPct val="140000"/>
              </a:lnSpc>
              <a:buNone/>
            </a:pPr>
            <a:endParaRPr lang="fr-FR" sz="1400" dirty="0">
              <a:latin typeface="Calibri" panose="020F0502020204030204" pitchFamily="34" charset="0"/>
              <a:cs typeface="Calibri" panose="020F0502020204030204" pitchFamily="34" charset="0"/>
            </a:endParaRPr>
          </a:p>
          <a:p>
            <a:pPr marL="0" indent="0">
              <a:lnSpc>
                <a:spcPct val="140000"/>
              </a:lnSpc>
              <a:buNone/>
            </a:pPr>
            <a:endParaRPr lang="fr-FR" sz="1400" dirty="0">
              <a:latin typeface="Calibri" panose="020F0502020204030204" pitchFamily="34" charset="0"/>
              <a:cs typeface="Calibri" panose="020F0502020204030204" pitchFamily="34" charset="0"/>
            </a:endParaRPr>
          </a:p>
          <a:p>
            <a:pPr marL="0" indent="0">
              <a:lnSpc>
                <a:spcPct val="140000"/>
              </a:lnSpc>
              <a:buNone/>
            </a:pPr>
            <a:endParaRPr lang="fr-FR" sz="1400" dirty="0">
              <a:latin typeface="Calibri" panose="020F0502020204030204" pitchFamily="34" charset="0"/>
              <a:cs typeface="Calibri" panose="020F0502020204030204" pitchFamily="34" charset="0"/>
            </a:endParaRPr>
          </a:p>
          <a:p>
            <a:pPr marL="0" indent="0">
              <a:lnSpc>
                <a:spcPct val="140000"/>
              </a:lnSpc>
              <a:buNone/>
            </a:pPr>
            <a:r>
              <a:rPr lang="fr-FR" sz="1400" dirty="0">
                <a:latin typeface="Calibri" panose="020F0502020204030204" pitchFamily="34" charset="0"/>
                <a:cs typeface="Calibri" panose="020F0502020204030204" pitchFamily="34" charset="0"/>
              </a:rPr>
              <a:t> </a:t>
            </a:r>
          </a:p>
        </p:txBody>
      </p:sp>
      <p:sp>
        <p:nvSpPr>
          <p:cNvPr id="3083" name="Rectangle 3082">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3074" name="Picture 2" descr="Tutoriel vidéo Merise : Construire un MCD | Grafikart">
            <a:extLst>
              <a:ext uri="{FF2B5EF4-FFF2-40B4-BE49-F238E27FC236}">
                <a16:creationId xmlns:a16="http://schemas.microsoft.com/office/drawing/2014/main" id="{92DDE64A-76C7-E499-0535-B510D972BF1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51127" y="2015205"/>
            <a:ext cx="4999885" cy="282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320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B02B0D8-8AB2-9286-2CD2-F4E233B96189}"/>
              </a:ext>
            </a:extLst>
          </p:cNvPr>
          <p:cNvSpPr>
            <a:spLocks noGrp="1"/>
          </p:cNvSpPr>
          <p:nvPr>
            <p:ph type="title"/>
          </p:nvPr>
        </p:nvSpPr>
        <p:spPr>
          <a:xfrm>
            <a:off x="990000" y="536575"/>
            <a:ext cx="4078800" cy="1453003"/>
          </a:xfrm>
        </p:spPr>
        <p:txBody>
          <a:bodyPr wrap="square" anchor="b">
            <a:normAutofit/>
          </a:bodyPr>
          <a:lstStyle/>
          <a:p>
            <a:pPr algn="ctr"/>
            <a:r>
              <a:rPr lang="fr-FR" dirty="0">
                <a:latin typeface="Arial" panose="020B0604020202020204" pitchFamily="34" charset="0"/>
                <a:cs typeface="Arial" panose="020B0604020202020204" pitchFamily="34" charset="0"/>
              </a:rPr>
              <a:t>Script de création de base de données</a:t>
            </a:r>
            <a:endParaRPr lang="fr-FR">
              <a:latin typeface="Arial" panose="020B0604020202020204" pitchFamily="34" charset="0"/>
              <a:cs typeface="Arial" panose="020B0604020202020204" pitchFamily="34" charset="0"/>
            </a:endParaRPr>
          </a:p>
        </p:txBody>
      </p:sp>
      <p:cxnSp>
        <p:nvCxnSpPr>
          <p:cNvPr id="2059" name="Straight Connector 2058">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Espace réservé du contenu 3">
            <a:extLst>
              <a:ext uri="{FF2B5EF4-FFF2-40B4-BE49-F238E27FC236}">
                <a16:creationId xmlns:a16="http://schemas.microsoft.com/office/drawing/2014/main" id="{FA9EA82F-2C8F-F019-818D-53C55152CE71}"/>
              </a:ext>
            </a:extLst>
          </p:cNvPr>
          <p:cNvSpPr>
            <a:spLocks noGrp="1"/>
          </p:cNvSpPr>
          <p:nvPr>
            <p:ph idx="1"/>
          </p:nvPr>
        </p:nvSpPr>
        <p:spPr>
          <a:xfrm>
            <a:off x="990000" y="2877018"/>
            <a:ext cx="4078800" cy="2901482"/>
          </a:xfrm>
        </p:spPr>
        <p:txBody>
          <a:bodyPr>
            <a:normAutofit/>
          </a:bodyPr>
          <a:lstStyle/>
          <a:p>
            <a:pPr marL="0" indent="0">
              <a:lnSpc>
                <a:spcPct val="140000"/>
              </a:lnSpc>
              <a:buNone/>
            </a:pPr>
            <a:r>
              <a:rPr lang="fr-FR" sz="1700" dirty="0">
                <a:latin typeface="Calibri" panose="020F0502020204030204" pitchFamily="34" charset="0"/>
                <a:cs typeface="Calibri" panose="020F0502020204030204" pitchFamily="34" charset="0"/>
              </a:rPr>
              <a:t>Suite au aux modèles de données, pour créer ma base de données j’ai dû créer un script de création de base de données contenant les clés primaires et les liens entre les tables avec les clés étrangères, en m’aidant MPD.</a:t>
            </a:r>
          </a:p>
          <a:p>
            <a:pPr marL="0" indent="0">
              <a:lnSpc>
                <a:spcPct val="140000"/>
              </a:lnSpc>
              <a:buNone/>
            </a:pPr>
            <a:endParaRPr lang="fr-FR" sz="1700" dirty="0">
              <a:latin typeface="Calibri" panose="020F0502020204030204" pitchFamily="34" charset="0"/>
              <a:cs typeface="Calibri" panose="020F0502020204030204" pitchFamily="34" charset="0"/>
            </a:endParaRPr>
          </a:p>
        </p:txBody>
      </p:sp>
      <p:sp>
        <p:nvSpPr>
          <p:cNvPr id="2061" name="Rectangle 2060">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2052" name="Picture 4" descr="Créer une base de données en 7 minutes (sans se prendre la tête)">
            <a:extLst>
              <a:ext uri="{FF2B5EF4-FFF2-40B4-BE49-F238E27FC236}">
                <a16:creationId xmlns:a16="http://schemas.microsoft.com/office/drawing/2014/main" id="{0C65CDB2-E0A6-BAFE-964A-53188786E46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51127" y="2177701"/>
            <a:ext cx="4999885" cy="2499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868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1DB8D6E-3DF9-6A53-762F-656506926ED9}"/>
              </a:ext>
            </a:extLst>
          </p:cNvPr>
          <p:cNvSpPr>
            <a:spLocks noGrp="1"/>
          </p:cNvSpPr>
          <p:nvPr>
            <p:ph type="title"/>
          </p:nvPr>
        </p:nvSpPr>
        <p:spPr>
          <a:xfrm>
            <a:off x="989998" y="208280"/>
            <a:ext cx="6317998" cy="693602"/>
          </a:xfrm>
        </p:spPr>
        <p:txBody>
          <a:bodyPr wrap="square" anchor="b">
            <a:normAutofit/>
          </a:bodyPr>
          <a:lstStyle/>
          <a:p>
            <a:pPr algn="ctr"/>
            <a:r>
              <a:rPr lang="fr-FR" sz="3000" dirty="0">
                <a:latin typeface="Arial" panose="020B0604020202020204" pitchFamily="34" charset="0"/>
                <a:cs typeface="Arial" panose="020B0604020202020204" pitchFamily="34" charset="0"/>
              </a:rPr>
              <a:t>Le script SQL</a:t>
            </a:r>
          </a:p>
        </p:txBody>
      </p:sp>
      <p:cxnSp>
        <p:nvCxnSpPr>
          <p:cNvPr id="30" name="Straight Connector 29">
            <a:extLst>
              <a:ext uri="{FF2B5EF4-FFF2-40B4-BE49-F238E27FC236}">
                <a16:creationId xmlns:a16="http://schemas.microsoft.com/office/drawing/2014/main" id="{16C132CB-661F-4A80-B2A5-D78FF18C0C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8998"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8" name="Content Placeholder 17">
            <a:extLst>
              <a:ext uri="{FF2B5EF4-FFF2-40B4-BE49-F238E27FC236}">
                <a16:creationId xmlns:a16="http://schemas.microsoft.com/office/drawing/2014/main" id="{35C8B87A-7FC9-2240-AAA0-3779C7B6D6E4}"/>
              </a:ext>
            </a:extLst>
          </p:cNvPr>
          <p:cNvSpPr>
            <a:spLocks noGrp="1"/>
          </p:cNvSpPr>
          <p:nvPr>
            <p:ph idx="1"/>
          </p:nvPr>
        </p:nvSpPr>
        <p:spPr>
          <a:xfrm>
            <a:off x="186207" y="1213843"/>
            <a:ext cx="6318000" cy="2712205"/>
          </a:xfrm>
        </p:spPr>
        <p:txBody>
          <a:bodyPr>
            <a:normAutofit fontScale="92500" lnSpcReduction="20000"/>
          </a:bodyPr>
          <a:lstStyle/>
          <a:p>
            <a:r>
              <a:rPr lang="en-US" sz="1800" dirty="0">
                <a:latin typeface="Calibri" panose="020F0502020204030204" pitchFamily="34" charset="0"/>
                <a:cs typeface="Calibri" panose="020F0502020204030204" pitchFamily="34" charset="0"/>
              </a:rPr>
              <a:t>On peut voir ici le script de creation de base  contenant des requêtes de :</a:t>
            </a:r>
          </a:p>
          <a:p>
            <a:r>
              <a:rPr lang="en-US" sz="1800" dirty="0">
                <a:latin typeface="Calibri" panose="020F0502020204030204" pitchFamily="34" charset="0"/>
                <a:cs typeface="Calibri" panose="020F0502020204030204" pitchFamily="34" charset="0"/>
              </a:rPr>
              <a:t> Création de base de données et de table avec “CREATE DATABASE” et “CREATE TABLE”.</a:t>
            </a:r>
          </a:p>
          <a:p>
            <a:r>
              <a:rPr lang="en-US" sz="1800" dirty="0">
                <a:latin typeface="Calibri" panose="020F0502020204030204" pitchFamily="34" charset="0"/>
                <a:cs typeface="Calibri" panose="020F0502020204030204" pitchFamily="34" charset="0"/>
              </a:rPr>
              <a:t>Insertion des clés étrangères avec “FOREIGN KEY” avec “REFERENCES” pour préciser où est-ce que la table doit aller chercher l’information.</a:t>
            </a:r>
          </a:p>
        </p:txBody>
      </p:sp>
      <p:pic>
        <p:nvPicPr>
          <p:cNvPr id="7" name="Espace réservé du contenu 3" descr="Une image contenant texte, capture d’écran, logiciel&#10;&#10;Description générée automatiquement">
            <a:extLst>
              <a:ext uri="{FF2B5EF4-FFF2-40B4-BE49-F238E27FC236}">
                <a16:creationId xmlns:a16="http://schemas.microsoft.com/office/drawing/2014/main" id="{39F6AE40-5E75-DF53-8E6B-E63B4A5EEB04}"/>
              </a:ext>
            </a:extLst>
          </p:cNvPr>
          <p:cNvPicPr>
            <a:picLocks noChangeAspect="1"/>
          </p:cNvPicPr>
          <p:nvPr/>
        </p:nvPicPr>
        <p:blipFill rotWithShape="1">
          <a:blip r:embed="rId2"/>
          <a:srcRect r="47083"/>
          <a:stretch/>
        </p:blipFill>
        <p:spPr>
          <a:xfrm>
            <a:off x="8321011" y="10"/>
            <a:ext cx="3870989" cy="6857990"/>
          </a:xfrm>
          <a:prstGeom prst="rect">
            <a:avLst/>
          </a:prstGeom>
        </p:spPr>
      </p:pic>
    </p:spTree>
    <p:extLst>
      <p:ext uri="{BB962C8B-B14F-4D97-AF65-F5344CB8AC3E}">
        <p14:creationId xmlns:p14="http://schemas.microsoft.com/office/powerpoint/2010/main" val="487018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18EB159-072C-D021-066C-1BDAB8F52B34}"/>
              </a:ext>
            </a:extLst>
          </p:cNvPr>
          <p:cNvSpPr>
            <a:spLocks noGrp="1"/>
          </p:cNvSpPr>
          <p:nvPr>
            <p:ph type="title"/>
          </p:nvPr>
        </p:nvSpPr>
        <p:spPr>
          <a:xfrm>
            <a:off x="539750" y="536575"/>
            <a:ext cx="3892550" cy="1453003"/>
          </a:xfrm>
        </p:spPr>
        <p:txBody>
          <a:bodyPr wrap="square" anchor="b">
            <a:normAutofit/>
          </a:bodyPr>
          <a:lstStyle/>
          <a:p>
            <a:pPr algn="ctr"/>
            <a:endParaRPr lang="fr-FR"/>
          </a:p>
        </p:txBody>
      </p:sp>
      <p:cxnSp>
        <p:nvCxnSpPr>
          <p:cNvPr id="16" name="Straight Connector 15">
            <a:extLst>
              <a:ext uri="{FF2B5EF4-FFF2-40B4-BE49-F238E27FC236}">
                <a16:creationId xmlns:a16="http://schemas.microsoft.com/office/drawing/2014/main" id="{79A23555-9837-466D-9123-97B89F6CA1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60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11AA52FC-5179-4C68-96D9-5339863A3C34}"/>
              </a:ext>
            </a:extLst>
          </p:cNvPr>
          <p:cNvSpPr>
            <a:spLocks noGrp="1"/>
          </p:cNvSpPr>
          <p:nvPr>
            <p:ph idx="1"/>
          </p:nvPr>
        </p:nvSpPr>
        <p:spPr>
          <a:xfrm>
            <a:off x="990000" y="2877018"/>
            <a:ext cx="2970000" cy="2901482"/>
          </a:xfrm>
        </p:spPr>
        <p:txBody>
          <a:bodyPr>
            <a:normAutofit/>
          </a:bodyPr>
          <a:lstStyle/>
          <a:p>
            <a:endParaRPr lang="en-US"/>
          </a:p>
        </p:txBody>
      </p:sp>
      <p:pic>
        <p:nvPicPr>
          <p:cNvPr id="17" name="Image 16">
            <a:extLst>
              <a:ext uri="{FF2B5EF4-FFF2-40B4-BE49-F238E27FC236}">
                <a16:creationId xmlns:a16="http://schemas.microsoft.com/office/drawing/2014/main" id="{2A3EE066-4267-B8E5-5CAA-EFEC72A64A27}"/>
              </a:ext>
            </a:extLst>
          </p:cNvPr>
          <p:cNvPicPr>
            <a:picLocks noChangeAspect="1"/>
          </p:cNvPicPr>
          <p:nvPr/>
        </p:nvPicPr>
        <p:blipFill>
          <a:blip r:embed="rId2"/>
          <a:stretch>
            <a:fillRect/>
          </a:stretch>
        </p:blipFill>
        <p:spPr>
          <a:xfrm>
            <a:off x="-1" y="0"/>
            <a:ext cx="6180573" cy="6858000"/>
          </a:xfrm>
          <a:prstGeom prst="rect">
            <a:avLst/>
          </a:prstGeom>
        </p:spPr>
      </p:pic>
      <p:pic>
        <p:nvPicPr>
          <p:cNvPr id="20" name="Image 19">
            <a:extLst>
              <a:ext uri="{FF2B5EF4-FFF2-40B4-BE49-F238E27FC236}">
                <a16:creationId xmlns:a16="http://schemas.microsoft.com/office/drawing/2014/main" id="{1FA844C2-6448-8309-F501-00C898319E9C}"/>
              </a:ext>
            </a:extLst>
          </p:cNvPr>
          <p:cNvPicPr>
            <a:picLocks noChangeAspect="1"/>
          </p:cNvPicPr>
          <p:nvPr/>
        </p:nvPicPr>
        <p:blipFill>
          <a:blip r:embed="rId3"/>
          <a:stretch>
            <a:fillRect/>
          </a:stretch>
        </p:blipFill>
        <p:spPr>
          <a:xfrm>
            <a:off x="6176025" y="0"/>
            <a:ext cx="6487430" cy="6858000"/>
          </a:xfrm>
          <a:prstGeom prst="rect">
            <a:avLst/>
          </a:prstGeom>
        </p:spPr>
      </p:pic>
    </p:spTree>
    <p:extLst>
      <p:ext uri="{BB962C8B-B14F-4D97-AF65-F5344CB8AC3E}">
        <p14:creationId xmlns:p14="http://schemas.microsoft.com/office/powerpoint/2010/main" val="3724444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18936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19EA2A12-8DC2-C086-FE1A-2ECE1DA6C7B3}"/>
              </a:ext>
            </a:extLst>
          </p:cNvPr>
          <p:cNvSpPr>
            <a:spLocks noGrp="1"/>
          </p:cNvSpPr>
          <p:nvPr>
            <p:ph idx="1"/>
          </p:nvPr>
        </p:nvSpPr>
        <p:spPr>
          <a:xfrm>
            <a:off x="5766324" y="434799"/>
            <a:ext cx="5575300" cy="1744775"/>
          </a:xfrm>
        </p:spPr>
        <p:txBody>
          <a:bodyPr>
            <a:normAutofit/>
          </a:bodyPr>
          <a:lstStyle/>
          <a:p>
            <a:pPr marL="0" indent="0">
              <a:buNone/>
            </a:pPr>
            <a:r>
              <a:rPr lang="en-US" dirty="0"/>
              <a:t>Suite à la finalisation du script, je l’ai inséré en ligne de commande SQL “</a:t>
            </a:r>
            <a:r>
              <a:rPr lang="en-US" dirty="0">
                <a:highlight>
                  <a:srgbClr val="FFFF00"/>
                </a:highlight>
              </a:rPr>
              <a:t>phpMyAdmin</a:t>
            </a:r>
            <a:r>
              <a:rPr lang="en-US" dirty="0"/>
              <a:t>”.</a:t>
            </a:r>
          </a:p>
        </p:txBody>
      </p:sp>
      <p:pic>
        <p:nvPicPr>
          <p:cNvPr id="45" name="Image 44">
            <a:extLst>
              <a:ext uri="{FF2B5EF4-FFF2-40B4-BE49-F238E27FC236}">
                <a16:creationId xmlns:a16="http://schemas.microsoft.com/office/drawing/2014/main" id="{020A2406-A3B5-DA84-F509-32C1BB7617BE}"/>
              </a:ext>
            </a:extLst>
          </p:cNvPr>
          <p:cNvPicPr>
            <a:picLocks noChangeAspect="1"/>
          </p:cNvPicPr>
          <p:nvPr/>
        </p:nvPicPr>
        <p:blipFill>
          <a:blip r:embed="rId2"/>
          <a:stretch>
            <a:fillRect/>
          </a:stretch>
        </p:blipFill>
        <p:spPr>
          <a:xfrm>
            <a:off x="236290" y="1802931"/>
            <a:ext cx="11060068" cy="4620270"/>
          </a:xfrm>
          <a:prstGeom prst="rect">
            <a:avLst/>
          </a:prstGeom>
        </p:spPr>
      </p:pic>
    </p:spTree>
    <p:extLst>
      <p:ext uri="{BB962C8B-B14F-4D97-AF65-F5344CB8AC3E}">
        <p14:creationId xmlns:p14="http://schemas.microsoft.com/office/powerpoint/2010/main" val="3613117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CC3AD7C-D567-B90C-0766-DB9024573E42}"/>
              </a:ext>
            </a:extLst>
          </p:cNvPr>
          <p:cNvSpPr>
            <a:spLocks noGrp="1"/>
          </p:cNvSpPr>
          <p:nvPr>
            <p:ph type="title"/>
          </p:nvPr>
        </p:nvSpPr>
        <p:spPr>
          <a:xfrm>
            <a:off x="1008600" y="-14494"/>
            <a:ext cx="4078800" cy="1453003"/>
          </a:xfrm>
        </p:spPr>
        <p:txBody>
          <a:bodyPr wrap="square" anchor="b">
            <a:normAutofit/>
          </a:bodyPr>
          <a:lstStyle/>
          <a:p>
            <a:pPr algn="ctr">
              <a:lnSpc>
                <a:spcPct val="90000"/>
              </a:lnSpc>
            </a:pPr>
            <a:br>
              <a:rPr lang="fr-FR" dirty="0">
                <a:latin typeface="Arial" panose="020B0604020202020204" pitchFamily="34" charset="0"/>
                <a:cs typeface="Arial" panose="020B0604020202020204" pitchFamily="34" charset="0"/>
              </a:rPr>
            </a:br>
            <a:r>
              <a:rPr lang="fr-FR" dirty="0">
                <a:latin typeface="Arial" panose="020B0604020202020204" pitchFamily="34" charset="0"/>
                <a:cs typeface="Arial" panose="020B0604020202020204" pitchFamily="34" charset="0"/>
              </a:rPr>
              <a:t>                            TMAconnect - WEB</a:t>
            </a:r>
          </a:p>
        </p:txBody>
      </p:sp>
      <p:cxnSp>
        <p:nvCxnSpPr>
          <p:cNvPr id="12" name="Straight Connector 11">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08A81FE9-8F01-51D5-BE88-EFF9D2E2275C}"/>
              </a:ext>
            </a:extLst>
          </p:cNvPr>
          <p:cNvSpPr>
            <a:spLocks noGrp="1"/>
          </p:cNvSpPr>
          <p:nvPr>
            <p:ph idx="1"/>
          </p:nvPr>
        </p:nvSpPr>
        <p:spPr>
          <a:xfrm>
            <a:off x="1008600" y="2428148"/>
            <a:ext cx="4078800" cy="2901482"/>
          </a:xfrm>
        </p:spPr>
        <p:txBody>
          <a:bodyPr>
            <a:normAutofit/>
          </a:bodyPr>
          <a:lstStyle/>
          <a:p>
            <a:r>
              <a:rPr lang="fr-FR" sz="1600" dirty="0">
                <a:latin typeface="Calibri" panose="020F0502020204030204" pitchFamily="34" charset="0"/>
                <a:cs typeface="Calibri" panose="020F0502020204030204" pitchFamily="34" charset="0"/>
              </a:rPr>
              <a:t>A la suite de la création de base de données, j’ai donc dû réattaquer mes pages web en ajoutant du PHP pour pouvoir s’authentifier à la base de données </a:t>
            </a:r>
          </a:p>
        </p:txBody>
      </p:sp>
      <p:sp>
        <p:nvSpPr>
          <p:cNvPr id="14" name="Rectangle 13">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Image 4">
            <a:extLst>
              <a:ext uri="{FF2B5EF4-FFF2-40B4-BE49-F238E27FC236}">
                <a16:creationId xmlns:a16="http://schemas.microsoft.com/office/drawing/2014/main" id="{8213C7F1-0C3A-29C3-0F51-3D8D1DD56153}"/>
              </a:ext>
            </a:extLst>
          </p:cNvPr>
          <p:cNvPicPr>
            <a:picLocks noChangeAspect="1"/>
          </p:cNvPicPr>
          <p:nvPr/>
        </p:nvPicPr>
        <p:blipFill>
          <a:blip r:embed="rId2"/>
          <a:stretch>
            <a:fillRect/>
          </a:stretch>
        </p:blipFill>
        <p:spPr>
          <a:xfrm>
            <a:off x="6096000" y="1191490"/>
            <a:ext cx="6118704" cy="3625331"/>
          </a:xfrm>
          <a:prstGeom prst="rect">
            <a:avLst/>
          </a:prstGeom>
        </p:spPr>
      </p:pic>
    </p:spTree>
    <p:extLst>
      <p:ext uri="{BB962C8B-B14F-4D97-AF65-F5344CB8AC3E}">
        <p14:creationId xmlns:p14="http://schemas.microsoft.com/office/powerpoint/2010/main" val="1858996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82822E65-8DF2-EB7A-FCA3-DAEB79D27DE2}"/>
              </a:ext>
            </a:extLst>
          </p:cNvPr>
          <p:cNvPicPr>
            <a:picLocks noGrp="1" noChangeAspect="1"/>
          </p:cNvPicPr>
          <p:nvPr>
            <p:ph idx="1"/>
          </p:nvPr>
        </p:nvPicPr>
        <p:blipFill>
          <a:blip r:embed="rId2"/>
          <a:stretch>
            <a:fillRect/>
          </a:stretch>
        </p:blipFill>
        <p:spPr>
          <a:xfrm>
            <a:off x="1011508" y="1159427"/>
            <a:ext cx="9813849" cy="4968730"/>
          </a:xfrm>
        </p:spPr>
      </p:pic>
      <p:sp>
        <p:nvSpPr>
          <p:cNvPr id="8" name="ZoneTexte 7">
            <a:extLst>
              <a:ext uri="{FF2B5EF4-FFF2-40B4-BE49-F238E27FC236}">
                <a16:creationId xmlns:a16="http://schemas.microsoft.com/office/drawing/2014/main" id="{3273C6D5-7DAC-88AD-EC2F-AA6076F526FC}"/>
              </a:ext>
            </a:extLst>
          </p:cNvPr>
          <p:cNvSpPr txBox="1"/>
          <p:nvPr/>
        </p:nvSpPr>
        <p:spPr>
          <a:xfrm>
            <a:off x="1011508" y="671119"/>
            <a:ext cx="10133899" cy="353943"/>
          </a:xfrm>
          <a:prstGeom prst="rect">
            <a:avLst/>
          </a:prstGeom>
          <a:noFill/>
        </p:spPr>
        <p:txBody>
          <a:bodyPr wrap="square" rtlCol="0">
            <a:spAutoFit/>
          </a:bodyPr>
          <a:lstStyle/>
          <a:p>
            <a:r>
              <a:rPr lang="fr-FR" sz="1700" dirty="0">
                <a:latin typeface="Calibri" panose="020F0502020204030204" pitchFamily="34" charset="0"/>
                <a:cs typeface="Calibri" panose="020F0502020204030204" pitchFamily="34" charset="0"/>
              </a:rPr>
              <a:t>Voici le script de connexion à la base et à l’authentification </a:t>
            </a:r>
          </a:p>
        </p:txBody>
      </p:sp>
    </p:spTree>
    <p:extLst>
      <p:ext uri="{BB962C8B-B14F-4D97-AF65-F5344CB8AC3E}">
        <p14:creationId xmlns:p14="http://schemas.microsoft.com/office/powerpoint/2010/main" val="4026125739"/>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939</TotalTime>
  <Words>383</Words>
  <Application>Microsoft Office PowerPoint</Application>
  <PresentationFormat>Grand écran</PresentationFormat>
  <Paragraphs>29</Paragraphs>
  <Slides>12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Avenir Next LT Pro</vt:lpstr>
      <vt:lpstr>Calibri</vt:lpstr>
      <vt:lpstr>Goudy Old Style</vt:lpstr>
      <vt:lpstr>Wingdings</vt:lpstr>
      <vt:lpstr>FrostyVTI</vt:lpstr>
      <vt:lpstr> </vt:lpstr>
      <vt:lpstr>                                  Base de données </vt:lpstr>
      <vt:lpstr>     Modèle Physique de Données </vt:lpstr>
      <vt:lpstr>Script de création de base de données</vt:lpstr>
      <vt:lpstr>Le script SQL</vt:lpstr>
      <vt:lpstr>Présentation PowerPoint</vt:lpstr>
      <vt:lpstr>Présentation PowerPoint</vt:lpstr>
      <vt:lpstr>                             TMAconnect - WEB</vt:lpstr>
      <vt:lpstr>Présentation PowerPoint</vt:lpstr>
      <vt:lpstr>                              Page de connexion </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Mathis ROUY</dc:creator>
  <cp:lastModifiedBy>Mathis ROUY</cp:lastModifiedBy>
  <cp:revision>6</cp:revision>
  <dcterms:created xsi:type="dcterms:W3CDTF">2023-05-10T08:06:01Z</dcterms:created>
  <dcterms:modified xsi:type="dcterms:W3CDTF">2023-05-11T15:49:54Z</dcterms:modified>
</cp:coreProperties>
</file>