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94" r:id="rId6"/>
    <p:sldId id="273" r:id="rId7"/>
    <p:sldId id="272" r:id="rId8"/>
    <p:sldId id="275" r:id="rId9"/>
    <p:sldId id="276" r:id="rId10"/>
    <p:sldId id="278" r:id="rId11"/>
    <p:sldId id="277" r:id="rId12"/>
    <p:sldId id="274" r:id="rId13"/>
    <p:sldId id="260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9" r:id="rId22"/>
    <p:sldId id="286" r:id="rId23"/>
    <p:sldId id="287" r:id="rId24"/>
    <p:sldId id="298" r:id="rId25"/>
    <p:sldId id="291" r:id="rId26"/>
    <p:sldId id="292" r:id="rId27"/>
    <p:sldId id="293" r:id="rId28"/>
    <p:sldId id="295" r:id="rId29"/>
    <p:sldId id="296" r:id="rId30"/>
    <p:sldId id="297" r:id="rId31"/>
    <p:sldId id="300" r:id="rId32"/>
    <p:sldId id="301" r:id="rId33"/>
    <p:sldId id="302" r:id="rId34"/>
    <p:sldId id="305" r:id="rId35"/>
    <p:sldId id="303" r:id="rId36"/>
    <p:sldId id="309" r:id="rId37"/>
    <p:sldId id="304" r:id="rId38"/>
    <p:sldId id="306" r:id="rId39"/>
    <p:sldId id="307" r:id="rId40"/>
    <p:sldId id="310" r:id="rId41"/>
    <p:sldId id="311" r:id="rId42"/>
    <p:sldId id="312" r:id="rId43"/>
    <p:sldId id="313" r:id="rId44"/>
    <p:sldId id="268" r:id="rId4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0A64C-F345-4CFA-A321-E2CD74062E41}">
          <p14:sldIdLst>
            <p14:sldId id="256"/>
          </p14:sldIdLst>
        </p14:section>
        <p14:section name="Untitled Section" id="{52937054-99E4-4967-960E-159D0A533F91}">
          <p14:sldIdLst>
            <p14:sldId id="294"/>
            <p14:sldId id="273"/>
            <p14:sldId id="272"/>
            <p14:sldId id="275"/>
            <p14:sldId id="276"/>
            <p14:sldId id="278"/>
            <p14:sldId id="277"/>
            <p14:sldId id="274"/>
            <p14:sldId id="260"/>
            <p14:sldId id="279"/>
            <p14:sldId id="280"/>
            <p14:sldId id="281"/>
            <p14:sldId id="282"/>
            <p14:sldId id="283"/>
            <p14:sldId id="284"/>
            <p14:sldId id="290"/>
            <p14:sldId id="299"/>
            <p14:sldId id="286"/>
            <p14:sldId id="287"/>
            <p14:sldId id="298"/>
            <p14:sldId id="291"/>
            <p14:sldId id="292"/>
            <p14:sldId id="293"/>
            <p14:sldId id="295"/>
            <p14:sldId id="296"/>
            <p14:sldId id="297"/>
            <p14:sldId id="300"/>
            <p14:sldId id="301"/>
            <p14:sldId id="302"/>
            <p14:sldId id="305"/>
            <p14:sldId id="303"/>
            <p14:sldId id="309"/>
            <p14:sldId id="304"/>
            <p14:sldId id="306"/>
            <p14:sldId id="307"/>
            <p14:sldId id="310"/>
            <p14:sldId id="311"/>
            <p14:sldId id="312"/>
            <p14:sldId id="313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9" autoAdjust="0"/>
  </p:normalViewPr>
  <p:slideViewPr>
    <p:cSldViewPr showGuides="1">
      <p:cViewPr>
        <p:scale>
          <a:sx n="90" d="100"/>
          <a:sy n="90" d="100"/>
        </p:scale>
        <p:origin x="-840" y="-102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66" d="100"/>
          <a:sy n="66" d="100"/>
        </p:scale>
        <p:origin x="-4224" y="-864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3157" y="9427939"/>
            <a:ext cx="648089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3157" y="9427939"/>
            <a:ext cx="648431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9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18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31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41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13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14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15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16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7600949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18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|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Psychotherapists of New York City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|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October</a:t>
            </a:r>
            <a:r>
              <a:rPr lang="en-US" sz="800" baseline="0" noProof="0" dirty="0" smtClean="0">
                <a:solidFill>
                  <a:schemeClr val="bg2"/>
                </a:solidFill>
                <a:latin typeface="Arial" pitchFamily="34" charset="0"/>
              </a:rPr>
              <a:t> 25,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</a:t>
            </a:r>
            <a:endParaRPr lang="en-US" sz="800" noProof="0" dirty="0" smtClean="0">
              <a:solidFill>
                <a:schemeClr val="bg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Psychotherapists of new York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Insights from “Scraping” Psychology Today’s Website “Find a Therapist” for New York City Zip Codes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Dimitri Liakhovitski,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Who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What did they study? What are their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7050" y="144892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Clinical Social Workers;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ollowed by Clinical Psychologists (PhD)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62806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Where did they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2395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schools in or around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NYU is in the lead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330"/>
            <a:ext cx="4876800" cy="49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When did they finish their studies?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715000" y="1352550"/>
            <a:ext cx="310515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 of graduation is a “write-in”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Distribution looks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4964872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47800" y="2266950"/>
            <a:ext cx="0" cy="1828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94" y="4040816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371" y="3803352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7534" y="1504950"/>
            <a:ext cx="0" cy="29260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0638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32367" y="4290682"/>
            <a:ext cx="6583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49033" y="2332517"/>
            <a:ext cx="0" cy="22860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48150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64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6341" y="4508649"/>
            <a:ext cx="1280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4433" y="3181350"/>
            <a:ext cx="0" cy="100584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44433" y="4095750"/>
            <a:ext cx="1284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200" y="3844555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79899" y="2986418"/>
            <a:ext cx="0" cy="15544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13566" y="440055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01" y="41400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17.5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How long have they been practicing psychotherapy?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789431" y="16573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Year they started their practice is also a “write-in” field.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Weird spikes around 11,17, 25 and 37 years in </a:t>
            </a:r>
            <a:r>
              <a:rPr lang="en-US" sz="1600" dirty="0" smtClean="0"/>
              <a:t>practice.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6144"/>
            <a:ext cx="5562600" cy="2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Years since graduation vs. years in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62650" y="15049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They are correlated at 0.84, but: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explanation for  weird spikes around 11,17, 25 and 37 years in practice.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1539"/>
            <a:ext cx="5565660" cy="3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If you are practicing psychotherapy in </a:t>
            </a:r>
            <a:r>
              <a:rPr lang="en-US" dirty="0"/>
              <a:t>NY State without a NY </a:t>
            </a:r>
            <a:r>
              <a:rPr lang="en-US" dirty="0" smtClean="0"/>
              <a:t>license, you are breaking the law,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43600" y="1428750"/>
            <a:ext cx="280035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236 therapist (1.9%) listed licenses from states outside 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Additional 379 therapists (3%) listed no license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Are 4.9% of therapists breaking the law?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Most of non-NY state licenses are from NJ, followed by Connecticut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1356"/>
            <a:ext cx="5639141" cy="3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they speak besides English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9" y="991047"/>
            <a:ext cx="4601070" cy="3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Fees &amp; Insurance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5612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session? Do they accept insurance?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1040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44010" y="1144120"/>
            <a:ext cx="4176713" cy="3104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71% of therapists say they accept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50% list at least one insurance plan they actually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Thus, 21% are not truly accepting insurance, despite their claim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insurance plans do they accept?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8648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 – Who Do They Focus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they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0150"/>
            <a:ext cx="5728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population groups they are interested in treating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32614"/>
            <a:ext cx="5801767" cy="3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(among therapists) therapeutic areas of specialty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0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(among psychotherapist) specialty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" y="819150"/>
            <a:ext cx="48537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few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" y="804740"/>
            <a:ext cx="4905870" cy="41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approaches therapists favor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is a city with a well-established ‘talk therapy’ tradition. But who are those therapists? </a:t>
            </a:r>
            <a:r>
              <a:rPr lang="en-US" dirty="0" smtClean="0"/>
              <a:t>Information </a:t>
            </a:r>
            <a:r>
              <a:rPr lang="en-US" dirty="0"/>
              <a:t>is hard to find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15521"/>
            <a:ext cx="8496300" cy="665630"/>
          </a:xfrm>
        </p:spPr>
        <p:txBody>
          <a:bodyPr/>
          <a:lstStyle/>
          <a:p>
            <a:r>
              <a:rPr lang="en-US" dirty="0" smtClean="0"/>
              <a:t>Google it – you find next </a:t>
            </a:r>
          </a:p>
          <a:p>
            <a:r>
              <a:rPr lang="en-US" dirty="0" smtClean="0"/>
              <a:t>to nothing!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Gerade Verbindung 24"/>
          <p:cNvCxnSpPr>
            <a:endCxn id="12" idx="0"/>
          </p:cNvCxnSpPr>
          <p:nvPr>
            <p:custDataLst>
              <p:tags r:id="rId1"/>
            </p:custDataLst>
          </p:nvPr>
        </p:nvCxnSpPr>
        <p:spPr bwMode="gray">
          <a:xfrm>
            <a:off x="4571910" y="3507880"/>
            <a:ext cx="180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5"/>
          <p:cNvCxnSpPr/>
          <p:nvPr>
            <p:custDataLst>
              <p:tags r:id="rId2"/>
            </p:custDataLst>
          </p:nvPr>
        </p:nvCxnSpPr>
        <p:spPr bwMode="gray">
          <a:xfrm flipH="1" flipV="1">
            <a:off x="5220090" y="3219450"/>
            <a:ext cx="1008140" cy="2886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6"/>
          <p:cNvCxnSpPr/>
          <p:nvPr>
            <p:custDataLst>
              <p:tags r:id="rId3"/>
            </p:custDataLst>
          </p:nvPr>
        </p:nvCxnSpPr>
        <p:spPr bwMode="gray">
          <a:xfrm flipV="1">
            <a:off x="5220090" y="2283881"/>
            <a:ext cx="1008140" cy="359879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7"/>
          <p:cNvCxnSpPr>
            <a:endCxn id="14" idx="4"/>
          </p:cNvCxnSpPr>
          <p:nvPr>
            <p:custDataLst>
              <p:tags r:id="rId4"/>
            </p:custDataLst>
          </p:nvPr>
        </p:nvCxnSpPr>
        <p:spPr bwMode="gray">
          <a:xfrm flipH="1" flipV="1">
            <a:off x="4568809" y="2067530"/>
            <a:ext cx="3191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8"/>
          <p:cNvCxnSpPr/>
          <p:nvPr>
            <p:custDataLst>
              <p:tags r:id="rId5"/>
            </p:custDataLst>
          </p:nvPr>
        </p:nvCxnSpPr>
        <p:spPr bwMode="gray">
          <a:xfrm flipH="1">
            <a:off x="2915770" y="3219450"/>
            <a:ext cx="1008140" cy="36061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29"/>
          <p:cNvCxnSpPr/>
          <p:nvPr>
            <p:custDataLst>
              <p:tags r:id="rId6"/>
            </p:custDataLst>
          </p:nvPr>
        </p:nvCxnSpPr>
        <p:spPr bwMode="gray">
          <a:xfrm flipH="1" flipV="1">
            <a:off x="2915771" y="2283880"/>
            <a:ext cx="1008139" cy="3598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851900" y="36520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924090" y="372406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Insurances do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accept?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851900" y="91552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20809" y="9875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degrees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have?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19567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6768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are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their areas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specialty?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50833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58014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Where did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study?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9567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26768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patient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types do they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prefer?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50833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58032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How much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charge?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3923910" y="2355890"/>
            <a:ext cx="1296000" cy="108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/>
              </a:gs>
              <a:gs pos="100000">
                <a:schemeClr val="tx2"/>
              </a:gs>
            </a:gsLst>
            <a:lin ang="5400000" scaled="0"/>
          </a:gra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Who are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they?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therapeutic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971550"/>
            <a:ext cx="73030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What Zip Codes Have More Therapists?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" y="971550"/>
            <a:ext cx="6216639" cy="37210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8194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 justice!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just 0.20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Many zip codes with large population but few therapists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Maybe median income per zip code also has an impact?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3525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</a:t>
            </a: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9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wonder: Richer (darker) zip codes have more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59518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901" y="133305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</a:t>
            </a: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7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6572751" cy="3429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0.48 (!)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If both are logged, correlation is 0.51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</a:t>
            </a:r>
            <a:r>
              <a:rPr lang="en-US" sz="1400" dirty="0" smtClean="0">
                <a:sym typeface="Wingdings" panose="05000000000000000000" pitchFamily="2" charset="2"/>
              </a:rPr>
              <a:t> more therapists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Clearly, both population size AND income impact the number of therapists.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06701" y="143938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</a:t>
            </a: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TOTAL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971550"/>
            <a:ext cx="8001000" cy="685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Total income proxy = median income * number of households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Correlation of 0.63 (!)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77752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600" y="18097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</a:t>
            </a: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2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276350"/>
            <a:ext cx="628062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session fee?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39268" y="1644948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is associated with higher fees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636084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</a:t>
            </a: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5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highest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5480566" cy="3900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rich Manhattan zip codes</a:t>
            </a:r>
          </a:p>
        </p:txBody>
      </p:sp>
    </p:spTree>
    <p:extLst>
      <p:ext uri="{BB962C8B-B14F-4D97-AF65-F5344CB8AC3E}">
        <p14:creationId xmlns:p14="http://schemas.microsoft.com/office/powerpoint/2010/main" val="147568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lowest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the poorest neighborhoods – and they are outside Manhattan.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" y="971551"/>
            <a:ext cx="5597264" cy="3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Web scraping! But what web site?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047750"/>
            <a:ext cx="22098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Psychology Today’s “Find a therapist” website is the premium self-advertising platform for psychotherapists.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562600" cy="40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9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insights can be gained from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specialties / approaches / issues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therapist characteristics predict session fee and/or acceptance of insurance, and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Further, if one collects additional data on number of people working in each zip code, the causes for therapist numbers per zip code could be further </a:t>
            </a:r>
            <a:r>
              <a:rPr lang="en-US" dirty="0" err="1" smtClean="0"/>
              <a:t>eluminated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Therapist considering opening a practice in a given zip code could gain valuable insights that could have marketing implications.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8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Results of therapist search in one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6705600" cy="38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3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Psychology Today page of one psychotherapist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7391400" cy="40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" y="895350"/>
            <a:ext cx="58373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6" y="1079649"/>
            <a:ext cx="5236534" cy="38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323410" y="1581150"/>
            <a:ext cx="2735703" cy="7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Scraped all therapists in New York city zip codes on October 17-19, 2017.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gray">
          <a:xfrm flipV="1">
            <a:off x="323410" y="1581150"/>
            <a:ext cx="0" cy="792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203809" y="3336925"/>
            <a:ext cx="2736615" cy="7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0" anchor="t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Cleanen non-standard open-end entries by therapists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gray">
          <a:xfrm flipV="1">
            <a:off x="3203810" y="3309280"/>
            <a:ext cx="0" cy="792000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6084211" y="1581150"/>
            <a:ext cx="2735703" cy="7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Analyzed the data &amp; created graphics.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 flipV="1">
            <a:off x="6084211" y="1581150"/>
            <a:ext cx="0" cy="792000"/>
          </a:xfrm>
          <a:prstGeom prst="line">
            <a:avLst/>
          </a:prstGeom>
          <a:noFill/>
          <a:ln w="952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48" y="2372707"/>
            <a:ext cx="2952000" cy="936624"/>
          </a:xfrm>
          <a:prstGeom prst="homePlate">
            <a:avLst>
              <a:gd name="adj" fmla="val 2886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Web Scraping Psychology Today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04220" y="2372707"/>
            <a:ext cx="2952000" cy="932190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Data Cleaning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085060" y="2372708"/>
            <a:ext cx="2735530" cy="935038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Analysis &amp; Visualization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0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ULvWPfbESkYUYqyN3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qFoU7PA0eluxxcvkLU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r7diWfake76W_SL3_i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4MJLb_J_U61wOYXG6O8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5SN49S8UOk7NicOdw0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mC6XTiWUSfa8VDqeWr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FPymDGWkm_4SRoOfal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V9A1QG7kiyQfSh1.Hi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qflVBQDUCKJVtv9p4m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Dyu0L2US6LbxsGa0W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Template PPT 2007-2010 16-9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uJGv3fcUCx16qhIG_r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JC_chN0iKK8.TadUC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LPpSM9BEqS9l5PczEb4g"/>
  <p:tag name="VCT-ANGLE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WQINSfOUCBvIrzQGu5Sw"/>
  <p:tag name="VCT-ANGLE" val="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qo9iTAUE6fZ2YLYSlV8w"/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YMr2WvUSWGoksnDDZ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8ALE1A70mcoJK7EEhf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v12CJla0GQGe9CSHmq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XLIGOaY0ytBvO7c_Ex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_Ay8IXLKE.ZZct3zZvv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XdJNYWok25lbE__gYm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2L2fmCOUGvbKBbayB17Q"/>
</p:tagLst>
</file>

<file path=ppt/theme/theme1.xml><?xml version="1.0" encoding="utf-8"?>
<a:theme xmlns:a="http://schemas.openxmlformats.org/drawingml/2006/main" name="PPT Template Office 2007-2010 (16-9 ratio)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AverageRating xmlns="http://schemas.microsoft.com/sharepoint/v3" xsi:nil="true"/>
    <PublishingStartDate xmlns="http://schemas.microsoft.com/sharepoint/v3" xsi:nil="true"/>
    <TaxCatchAll xmlns="eaa6d935-851e-4683-8fb3-4830ef9470e6">
      <Value>64</Value>
      <Value>69</Value>
      <Value>57</Value>
      <Value>97</Value>
      <Value>68</Value>
      <Value>73</Value>
    </TaxCatchAll>
    <TaxKeywordTaxHTField xmlns="eaa6d935-851e-4683-8fb3-4830ef9470e6">
      <Terms xmlns="http://schemas.microsoft.com/office/infopath/2007/PartnerControls"/>
    </TaxKeywordTaxHTField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m0c14ac2d9c042e3be8883c9fd5ef198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m0c14ac2d9c042e3be8883c9fd5ef198>
    <a9556e1ac9ee423090b285ae20260b0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Cross Sector</TermName>
          <TermId xmlns="http://schemas.microsoft.com/office/infopath/2007/PartnerControls">d51dcd69-a6f7-4fb6-bc11-144a9da6fd82</TermId>
        </TermInfo>
      </Terms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jf0640f97dcd40049d3fc8c3d10ff855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jf0640f97dcd40049d3fc8c3d10ff855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B0903-C811-4386-89A0-517F35E2B28C}">
  <ds:schemaRefs>
    <ds:schemaRef ds:uri="http://schemas.microsoft.com/office/2006/metadata/properties"/>
    <ds:schemaRef ds:uri="http://purl.org/dc/elements/1.1/"/>
    <ds:schemaRef ds:uri="fdaf2857-34a0-4271-9efd-53feeda81814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eaa6d935-851e-4683-8fb3-4830ef9470e6"/>
  </ds:schemaRefs>
</ds:datastoreItem>
</file>

<file path=customXml/itemProps2.xml><?xml version="1.0" encoding="utf-8"?>
<ds:datastoreItem xmlns:ds="http://schemas.openxmlformats.org/officeDocument/2006/customXml" ds:itemID="{7A22D130-614C-431C-BC34-0A693743B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05B3AB-DE03-4E70-A7AB-24562E2EA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Office 2007-2010 (16-9 ratio)</Template>
  <TotalTime>261</TotalTime>
  <Words>1013</Words>
  <Application>Microsoft Office PowerPoint</Application>
  <PresentationFormat>On-screen Show (16:9)</PresentationFormat>
  <Paragraphs>146</Paragraphs>
  <Slides>41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PPT Template Office 2007-2010 (16-9 ratio)</vt:lpstr>
      <vt:lpstr>Psychotherapists of new York city</vt:lpstr>
      <vt:lpstr>About the Project</vt:lpstr>
      <vt:lpstr>New York is a city with a well-established ‘talk therapy’ tradition. But who are those therapists? Information is hard to find.</vt:lpstr>
      <vt:lpstr>Solution? Web scraping! But what web site?</vt:lpstr>
      <vt:lpstr>Example: Results of therapist search in one zip code</vt:lpstr>
      <vt:lpstr>Example: Psychology Today page of one psychotherapist</vt:lpstr>
      <vt:lpstr>Psychology Today page of one psychotherapist (cont’d 1)</vt:lpstr>
      <vt:lpstr>Psychology Today page of one psychotherapist (cont’d 2)</vt:lpstr>
      <vt:lpstr>Project Steps</vt:lpstr>
      <vt:lpstr>NYC Psychotherapists: Who Are They?</vt:lpstr>
      <vt:lpstr>What did they study? What are their degrees?</vt:lpstr>
      <vt:lpstr>Where did they study?</vt:lpstr>
      <vt:lpstr>When did they finish their studies?</vt:lpstr>
      <vt:lpstr>How long have they been practicing psychotherapy?</vt:lpstr>
      <vt:lpstr>Years since graduation vs. years in practice</vt:lpstr>
      <vt:lpstr>If you are practicing psychotherapy in NY State without a NY license, you are breaking the law, but…</vt:lpstr>
      <vt:lpstr>Other languages they speak besides English</vt:lpstr>
      <vt:lpstr>NYC Psychotherapists: Fees &amp; Insurance Plans</vt:lpstr>
      <vt:lpstr>How much do they charge per session?</vt:lpstr>
      <vt:lpstr>How much do they charge per session? Do they accept insurance?</vt:lpstr>
      <vt:lpstr>What insurance plans do they accept?</vt:lpstr>
      <vt:lpstr>NYC Psychotherapists – Who Do They Focus on?</vt:lpstr>
      <vt:lpstr>Age groups they specialize in</vt:lpstr>
      <vt:lpstr>Special population groups they are interested in treating</vt:lpstr>
      <vt:lpstr>Most popular (among therapists) therapeutic areas of specialty</vt:lpstr>
      <vt:lpstr>Less popular (among psychotherapist) specialty areas</vt:lpstr>
      <vt:lpstr>Issues therapists specialize in</vt:lpstr>
      <vt:lpstr>Issues few therapists specialize in</vt:lpstr>
      <vt:lpstr>Therapeutic approaches therapists favor</vt:lpstr>
      <vt:lpstr>Less popular therapeutic approaches</vt:lpstr>
      <vt:lpstr>NYC Psychotherapists: What Zip Codes Have More Therapists?</vt:lpstr>
      <vt:lpstr>Is the world just? Do zip codes with higher population have more therapists?</vt:lpstr>
      <vt:lpstr>Is the world just? Do zip codes with higher population have more therapists?</vt:lpstr>
      <vt:lpstr>No wonder: Richer (darker) zip codes have more therapists</vt:lpstr>
      <vt:lpstr>How about median income vs. number of therapists?</vt:lpstr>
      <vt:lpstr>How about TOTAL income vs. number of therapists?</vt:lpstr>
      <vt:lpstr>How about median income vs. session fee?</vt:lpstr>
      <vt:lpstr>Zip codes with the highest “density” of therapists</vt:lpstr>
      <vt:lpstr>Zip codes with the lowest “density” of therapists</vt:lpstr>
      <vt:lpstr>Further insights can be gained from the data set</vt:lpstr>
      <vt:lpstr>Questions?</vt:lpstr>
    </vt:vector>
  </TitlesOfParts>
  <Company>GFK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Liakhovitski, Dimitri (GfK)</dc:creator>
  <dc:description>Optimized for MS PowerPoint 2010 (optionally can be used under MS PowerPoint 2007).</dc:description>
  <cp:lastModifiedBy>Liakhovitski, Dimitri (GfK)</cp:lastModifiedBy>
  <cp:revision>158</cp:revision>
  <cp:lastPrinted>2011-09-08T07:53:45Z</cp:lastPrinted>
  <dcterms:created xsi:type="dcterms:W3CDTF">2017-10-22T12:54:41Z</dcterms:created>
  <dcterms:modified xsi:type="dcterms:W3CDTF">2017-10-22T17:15:42Z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Clients">
    <vt:lpwstr>97;#Not applicable|457da623-78f9-49de-8564-b1618c49ba59</vt:lpwstr>
  </property>
  <property fmtid="{D5CDD505-2E9C-101B-9397-08002B2CF9AE}" pid="4" name="Countries">
    <vt:lpwstr>69;#Global|3eaca359-c4b3-4b51-a927-e9852da92384</vt:lpwstr>
  </property>
  <property fmtid="{D5CDD505-2E9C-101B-9397-08002B2CF9AE}" pid="5" name="TaxKeyword">
    <vt:lpwstr/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57;#Not applicable|1b0d69d1-6137-41de-9ae5-e5925610d8cb</vt:lpwstr>
  </property>
  <property fmtid="{D5CDD505-2E9C-101B-9397-08002B2CF9AE}" pid="11" name="Methodology">
    <vt:lpwstr/>
  </property>
</Properties>
</file>