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94" r:id="rId6"/>
    <p:sldId id="273" r:id="rId7"/>
    <p:sldId id="272" r:id="rId8"/>
    <p:sldId id="275" r:id="rId9"/>
    <p:sldId id="276" r:id="rId10"/>
    <p:sldId id="278" r:id="rId11"/>
    <p:sldId id="277" r:id="rId12"/>
    <p:sldId id="274" r:id="rId13"/>
    <p:sldId id="260" r:id="rId14"/>
    <p:sldId id="279" r:id="rId15"/>
    <p:sldId id="280" r:id="rId16"/>
    <p:sldId id="281" r:id="rId17"/>
    <p:sldId id="282" r:id="rId18"/>
    <p:sldId id="283" r:id="rId19"/>
    <p:sldId id="284" r:id="rId20"/>
    <p:sldId id="290" r:id="rId21"/>
    <p:sldId id="299" r:id="rId22"/>
    <p:sldId id="286" r:id="rId23"/>
    <p:sldId id="287" r:id="rId24"/>
    <p:sldId id="298" r:id="rId25"/>
    <p:sldId id="291" r:id="rId26"/>
    <p:sldId id="292" r:id="rId27"/>
    <p:sldId id="293" r:id="rId28"/>
    <p:sldId id="295" r:id="rId29"/>
    <p:sldId id="296" r:id="rId30"/>
    <p:sldId id="297" r:id="rId31"/>
    <p:sldId id="300" r:id="rId32"/>
    <p:sldId id="301" r:id="rId33"/>
    <p:sldId id="302" r:id="rId34"/>
    <p:sldId id="305" r:id="rId35"/>
    <p:sldId id="303" r:id="rId36"/>
    <p:sldId id="309" r:id="rId37"/>
    <p:sldId id="304" r:id="rId38"/>
    <p:sldId id="306" r:id="rId39"/>
    <p:sldId id="307" r:id="rId40"/>
    <p:sldId id="310" r:id="rId41"/>
    <p:sldId id="314" r:id="rId42"/>
    <p:sldId id="311" r:id="rId43"/>
    <p:sldId id="312" r:id="rId44"/>
    <p:sldId id="313" r:id="rId45"/>
    <p:sldId id="268" r:id="rId4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D0A64C-F345-4CFA-A321-E2CD74062E41}">
          <p14:sldIdLst>
            <p14:sldId id="256"/>
          </p14:sldIdLst>
        </p14:section>
        <p14:section name="Untitled Section" id="{52937054-99E4-4967-960E-159D0A533F91}">
          <p14:sldIdLst>
            <p14:sldId id="294"/>
            <p14:sldId id="273"/>
            <p14:sldId id="272"/>
            <p14:sldId id="275"/>
            <p14:sldId id="276"/>
            <p14:sldId id="278"/>
            <p14:sldId id="277"/>
            <p14:sldId id="274"/>
            <p14:sldId id="260"/>
            <p14:sldId id="279"/>
            <p14:sldId id="280"/>
            <p14:sldId id="281"/>
            <p14:sldId id="282"/>
            <p14:sldId id="283"/>
            <p14:sldId id="284"/>
            <p14:sldId id="290"/>
            <p14:sldId id="299"/>
            <p14:sldId id="286"/>
            <p14:sldId id="287"/>
            <p14:sldId id="298"/>
            <p14:sldId id="291"/>
            <p14:sldId id="292"/>
            <p14:sldId id="293"/>
            <p14:sldId id="295"/>
            <p14:sldId id="296"/>
            <p14:sldId id="297"/>
            <p14:sldId id="300"/>
            <p14:sldId id="301"/>
            <p14:sldId id="302"/>
            <p14:sldId id="305"/>
            <p14:sldId id="303"/>
            <p14:sldId id="309"/>
            <p14:sldId id="304"/>
            <p14:sldId id="306"/>
            <p14:sldId id="307"/>
            <p14:sldId id="310"/>
            <p14:sldId id="314"/>
            <p14:sldId id="311"/>
            <p14:sldId id="312"/>
            <p14:sldId id="313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orient="horz" pos="3117">
          <p15:clr>
            <a:srgbClr val="A4A3A4"/>
          </p15:clr>
        </p15:guide>
        <p15:guide id="4" orient="horz" pos="622">
          <p15:clr>
            <a:srgbClr val="A4A3A4"/>
          </p15:clr>
        </p15:guide>
        <p15:guide id="5" orient="horz" pos="2618">
          <p15:clr>
            <a:srgbClr val="A4A3A4"/>
          </p15:clr>
        </p15:guide>
        <p15:guide id="6" orient="horz" pos="2527">
          <p15:clr>
            <a:srgbClr val="A4A3A4"/>
          </p15:clr>
        </p15:guide>
        <p15:guide id="7" orient="horz" pos="2119">
          <p15:clr>
            <a:srgbClr val="A4A3A4"/>
          </p15:clr>
        </p15:guide>
        <p15:guide id="8" orient="horz" pos="2028">
          <p15:clr>
            <a:srgbClr val="A4A3A4"/>
          </p15:clr>
        </p15:guide>
        <p15:guide id="9" orient="horz" pos="1620">
          <p15:clr>
            <a:srgbClr val="A4A3A4"/>
          </p15:clr>
        </p15:guide>
        <p15:guide id="10" orient="horz" pos="1529">
          <p15:clr>
            <a:srgbClr val="A4A3A4"/>
          </p15:clr>
        </p15:guide>
        <p15:guide id="11" orient="horz" pos="1121">
          <p15:clr>
            <a:srgbClr val="A4A3A4"/>
          </p15:clr>
        </p15:guide>
        <p15:guide id="12" orient="horz" pos="1030">
          <p15:clr>
            <a:srgbClr val="A4A3A4"/>
          </p15:clr>
        </p15:guide>
        <p15:guide id="13" orient="horz" pos="486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  <p15:guide id="16" pos="3742">
          <p15:clr>
            <a:srgbClr val="A4A3A4"/>
          </p15:clr>
        </p15:guide>
        <p15:guide id="17" pos="3833">
          <p15:clr>
            <a:srgbClr val="A4A3A4"/>
          </p15:clr>
        </p15:guide>
        <p15:guide id="18" pos="4649">
          <p15:clr>
            <a:srgbClr val="A4A3A4"/>
          </p15:clr>
        </p15:guide>
        <p15:guide id="19" pos="4740">
          <p15:clr>
            <a:srgbClr val="A4A3A4"/>
          </p15:clr>
        </p15:guide>
        <p15:guide id="20" pos="2018">
          <p15:clr>
            <a:srgbClr val="A4A3A4"/>
          </p15:clr>
        </p15:guide>
        <p15:guide id="21" pos="1927">
          <p15:clr>
            <a:srgbClr val="A4A3A4"/>
          </p15:clr>
        </p15:guide>
        <p15:guide id="22" pos="1111">
          <p15:clr>
            <a:srgbClr val="A4A3A4"/>
          </p15:clr>
        </p15:guide>
        <p15:guide id="23" pos="1020">
          <p15:clr>
            <a:srgbClr val="A4A3A4"/>
          </p15:clr>
        </p15:guide>
        <p15:guide id="24" pos="204">
          <p15:clr>
            <a:srgbClr val="A4A3A4"/>
          </p15:clr>
        </p15:guide>
        <p15:guide id="25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938">
          <p15:clr>
            <a:srgbClr val="A4A3A4"/>
          </p15:clr>
        </p15:guide>
        <p15:guide id="2" orient="horz" pos="495">
          <p15:clr>
            <a:srgbClr val="A4A3A4"/>
          </p15:clr>
        </p15:guide>
        <p15:guide id="3" pos="281">
          <p15:clr>
            <a:srgbClr val="A4A3A4"/>
          </p15:clr>
        </p15:guide>
        <p15:guide id="4" pos="40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200"/>
    <a:srgbClr val="FFD6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39" autoAdjust="0"/>
  </p:normalViewPr>
  <p:slideViewPr>
    <p:cSldViewPr showGuides="1">
      <p:cViewPr varScale="1">
        <p:scale>
          <a:sx n="87" d="100"/>
          <a:sy n="87" d="100"/>
        </p:scale>
        <p:origin x="936" y="84"/>
      </p:cViewPr>
      <p:guideLst>
        <p:guide orient="horz" pos="2981"/>
        <p:guide orient="horz" pos="3026"/>
        <p:guide orient="horz" pos="3117"/>
        <p:guide orient="horz" pos="622"/>
        <p:guide orient="horz" pos="2618"/>
        <p:guide orient="horz" pos="2527"/>
        <p:guide orient="horz" pos="2119"/>
        <p:guide orient="horz" pos="2028"/>
        <p:guide orient="horz" pos="1620"/>
        <p:guide orient="horz" pos="1529"/>
        <p:guide orient="horz" pos="1121"/>
        <p:guide orient="horz" pos="1030"/>
        <p:guide orient="horz" pos="486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>
        <p:scale>
          <a:sx n="66" d="100"/>
          <a:sy n="66" d="100"/>
        </p:scale>
        <p:origin x="-4224" y="-864"/>
      </p:cViewPr>
      <p:guideLst>
        <p:guide orient="horz" pos="5938"/>
        <p:guide orient="horz" pos="495"/>
        <p:guide pos="281"/>
        <p:guide pos="40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5703157" y="9427939"/>
            <a:ext cx="648089" cy="28804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22418" y="194745"/>
            <a:ext cx="432283" cy="4322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46427" y="786739"/>
            <a:ext cx="5905161" cy="33225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46088" y="4315229"/>
            <a:ext cx="5905500" cy="482467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5703157" y="9427939"/>
            <a:ext cx="648431" cy="28804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defRPr sz="1000" kern="1200">
        <a:solidFill>
          <a:schemeClr val="tx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Aft>
        <a:spcPts val="30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2075" indent="-92075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79388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265113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70000" indent="-900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297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18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22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31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42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2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10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13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14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15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16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849" y="1779587"/>
            <a:ext cx="8496301" cy="1008193"/>
          </a:xfrm>
        </p:spPr>
        <p:txBody>
          <a:bodyPr anchor="b"/>
          <a:lstStyle>
            <a:lvl1pPr>
              <a:defRPr sz="3800" b="0" cap="all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49" y="2859790"/>
            <a:ext cx="8496302" cy="1151823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Click to add text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494823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848" y="4642135"/>
            <a:ext cx="8496299" cy="161925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985525"/>
            <a:ext cx="8496299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87425"/>
            <a:ext cx="8496299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23851" y="987424"/>
            <a:ext cx="8496300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1779588"/>
            <a:ext cx="1296144" cy="22323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3363834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293178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1779588"/>
            <a:ext cx="2736304" cy="1152197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357985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3795881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1779588"/>
            <a:ext cx="1296144" cy="22323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3363834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293178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888" y="1779588"/>
            <a:ext cx="2736304" cy="1152197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357985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3795881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2931749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365193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293195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2931749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365193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888" y="293195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987530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13955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70751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98753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35558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57160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987530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13955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70751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98753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35558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57160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410" y="987425"/>
            <a:ext cx="8497180" cy="1944688"/>
          </a:xfrm>
        </p:spPr>
        <p:txBody>
          <a:bodyPr anchor="b"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6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4516032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 bwMode="gray">
          <a:xfrm>
            <a:off x="323850" y="987424"/>
            <a:ext cx="8496300" cy="3960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7430" y="1779588"/>
            <a:ext cx="8209140" cy="1008193"/>
          </a:xfrm>
        </p:spPr>
        <p:txBody>
          <a:bodyPr anchor="b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66871" y="2859790"/>
            <a:ext cx="8209684" cy="115216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4823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1" y="4642135"/>
            <a:ext cx="8209140" cy="161925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defRPr sz="1800"/>
            </a:lvl1pPr>
            <a:lvl2pPr marL="358775" indent="0">
              <a:spcAft>
                <a:spcPts val="400"/>
              </a:spcAft>
              <a:buClr>
                <a:schemeClr val="bg2"/>
              </a:buClr>
              <a:buFont typeface="+mj-lt"/>
              <a:buNone/>
              <a:defRPr sz="1800">
                <a:solidFill>
                  <a:schemeClr val="tx1"/>
                </a:solidFill>
              </a:defRPr>
            </a:lvl2pPr>
            <a:lvl3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3pPr>
            <a:lvl4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5pPr>
            <a:lvl6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1779640"/>
            <a:ext cx="9144000" cy="1584220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96" name="Gruppieren 95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97" name="Gerade Verbindung 96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ieren 108"/>
          <p:cNvGrpSpPr/>
          <p:nvPr userDrawn="1"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110" name="Gerade Verbindung 109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118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119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pieren 121"/>
          <p:cNvGrpSpPr/>
          <p:nvPr userDrawn="1"/>
        </p:nvGrpSpPr>
        <p:grpSpPr bwMode="gray">
          <a:xfrm>
            <a:off x="9252650" y="771500"/>
            <a:ext cx="216030" cy="4176580"/>
            <a:chOff x="9252650" y="771500"/>
            <a:chExt cx="216030" cy="4176580"/>
          </a:xfrm>
        </p:grpSpPr>
        <p:cxnSp>
          <p:nvCxnSpPr>
            <p:cNvPr id="123" name="Gerade Verbindung 122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hteck 2"/>
          <p:cNvSpPr/>
          <p:nvPr userDrawn="1"/>
        </p:nvSpPr>
        <p:spPr bwMode="gray">
          <a:xfrm>
            <a:off x="0" y="0"/>
            <a:ext cx="9144000" cy="1681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de-DE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8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inting docu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1995670"/>
            <a:ext cx="9144000" cy="1152160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0" y="1977684"/>
            <a:ext cx="9144000" cy="54006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0" y="3111810"/>
            <a:ext cx="9144000" cy="54006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0"/>
            <a:ext cx="9144000" cy="17795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de-DE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7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3775"/>
            <a:ext cx="8496300" cy="144462"/>
          </a:xfrm>
        </p:spPr>
        <p:txBody>
          <a:bodyPr tIns="0" bIns="36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bg2"/>
                </a:solidFill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2pPr>
            <a:lvl3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3pPr>
            <a:lvl4pPr marL="0" indent="0">
              <a:spcBef>
                <a:spcPts val="300"/>
              </a:spcBef>
              <a:spcAft>
                <a:spcPts val="0"/>
              </a:spcAft>
              <a:buNone/>
              <a:defRPr sz="9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6pPr>
            <a:lvl7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7pPr>
            <a:lvl8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8pPr>
            <a:lvl9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850" y="915520"/>
            <a:ext cx="417671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4644010" y="915520"/>
            <a:ext cx="417671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85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320381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608421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57321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851" y="195419"/>
            <a:ext cx="7600949" cy="5761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 bwMode="gray">
          <a:xfrm>
            <a:off x="323850" y="915520"/>
            <a:ext cx="8496300" cy="3816817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45708" y="195420"/>
            <a:ext cx="576079" cy="5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 bwMode="gray">
          <a:xfrm>
            <a:off x="9252650" y="771500"/>
            <a:ext cx="216030" cy="4176580"/>
            <a:chOff x="9252650" y="771500"/>
            <a:chExt cx="216030" cy="4176580"/>
          </a:xfrm>
        </p:grpSpPr>
        <p:cxnSp>
          <p:nvCxnSpPr>
            <p:cNvPr id="48" name="Gerade Verbindung 47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VCT_Marker_ID_4" hidden="1"/>
          <p:cNvSpPr/>
          <p:nvPr>
            <p:custDataLst>
              <p:tags r:id="rId18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4" name="Gruppieren 63"/>
          <p:cNvGrpSpPr/>
          <p:nvPr/>
        </p:nvGrpSpPr>
        <p:grpSpPr bwMode="gray">
          <a:xfrm>
            <a:off x="-324680" y="771500"/>
            <a:ext cx="216030" cy="4176580"/>
            <a:chOff x="9252650" y="771500"/>
            <a:chExt cx="216030" cy="4176580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hteck 65"/>
          <p:cNvSpPr/>
          <p:nvPr/>
        </p:nvSpPr>
        <p:spPr bwMode="gray">
          <a:xfrm>
            <a:off x="7524750" y="4948080"/>
            <a:ext cx="129584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FCBC2E87-33EB-478A-988F-F7C865AFDA8A}" type="slidenum">
              <a:rPr lang="en-US" sz="800" smtClean="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lang="en-US" sz="800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9" name="Rechteck 13"/>
          <p:cNvSpPr/>
          <p:nvPr/>
        </p:nvSpPr>
        <p:spPr bwMode="gray">
          <a:xfrm>
            <a:off x="324390" y="494808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© GfK 2017 | Psychotherapists of New York City | October</a:t>
            </a:r>
            <a:r>
              <a:rPr lang="en-US" sz="800" baseline="0" noProof="0" dirty="0" smtClean="0">
                <a:solidFill>
                  <a:schemeClr val="bg2"/>
                </a:solidFill>
                <a:latin typeface="Arial" pitchFamily="34" charset="0"/>
              </a:rPr>
              <a:t> 25, </a:t>
            </a: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  <p:sldLayoutId id="2147483675" r:id="rId4"/>
    <p:sldLayoutId id="2147483677" r:id="rId5"/>
    <p:sldLayoutId id="2147483654" r:id="rId6"/>
    <p:sldLayoutId id="2147483650" r:id="rId7"/>
    <p:sldLayoutId id="2147483652" r:id="rId8"/>
    <p:sldLayoutId id="2147483678" r:id="rId9"/>
    <p:sldLayoutId id="2147483664" r:id="rId10"/>
    <p:sldLayoutId id="2147483673" r:id="rId11"/>
    <p:sldLayoutId id="2147483665" r:id="rId12"/>
    <p:sldLayoutId id="2147483668" r:id="rId13"/>
    <p:sldLayoutId id="2147483670" r:id="rId14"/>
    <p:sldLayoutId id="214748367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0975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36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Psychotherapists of new York city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Insights from “Scraping” Psychology Today’s Website “Find a Therapist” for New York City Zip Codes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Dimitri Liakhovitski,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Who Are They?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What did they study? What are their degrees?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77050" y="1448920"/>
            <a:ext cx="1962150" cy="24182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Mostly Clinical Social Workers;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dirty="0" smtClean="0"/>
              <a:t>ollowed by Clinical Psychologists (PhD)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23950"/>
            <a:ext cx="628062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Where did they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23950"/>
            <a:ext cx="1962150" cy="24182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Mostly schools in or around New York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NYU is in the 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6330"/>
            <a:ext cx="4876800" cy="49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When did they finish their studies?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715000" y="1352550"/>
            <a:ext cx="3105150" cy="91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Year of graduation is a “write-in”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Distribution looks normal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3950"/>
            <a:ext cx="4964872" cy="2971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447800" y="2266950"/>
            <a:ext cx="0" cy="1828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21594" y="4040816"/>
            <a:ext cx="32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371" y="3803352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10.5%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807534" y="1504950"/>
            <a:ext cx="0" cy="292608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3000" y="4063851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32%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32367" y="4290682"/>
            <a:ext cx="6583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449033" y="2332517"/>
            <a:ext cx="0" cy="22860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600" y="4248150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64%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26341" y="4508649"/>
            <a:ext cx="1280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44433" y="3181350"/>
            <a:ext cx="0" cy="100584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44433" y="4095750"/>
            <a:ext cx="12847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6200" y="3844555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79899" y="2986418"/>
            <a:ext cx="0" cy="155448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13566" y="4400550"/>
            <a:ext cx="19202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20901" y="4140051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17.5%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How long have they been practicing psychotherapy?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789431" y="1657350"/>
            <a:ext cx="3105150" cy="13716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Year they started their practice is also a “write-in” field.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Weird spikes around 11,17, 25 and 37 years in </a:t>
            </a:r>
            <a:r>
              <a:rPr lang="en-US" sz="1600" dirty="0" smtClean="0"/>
              <a:t>practice.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46144"/>
            <a:ext cx="5562600" cy="29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Years since graduation vs. years in practice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962650" y="1504950"/>
            <a:ext cx="3105150" cy="13716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They are correlated at 0.84, but: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No explanation for  weird spikes around 11,17, 25 and 37 years in practice.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21539"/>
            <a:ext cx="5565660" cy="33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If you are practicing psychotherapy in </a:t>
            </a:r>
            <a:r>
              <a:rPr lang="en-US" dirty="0"/>
              <a:t>NY State without a NY </a:t>
            </a:r>
            <a:r>
              <a:rPr lang="en-US" dirty="0" smtClean="0"/>
              <a:t>license, you are breaking the law, but…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943600" y="1428750"/>
            <a:ext cx="280035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236 therapist (1.9%) listed licenses from states outside 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Additional 379 therapists (3%) listed no license at all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Are 4.9% of therapists breaking the law?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Most of non-NY state licenses are from NJ, followed by Connecticut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01356"/>
            <a:ext cx="5639141" cy="33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languages they speak besides English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9" y="991047"/>
            <a:ext cx="4601070" cy="39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Fees &amp; Insurance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they charge per session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850" y="1144120"/>
            <a:ext cx="4176713" cy="3561230"/>
          </a:xfrm>
        </p:spPr>
        <p:txBody>
          <a:bodyPr/>
          <a:lstStyle/>
          <a:p>
            <a:r>
              <a:rPr lang="en-US" dirty="0" smtClean="0"/>
              <a:t>Per one session fees listed ranged: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average, from $135 to $199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fee listed was $500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fee listed was $20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80% said they use sliding scale (i.e., willing to charge less in certain circumstances)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they charge per session? Do they accept insurance?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850" y="1144120"/>
            <a:ext cx="4176713" cy="3104030"/>
          </a:xfrm>
        </p:spPr>
        <p:txBody>
          <a:bodyPr/>
          <a:lstStyle/>
          <a:p>
            <a:r>
              <a:rPr lang="en-US" dirty="0" smtClean="0"/>
              <a:t>Per one session fees listed ranged: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average, from $135 to $199.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fee listed was $500.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fee listed was $20.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80% said they use sliding scale (i.e., willing to charge less in certain circumstances).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644010" y="1144120"/>
            <a:ext cx="4176713" cy="31040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71% of therapists say they accept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only 50% list at least one insurance plan they actually accept.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Thus, 21% are not truly accepting insurance, despite their claim they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insurance plans do they accept?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3950"/>
            <a:ext cx="686487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 – Who Do They Focus 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groups they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00150"/>
            <a:ext cx="57286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population groups they are interested in treating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232614"/>
            <a:ext cx="5801767" cy="34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(among therapists) therapeutic areas of specialty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popular (among psychotherapist) specialty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6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therapists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4" y="819150"/>
            <a:ext cx="485372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few therapists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30" y="804740"/>
            <a:ext cx="4905870" cy="41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Therapeutic approaches therapists favor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2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is a city with a well-established ‘talk therapy’ tradition. But who are those therapists? </a:t>
            </a:r>
            <a:r>
              <a:rPr lang="en-US" dirty="0" smtClean="0"/>
              <a:t>Information </a:t>
            </a:r>
            <a:r>
              <a:rPr lang="en-US" dirty="0"/>
              <a:t>is hard to find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15521"/>
            <a:ext cx="8496300" cy="665630"/>
          </a:xfrm>
        </p:spPr>
        <p:txBody>
          <a:bodyPr/>
          <a:lstStyle/>
          <a:p>
            <a:r>
              <a:rPr lang="en-US" dirty="0" smtClean="0"/>
              <a:t>Google it – you find next </a:t>
            </a:r>
          </a:p>
          <a:p>
            <a:r>
              <a:rPr lang="en-US" dirty="0" smtClean="0"/>
              <a:t>to nothing!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Gerade Verbindung 24"/>
          <p:cNvCxnSpPr>
            <a:endCxn id="12" idx="0"/>
          </p:cNvCxnSpPr>
          <p:nvPr>
            <p:custDataLst>
              <p:tags r:id="rId1"/>
            </p:custDataLst>
          </p:nvPr>
        </p:nvCxnSpPr>
        <p:spPr bwMode="gray">
          <a:xfrm>
            <a:off x="4571910" y="3507880"/>
            <a:ext cx="180" cy="2161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25"/>
          <p:cNvCxnSpPr/>
          <p:nvPr>
            <p:custDataLst>
              <p:tags r:id="rId2"/>
            </p:custDataLst>
          </p:nvPr>
        </p:nvCxnSpPr>
        <p:spPr bwMode="gray">
          <a:xfrm flipH="1" flipV="1">
            <a:off x="5220090" y="3219450"/>
            <a:ext cx="1008140" cy="28860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26"/>
          <p:cNvCxnSpPr/>
          <p:nvPr>
            <p:custDataLst>
              <p:tags r:id="rId3"/>
            </p:custDataLst>
          </p:nvPr>
        </p:nvCxnSpPr>
        <p:spPr bwMode="gray">
          <a:xfrm flipV="1">
            <a:off x="5220090" y="2283881"/>
            <a:ext cx="1008140" cy="359879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27"/>
          <p:cNvCxnSpPr>
            <a:endCxn id="14" idx="4"/>
          </p:cNvCxnSpPr>
          <p:nvPr>
            <p:custDataLst>
              <p:tags r:id="rId4"/>
            </p:custDataLst>
          </p:nvPr>
        </p:nvCxnSpPr>
        <p:spPr bwMode="gray">
          <a:xfrm flipH="1" flipV="1">
            <a:off x="4568809" y="2067530"/>
            <a:ext cx="3191" cy="2161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28"/>
          <p:cNvCxnSpPr/>
          <p:nvPr>
            <p:custDataLst>
              <p:tags r:id="rId5"/>
            </p:custDataLst>
          </p:nvPr>
        </p:nvCxnSpPr>
        <p:spPr bwMode="gray">
          <a:xfrm flipH="1">
            <a:off x="2915770" y="3219450"/>
            <a:ext cx="1008140" cy="36061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29"/>
          <p:cNvCxnSpPr/>
          <p:nvPr>
            <p:custDataLst>
              <p:tags r:id="rId6"/>
            </p:custDataLst>
          </p:nvPr>
        </p:nvCxnSpPr>
        <p:spPr bwMode="gray">
          <a:xfrm flipH="1" flipV="1">
            <a:off x="2915771" y="2283880"/>
            <a:ext cx="1008139" cy="3598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851900" y="36520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Oval 16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3924090" y="372406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Insurances do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they accept?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3851900" y="91552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3920809" y="9875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degrees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do they have?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195670" y="29319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267680" y="30041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are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their areas of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specialty?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5508330" y="163579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5580140" y="170780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Where did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they study?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" name="Oval 10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195670" y="163579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0" name="Oval 16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2267680" y="170780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patient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types do they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prefer?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5508330" y="29319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2" name="Oval 16"/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5580320" y="30041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How much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do they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charge?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3" name="Oval 9"/>
          <p:cNvSpPr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3923910" y="2355890"/>
            <a:ext cx="1296000" cy="108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tx2"/>
              </a:gs>
              <a:gs pos="100000">
                <a:schemeClr val="tx2"/>
              </a:gs>
            </a:gsLst>
            <a:lin ang="5400000" scaled="0"/>
          </a:gradFill>
          <a:ln w="28575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</a:rPr>
              <a:t>Who are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</a:rPr>
              <a:t>they?</a:t>
            </a: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popular therapeutic 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9" y="971550"/>
            <a:ext cx="73030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What Zip Codes Have More Therapists?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world just? Do zip codes with higher population have more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world just? Do zip codes with higher population have more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1" y="971550"/>
            <a:ext cx="6216639" cy="372106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6781800" y="1352550"/>
            <a:ext cx="2133600" cy="28194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No justice!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just 0.20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Many zip codes with large population but few therapists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Maybe median income per zip code also has an impact?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1352550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wonder: Richer (darker) zip codes have more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95350"/>
            <a:ext cx="7595180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3901" y="1333053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median income vs. number of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7750"/>
            <a:ext cx="6572751" cy="3429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6781800" y="1352550"/>
            <a:ext cx="21336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0.48 (!)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If both are logged, correlation is 0.51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Higher income </a:t>
            </a:r>
            <a:r>
              <a:rPr lang="en-US" sz="1400" dirty="0" smtClean="0">
                <a:sym typeface="Wingdings" panose="05000000000000000000" pitchFamily="2" charset="2"/>
              </a:rPr>
              <a:t> more therapists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Clearly, both population size AND income impact the number of therapists.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6701" y="1439383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TOTAL income vs. number of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81000" y="971550"/>
            <a:ext cx="8001000" cy="685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Total income proxy = median income * number of households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Correlation of 0.63 (!)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33550"/>
            <a:ext cx="877752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86600" y="1809750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9" y="1276350"/>
            <a:ext cx="6280629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median income vs. session fee?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6739268" y="1644948"/>
            <a:ext cx="21336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0.44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Higher income is associated with higher fees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1636084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“therapist density” in NYC by zip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6781800" y="2190750"/>
            <a:ext cx="1962150" cy="9906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households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9" y="971550"/>
            <a:ext cx="6551107" cy="39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with the highest “density” of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47750"/>
            <a:ext cx="5480566" cy="39006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943600" y="1308249"/>
            <a:ext cx="2819400" cy="1187301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households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All these top zip codes are rich Manhattan zip codes</a:t>
            </a:r>
          </a:p>
        </p:txBody>
      </p:sp>
    </p:spTree>
    <p:extLst>
      <p:ext uri="{BB962C8B-B14F-4D97-AF65-F5344CB8AC3E}">
        <p14:creationId xmlns:p14="http://schemas.microsoft.com/office/powerpoint/2010/main" val="14756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 Web scraping! But what web site?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047750"/>
            <a:ext cx="2209800" cy="1905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Psychology Today’s “Find a therapist” website is the premium self-advertising platform for psychotherapists.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5562600" cy="401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0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with the lowest “density” of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943600" y="1308249"/>
            <a:ext cx="28194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households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All these top zip codes are the poorest neighborhoods – and they are outside Manhattan.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4" y="971551"/>
            <a:ext cx="5597264" cy="39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for 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 specialties / approaches / issues cluster?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therapist characteristics predict session fee and/or acceptance of insurance, and how?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 additional data at zip level, e.g., number of people working in each zip code, to further study possible causes of differing therapist density.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Practical Implications of this data set: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Therapist considering opening a practice in a given NYC zip code could gain valuable insights that allow them to differentiate themselves from competitors.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Results of therapist search in one zip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6705600" cy="38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2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Psychology Today page of one psychotherapist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19150"/>
            <a:ext cx="7391400" cy="405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8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Today page of one psychotherapist (cont’d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0" y="895350"/>
            <a:ext cx="583731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Today page of one psychotherapist (cont’d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6" y="1079649"/>
            <a:ext cx="5236534" cy="381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323410" y="1581150"/>
            <a:ext cx="2735703" cy="79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Scraped all therapists in New York city zip codes on October 17-19, 2017.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gray">
          <a:xfrm flipV="1">
            <a:off x="323410" y="1581150"/>
            <a:ext cx="0" cy="7920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gray">
          <a:xfrm>
            <a:off x="3203809" y="3336925"/>
            <a:ext cx="2736615" cy="7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2000" bIns="0" anchor="t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Cleaned non-standard open-end entries by therapists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gray">
          <a:xfrm flipV="1">
            <a:off x="3203810" y="3309280"/>
            <a:ext cx="0" cy="792000"/>
          </a:xfrm>
          <a:prstGeom prst="line">
            <a:avLst/>
          </a:prstGeom>
          <a:noFill/>
          <a:ln w="9525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gray">
          <a:xfrm>
            <a:off x="6084211" y="1581150"/>
            <a:ext cx="2735703" cy="79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Analyzed the data &amp; created graphics.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gray">
          <a:xfrm flipV="1">
            <a:off x="6084211" y="1581150"/>
            <a:ext cx="0" cy="792000"/>
          </a:xfrm>
          <a:prstGeom prst="line">
            <a:avLst/>
          </a:prstGeom>
          <a:noFill/>
          <a:ln w="9525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23848" y="2372707"/>
            <a:ext cx="2952000" cy="936624"/>
          </a:xfrm>
          <a:prstGeom prst="homePlate">
            <a:avLst>
              <a:gd name="adj" fmla="val 28868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Web Scraping Psychology Today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204220" y="2372707"/>
            <a:ext cx="2952000" cy="932190"/>
          </a:xfrm>
          <a:prstGeom prst="chevron">
            <a:avLst>
              <a:gd name="adj" fmla="val 28868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Data Cleaning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6085060" y="2372708"/>
            <a:ext cx="2735530" cy="935038"/>
          </a:xfrm>
          <a:prstGeom prst="chevron">
            <a:avLst>
              <a:gd name="adj" fmla="val 28868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Analysis &amp; Visualization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6968;42.51968;28.26968;42.51968;28.26968;42.51968;28.26968;42.51968;28.26968;42.51968;"/>
  <p:tag name="VCT-BULLETVISIBILITY" val="G  *******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cULvWPfbESkYUYqyN3D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qFoU7PA0eluxxcvkLU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r7diWfake76W_SL3_iQ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4MJLb_J_U61wOYXG6O8A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5SN49S8UOk7NicOdw0r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mC6XTiWUSfa8VDqeWr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FPymDGWkm_4SRoOfalD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mV9A1QG7kiyQfSh1.Hi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qflVBQDUCKJVtv9p4m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6Dyu0L2US6LbxsGa0W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7.12.2011 15:26:33"/>
  <p:tag name="VCT-TEMPLATE" val="GfK Template for Office  2007-2010 16-9.potx"/>
  <p:tag name="VCTMASTER" val="GfK Template PPT 2007-2010 16-9"/>
  <p:tag name="VCT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uJGv3fcUCx16qhIG_rb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WJC_chN0iKK8.TadUCH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LPpSM9BEqS9l5PczEb4g"/>
  <p:tag name="VCT-ANGLE" val="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WQINSfOUCBvIrzQGu5Sw"/>
  <p:tag name="VCT-ANGLE" val="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Wqo9iTAUE6fZ2YLYSlV8w"/>
  <p:tag name="VCT-ANGLE" val="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uxYMr2WvUSWGoksnDDZ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8ALE1A70mcoJK7EEhf_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Pv12CJla0GQGe9CSHmq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XLIGOaY0ytBvO7c_Ex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_Ay8IXLKE.ZZct3zZvvu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XdJNYWok25lbE__gYmM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2L2fmCOUGvbKBbayB17Q"/>
</p:tagLst>
</file>

<file path=ppt/theme/theme1.xml><?xml version="1.0" encoding="utf-8"?>
<a:theme xmlns:a="http://schemas.openxmlformats.org/drawingml/2006/main" name="PPT Template Office 2007-2010 (16-9 ratio)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E95E0F"/>
      </a:hlink>
      <a:folHlink>
        <a:srgbClr val="00418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51DFF91B0A44197B29C020F8C642F" ma:contentTypeVersion="44" ma:contentTypeDescription="Create a new document." ma:contentTypeScope="" ma:versionID="37d6c69e0f0b1eab2d91fd3d2fe12a06">
  <xsd:schema xmlns:xsd="http://www.w3.org/2001/XMLSchema" xmlns:xs="http://www.w3.org/2001/XMLSchema" xmlns:p="http://schemas.microsoft.com/office/2006/metadata/properties" xmlns:ns1="http://schemas.microsoft.com/sharepoint/v3" xmlns:ns2="fdaf2857-34a0-4271-9efd-53feeda81814" xmlns:ns3="eaa6d935-851e-4683-8fb3-4830ef9470e6" targetNamespace="http://schemas.microsoft.com/office/2006/metadata/properties" ma:root="true" ma:fieldsID="306287739f13a793c1a58b147bf45c68" ns1:_="" ns2:_="" ns3:_="">
    <xsd:import namespace="http://schemas.microsoft.com/sharepoint/v3"/>
    <xsd:import namespace="fdaf2857-34a0-4271-9efd-53feeda81814"/>
    <xsd:import namespace="eaa6d935-851e-4683-8fb3-4830ef9470e6"/>
    <xsd:element name="properties">
      <xsd:complexType>
        <xsd:sequence>
          <xsd:element name="documentManagement">
            <xsd:complexType>
              <xsd:all>
                <xsd:element ref="ns2:a9556e1ac9ee423090b285ae20260b00" minOccurs="0"/>
                <xsd:element ref="ns3:TaxCatchAll" minOccurs="0"/>
                <xsd:element ref="ns3:TaxCatchAllLabel" minOccurs="0"/>
                <xsd:element ref="ns2:h059eda5e5c344e5901eabd9b8ae1d5d" minOccurs="0"/>
                <xsd:element ref="ns2:p986eefbff5f4b2788134fa6982c2730" minOccurs="0"/>
                <xsd:element ref="ns2:e999b8edfbce4772b22c3a8c74ff36ce" minOccurs="0"/>
                <xsd:element ref="ns2:jf0640f97dcd40049d3fc8c3d10ff855" minOccurs="0"/>
                <xsd:element ref="ns2:i6d89d2a22ad4b4885b9858a4f35747a" minOccurs="0"/>
                <xsd:element ref="ns2:m0c14ac2d9c042e3be8883c9fd5ef198" minOccurs="0"/>
                <xsd:element ref="ns3:TaxKeywordTaxHTField" minOccurs="0"/>
                <xsd:element ref="ns1:PublishingStartDate" minOccurs="0"/>
                <xsd:element ref="ns1:PublishingExpirationDate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6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7" nillable="true" ma:displayName="Scheduling End Date" ma:description="" ma:hidden="true" ma:internalName="PublishingExpirationDate">
      <xsd:simpleType>
        <xsd:restriction base="dms:Unknown"/>
      </xsd:simpleType>
    </xsd:element>
    <xsd:element name="AverageRating" ma:index="28" nillable="true" ma:displayName="Rating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f2857-34a0-4271-9efd-53feeda81814" elementFormDefault="qualified">
    <xsd:import namespace="http://schemas.microsoft.com/office/2006/documentManagement/types"/>
    <xsd:import namespace="http://schemas.microsoft.com/office/infopath/2007/PartnerControls"/>
    <xsd:element name="a9556e1ac9ee423090b285ae20260b00" ma:index="2" nillable="true" ma:taxonomy="true" ma:internalName="a9556e1ac9ee423090b285ae20260b00" ma:taxonomyFieldName="GfK_x0020_sector" ma:displayName="GfK sector" ma:readOnly="false" ma:default="" ma:fieldId="{a9556e1a-c9ee-4230-90b2-85ae20260b00}" ma:taxonomyMulti="true" ma:sspId="7262ee28-f1c0-414c-ad77-c1ea98916dd9" ma:termSetId="8100b7d8-db72-494e-93d1-2c441bfd6c3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059eda5e5c344e5901eabd9b8ae1d5d" ma:index="6" ma:taxonomy="true" ma:internalName="h059eda5e5c344e5901eabd9b8ae1d5d" ma:taxonomyFieldName="Industries" ma:displayName="Industries" ma:readOnly="false" ma:default="" ma:fieldId="{1059eda5-e5c3-44e5-901e-abd9b8ae1d5d}" ma:taxonomyMulti="true" ma:sspId="7262ee28-f1c0-414c-ad77-c1ea98916dd9" ma:termSetId="5a885248-49da-421b-8a8b-00dd6ab23a4c" ma:anchorId="484d5cc4-00ce-4842-9cb2-84f285bc868b" ma:open="false" ma:isKeyword="false">
      <xsd:complexType>
        <xsd:sequence>
          <xsd:element ref="pc:Terms" minOccurs="0" maxOccurs="1"/>
        </xsd:sequence>
      </xsd:complexType>
    </xsd:element>
    <xsd:element name="p986eefbff5f4b2788134fa6982c2730" ma:index="8" ma:taxonomy="true" ma:internalName="p986eefbff5f4b2788134fa6982c2730" ma:taxonomyFieldName="Solutions" ma:displayName="Solutions" ma:readOnly="false" ma:default="" ma:fieldId="{9986eefb-ff5f-4b27-8813-4fa6982c2730}" ma:taxonomyMulti="true" ma:sspId="7262ee28-f1c0-414c-ad77-c1ea98916dd9" ma:termSetId="cbb9bdaf-82c2-446c-b699-94acba818cb2" ma:anchorId="c5ccb8f4-f96c-4fc7-ba62-720130679328" ma:open="false" ma:isKeyword="false">
      <xsd:complexType>
        <xsd:sequence>
          <xsd:element ref="pc:Terms" minOccurs="0" maxOccurs="1"/>
        </xsd:sequence>
      </xsd:complexType>
    </xsd:element>
    <xsd:element name="e999b8edfbce4772b22c3a8c74ff36ce" ma:index="10" nillable="true" ma:taxonomy="true" ma:internalName="e999b8edfbce4772b22c3a8c74ff36ce" ma:taxonomyFieldName="Methodology" ma:displayName="Methodology" ma:readOnly="false" ma:default="" ma:fieldId="{e999b8ed-fbce-4772-b22c-3a8c74ff36ce}" ma:taxonomyMulti="true" ma:sspId="7262ee28-f1c0-414c-ad77-c1ea98916dd9" ma:termSetId="bdaf93d5-d711-4073-8d3b-7629a135f3f3" ma:anchorId="84b66496-d990-4445-b5f1-adf2e2ce60f1" ma:open="false" ma:isKeyword="false">
      <xsd:complexType>
        <xsd:sequence>
          <xsd:element ref="pc:Terms" minOccurs="0" maxOccurs="1"/>
        </xsd:sequence>
      </xsd:complexType>
    </xsd:element>
    <xsd:element name="jf0640f97dcd40049d3fc8c3d10ff855" ma:index="13" nillable="true" ma:taxonomy="true" ma:internalName="jf0640f97dcd40049d3fc8c3d10ff855" ma:taxonomyFieldName="Clients" ma:displayName="Clients" ma:readOnly="false" ma:default="" ma:fieldId="{3f0640f9-7dcd-4004-9d3f-c8c3d10ff855}" ma:taxonomyMulti="true" ma:sspId="7262ee28-f1c0-414c-ad77-c1ea98916dd9" ma:termSetId="7d4bc5b7-a2e0-4278-8bd4-f6b755a7f7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6d89d2a22ad4b4885b9858a4f35747a" ma:index="15" ma:taxonomy="true" ma:internalName="i6d89d2a22ad4b4885b9858a4f35747a" ma:taxonomyFieldName="Countries" ma:displayName="Countries" ma:readOnly="false" ma:default="" ma:fieldId="{26d89d2a-22ad-4b48-85b9-858a4f35747a}" ma:taxonomyMulti="true" ma:sspId="7262ee28-f1c0-414c-ad77-c1ea98916dd9" ma:termSetId="17f85a7b-bb8b-458a-ba28-17ef49c29a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0c14ac2d9c042e3be8883c9fd5ef198" ma:index="17" nillable="true" ma:taxonomy="true" ma:internalName="m0c14ac2d9c042e3be8883c9fd5ef198" ma:taxonomyFieldName="Languages" ma:displayName="Languages" ma:readOnly="false" ma:default="" ma:fieldId="{60c14ac2-d9c0-42e3-be88-83c9fd5ef198}" ma:taxonomyMulti="true" ma:sspId="7262ee28-f1c0-414c-ad77-c1ea98916dd9" ma:termSetId="1e1fffb5-459f-480a-aca8-4e5bef29180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6d935-851e-4683-8fb3-4830ef9470e6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66c50aa7-9ab1-4f06-a013-2ec94beb8993}" ma:internalName="TaxCatchAll" ma:showField="CatchAllData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66c50aa7-9ab1-4f06-a013-2ec94beb8993}" ma:internalName="TaxCatchAllLabel" ma:readOnly="true" ma:showField="CatchAllDataLabel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9" nillable="true" ma:taxonomy="true" ma:internalName="TaxKeywordTaxHTField" ma:taxonomyFieldName="TaxKeyword" ma:displayName="Keywords" ma:fieldId="{23f27201-bee3-471e-b2e7-b64fd8b7ca38}" ma:taxonomyMulti="true" ma:sspId="7262ee28-f1c0-414c-ad77-c1ea98916dd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AverageRating xmlns="http://schemas.microsoft.com/sharepoint/v3" xsi:nil="true"/>
    <PublishingStartDate xmlns="http://schemas.microsoft.com/sharepoint/v3" xsi:nil="true"/>
    <TaxCatchAll xmlns="eaa6d935-851e-4683-8fb3-4830ef9470e6">
      <Value>64</Value>
      <Value>69</Value>
      <Value>57</Value>
      <Value>97</Value>
      <Value>68</Value>
      <Value>73</Value>
    </TaxCatchAll>
    <TaxKeywordTaxHTField xmlns="eaa6d935-851e-4683-8fb3-4830ef9470e6">
      <Terms xmlns="http://schemas.microsoft.com/office/infopath/2007/PartnerControls"/>
    </TaxKeywordTaxHTField>
    <p986eefbff5f4b2788134fa6982c273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15480a47-f0f1-4795-a643-bf3b2e95805c</TermId>
        </TermInfo>
      </Terms>
    </p986eefbff5f4b2788134fa6982c2730>
    <m0c14ac2d9c042e3be8883c9fd5ef198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914398da-6a81-430b-8d1c-6a7bd1227f71</TermId>
        </TermInfo>
      </Terms>
    </m0c14ac2d9c042e3be8883c9fd5ef198>
    <a9556e1ac9ee423090b285ae20260b0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Cross Sector</TermName>
          <TermId xmlns="http://schemas.microsoft.com/office/infopath/2007/PartnerControls">d51dcd69-a6f7-4fb6-bc11-144a9da6fd82</TermId>
        </TermInfo>
      </Terms>
    </a9556e1ac9ee423090b285ae20260b00>
    <h059eda5e5c344e5901eabd9b8ae1d5d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1b0d69d1-6137-41de-9ae5-e5925610d8cb</TermId>
        </TermInfo>
      </Terms>
    </h059eda5e5c344e5901eabd9b8ae1d5d>
    <e999b8edfbce4772b22c3a8c74ff36ce xmlns="fdaf2857-34a0-4271-9efd-53feeda81814">
      <Terms xmlns="http://schemas.microsoft.com/office/infopath/2007/PartnerControls"/>
    </e999b8edfbce4772b22c3a8c74ff36ce>
    <i6d89d2a22ad4b4885b9858a4f35747a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3eaca359-c4b3-4b51-a927-e9852da92384</TermId>
        </TermInfo>
      </Terms>
    </i6d89d2a22ad4b4885b9858a4f35747a>
    <jf0640f97dcd40049d3fc8c3d10ff855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457da623-78f9-49de-8564-b1618c49ba59</TermId>
        </TermInfo>
      </Terms>
    </jf0640f97dcd40049d3fc8c3d10ff855>
  </documentManagement>
</p:properties>
</file>

<file path=customXml/itemProps1.xml><?xml version="1.0" encoding="utf-8"?>
<ds:datastoreItem xmlns:ds="http://schemas.openxmlformats.org/officeDocument/2006/customXml" ds:itemID="{7A22D130-614C-431C-BC34-0A693743B7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05B3AB-DE03-4E70-A7AB-24562E2EA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daf2857-34a0-4271-9efd-53feeda81814"/>
    <ds:schemaRef ds:uri="eaa6d935-851e-4683-8fb3-4830ef947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AB0903-C811-4386-89A0-517F35E2B28C}">
  <ds:schemaRefs>
    <ds:schemaRef ds:uri="fdaf2857-34a0-4271-9efd-53feeda81814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eaa6d935-851e-4683-8fb3-4830ef9470e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Office 2007-2010 (16-9 ratio)</Template>
  <TotalTime>349</TotalTime>
  <Words>1037</Words>
  <Application>Microsoft Office PowerPoint</Application>
  <PresentationFormat>On-screen Show (16:9)</PresentationFormat>
  <Paragraphs>148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Courier New</vt:lpstr>
      <vt:lpstr>Wingdings</vt:lpstr>
      <vt:lpstr>PPT Template Office 2007-2010 (16-9 ratio)</vt:lpstr>
      <vt:lpstr>Psychotherapists of new York city</vt:lpstr>
      <vt:lpstr>About the Project</vt:lpstr>
      <vt:lpstr>New York is a city with a well-established ‘talk therapy’ tradition. But who are those therapists? Information is hard to find.</vt:lpstr>
      <vt:lpstr>Solution? Web scraping! But what web site?</vt:lpstr>
      <vt:lpstr>Example: Results of therapist search in one zip code</vt:lpstr>
      <vt:lpstr>Example: Psychology Today page of one psychotherapist</vt:lpstr>
      <vt:lpstr>Psychology Today page of one psychotherapist (cont’d 1)</vt:lpstr>
      <vt:lpstr>Psychology Today page of one psychotherapist (cont’d 2)</vt:lpstr>
      <vt:lpstr>Project Steps</vt:lpstr>
      <vt:lpstr>NYC Psychotherapists: Who Are They?</vt:lpstr>
      <vt:lpstr>What did they study? What are their degrees?</vt:lpstr>
      <vt:lpstr>Where did they study?</vt:lpstr>
      <vt:lpstr>When did they finish their studies?</vt:lpstr>
      <vt:lpstr>How long have they been practicing psychotherapy?</vt:lpstr>
      <vt:lpstr>Years since graduation vs. years in practice</vt:lpstr>
      <vt:lpstr>If you are practicing psychotherapy in NY State without a NY license, you are breaking the law, but…</vt:lpstr>
      <vt:lpstr>Other languages they speak besides English</vt:lpstr>
      <vt:lpstr>NYC Psychotherapists: Fees &amp; Insurance Plans</vt:lpstr>
      <vt:lpstr>How much do they charge per session?</vt:lpstr>
      <vt:lpstr>How much do they charge per session? Do they accept insurance?</vt:lpstr>
      <vt:lpstr>What insurance plans do they accept?</vt:lpstr>
      <vt:lpstr>NYC Psychotherapists – Who Do They Focus on?</vt:lpstr>
      <vt:lpstr>Age groups they specialize in</vt:lpstr>
      <vt:lpstr>Special population groups they are interested in treating</vt:lpstr>
      <vt:lpstr>Most popular (among therapists) therapeutic areas of specialty</vt:lpstr>
      <vt:lpstr>Less popular (among psychotherapist) specialty areas</vt:lpstr>
      <vt:lpstr>Issues therapists specialize in</vt:lpstr>
      <vt:lpstr>Issues few therapists specialize in</vt:lpstr>
      <vt:lpstr>Therapeutic approaches therapists favor</vt:lpstr>
      <vt:lpstr>Less popular therapeutic approaches</vt:lpstr>
      <vt:lpstr>NYC Psychotherapists: What Zip Codes Have More Therapists?</vt:lpstr>
      <vt:lpstr>Is the world just? Do zip codes with higher population have more therapists?</vt:lpstr>
      <vt:lpstr>Is the world just? Do zip codes with higher population have more therapists?</vt:lpstr>
      <vt:lpstr>No wonder: Richer (darker) zip codes have more therapists</vt:lpstr>
      <vt:lpstr>How about median income vs. number of therapists?</vt:lpstr>
      <vt:lpstr>How about TOTAL income vs. number of therapists?</vt:lpstr>
      <vt:lpstr>How about median income vs. session fee?</vt:lpstr>
      <vt:lpstr>Visualization of “therapist density” in NYC by zip code</vt:lpstr>
      <vt:lpstr>Zip codes with the highest “density” of therapists</vt:lpstr>
      <vt:lpstr>Zip codes with the lowest “density” of therapists</vt:lpstr>
      <vt:lpstr>Directions for future research</vt:lpstr>
      <vt:lpstr> Thank you! Q&amp;A</vt:lpstr>
    </vt:vector>
  </TitlesOfParts>
  <Company>GFK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[Subtitle of presentation]</dc:subject>
  <dc:creator>Liakhovitski, Dimitri (GfK)</dc:creator>
  <dc:description>Optimized for MS PowerPoint 2010 (optionally can be used under MS PowerPoint 2007).</dc:description>
  <cp:lastModifiedBy>Liakhovitski, Dimitri (GfK)</cp:lastModifiedBy>
  <cp:revision>178</cp:revision>
  <cp:lastPrinted>2011-09-08T07:53:45Z</cp:lastPrinted>
  <dcterms:created xsi:type="dcterms:W3CDTF">2017-10-22T12:54:41Z</dcterms:created>
  <dcterms:modified xsi:type="dcterms:W3CDTF">2017-10-24T14:15:32Z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0x010100D9151DFF91B0A44197B29C020F8C642F</vt:lpwstr>
  </property>
  <property fmtid="{D5CDD505-2E9C-101B-9397-08002B2CF9AE}" pid="3" name="Clients">
    <vt:lpwstr>97;#Not applicable|457da623-78f9-49de-8564-b1618c49ba59</vt:lpwstr>
  </property>
  <property fmtid="{D5CDD505-2E9C-101B-9397-08002B2CF9AE}" pid="4" name="Countries">
    <vt:lpwstr>69;#Global|3eaca359-c4b3-4b51-a927-e9852da92384</vt:lpwstr>
  </property>
  <property fmtid="{D5CDD505-2E9C-101B-9397-08002B2CF9AE}" pid="5" name="TaxKeyword">
    <vt:lpwstr/>
  </property>
  <property fmtid="{D5CDD505-2E9C-101B-9397-08002B2CF9AE}" pid="6" name="Solutions">
    <vt:lpwstr>64;#Not applicable|15480a47-f0f1-4795-a643-bf3b2e95805c</vt:lpwstr>
  </property>
  <property fmtid="{D5CDD505-2E9C-101B-9397-08002B2CF9AE}" pid="7" name="GfK sector">
    <vt:lpwstr>68;#Cross Sector|d51dcd69-a6f7-4fb6-bc11-144a9da6fd82</vt:lpwstr>
  </property>
  <property fmtid="{D5CDD505-2E9C-101B-9397-08002B2CF9AE}" pid="8" name="Support Services">
    <vt:lpwstr>25;#Corporate Design Guidelines|1cd61861-7629-4907-97f6-83d66b33e039</vt:lpwstr>
  </property>
  <property fmtid="{D5CDD505-2E9C-101B-9397-08002B2CF9AE}" pid="9" name="Languages">
    <vt:lpwstr>73;#English|914398da-6a81-430b-8d1c-6a7bd1227f71</vt:lpwstr>
  </property>
  <property fmtid="{D5CDD505-2E9C-101B-9397-08002B2CF9AE}" pid="10" name="Industries">
    <vt:lpwstr>57;#Not applicable|1b0d69d1-6137-41de-9ae5-e5925610d8cb</vt:lpwstr>
  </property>
  <property fmtid="{D5CDD505-2E9C-101B-9397-08002B2CF9AE}" pid="11" name="Methodology">
    <vt:lpwstr/>
  </property>
</Properties>
</file>