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0" r:id="rId5"/>
    <p:sldId id="264" r:id="rId6"/>
    <p:sldId id="277" r:id="rId7"/>
    <p:sldId id="261" r:id="rId8"/>
    <p:sldId id="278" r:id="rId9"/>
    <p:sldId id="272" r:id="rId10"/>
    <p:sldId id="273" r:id="rId11"/>
    <p:sldId id="276" r:id="rId12"/>
    <p:sldId id="280" r:id="rId13"/>
    <p:sldId id="274" r:id="rId14"/>
    <p:sldId id="28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5"/>
  </p:normalViewPr>
  <p:slideViewPr>
    <p:cSldViewPr snapToGrid="0" snapToObjects="1">
      <p:cViewPr varScale="1">
        <p:scale>
          <a:sx n="113" d="100"/>
          <a:sy n="113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116" y="5056336"/>
            <a:ext cx="579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(Coffee &amp; Bagels in the back!)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6" name="Picture 5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16" y="2256322"/>
            <a:ext cx="1461408" cy="1461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0304" y="2522415"/>
            <a:ext cx="4561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/>
                <a:cs typeface="Courier New"/>
              </a:rPr>
              <a:t>Phoenix AI &amp; </a:t>
            </a:r>
          </a:p>
          <a:p>
            <a:pPr algn="ctr"/>
            <a:r>
              <a:rPr lang="en-US" sz="2800" b="1" dirty="0" smtClean="0">
                <a:latin typeface="Courier New"/>
                <a:cs typeface="Courier New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731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699" y="1140625"/>
            <a:ext cx="639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An Artificial </a:t>
            </a:r>
            <a:r>
              <a:rPr lang="en-US" sz="2400" b="1" smtClean="0">
                <a:latin typeface="Courier New"/>
                <a:cs typeface="Courier New"/>
              </a:rPr>
              <a:t>Neural </a:t>
            </a:r>
            <a:r>
              <a:rPr lang="en-US" sz="2400" b="1" smtClean="0">
                <a:latin typeface="Courier New"/>
                <a:cs typeface="Courier New"/>
              </a:rPr>
              <a:t>Network (ANN)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91" y="2099733"/>
            <a:ext cx="6841067" cy="39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3977" y="1151914"/>
            <a:ext cx="543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ANN Terminology</a:t>
            </a:r>
          </a:p>
          <a:p>
            <a:pPr algn="ctr"/>
            <a:r>
              <a:rPr lang="en-US" sz="2400" b="1" dirty="0" err="1" smtClean="0">
                <a:latin typeface="Courier New"/>
                <a:cs typeface="Courier New"/>
              </a:rPr>
              <a:t>Cheatsheat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6691" y="1982911"/>
            <a:ext cx="734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Input Layer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Data input -&gt; to be fed into the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Hidden Layers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Any layer between the input and output layers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Output Layer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The final output of the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Backpropagation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Errors fed back into the network -&gt; training!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Weight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Excitatory + [or] Inhibitory -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Activation Function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Threshold for Neuron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iring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Gradient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‘Derivative’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Stochastic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‘Randomly Determined’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699" y="1140625"/>
            <a:ext cx="639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An Artificial </a:t>
            </a:r>
            <a:r>
              <a:rPr lang="en-US" sz="2400" b="1" smtClean="0">
                <a:latin typeface="Courier New"/>
                <a:cs typeface="Courier New"/>
              </a:rPr>
              <a:t>Neural </a:t>
            </a:r>
            <a:r>
              <a:rPr lang="en-US" sz="2400" b="1" smtClean="0">
                <a:latin typeface="Courier New"/>
                <a:cs typeface="Courier New"/>
              </a:rPr>
              <a:t>Network (ANN)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4" y="1878189"/>
            <a:ext cx="7141122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3977" y="1151914"/>
            <a:ext cx="543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An Activation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14" y="2610555"/>
            <a:ext cx="6827222" cy="36773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6621" y="2035744"/>
            <a:ext cx="578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escribes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the output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behavior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a neuron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046" y="1634392"/>
            <a:ext cx="299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(Squashing Function)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4953" y="1129337"/>
            <a:ext cx="543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6912" y="1591002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Mapping errors is fun!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15" y="2317045"/>
            <a:ext cx="6973794" cy="37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9820" y="5101491"/>
            <a:ext cx="461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THANK YOU FOR ATTENDING!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6" name="Picture 5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16" y="2256322"/>
            <a:ext cx="1461408" cy="1461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0304" y="2522415"/>
            <a:ext cx="4561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/>
                <a:cs typeface="Courier New"/>
              </a:rPr>
              <a:t>Phoenix AI &amp; </a:t>
            </a:r>
          </a:p>
          <a:p>
            <a:pPr algn="ctr"/>
            <a:r>
              <a:rPr lang="en-US" sz="2800" b="1" dirty="0" smtClean="0">
                <a:latin typeface="Courier New"/>
                <a:cs typeface="Courier New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49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03" y="1194574"/>
            <a:ext cx="1773968" cy="13304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5117" y="1524162"/>
            <a:ext cx="403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ourier New"/>
                <a:cs typeface="Courier New"/>
              </a:rPr>
              <a:t>PayPal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8781" y="2525050"/>
            <a:ext cx="60355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Courier New"/>
                <a:cs typeface="Courier New"/>
              </a:rPr>
              <a:t>“Powering the People Economy”</a:t>
            </a:r>
            <a:endParaRPr lang="en-US" sz="2600" b="1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1499" y="3751013"/>
            <a:ext cx="4677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 New"/>
                <a:cs typeface="Courier New"/>
              </a:rPr>
              <a:t>WiFi</a:t>
            </a:r>
            <a:r>
              <a:rPr lang="en-US" sz="3200" dirty="0" smtClean="0">
                <a:latin typeface="Courier New"/>
                <a:cs typeface="Courier New"/>
              </a:rPr>
              <a:t>: </a:t>
            </a:r>
            <a:r>
              <a:rPr lang="en-US" sz="3200" dirty="0" err="1" smtClean="0">
                <a:latin typeface="Courier New"/>
                <a:cs typeface="Courier New"/>
              </a:rPr>
              <a:t>PayPalGuest</a:t>
            </a:r>
            <a:endParaRPr lang="en-US" sz="3200" dirty="0" smtClean="0">
              <a:latin typeface="Courier New"/>
              <a:cs typeface="Courier New"/>
            </a:endParaRPr>
          </a:p>
          <a:p>
            <a:r>
              <a:rPr lang="en-US" sz="3200" dirty="0" smtClean="0">
                <a:latin typeface="Courier New"/>
                <a:cs typeface="Courier New"/>
              </a:rPr>
              <a:t>Pass: </a:t>
            </a:r>
            <a:r>
              <a:rPr lang="en-US" sz="3200" dirty="0" err="1" smtClean="0">
                <a:latin typeface="Courier New"/>
                <a:cs typeface="Courier New"/>
              </a:rPr>
              <a:t>safepayments</a:t>
            </a:r>
            <a:endParaRPr lang="en-US" sz="3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17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62416" y="1656623"/>
            <a:ext cx="46350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Cloud Systems Engineer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Python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>
                <a:latin typeface="Courier New"/>
                <a:cs typeface="Courier New"/>
              </a:rPr>
              <a:t>GoLang</a:t>
            </a:r>
            <a:endParaRPr lang="en-US" sz="2400" dirty="0" smtClean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Machine Learning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PayPal Smart Cloud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LSTM, RL &amp; ANN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Asymptotic Approach to Learning</a:t>
            </a:r>
          </a:p>
        </p:txBody>
      </p:sp>
      <p:pic>
        <p:nvPicPr>
          <p:cNvPr id="7" name="Picture 6" descr="avata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9" y="1658659"/>
            <a:ext cx="2703286" cy="2703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4829" y="4406602"/>
            <a:ext cx="136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About Me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64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vidia-Logos-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40" y="88024"/>
            <a:ext cx="4362967" cy="2817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88781" y="2201885"/>
            <a:ext cx="60355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Courier New"/>
                <a:cs typeface="Courier New"/>
              </a:rPr>
              <a:t>“Transforming Computational Research and Engineering” </a:t>
            </a:r>
            <a:endParaRPr lang="en-US" sz="26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1249" y="3355979"/>
            <a:ext cx="3043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latin typeface="Courier New"/>
                <a:cs typeface="Courier New"/>
              </a:rPr>
              <a:t>Caffe</a:t>
            </a:r>
            <a:endParaRPr lang="en-US" sz="2400" dirty="0" smtClean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latin typeface="Courier New"/>
                <a:cs typeface="Courier New"/>
              </a:rPr>
              <a:t>Cuda-covnet</a:t>
            </a:r>
            <a:endParaRPr lang="en-US" sz="2400" dirty="0" smtClean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latin typeface="Courier New"/>
                <a:cs typeface="Courier New"/>
              </a:rPr>
              <a:t>Theano</a:t>
            </a:r>
            <a:endParaRPr lang="en-US" sz="2400" dirty="0" smtClean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Torch7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latin typeface="Courier New"/>
                <a:cs typeface="Courier New"/>
              </a:rPr>
              <a:t>cuBLAS</a:t>
            </a:r>
            <a:endParaRPr lang="en-US" sz="2400" dirty="0" smtClean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MATLAB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latin typeface="Courier New"/>
                <a:cs typeface="Courier New"/>
              </a:rPr>
              <a:t>Mocha.jl</a:t>
            </a: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7676" y="3355979"/>
            <a:ext cx="2753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PayPal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Facebook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Google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IBM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ourier New"/>
                <a:cs typeface="Courier New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849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657" y="2039257"/>
            <a:ext cx="7611533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Solving MNIST 1/3: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029" y="3348113"/>
            <a:ext cx="5341257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 simple neural network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84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8205" y="1163204"/>
            <a:ext cx="371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ourier New"/>
                <a:cs typeface="Courier New"/>
              </a:rPr>
              <a:t>Inductive</a:t>
            </a:r>
            <a:r>
              <a:rPr lang="en-US" sz="2400" b="1" dirty="0" smtClean="0">
                <a:latin typeface="Courier New"/>
                <a:cs typeface="Courier New"/>
              </a:rPr>
              <a:t> Reasoning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8" y="2365020"/>
            <a:ext cx="4608181" cy="36632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3394" y="1715923"/>
            <a:ext cx="186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“Elementary”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422" y="276013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n-US" b="1" dirty="0" smtClean="0"/>
              <a:t>Inductive:</a:t>
            </a:r>
          </a:p>
          <a:p>
            <a:pPr marL="285750" lvl="0" indent="-285750"/>
            <a:r>
              <a:rPr lang="en-US" dirty="0"/>
              <a:t>s</a:t>
            </a:r>
            <a:r>
              <a:rPr lang="en-US" dirty="0" smtClean="0"/>
              <a:t>pecific instances -&gt;</a:t>
            </a:r>
          </a:p>
          <a:p>
            <a:pPr marL="285750" lvl="0" indent="-285750"/>
            <a:r>
              <a:rPr lang="en-US" dirty="0" smtClean="0"/>
              <a:t>    generalized conclusion</a:t>
            </a:r>
          </a:p>
          <a:p>
            <a:pPr marL="285750" lvl="0" indent="-285750"/>
            <a:r>
              <a:rPr lang="en-US" dirty="0"/>
              <a:t> </a:t>
            </a:r>
            <a:r>
              <a:rPr lang="en-US" dirty="0" smtClean="0"/>
              <a:t>   (True?)</a:t>
            </a:r>
          </a:p>
          <a:p>
            <a:pPr marL="285750" lvl="0" indent="-285750"/>
            <a:endParaRPr lang="en-US" b="1" dirty="0" smtClean="0"/>
          </a:p>
          <a:p>
            <a:pPr marL="285750" lvl="0" indent="-285750"/>
            <a:endParaRPr lang="en-US" b="1" dirty="0"/>
          </a:p>
          <a:p>
            <a:pPr marL="285750" lvl="0" indent="-285750"/>
            <a:r>
              <a:rPr lang="en-US" b="1" dirty="0" smtClean="0"/>
              <a:t>Deductive:</a:t>
            </a:r>
            <a:r>
              <a:rPr lang="en-US" dirty="0"/>
              <a:t> </a:t>
            </a:r>
            <a:endParaRPr lang="en-US" dirty="0" smtClean="0"/>
          </a:p>
          <a:p>
            <a:pPr marL="285750" lvl="0" indent="-285750"/>
            <a:r>
              <a:rPr lang="en-US" dirty="0"/>
              <a:t>g</a:t>
            </a:r>
            <a:r>
              <a:rPr lang="en-US" dirty="0" smtClean="0"/>
              <a:t>eneral principles -&gt;</a:t>
            </a:r>
          </a:p>
          <a:p>
            <a:pPr marL="285750" lvl="0" indent="-285750"/>
            <a:r>
              <a:rPr lang="en-US" dirty="0"/>
              <a:t> </a:t>
            </a:r>
            <a:r>
              <a:rPr lang="en-US" dirty="0" smtClean="0"/>
              <a:t>   specific conclusion</a:t>
            </a:r>
          </a:p>
          <a:p>
            <a:pPr marL="285750" lvl="0" indent="-285750"/>
            <a:r>
              <a:rPr lang="en-US" dirty="0"/>
              <a:t> </a:t>
            </a:r>
            <a:r>
              <a:rPr lang="en-US" dirty="0" smtClean="0"/>
              <a:t>    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8205" y="1163204"/>
            <a:ext cx="371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MNIST Dataset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0" y="2444937"/>
            <a:ext cx="8313798" cy="3563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964" y="1782503"/>
            <a:ext cx="73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(Mixed)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National Institute of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Standards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1243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8205" y="1163204"/>
            <a:ext cx="371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MNIST Dataset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964" y="1782503"/>
            <a:ext cx="73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(Mixed)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National Institute of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Standards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5022" y="2517422"/>
            <a:ext cx="7394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Mixed from previously collected NIST dataset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ormalized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(20x20 pixel)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anti-aliased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American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Census Bureau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employees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American High School students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60,000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images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10,000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testing images.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9171" y="5293775"/>
            <a:ext cx="3951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Goal: 98.30</a:t>
            </a:r>
            <a:r>
              <a:rPr lang="en-US" sz="2200" b="1" smtClean="0">
                <a:latin typeface="Courier New" charset="0"/>
                <a:ea typeface="Courier New" charset="0"/>
                <a:cs typeface="Courier New" charset="0"/>
              </a:rPr>
              <a:t>%+ Accuracy</a:t>
            </a:r>
          </a:p>
          <a:p>
            <a:pPr algn="ctr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Error: +/- 0.70%</a:t>
            </a:r>
            <a:endParaRPr lang="en-US" sz="2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7833" y="982581"/>
            <a:ext cx="27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A Real Neuron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6469" y="6144155"/>
            <a:ext cx="384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x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100,000,000,000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666" y="1830382"/>
            <a:ext cx="69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Spike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Train -------------------------&gt;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Choo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choo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!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1" y="2368159"/>
            <a:ext cx="7966576" cy="34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2455</TotalTime>
  <Words>245</Words>
  <Application>Microsoft Macintosh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Courier New</vt:lpstr>
      <vt:lpstr>Arial</vt:lpstr>
      <vt:lpstr> Black </vt:lpstr>
      <vt:lpstr>PowerPoint Presentation</vt:lpstr>
      <vt:lpstr>PowerPoint Presentation</vt:lpstr>
      <vt:lpstr>PowerPoint Presentation</vt:lpstr>
      <vt:lpstr>PowerPoint Presentation</vt:lpstr>
      <vt:lpstr>Solving MNIST 1/3: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eBay, Inc.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Suggestion:</dc:title>
  <dc:creator>Hoffman, Abe</dc:creator>
  <cp:lastModifiedBy>Microsoft Office User</cp:lastModifiedBy>
  <cp:revision>97</cp:revision>
  <dcterms:created xsi:type="dcterms:W3CDTF">2016-05-27T19:35:17Z</dcterms:created>
  <dcterms:modified xsi:type="dcterms:W3CDTF">2016-08-27T10:13:28Z</dcterms:modified>
</cp:coreProperties>
</file>