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bZ/092FS+PZHGqeEjmoAx/J8O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59D85-82F4-428A-AA10-221A11F0CC8C}">
  <a:tblStyle styleId="{1EB59D85-82F4-428A-AA10-221A11F0CC8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1"/>
          <p:cNvSpPr>
            <a:spLocks noGrp="1"/>
          </p:cNvSpPr>
          <p:nvPr>
            <p:ph type="pic" idx="2"/>
          </p:nvPr>
        </p:nvSpPr>
        <p:spPr>
          <a:xfrm>
            <a:off x="5183188" y="987425"/>
            <a:ext cx="6172200" cy="4873625"/>
          </a:xfrm>
          <a:prstGeom prst="rect">
            <a:avLst/>
          </a:prstGeom>
          <a:noFill/>
          <a:ln>
            <a:noFill/>
          </a:ln>
        </p:spPr>
      </p:sp>
      <p:sp>
        <p:nvSpPr>
          <p:cNvPr id="33" name="Google Shape;33;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7" name="Google Shape;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7313930" y="4672965"/>
            <a:ext cx="4335780" cy="150939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Brlide</a:t>
            </a:r>
            <a:r>
              <a:rPr lang="en-US" sz="1800" dirty="0">
                <a:solidFill>
                  <a:srgbClr val="262626"/>
                </a:solidFill>
                <a:latin typeface="Times New Roman"/>
                <a:ea typeface="Times New Roman"/>
                <a:cs typeface="Times New Roman"/>
                <a:sym typeface="Times New Roman"/>
              </a:rPr>
              <a:t> Ankitha             (700758855)</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Srikanth Reddy </a:t>
            </a:r>
            <a:r>
              <a:rPr lang="en-US" sz="1800" dirty="0" err="1">
                <a:solidFill>
                  <a:srgbClr val="262626"/>
                </a:solidFill>
                <a:latin typeface="Times New Roman"/>
                <a:ea typeface="Times New Roman"/>
                <a:cs typeface="Times New Roman"/>
                <a:sym typeface="Times New Roman"/>
              </a:rPr>
              <a:t>Sagili</a:t>
            </a:r>
            <a:r>
              <a:rPr lang="en-US" sz="1800" dirty="0">
                <a:solidFill>
                  <a:srgbClr val="262626"/>
                </a:solidFill>
                <a:latin typeface="Times New Roman"/>
                <a:ea typeface="Times New Roman"/>
                <a:cs typeface="Times New Roman"/>
                <a:sym typeface="Times New Roman"/>
              </a:rPr>
              <a:t> (700759937)</a:t>
            </a:r>
          </a:p>
          <a:p>
            <a:pPr marL="0" lvl="0" indent="0" algn="l" rtl="0">
              <a:lnSpc>
                <a:spcPct val="90000"/>
              </a:lnSpc>
              <a:spcBef>
                <a:spcPts val="0"/>
              </a:spcBef>
              <a:spcAft>
                <a:spcPts val="0"/>
              </a:spcAft>
              <a:buClr>
                <a:srgbClr val="262626"/>
              </a:buClr>
              <a:buSzPts val="1800"/>
              <a:buNone/>
            </a:pPr>
            <a:r>
              <a:rPr lang="en-US" sz="1800" dirty="0" err="1">
                <a:solidFill>
                  <a:srgbClr val="262626"/>
                </a:solidFill>
                <a:latin typeface="Times New Roman"/>
                <a:ea typeface="Times New Roman"/>
                <a:cs typeface="Times New Roman"/>
                <a:sym typeface="Times New Roman"/>
              </a:rPr>
              <a:t>Humani</a:t>
            </a:r>
            <a:r>
              <a:rPr lang="en-US" sz="1800" dirty="0">
                <a:solidFill>
                  <a:srgbClr val="262626"/>
                </a:solidFill>
                <a:latin typeface="Times New Roman"/>
                <a:ea typeface="Times New Roman"/>
                <a:cs typeface="Times New Roman"/>
                <a:sym typeface="Times New Roman"/>
              </a:rPr>
              <a:t> </a:t>
            </a:r>
            <a:r>
              <a:rPr lang="en-US" sz="1800" dirty="0" err="1">
                <a:solidFill>
                  <a:srgbClr val="262626"/>
                </a:solidFill>
                <a:latin typeface="Times New Roman"/>
                <a:ea typeface="Times New Roman"/>
                <a:cs typeface="Times New Roman"/>
                <a:sym typeface="Times New Roman"/>
              </a:rPr>
              <a:t>Korem</a:t>
            </a:r>
            <a:r>
              <a:rPr lang="en-US" sz="1800" dirty="0">
                <a:solidFill>
                  <a:srgbClr val="262626"/>
                </a:solidFill>
                <a:latin typeface="Times New Roman"/>
                <a:ea typeface="Times New Roman"/>
                <a:cs typeface="Times New Roman"/>
                <a:sym typeface="Times New Roman"/>
              </a:rPr>
              <a:t>            (700743926)</a:t>
            </a:r>
          </a:p>
          <a:p>
            <a:pPr marL="0" lvl="0" indent="0" algn="l" rtl="0">
              <a:lnSpc>
                <a:spcPct val="90000"/>
              </a:lnSpc>
              <a:spcBef>
                <a:spcPts val="0"/>
              </a:spcBef>
              <a:spcAft>
                <a:spcPts val="0"/>
              </a:spcAft>
              <a:buClr>
                <a:srgbClr val="262626"/>
              </a:buClr>
              <a:buSzPts val="1800"/>
              <a:buNone/>
            </a:pPr>
            <a:r>
              <a:rPr lang="en-US" sz="1800" dirty="0">
                <a:solidFill>
                  <a:srgbClr val="262626"/>
                </a:solidFill>
                <a:latin typeface="Times New Roman"/>
                <a:ea typeface="Times New Roman"/>
                <a:cs typeface="Times New Roman"/>
                <a:sym typeface="Times New Roman"/>
              </a:rPr>
              <a:t>Revathi </a:t>
            </a:r>
            <a:r>
              <a:rPr lang="en-US" sz="1800" dirty="0" err="1">
                <a:solidFill>
                  <a:srgbClr val="262626"/>
                </a:solidFill>
                <a:latin typeface="Times New Roman"/>
                <a:ea typeface="Times New Roman"/>
                <a:cs typeface="Times New Roman"/>
                <a:sym typeface="Times New Roman"/>
              </a:rPr>
              <a:t>Atchi</a:t>
            </a:r>
            <a:r>
              <a:rPr lang="en-US" sz="1800" dirty="0">
                <a:solidFill>
                  <a:srgbClr val="262626"/>
                </a:solidFill>
                <a:latin typeface="Times New Roman"/>
                <a:ea typeface="Times New Roman"/>
                <a:cs typeface="Times New Roman"/>
                <a:sym typeface="Times New Roman"/>
              </a:rPr>
              <a:t>                (700742168)</a:t>
            </a:r>
            <a:endParaRPr sz="1800" dirty="0">
              <a:solidFill>
                <a:srgbClr val="262626"/>
              </a:solidFill>
              <a:latin typeface="Times New Roman"/>
              <a:ea typeface="Times New Roman"/>
              <a:cs typeface="Times New Roman"/>
              <a:sym typeface="Times New Roman"/>
            </a:endParaRPr>
          </a:p>
        </p:txBody>
      </p:sp>
      <p:sp>
        <p:nvSpPr>
          <p:cNvPr id="86" name="Google Shape;86;p1"/>
          <p:cNvSpPr txBox="1"/>
          <p:nvPr/>
        </p:nvSpPr>
        <p:spPr>
          <a:xfrm>
            <a:off x="1172210" y="497205"/>
            <a:ext cx="9847580" cy="26765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Project </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Presentation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dirty="0">
                <a:solidFill>
                  <a:schemeClr val="dk1"/>
                </a:solidFill>
                <a:latin typeface="Times New Roman"/>
                <a:ea typeface="Times New Roman"/>
                <a:cs typeface="Times New Roman"/>
                <a:sym typeface="Times New Roman"/>
              </a:rPr>
              <a:t>on</a:t>
            </a:r>
            <a:endParaRPr sz="2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BRAIN TUMOR CLASSIFICATION USING MR IMAGES AND TRANSFER LEARNING</a:t>
            </a:r>
            <a:endParaRPr sz="2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1428115" y="476250"/>
            <a:ext cx="5797550" cy="95186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Model Implementation</a:t>
            </a:r>
            <a:br>
              <a:rPr lang="en-US" b="1">
                <a:latin typeface="Times New Roman"/>
                <a:ea typeface="Times New Roman"/>
                <a:cs typeface="Times New Roman"/>
                <a:sym typeface="Times New Roman"/>
              </a:rPr>
            </a:br>
            <a:endParaRPr/>
          </a:p>
        </p:txBody>
      </p:sp>
      <p:sp>
        <p:nvSpPr>
          <p:cNvPr id="141" name="Google Shape;141;p10"/>
          <p:cNvSpPr txBox="1">
            <a:spLocks noGrp="1"/>
          </p:cNvSpPr>
          <p:nvPr>
            <p:ph type="body" idx="1"/>
          </p:nvPr>
        </p:nvSpPr>
        <p:spPr>
          <a:xfrm>
            <a:off x="1094105" y="1428115"/>
            <a:ext cx="10220960" cy="5120005"/>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Loading the dataset</a:t>
            </a:r>
            <a:r>
              <a:rPr lang="en-US" sz="1800">
                <a:latin typeface="Times New Roman"/>
                <a:ea typeface="Times New Roman"/>
                <a:cs typeface="Times New Roman"/>
                <a:sym typeface="Times New Roman"/>
              </a:rPr>
              <a:t>: The first step is to load the dataset into memory. This can be done using Python libraries such as NumPy or Pandas. The dataset should be divided into training and test sets.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Augmentation and image pre-procesing</a:t>
            </a:r>
            <a:r>
              <a:rPr lang="en-US" sz="1800">
                <a:latin typeface="Times New Roman"/>
                <a:ea typeface="Times New Roman"/>
                <a:cs typeface="Times New Roman"/>
                <a:sym typeface="Times New Roman"/>
              </a:rPr>
              <a:t>: Data augmentation techniques such as and cropping can be used to artificially increase the size of the dataset and reduce overfitting. This step can be done using Python libraries such as Keras or OpenCV.</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Feature extraction</a:t>
            </a:r>
            <a:r>
              <a:rPr lang="en-US" sz="1800">
                <a:latin typeface="Times New Roman"/>
                <a:ea typeface="Times New Roman"/>
                <a:cs typeface="Times New Roman"/>
                <a:sym typeface="Times New Roman"/>
              </a:rPr>
              <a:t>: Feature extraction involves extracting important features from the images that can help in distinguishing between different types of tumors. This can be done using pre-trained models such as VGG16 or InceptionV3, which have been trained on large datasets of images and can extract meaningful features from the input images.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Classification</a:t>
            </a:r>
            <a:r>
              <a:rPr lang="en-US" sz="1800">
                <a:latin typeface="Times New Roman"/>
                <a:ea typeface="Times New Roman"/>
                <a:cs typeface="Times New Roman"/>
                <a:sym typeface="Times New Roman"/>
              </a:rPr>
              <a:t>: Once the features have been extracted, a classification model can be trained to classify the images into different tumor types.</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a:latin typeface="Times New Roman"/>
                <a:ea typeface="Times New Roman"/>
                <a:cs typeface="Times New Roman"/>
                <a:sym typeface="Times New Roman"/>
              </a:rPr>
              <a:t>Further classification of tumor type</a:t>
            </a:r>
            <a:r>
              <a:rPr lang="en-US" sz="1800">
                <a:latin typeface="Times New Roman"/>
                <a:ea typeface="Times New Roman"/>
                <a:cs typeface="Times New Roman"/>
                <a:sym typeface="Times New Roman"/>
              </a:rPr>
              <a:t>: After the images have been classified into different tumor types, further classification can be done to identify the specific type of tumor.</a:t>
            </a:r>
            <a:endParaRPr sz="1800">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Overall, this process involves loading the dataset, augmenting the data, extracting important features, classifying the images to identify if there is a tumor or not, and further classifying the specific types of tumor if there is a tumor. This process requires a combination of image processing, machine learning, and deep learning techniques and can be computationally intensive.</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Data Description</a:t>
            </a:r>
            <a:endParaRPr sz="3600">
              <a:latin typeface="Times New Roman"/>
              <a:ea typeface="Times New Roman"/>
              <a:cs typeface="Times New Roman"/>
              <a:sym typeface="Times New Roman"/>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92929"/>
              </a:buClr>
              <a:buSzPts val="1800"/>
              <a:buChar char="•"/>
            </a:pPr>
            <a:r>
              <a:rPr lang="en-US" sz="1800">
                <a:solidFill>
                  <a:srgbClr val="292929"/>
                </a:solidFill>
                <a:latin typeface="Times New Roman"/>
                <a:ea typeface="Times New Roman"/>
                <a:cs typeface="Times New Roman"/>
                <a:sym typeface="Times New Roman"/>
              </a:rPr>
              <a:t>There were 4 distinct classes in the dataset — Glioma, Meningioma, Pituitary Tumor, and a baseline case of No Tumor. The dataset consists of 5,712 images in the training set and 1,311 images in the test set.</a:t>
            </a: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Sample Images:</a:t>
            </a:r>
            <a:endParaRPr sz="1800">
              <a:latin typeface="Times New Roman"/>
              <a:ea typeface="Times New Roman"/>
              <a:cs typeface="Times New Roman"/>
              <a:sym typeface="Times New Roman"/>
            </a:endParaRPr>
          </a:p>
        </p:txBody>
      </p:sp>
      <p:pic>
        <p:nvPicPr>
          <p:cNvPr id="148" name="Google Shape;148;p11"/>
          <p:cNvPicPr preferRelativeResize="0"/>
          <p:nvPr/>
        </p:nvPicPr>
        <p:blipFill rotWithShape="1">
          <a:blip r:embed="rId3">
            <a:alphaModFix/>
          </a:blip>
          <a:srcRect r="22071"/>
          <a:stretch/>
        </p:blipFill>
        <p:spPr>
          <a:xfrm>
            <a:off x="1525270" y="3078480"/>
            <a:ext cx="5372100" cy="2829560"/>
          </a:xfrm>
          <a:prstGeom prst="rect">
            <a:avLst/>
          </a:prstGeom>
          <a:noFill/>
          <a:ln>
            <a:noFill/>
          </a:ln>
        </p:spPr>
      </p:pic>
      <p:pic>
        <p:nvPicPr>
          <p:cNvPr id="149" name="Google Shape;149;p11" descr="SIZE_PIE"/>
          <p:cNvPicPr preferRelativeResize="0">
            <a:picLocks noGrp="1"/>
          </p:cNvPicPr>
          <p:nvPr>
            <p:ph type="body" idx="1"/>
          </p:nvPr>
        </p:nvPicPr>
        <p:blipFill rotWithShape="1">
          <a:blip r:embed="rId4">
            <a:alphaModFix/>
          </a:blip>
          <a:srcRect/>
          <a:stretch/>
        </p:blipFill>
        <p:spPr>
          <a:xfrm>
            <a:off x="7235190" y="3060065"/>
            <a:ext cx="3799205" cy="2866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CNN Model</a:t>
            </a:r>
            <a:endParaRPr>
              <a:latin typeface="Times New Roman"/>
              <a:ea typeface="Times New Roman"/>
              <a:cs typeface="Times New Roman"/>
              <a:sym typeface="Times New Roman"/>
            </a:endParaRPr>
          </a:p>
        </p:txBody>
      </p:sp>
      <p:sp>
        <p:nvSpPr>
          <p:cNvPr id="155" name="Google Shape;15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Convolutional Neural Network consists of multiple layers of interconnected neurons.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Each layer of the network contains multiple neurons.The connections between neurons are represented by weights.</a:t>
            </a:r>
            <a:endParaRPr sz="2400" b="0">
              <a:solidFill>
                <a:srgbClr val="000000"/>
              </a:solidFill>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The network is trained using the backpropagation algorithm, which adjusts the weights and baises.</a:t>
            </a:r>
            <a:endParaRPr sz="2400" b="0">
              <a:solidFill>
                <a:srgbClr val="000000"/>
              </a:solidFill>
              <a:latin typeface="Times New Roman"/>
              <a:ea typeface="Times New Roman"/>
              <a:cs typeface="Times New Roman"/>
              <a:sym typeface="Times New Roman"/>
            </a:endParaRPr>
          </a:p>
          <a:p>
            <a:pPr marL="228600" lvl="0" indent="-76200" algn="just" rtl="0">
              <a:lnSpc>
                <a:spcPct val="100000"/>
              </a:lnSpc>
              <a:spcBef>
                <a:spcPts val="1000"/>
              </a:spcBef>
              <a:spcAft>
                <a:spcPts val="0"/>
              </a:spcAft>
              <a:buClr>
                <a:schemeClr val="dk1"/>
              </a:buClr>
              <a:buSzPts val="2400"/>
              <a:buFont typeface="Noto Sans Symbols"/>
              <a:buNone/>
            </a:pPr>
            <a:endParaRPr sz="2400" b="0">
              <a:solidFill>
                <a:srgbClr val="000000"/>
              </a:solidFill>
              <a:latin typeface="Times New Roman"/>
              <a:ea typeface="Times New Roman"/>
              <a:cs typeface="Times New Roman"/>
              <a:sym typeface="Times New Roman"/>
            </a:endParaRPr>
          </a:p>
        </p:txBody>
      </p:sp>
      <p:pic>
        <p:nvPicPr>
          <p:cNvPr id="156" name="Google Shape;156;p12" descr="C:\Users\Admin\Downloads\cnn,vgg,v3\cnn_architechture.png"/>
          <p:cNvPicPr preferRelativeResize="0">
            <a:picLocks noGrp="1"/>
          </p:cNvPicPr>
          <p:nvPr>
            <p:ph type="body" idx="2"/>
          </p:nvPr>
        </p:nvPicPr>
        <p:blipFill rotWithShape="1">
          <a:blip r:embed="rId3">
            <a:alphaModFix/>
          </a:blip>
          <a:srcRect/>
          <a:stretch/>
        </p:blipFill>
        <p:spPr>
          <a:xfrm>
            <a:off x="6833235" y="132715"/>
            <a:ext cx="3957955" cy="6044565"/>
          </a:xfrm>
          <a:prstGeom prst="rect">
            <a:avLst/>
          </a:prstGeom>
          <a:noFill/>
          <a:ln>
            <a:noFill/>
          </a:ln>
        </p:spPr>
      </p:pic>
      <p:sp>
        <p:nvSpPr>
          <p:cNvPr id="157" name="Google Shape;157;p12"/>
          <p:cNvSpPr txBox="1"/>
          <p:nvPr/>
        </p:nvSpPr>
        <p:spPr>
          <a:xfrm>
            <a:off x="7828915" y="6339205"/>
            <a:ext cx="19672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838200" y="365125"/>
            <a:ext cx="43078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VGG16 Model </a:t>
            </a:r>
            <a:endParaRPr sz="3600" b="1">
              <a:latin typeface="Times New Roman"/>
              <a:ea typeface="Times New Roman"/>
              <a:cs typeface="Times New Roman"/>
              <a:sym typeface="Times New Roman"/>
            </a:endParaRPr>
          </a:p>
        </p:txBody>
      </p:sp>
      <p:pic>
        <p:nvPicPr>
          <p:cNvPr id="163" name="Google Shape;163;p13" descr="C:\Users\Admin\Downloads\cnn,vgg,v3\vgg_architechture.png"/>
          <p:cNvPicPr preferRelativeResize="0">
            <a:picLocks noGrp="1"/>
          </p:cNvPicPr>
          <p:nvPr>
            <p:ph type="body" idx="1"/>
          </p:nvPr>
        </p:nvPicPr>
        <p:blipFill rotWithShape="1">
          <a:blip r:embed="rId3">
            <a:alphaModFix/>
          </a:blip>
          <a:srcRect/>
          <a:stretch/>
        </p:blipFill>
        <p:spPr>
          <a:xfrm>
            <a:off x="6482715" y="193040"/>
            <a:ext cx="4793615" cy="6177280"/>
          </a:xfrm>
          <a:prstGeom prst="rect">
            <a:avLst/>
          </a:prstGeom>
          <a:noFill/>
          <a:ln>
            <a:noFill/>
          </a:ln>
        </p:spPr>
      </p:pic>
      <p:sp>
        <p:nvSpPr>
          <p:cNvPr id="164" name="Google Shape;164;p13"/>
          <p:cNvSpPr txBox="1"/>
          <p:nvPr/>
        </p:nvSpPr>
        <p:spPr>
          <a:xfrm>
            <a:off x="7941945" y="6489700"/>
            <a:ext cx="20561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architechture</a:t>
            </a:r>
            <a:endParaRPr sz="1800">
              <a:solidFill>
                <a:schemeClr val="dk1"/>
              </a:solidFill>
              <a:latin typeface="Times New Roman"/>
              <a:ea typeface="Times New Roman"/>
              <a:cs typeface="Times New Roman"/>
              <a:sym typeface="Times New Roman"/>
            </a:endParaRPr>
          </a:p>
        </p:txBody>
      </p:sp>
      <p:sp>
        <p:nvSpPr>
          <p:cNvPr id="165" name="Google Shape;165;p13"/>
          <p:cNvSpPr txBox="1"/>
          <p:nvPr/>
        </p:nvSpPr>
        <p:spPr>
          <a:xfrm>
            <a:off x="838200" y="1613535"/>
            <a:ext cx="5467985" cy="329184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has 16 layers, including 13 convolution layers and 3 fully connected layers.</a:t>
            </a:r>
            <a:endParaRPr sz="2000" b="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The convolution layers in VGG16 have a small receptive field of 3x3 pixels.</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VGG16 uses max pooling with 2x2 filters size and a stride of 2 to downsample the features maps and reduce the dimensionally of input.</a:t>
            </a:r>
            <a:endParaRPr sz="2000">
              <a:solidFill>
                <a:srgbClr val="000000"/>
              </a:solidFill>
              <a:latin typeface="Times New Roman"/>
              <a:ea typeface="Times New Roman"/>
              <a:cs typeface="Times New Roman"/>
              <a:sym typeface="Times New Roman"/>
            </a:endParaRPr>
          </a:p>
          <a:p>
            <a:pPr marL="342900" marR="0" lvl="0" indent="-342900" algn="just" rtl="0">
              <a:lnSpc>
                <a:spcPct val="130000"/>
              </a:lnSpc>
              <a:spcBef>
                <a:spcPts val="0"/>
              </a:spcBef>
              <a:spcAft>
                <a:spcPts val="0"/>
              </a:spcAft>
              <a:buClr>
                <a:srgbClr val="000000"/>
              </a:buClr>
              <a:buSzPts val="2000"/>
              <a:buFont typeface="Noto Sans Symbols"/>
              <a:buChar char="⮚"/>
            </a:pPr>
            <a:r>
              <a:rPr lang="en-US" sz="2000">
                <a:solidFill>
                  <a:srgbClr val="000000"/>
                </a:solidFill>
                <a:latin typeface="Times New Roman"/>
                <a:ea typeface="Times New Roman"/>
                <a:cs typeface="Times New Roman"/>
                <a:sym typeface="Times New Roman"/>
              </a:rPr>
              <a:t>Input image size is 224x224 in RGB format.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InveptionV3 Model</a:t>
            </a:r>
            <a:endParaRPr>
              <a:latin typeface="Times New Roman"/>
              <a:ea typeface="Times New Roman"/>
              <a:cs typeface="Times New Roman"/>
              <a:sym typeface="Times New Roman"/>
            </a:endParaRPr>
          </a:p>
        </p:txBody>
      </p:sp>
      <p:sp>
        <p:nvSpPr>
          <p:cNvPr id="171" name="Google Shape;17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It has 48 layers.Input images of size 229x229 pixels.</a:t>
            </a:r>
            <a:endParaRPr b="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Uses auxiliary classifiers at intermediate layers of the network to encourage to learn more discriminating features.</a:t>
            </a:r>
            <a:endParaRPr>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Font typeface="Noto Sans Symbols"/>
              <a:buChar char="⮚"/>
            </a:pPr>
            <a:r>
              <a:rPr lang="en-US">
                <a:solidFill>
                  <a:srgbClr val="000000"/>
                </a:solidFill>
                <a:latin typeface="Times New Roman"/>
                <a:ea typeface="Times New Roman"/>
                <a:cs typeface="Times New Roman"/>
                <a:sym typeface="Times New Roman"/>
              </a:rPr>
              <a:t>Batch normalization is used to normalize the inputs to each layer.</a:t>
            </a:r>
            <a:endParaRPr/>
          </a:p>
        </p:txBody>
      </p:sp>
      <p:pic>
        <p:nvPicPr>
          <p:cNvPr id="172" name="Google Shape;172;p14" descr="C:\Users\Admin\Downloads\cnn,vgg,v3\inception_architechture.png"/>
          <p:cNvPicPr preferRelativeResize="0">
            <a:picLocks noGrp="1"/>
          </p:cNvPicPr>
          <p:nvPr>
            <p:ph type="body" idx="2"/>
          </p:nvPr>
        </p:nvPicPr>
        <p:blipFill rotWithShape="1">
          <a:blip r:embed="rId3">
            <a:alphaModFix/>
          </a:blip>
          <a:srcRect/>
          <a:stretch/>
        </p:blipFill>
        <p:spPr>
          <a:xfrm>
            <a:off x="6935470" y="325120"/>
            <a:ext cx="4051300" cy="5852160"/>
          </a:xfrm>
          <a:prstGeom prst="rect">
            <a:avLst/>
          </a:prstGeom>
          <a:noFill/>
          <a:ln>
            <a:noFill/>
          </a:ln>
        </p:spPr>
      </p:pic>
      <p:sp>
        <p:nvSpPr>
          <p:cNvPr id="173" name="Google Shape;173;p14"/>
          <p:cNvSpPr txBox="1"/>
          <p:nvPr/>
        </p:nvSpPr>
        <p:spPr>
          <a:xfrm>
            <a:off x="7708265" y="6329045"/>
            <a:ext cx="26276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Architechture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2806065" y="-161290"/>
            <a:ext cx="530098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System Workflow</a:t>
            </a:r>
            <a:endParaRPr>
              <a:latin typeface="Times New Roman"/>
              <a:ea typeface="Times New Roman"/>
              <a:cs typeface="Times New Roman"/>
              <a:sym typeface="Times New Roman"/>
            </a:endParaRPr>
          </a:p>
        </p:txBody>
      </p:sp>
      <p:pic>
        <p:nvPicPr>
          <p:cNvPr id="179" name="Google Shape;179;p15" descr="proposed_block"/>
          <p:cNvPicPr preferRelativeResize="0">
            <a:picLocks noGrp="1"/>
          </p:cNvPicPr>
          <p:nvPr>
            <p:ph type="body" idx="1"/>
          </p:nvPr>
        </p:nvPicPr>
        <p:blipFill rotWithShape="1">
          <a:blip r:embed="rId3">
            <a:alphaModFix/>
          </a:blip>
          <a:srcRect/>
          <a:stretch/>
        </p:blipFill>
        <p:spPr>
          <a:xfrm>
            <a:off x="2873375" y="832485"/>
            <a:ext cx="6858000" cy="60255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13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SEQUENCE</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DIAGRAM</a:t>
            </a:r>
            <a:endParaRPr>
              <a:latin typeface="Times New Roman"/>
              <a:ea typeface="Times New Roman"/>
              <a:cs typeface="Times New Roman"/>
              <a:sym typeface="Times New Roman"/>
            </a:endParaRPr>
          </a:p>
        </p:txBody>
      </p:sp>
      <p:pic>
        <p:nvPicPr>
          <p:cNvPr id="185" name="Google Shape;185;p16"/>
          <p:cNvPicPr preferRelativeResize="0">
            <a:picLocks noGrp="1"/>
          </p:cNvPicPr>
          <p:nvPr>
            <p:ph type="body" idx="1"/>
          </p:nvPr>
        </p:nvPicPr>
        <p:blipFill rotWithShape="1">
          <a:blip r:embed="rId3">
            <a:alphaModFix/>
          </a:blip>
          <a:srcRect b="1599"/>
          <a:stretch/>
        </p:blipFill>
        <p:spPr>
          <a:xfrm>
            <a:off x="3392805" y="0"/>
            <a:ext cx="861695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629285"/>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Performance metrics</a:t>
            </a:r>
            <a:endParaRPr/>
          </a:p>
        </p:txBody>
      </p:sp>
      <p:sp>
        <p:nvSpPr>
          <p:cNvPr id="191" name="Google Shape;191;p17"/>
          <p:cNvSpPr txBox="1"/>
          <p:nvPr/>
        </p:nvSpPr>
        <p:spPr>
          <a:xfrm>
            <a:off x="708025" y="1879600"/>
            <a:ext cx="10836275" cy="4323080"/>
          </a:xfrm>
          <a:prstGeom prst="rect">
            <a:avLst/>
          </a:prstGeom>
          <a:noFill/>
          <a:ln>
            <a:noFill/>
          </a:ln>
        </p:spPr>
        <p:txBody>
          <a:bodyPr spcFirstLastPara="1" wrap="square" lIns="91425" tIns="45700" rIns="91425" bIns="45700" anchor="t" anchorCtr="0">
            <a:spAutoFit/>
          </a:bodyPr>
          <a:lstStyle/>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metrics we have used for the evaluation of our model are:</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Accuracy= (TN+TP)/ (TN+FP+FN+TP)      (1) </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Precision=TP/ (FP+TP)                                  (2)</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Recall=TP/ (TP+FN)                                   (3)</a:t>
            </a:r>
            <a:endParaRPr sz="2000">
              <a:solidFill>
                <a:schemeClr val="dk1"/>
              </a:solidFill>
              <a:latin typeface="Times New Roman"/>
              <a:ea typeface="Times New Roman"/>
              <a:cs typeface="Times New Roman"/>
              <a:sym typeface="Times New Roman"/>
            </a:endParaRPr>
          </a:p>
          <a:p>
            <a:pPr marL="0" marR="0" lvl="0" indent="-127000" algn="just" rtl="0">
              <a:lnSpc>
                <a:spcPct val="125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F1 score= TP/ (TP+1/2(FP+FN))                (4) </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Noto Sans Symbols"/>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Noto Sans Symbols"/>
              <a:buNone/>
            </a:pPr>
            <a:r>
              <a:rPr lang="en-US" sz="2000">
                <a:solidFill>
                  <a:schemeClr val="dk1"/>
                </a:solidFill>
                <a:latin typeface="Times New Roman"/>
                <a:ea typeface="Times New Roman"/>
                <a:cs typeface="Times New Roman"/>
                <a:sym typeface="Times New Roman"/>
              </a:rPr>
              <a:t>Where,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TP = True-positive,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TN = True-negative,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FP = False- positive,</a:t>
            </a:r>
            <a:endParaRPr sz="2000">
              <a:solidFill>
                <a:schemeClr val="dk1"/>
              </a:solidFill>
              <a:latin typeface="Times New Roman"/>
              <a:ea typeface="Times New Roman"/>
              <a:cs typeface="Times New Roman"/>
              <a:sym typeface="Times New Roman"/>
            </a:endParaRPr>
          </a:p>
          <a:p>
            <a:pPr marL="0" marR="0" lvl="0" indent="0" algn="just" rtl="0">
              <a:lnSpc>
                <a:spcPct val="125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 FN = False-negative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1143000" y="517525"/>
            <a:ext cx="603250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CNN Model Performance </a:t>
            </a:r>
            <a:endParaRPr sz="3600">
              <a:latin typeface="Times New Roman"/>
              <a:ea typeface="Times New Roman"/>
              <a:cs typeface="Times New Roman"/>
              <a:sym typeface="Times New Roman"/>
            </a:endParaRPr>
          </a:p>
        </p:txBody>
      </p:sp>
      <p:pic>
        <p:nvPicPr>
          <p:cNvPr id="197" name="Google Shape;197;p18" descr="cnn_graph"/>
          <p:cNvPicPr preferRelativeResize="0">
            <a:picLocks noGrp="1"/>
          </p:cNvPicPr>
          <p:nvPr>
            <p:ph type="body" idx="1"/>
          </p:nvPr>
        </p:nvPicPr>
        <p:blipFill rotWithShape="1">
          <a:blip r:embed="rId3">
            <a:alphaModFix/>
          </a:blip>
          <a:srcRect/>
          <a:stretch/>
        </p:blipFill>
        <p:spPr>
          <a:xfrm>
            <a:off x="838200" y="2715895"/>
            <a:ext cx="5181600" cy="2570480"/>
          </a:xfrm>
          <a:prstGeom prst="rect">
            <a:avLst/>
          </a:prstGeom>
          <a:noFill/>
          <a:ln>
            <a:noFill/>
          </a:ln>
        </p:spPr>
      </p:pic>
      <p:pic>
        <p:nvPicPr>
          <p:cNvPr id="198" name="Google Shape;198;p18" descr="cnn_confusion_matrix"/>
          <p:cNvPicPr preferRelativeResize="0">
            <a:picLocks noGrp="1"/>
          </p:cNvPicPr>
          <p:nvPr>
            <p:ph type="body" idx="2"/>
          </p:nvPr>
        </p:nvPicPr>
        <p:blipFill rotWithShape="1">
          <a:blip r:embed="rId4">
            <a:alphaModFix/>
          </a:blip>
          <a:srcRect/>
          <a:stretch/>
        </p:blipFill>
        <p:spPr>
          <a:xfrm>
            <a:off x="6449060" y="2559050"/>
            <a:ext cx="5353685" cy="2791460"/>
          </a:xfrm>
          <a:prstGeom prst="rect">
            <a:avLst/>
          </a:prstGeom>
          <a:noFill/>
          <a:ln>
            <a:noFill/>
          </a:ln>
        </p:spPr>
      </p:pic>
      <p:sp>
        <p:nvSpPr>
          <p:cNvPr id="199" name="Google Shape;199;p18"/>
          <p:cNvSpPr txBox="1"/>
          <p:nvPr/>
        </p:nvSpPr>
        <p:spPr>
          <a:xfrm>
            <a:off x="1692910" y="5659755"/>
            <a:ext cx="28943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Model Training History</a:t>
            </a:r>
            <a:endParaRPr sz="1800">
              <a:solidFill>
                <a:schemeClr val="dk1"/>
              </a:solidFill>
              <a:latin typeface="Times New Roman"/>
              <a:ea typeface="Times New Roman"/>
              <a:cs typeface="Times New Roman"/>
              <a:sym typeface="Times New Roman"/>
            </a:endParaRPr>
          </a:p>
        </p:txBody>
      </p:sp>
      <p:sp>
        <p:nvSpPr>
          <p:cNvPr id="200" name="Google Shape;200;p18"/>
          <p:cNvSpPr txBox="1"/>
          <p:nvPr/>
        </p:nvSpPr>
        <p:spPr>
          <a:xfrm>
            <a:off x="8072755" y="5659755"/>
            <a:ext cx="25323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CNN classification report</a:t>
            </a:r>
            <a:endParaRPr sz="1800">
              <a:solidFill>
                <a:schemeClr val="dk1"/>
              </a:solidFill>
              <a:latin typeface="Times New Roman"/>
              <a:ea typeface="Times New Roman"/>
              <a:cs typeface="Times New Roman"/>
              <a:sym typeface="Times New Roman"/>
            </a:endParaRPr>
          </a:p>
        </p:txBody>
      </p:sp>
      <p:sp>
        <p:nvSpPr>
          <p:cNvPr id="201" name="Google Shape;201;p18"/>
          <p:cNvSpPr txBox="1"/>
          <p:nvPr/>
        </p:nvSpPr>
        <p:spPr>
          <a:xfrm>
            <a:off x="1042670" y="1517015"/>
            <a:ext cx="10577830" cy="922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These metrics are calculated during the training and evaluation of the model using the model.compile() and model.fit() functions, and are displayed in the output during the training and evaluation phases. </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VGG16 Model Performance</a:t>
            </a:r>
            <a:endParaRPr>
              <a:latin typeface="Times New Roman"/>
              <a:ea typeface="Times New Roman"/>
              <a:cs typeface="Times New Roman"/>
              <a:sym typeface="Times New Roman"/>
            </a:endParaRPr>
          </a:p>
        </p:txBody>
      </p:sp>
      <p:pic>
        <p:nvPicPr>
          <p:cNvPr id="207" name="Google Shape;207;p19" descr="vgg_graph"/>
          <p:cNvPicPr preferRelativeResize="0">
            <a:picLocks noGrp="1"/>
          </p:cNvPicPr>
          <p:nvPr>
            <p:ph type="body" idx="1"/>
          </p:nvPr>
        </p:nvPicPr>
        <p:blipFill rotWithShape="1">
          <a:blip r:embed="rId3">
            <a:alphaModFix/>
          </a:blip>
          <a:srcRect/>
          <a:stretch/>
        </p:blipFill>
        <p:spPr>
          <a:xfrm>
            <a:off x="736600" y="2112010"/>
            <a:ext cx="5283200" cy="3189605"/>
          </a:xfrm>
          <a:prstGeom prst="rect">
            <a:avLst/>
          </a:prstGeom>
          <a:noFill/>
          <a:ln>
            <a:noFill/>
          </a:ln>
        </p:spPr>
      </p:pic>
      <p:pic>
        <p:nvPicPr>
          <p:cNvPr id="208" name="Google Shape;208;p19" descr="vgg_classification_report"/>
          <p:cNvPicPr preferRelativeResize="0">
            <a:picLocks noGrp="1"/>
          </p:cNvPicPr>
          <p:nvPr>
            <p:ph type="body" idx="2"/>
          </p:nvPr>
        </p:nvPicPr>
        <p:blipFill rotWithShape="1">
          <a:blip r:embed="rId4">
            <a:alphaModFix/>
          </a:blip>
          <a:srcRect/>
          <a:stretch/>
        </p:blipFill>
        <p:spPr>
          <a:xfrm>
            <a:off x="6242685" y="2112010"/>
            <a:ext cx="5607050" cy="3007360"/>
          </a:xfrm>
          <a:prstGeom prst="rect">
            <a:avLst/>
          </a:prstGeom>
          <a:noFill/>
          <a:ln>
            <a:noFill/>
          </a:ln>
        </p:spPr>
      </p:pic>
      <p:sp>
        <p:nvSpPr>
          <p:cNvPr id="209" name="Google Shape;209;p19"/>
          <p:cNvSpPr txBox="1"/>
          <p:nvPr/>
        </p:nvSpPr>
        <p:spPr>
          <a:xfrm>
            <a:off x="1896110" y="5436870"/>
            <a:ext cx="24307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Training history</a:t>
            </a:r>
            <a:endParaRPr sz="1800">
              <a:solidFill>
                <a:schemeClr val="dk1"/>
              </a:solidFill>
              <a:latin typeface="Times New Roman"/>
              <a:ea typeface="Times New Roman"/>
              <a:cs typeface="Times New Roman"/>
              <a:sym typeface="Times New Roman"/>
            </a:endParaRPr>
          </a:p>
        </p:txBody>
      </p:sp>
      <p:sp>
        <p:nvSpPr>
          <p:cNvPr id="210" name="Google Shape;210;p19"/>
          <p:cNvSpPr txBox="1"/>
          <p:nvPr/>
        </p:nvSpPr>
        <p:spPr>
          <a:xfrm>
            <a:off x="7799705" y="5358765"/>
            <a:ext cx="2824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VGG16 Classification report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95680" y="172720"/>
            <a:ext cx="10515600" cy="10115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Roles/</a:t>
            </a:r>
            <a:r>
              <a:rPr lang="en-US" dirty="0" err="1">
                <a:latin typeface="Times New Roman"/>
                <a:ea typeface="Times New Roman"/>
                <a:cs typeface="Times New Roman"/>
                <a:sym typeface="Times New Roman"/>
              </a:rPr>
              <a:t>Responsibilites</a:t>
            </a:r>
            <a:endParaRPr dirty="0">
              <a:latin typeface="Times New Roman"/>
              <a:ea typeface="Times New Roman"/>
              <a:cs typeface="Times New Roman"/>
              <a:sym typeface="Times New Roman"/>
            </a:endParaRPr>
          </a:p>
        </p:txBody>
      </p:sp>
      <p:sp>
        <p:nvSpPr>
          <p:cNvPr id="93" name="Google Shape;93;p2"/>
          <p:cNvSpPr txBox="1">
            <a:spLocks noGrp="1"/>
          </p:cNvSpPr>
          <p:nvPr>
            <p:ph type="body" idx="1"/>
          </p:nvPr>
        </p:nvSpPr>
        <p:spPr>
          <a:xfrm>
            <a:off x="1066800" y="1116330"/>
            <a:ext cx="10058400" cy="5243195"/>
          </a:xfrm>
          <a:prstGeom prst="rect">
            <a:avLst/>
          </a:prstGeom>
          <a:noFill/>
          <a:ln>
            <a:noFill/>
          </a:ln>
        </p:spPr>
        <p:txBody>
          <a:bodyPr spcFirstLastPara="1" wrap="square" lIns="91425" tIns="45700" rIns="91425" bIns="45700" anchor="t" anchorCtr="0">
            <a:normAutofit lnSpcReduction="10000"/>
          </a:bodyPr>
          <a:lstStyle/>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Methodology: </a:t>
            </a:r>
            <a:r>
              <a:rPr lang="en-US" sz="2000" dirty="0">
                <a:latin typeface="Times New Roman" panose="02020603050405020304" pitchFamily="18" charset="0"/>
                <a:cs typeface="Times New Roman" panose="02020603050405020304" pitchFamily="18" charset="0"/>
              </a:rPr>
              <a:t>Srikanth </a:t>
            </a:r>
            <a:r>
              <a:rPr lang="en-US" sz="2000" dirty="0" err="1">
                <a:latin typeface="Times New Roman" panose="02020603050405020304" pitchFamily="18" charset="0"/>
                <a:cs typeface="Times New Roman" panose="02020603050405020304" pitchFamily="18" charset="0"/>
              </a:rPr>
              <a:t>reddy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Sagili</a:t>
            </a:r>
            <a:r>
              <a:rPr lang="en-US" sz="2000" dirty="0">
                <a:latin typeface="Times New Roman" panose="02020603050405020304" pitchFamily="18" charset="0"/>
                <a:cs typeface="Times New Roman" panose="02020603050405020304" pitchFamily="18" charset="0"/>
              </a:rPr>
              <a:t> did </a:t>
            </a:r>
            <a:r>
              <a:rPr lang="en-US" sz="2000" dirty="0" err="1">
                <a:latin typeface="Times New Roman" panose="02020603050405020304" pitchFamily="18" charset="0"/>
                <a:cs typeface="Times New Roman" panose="02020603050405020304" pitchFamily="18" charset="0"/>
              </a:rPr>
              <a:t>methodogy</a:t>
            </a:r>
            <a:r>
              <a:rPr lang="en-US" sz="2000" dirty="0">
                <a:latin typeface="Times New Roman" panose="02020603050405020304" pitchFamily="18" charset="0"/>
                <a:cs typeface="Times New Roman" panose="02020603050405020304" pitchFamily="18" charset="0"/>
              </a:rPr>
              <a:t>. Conduct literature reviews to identify relevant research papers, methodologies, and state-of-the-art techniques in brain tumor classification.</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Preprocessing Data: </a:t>
            </a:r>
            <a:r>
              <a:rPr lang="en-US" sz="2000" dirty="0">
                <a:latin typeface="Times New Roman" panose="02020603050405020304" pitchFamily="18" charset="0"/>
                <a:cs typeface="Times New Roman" panose="02020603050405020304" pitchFamily="18" charset="0"/>
              </a:rPr>
              <a:t>Preprocessing of data was done by Ankitha . Develop scripts or pipelines for data preprocessing, including image cropping, normalization, and augmentation. Ensure the quality and consistency of the MRI image dataset for training and testing purposes.</a:t>
            </a:r>
          </a:p>
          <a:p>
            <a:pPr marL="480441" lvl="0" algn="l" rtl="0">
              <a:lnSpc>
                <a:spcPct val="140000"/>
              </a:lnSpc>
              <a:spcBef>
                <a:spcPts val="1000"/>
              </a:spcBef>
              <a:spcAft>
                <a:spcPts val="0"/>
              </a:spcAft>
              <a:buClr>
                <a:schemeClr val="dk1"/>
              </a:buClr>
              <a:buSzPct val="1000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Deep Learning Techniques: </a:t>
            </a:r>
            <a:r>
              <a:rPr lang="en-US" sz="2000" dirty="0">
                <a:latin typeface="Times New Roman" panose="02020603050405020304" pitchFamily="18" charset="0"/>
                <a:cs typeface="Times New Roman" panose="02020603050405020304" pitchFamily="18" charset="0"/>
              </a:rPr>
              <a:t>Humani and Revathi came up with Design and develop the deep learning model architecture for brain tumor classification using Convolutional Neural Networks (CNNs).Preprocess and augment the MRI image dataset to improve the model's accuracy and </a:t>
            </a:r>
            <a:r>
              <a:rPr lang="en-US" sz="2000" dirty="0" err="1">
                <a:latin typeface="Times New Roman" panose="02020603050405020304" pitchFamily="18" charset="0"/>
                <a:cs typeface="Times New Roman" panose="02020603050405020304" pitchFamily="18" charset="0"/>
              </a:rPr>
              <a:t>robustness.Implement</a:t>
            </a:r>
            <a:r>
              <a:rPr lang="en-US" sz="2000" dirty="0">
                <a:latin typeface="Times New Roman" panose="02020603050405020304" pitchFamily="18" charset="0"/>
                <a:cs typeface="Times New Roman" panose="02020603050405020304" pitchFamily="18" charset="0"/>
              </a:rPr>
              <a:t> transfer learning techniques using pre-trained models such as VGG16 and InceptionV3 to extract deep features from MRI images.</a:t>
            </a:r>
          </a:p>
          <a:p>
            <a:pPr marL="228600" lvl="0" indent="-91059" algn="l" rtl="0">
              <a:lnSpc>
                <a:spcPct val="140000"/>
              </a:lnSpc>
              <a:spcBef>
                <a:spcPts val="1000"/>
              </a:spcBef>
              <a:spcAft>
                <a:spcPts val="0"/>
              </a:spcAft>
              <a:buClr>
                <a:schemeClr val="dk1"/>
              </a:buClr>
              <a:buSzPct val="100000"/>
              <a:buFont typeface="Noto Sans Symbols"/>
              <a:buNone/>
            </a:pPr>
            <a:endParaRPr lang="en-US" sz="2000" dirty="0">
              <a:latin typeface="Times New Roman" panose="02020603050405020304" pitchFamily="18" charset="0"/>
              <a:cs typeface="Times New Roman" panose="02020603050405020304" pitchFamily="18" charset="0"/>
            </a:endParaRPr>
          </a:p>
          <a:p>
            <a:pPr marL="228600" lvl="0" indent="-91059" algn="l" rtl="0">
              <a:lnSpc>
                <a:spcPct val="140000"/>
              </a:lnSpc>
              <a:spcBef>
                <a:spcPts val="1000"/>
              </a:spcBef>
              <a:spcAft>
                <a:spcPts val="0"/>
              </a:spcAft>
              <a:buClr>
                <a:schemeClr val="dk1"/>
              </a:buClr>
              <a:buSzPct val="100000"/>
              <a:buFont typeface="Noto Sans Symbols"/>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InceptionV3</a:t>
            </a:r>
            <a:endParaRPr>
              <a:latin typeface="Times New Roman"/>
              <a:ea typeface="Times New Roman"/>
              <a:cs typeface="Times New Roman"/>
              <a:sym typeface="Times New Roman"/>
            </a:endParaRPr>
          </a:p>
        </p:txBody>
      </p:sp>
      <p:pic>
        <p:nvPicPr>
          <p:cNvPr id="216" name="Google Shape;216;p20" descr="inception_classification_report"/>
          <p:cNvPicPr preferRelativeResize="0">
            <a:picLocks noGrp="1"/>
          </p:cNvPicPr>
          <p:nvPr>
            <p:ph type="body" idx="1"/>
          </p:nvPr>
        </p:nvPicPr>
        <p:blipFill rotWithShape="1">
          <a:blip r:embed="rId3">
            <a:alphaModFix/>
          </a:blip>
          <a:srcRect/>
          <a:stretch/>
        </p:blipFill>
        <p:spPr>
          <a:xfrm>
            <a:off x="6181725" y="2489835"/>
            <a:ext cx="5688965" cy="2708910"/>
          </a:xfrm>
          <a:prstGeom prst="rect">
            <a:avLst/>
          </a:prstGeom>
          <a:noFill/>
          <a:ln>
            <a:noFill/>
          </a:ln>
        </p:spPr>
      </p:pic>
      <p:sp>
        <p:nvSpPr>
          <p:cNvPr id="217" name="Google Shape;217;p20"/>
          <p:cNvSpPr txBox="1"/>
          <p:nvPr/>
        </p:nvSpPr>
        <p:spPr>
          <a:xfrm>
            <a:off x="7890510" y="5396230"/>
            <a:ext cx="32054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InceptionV3 Classification report</a:t>
            </a:r>
            <a:endParaRPr sz="1800">
              <a:solidFill>
                <a:schemeClr val="dk1"/>
              </a:solidFill>
              <a:latin typeface="Calibri"/>
              <a:ea typeface="Calibri"/>
              <a:cs typeface="Calibri"/>
              <a:sym typeface="Calibri"/>
            </a:endParaRPr>
          </a:p>
        </p:txBody>
      </p:sp>
      <p:pic>
        <p:nvPicPr>
          <p:cNvPr id="218" name="Google Shape;218;p20" descr="inception_graph"/>
          <p:cNvPicPr preferRelativeResize="0">
            <a:picLocks noGrp="1"/>
          </p:cNvPicPr>
          <p:nvPr>
            <p:ph type="body" idx="2"/>
          </p:nvPr>
        </p:nvPicPr>
        <p:blipFill rotWithShape="1">
          <a:blip r:embed="rId4">
            <a:alphaModFix/>
          </a:blip>
          <a:srcRect/>
          <a:stretch/>
        </p:blipFill>
        <p:spPr>
          <a:xfrm>
            <a:off x="283845" y="2490470"/>
            <a:ext cx="5811520" cy="2769235"/>
          </a:xfrm>
          <a:prstGeom prst="rect">
            <a:avLst/>
          </a:prstGeom>
          <a:noFill/>
          <a:ln>
            <a:noFill/>
          </a:ln>
        </p:spPr>
      </p:pic>
      <p:sp>
        <p:nvSpPr>
          <p:cNvPr id="219" name="Google Shape;219;p20"/>
          <p:cNvSpPr txBox="1"/>
          <p:nvPr/>
        </p:nvSpPr>
        <p:spPr>
          <a:xfrm>
            <a:off x="1419225" y="5396230"/>
            <a:ext cx="284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InceptionV3 Training history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pic>
        <p:nvPicPr>
          <p:cNvPr id="225" name="Google Shape;225;p21"/>
          <p:cNvPicPr preferRelativeResize="0">
            <a:picLocks noGrp="1"/>
          </p:cNvPicPr>
          <p:nvPr>
            <p:ph type="body" idx="2"/>
          </p:nvPr>
        </p:nvPicPr>
        <p:blipFill rotWithShape="1">
          <a:blip r:embed="rId3">
            <a:alphaModFix/>
          </a:blip>
          <a:srcRect/>
          <a:stretch/>
        </p:blipFill>
        <p:spPr>
          <a:xfrm>
            <a:off x="6238240" y="1570355"/>
            <a:ext cx="4639945" cy="3747135"/>
          </a:xfrm>
          <a:prstGeom prst="rect">
            <a:avLst/>
          </a:prstGeom>
          <a:noFill/>
          <a:ln>
            <a:noFill/>
          </a:ln>
        </p:spPr>
      </p:pic>
      <p:sp>
        <p:nvSpPr>
          <p:cNvPr id="226" name="Google Shape;226;p21"/>
          <p:cNvSpPr txBox="1"/>
          <p:nvPr/>
        </p:nvSpPr>
        <p:spPr>
          <a:xfrm>
            <a:off x="6797040" y="2588895"/>
            <a:ext cx="2971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7" name="Google Shape;227;p21"/>
          <p:cNvSpPr txBox="1"/>
          <p:nvPr/>
        </p:nvSpPr>
        <p:spPr>
          <a:xfrm>
            <a:off x="908685" y="5484495"/>
            <a:ext cx="10800715"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MR image is predicted correctly as expected. The image is displayed after the prediction with the label on the top of the image as result. </a:t>
            </a:r>
            <a:endParaRPr sz="1800">
              <a:solidFill>
                <a:schemeClr val="dk1"/>
              </a:solidFill>
              <a:latin typeface="Times New Roman"/>
              <a:ea typeface="Times New Roman"/>
              <a:cs typeface="Times New Roman"/>
              <a:sym typeface="Times New Roman"/>
            </a:endParaRPr>
          </a:p>
        </p:txBody>
      </p:sp>
      <p:pic>
        <p:nvPicPr>
          <p:cNvPr id="228" name="Google Shape;228;p21" descr="meningioma"/>
          <p:cNvPicPr preferRelativeResize="0"/>
          <p:nvPr/>
        </p:nvPicPr>
        <p:blipFill rotWithShape="1">
          <a:blip r:embed="rId4">
            <a:alphaModFix/>
          </a:blip>
          <a:srcRect/>
          <a:stretch/>
        </p:blipFill>
        <p:spPr>
          <a:xfrm>
            <a:off x="1399540" y="1570355"/>
            <a:ext cx="4048760" cy="365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Comparision of Results</a:t>
            </a:r>
            <a:endParaRPr>
              <a:latin typeface="Times New Roman"/>
              <a:ea typeface="Times New Roman"/>
              <a:cs typeface="Times New Roman"/>
              <a:sym typeface="Times New Roman"/>
            </a:endParaRPr>
          </a:p>
        </p:txBody>
      </p:sp>
      <p:graphicFrame>
        <p:nvGraphicFramePr>
          <p:cNvPr id="234" name="Google Shape;234;p22"/>
          <p:cNvGraphicFramePr/>
          <p:nvPr/>
        </p:nvGraphicFramePr>
        <p:xfrm>
          <a:off x="635000" y="1971675"/>
          <a:ext cx="11337275" cy="3262025"/>
        </p:xfrm>
        <a:graphic>
          <a:graphicData uri="http://schemas.openxmlformats.org/drawingml/2006/table">
            <a:tbl>
              <a:tblPr firstRow="1" bandRow="1">
                <a:noFill/>
                <a:tableStyleId>{1EB59D85-82F4-428A-AA10-221A11F0CC8C}</a:tableStyleId>
              </a:tblPr>
              <a:tblGrid>
                <a:gridCol w="1845950">
                  <a:extLst>
                    <a:ext uri="{9D8B030D-6E8A-4147-A177-3AD203B41FA5}">
                      <a16:colId xmlns:a16="http://schemas.microsoft.com/office/drawing/2014/main" val="20000"/>
                    </a:ext>
                  </a:extLst>
                </a:gridCol>
                <a:gridCol w="982350">
                  <a:extLst>
                    <a:ext uri="{9D8B030D-6E8A-4147-A177-3AD203B41FA5}">
                      <a16:colId xmlns:a16="http://schemas.microsoft.com/office/drawing/2014/main" val="20001"/>
                    </a:ext>
                  </a:extLst>
                </a:gridCol>
                <a:gridCol w="1388750">
                  <a:extLst>
                    <a:ext uri="{9D8B030D-6E8A-4147-A177-3AD203B41FA5}">
                      <a16:colId xmlns:a16="http://schemas.microsoft.com/office/drawing/2014/main" val="20002"/>
                    </a:ext>
                  </a:extLst>
                </a:gridCol>
                <a:gridCol w="959475">
                  <a:extLst>
                    <a:ext uri="{9D8B030D-6E8A-4147-A177-3AD203B41FA5}">
                      <a16:colId xmlns:a16="http://schemas.microsoft.com/office/drawing/2014/main" val="20003"/>
                    </a:ext>
                  </a:extLst>
                </a:gridCol>
                <a:gridCol w="1432550">
                  <a:extLst>
                    <a:ext uri="{9D8B030D-6E8A-4147-A177-3AD203B41FA5}">
                      <a16:colId xmlns:a16="http://schemas.microsoft.com/office/drawing/2014/main" val="20004"/>
                    </a:ext>
                  </a:extLst>
                </a:gridCol>
                <a:gridCol w="1000750">
                  <a:extLst>
                    <a:ext uri="{9D8B030D-6E8A-4147-A177-3AD203B41FA5}">
                      <a16:colId xmlns:a16="http://schemas.microsoft.com/office/drawing/2014/main" val="20005"/>
                    </a:ext>
                  </a:extLst>
                </a:gridCol>
                <a:gridCol w="1416050">
                  <a:extLst>
                    <a:ext uri="{9D8B030D-6E8A-4147-A177-3AD203B41FA5}">
                      <a16:colId xmlns:a16="http://schemas.microsoft.com/office/drawing/2014/main" val="20006"/>
                    </a:ext>
                  </a:extLst>
                </a:gridCol>
                <a:gridCol w="934075">
                  <a:extLst>
                    <a:ext uri="{9D8B030D-6E8A-4147-A177-3AD203B41FA5}">
                      <a16:colId xmlns:a16="http://schemas.microsoft.com/office/drawing/2014/main" val="20007"/>
                    </a:ext>
                  </a:extLst>
                </a:gridCol>
                <a:gridCol w="1377325">
                  <a:extLst>
                    <a:ext uri="{9D8B030D-6E8A-4147-A177-3AD203B41FA5}">
                      <a16:colId xmlns:a16="http://schemas.microsoft.com/office/drawing/2014/main" val="20008"/>
                    </a:ext>
                  </a:extLst>
                </a:gridCol>
              </a:tblGrid>
              <a:tr h="599450">
                <a:tc rowSpan="2">
                  <a:txBody>
                    <a:bodyPr/>
                    <a:lstStyle/>
                    <a:p>
                      <a:pPr marL="0" marR="0" lvl="0" indent="0" algn="ctr" rtl="0">
                        <a:spcBef>
                          <a:spcPts val="0"/>
                        </a:spcBef>
                        <a:spcAft>
                          <a:spcPts val="0"/>
                        </a:spcAft>
                        <a:buClr>
                          <a:schemeClr val="dk1"/>
                        </a:buClr>
                        <a:buSzPts val="2400"/>
                        <a:buFont typeface="Calibri"/>
                        <a:buNone/>
                      </a:pPr>
                      <a:endParaRPr sz="2400" b="1" u="none" strike="noStrike" cap="none">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Epochs</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Three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Five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Seven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Ten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31525">
                <a:tc vMerge="1">
                  <a:txBody>
                    <a:bodyPr/>
                    <a:lstStyle/>
                    <a:p>
                      <a:endParaRPr lang="en-US"/>
                    </a:p>
                  </a:txBody>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Time</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Accuracy</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60007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CNN</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165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175</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599450">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VGG-16</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179</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176</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98%</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731525">
                <a:tc>
                  <a:txBody>
                    <a:bodyPr/>
                    <a:lstStyle/>
                    <a:p>
                      <a:pPr marL="0" marR="0" lvl="0" indent="0" algn="l" rtl="0">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InceptionV3</a:t>
                      </a:r>
                      <a:endParaRPr sz="24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184</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173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221</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87%</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183</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400"/>
                        <a:buFont typeface="Times New Roman"/>
                        <a:buNone/>
                      </a:pPr>
                      <a:r>
                        <a:rPr lang="en-US" sz="2400" b="0" u="none" strike="noStrike" cap="none">
                          <a:solidFill>
                            <a:srgbClr val="000000"/>
                          </a:solidFill>
                          <a:latin typeface="Times New Roman"/>
                          <a:ea typeface="Times New Roman"/>
                          <a:cs typeface="Times New Roman"/>
                          <a:sym typeface="Times New Roman"/>
                        </a:rPr>
                        <a:t>90%</a:t>
                      </a:r>
                      <a:endParaRPr sz="24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3"/>
          <p:cNvPicPr preferRelativeResize="0">
            <a:picLocks noGrp="1"/>
          </p:cNvPicPr>
          <p:nvPr>
            <p:ph type="body" idx="1"/>
          </p:nvPr>
        </p:nvPicPr>
        <p:blipFill rotWithShape="1">
          <a:blip r:embed="rId3">
            <a:alphaModFix/>
          </a:blip>
          <a:srcRect/>
          <a:stretch/>
        </p:blipFill>
        <p:spPr>
          <a:xfrm>
            <a:off x="1071880" y="170815"/>
            <a:ext cx="9794875" cy="645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1066800" y="344388"/>
            <a:ext cx="10058400"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45" name="Google Shape;245;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Within the proposed work, a model for brain tumor classification is displayed utilizing CNN and transfer learning procedures.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outcomes proposed that VGG16 model gives way better comes about in comparison to CNN and InceptionV3 with accuracy of 98% on the test dataset.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This show is computationally successful, less time expending and gives strong design for classification of brain tumors. </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future scope, the tumor discovery can be performed utilizing multimodal MRI pictures for moved forward execution.</a:t>
            </a:r>
            <a:endParaRPr sz="2000">
              <a:latin typeface="Times New Roman"/>
              <a:ea typeface="Times New Roman"/>
              <a:cs typeface="Times New Roman"/>
              <a:sym typeface="Times New Roman"/>
            </a:endParaRPr>
          </a:p>
        </p:txBody>
      </p:sp>
      <p:sp>
        <p:nvSpPr>
          <p:cNvPr id="246" name="Google Shape;246;p24"/>
          <p:cNvSpPr txBox="1"/>
          <p:nvPr/>
        </p:nvSpPr>
        <p:spPr>
          <a:xfrm>
            <a:off x="3449955" y="760095"/>
            <a:ext cx="30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a:spLocks noGrp="1"/>
          </p:cNvSpPr>
          <p:nvPr>
            <p:ph type="title"/>
          </p:nvPr>
        </p:nvSpPr>
        <p:spPr>
          <a:xfrm>
            <a:off x="838200" y="8128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52" name="Google Shape;252;p25"/>
          <p:cNvSpPr txBox="1">
            <a:spLocks noGrp="1"/>
          </p:cNvSpPr>
          <p:nvPr>
            <p:ph type="body" idx="1"/>
          </p:nvPr>
        </p:nvSpPr>
        <p:spPr>
          <a:xfrm>
            <a:off x="660400" y="1085215"/>
            <a:ext cx="10870565" cy="5568315"/>
          </a:xfrm>
          <a:prstGeom prst="rect">
            <a:avLst/>
          </a:prstGeom>
          <a:noFill/>
          <a:ln>
            <a:noFill/>
          </a:ln>
        </p:spPr>
        <p:txBody>
          <a:bodyPr spcFirstLastPara="1" wrap="square" lIns="91425" tIns="45700" rIns="91425" bIns="45700" anchor="t" anchorCtr="0">
            <a:noAutofit/>
          </a:bodyPr>
          <a:lstStyle/>
          <a:p>
            <a:pPr marL="0" lvl="0" indent="0" algn="just" rtl="0">
              <a:lnSpc>
                <a:spcPct val="110000"/>
              </a:lnSpc>
              <a:spcBef>
                <a:spcPts val="0"/>
              </a:spcBef>
              <a:spcAft>
                <a:spcPts val="0"/>
              </a:spcAft>
              <a:buClr>
                <a:schemeClr val="dk1"/>
              </a:buClr>
              <a:buSzPts val="1800"/>
              <a:buNone/>
            </a:pPr>
            <a:r>
              <a:rPr lang="en-US" sz="1800">
                <a:latin typeface="Times New Roman"/>
                <a:ea typeface="Times New Roman"/>
                <a:cs typeface="Times New Roman"/>
                <a:sym typeface="Times New Roman"/>
              </a:rPr>
              <a:t>[1] A. Çinar and M. Yildirim, ‘‘Detection of tumors on brain MRI images using the hybrid convolutional neural network architecture,’’ Med. Hypotheses, vol. 139, Jun. 2020, Art. no. 109684.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[2] H. M. Rai and K. Chatterjee, ‘‘Detection of brain abnormality by a novel Lu-Net deep neural CNN model from MR images,’’ Mach. Learn. Appl., vol. 2, Dec. 2020, Art. no. 100004.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[3] M. K. Islam, M. S. Ali, M. S. Miah, M. M. Rahman, M. S. Alam, and M. A. Hossain, “Brain tumor detection in MR image using superpixels, principal component analysis and template based K-means clustering algorithm,’’ Mach. Learn. Appl., vol. 5, Sep. 2021, Art. no. 100044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[4] R. Mehrotra, M. A. Ansari, R. Agrawal and R. S.Anand, “A Transfer Learning approach for AIbased classification of brain tumors,” Mach. Learn. Appl. 2020, 2, 10–19.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[5] T. K. Das, P. K. Roy, M. Uddin, K. Srinivasan, C.-Y. Chang, and S. Syed-Abdul, ‘‘Early tumor diagnosis in brain MR images via deep convolutional neural network model,’’ Comput., Mater. Continua, vol. 68, no. 2, pp. 2413–2429, 2021.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[6] M. Toğaçar, B. Ergen, and Z. Cömert, ‘‘BrainMRNet: Brain tumor detection using magnetic resonance images with a novel convolutional neural network model,’’ Med. Hypotheses, vol. 134, Jan. 2020, Art. no. 109531.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[7] Z. Jia and D. Chen, ‘‘Brain tumor identification and classification of MRI images using deep learning techniques,’’ IEEE Access, early access, Aug. 13, 2020, doi: 10.1109/ACCESS.2020.3016319. </a:t>
            </a:r>
            <a:endParaRPr sz="18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p:nvPr/>
        </p:nvSpPr>
        <p:spPr>
          <a:xfrm>
            <a:off x="833120" y="370840"/>
            <a:ext cx="467614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REFERENCES</a:t>
            </a:r>
            <a:endParaRPr sz="4000">
              <a:solidFill>
                <a:schemeClr val="dk1"/>
              </a:solidFill>
              <a:latin typeface="Times New Roman"/>
              <a:ea typeface="Times New Roman"/>
              <a:cs typeface="Times New Roman"/>
              <a:sym typeface="Times New Roman"/>
            </a:endParaRPr>
          </a:p>
        </p:txBody>
      </p:sp>
      <p:sp>
        <p:nvSpPr>
          <p:cNvPr id="258" name="Google Shape;258;p26"/>
          <p:cNvSpPr txBox="1">
            <a:spLocks noGrp="1"/>
          </p:cNvSpPr>
          <p:nvPr>
            <p:ph type="body" idx="1"/>
          </p:nvPr>
        </p:nvSpPr>
        <p:spPr>
          <a:xfrm>
            <a:off x="655955" y="1258570"/>
            <a:ext cx="10697845" cy="542607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[8]N. Abiwinanda, M. Hanif, S. Hesaputra, A. Handayani, T. R. Mengko, “Brain tumor classification using convolutional neural network, “World Congress on Medical Physics and Biomedical Engineering, Springer, Singapore, 2019. </a:t>
            </a:r>
            <a:endParaRPr sz="2000">
              <a:latin typeface="Times New Roman"/>
              <a:ea typeface="Times New Roman"/>
              <a:cs typeface="Times New Roman"/>
              <a:sym typeface="Times New Roman"/>
            </a:endParaRPr>
          </a:p>
          <a:p>
            <a:pPr marL="0" lvl="0" indent="0" algn="just" rtl="0">
              <a:lnSpc>
                <a:spcPct val="11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[9]S. Basheera, M. S. S. Ram, “Classification of brain tumors using deep features extracted using CNN,” J. Phys., 1172 (2019), 012016.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[10] M. Talo, U. B. Baloglu, O. Yldrm, U. R. Acharya, “Application of deep transfer learning for automated brain abnormality classification using MRI images, “Cognitive Systems Research, 54 (2019), 176–188.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[11] A. Rehman, S. Naz, M. I. Razzak, F. Akram, M. Imran, “A Deep Learning-Based Framework for Automatic Brain Tumors Classification Using Transfer Learning,” Circuits Syst. Signal Process., 39 (2020), 757–775.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[12] S. Preethi and P. Aishwarya, “Combining Wavelet Texture Features and Deep Neural Network for Tumor Detection and Segmentation Over MRI,”. J. Intell. Syst. 2019, 28, 571–588. </a:t>
            </a:r>
            <a:endParaRPr sz="2000">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[13] Taher F, Shoaib MR, Emara HM, Abdelwahab KM, Abd El-Samie FE, Haweel MT,“ Efficient framework for brain tumor detection using different deep learning techniques”, Front Public Health. 2022 Dec 1.</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OBJECTIVE</a:t>
            </a:r>
            <a:endParaRPr sz="3600" dirty="0">
              <a:latin typeface="Times New Roman"/>
              <a:ea typeface="Times New Roman"/>
              <a:cs typeface="Times New Roman"/>
              <a:sym typeface="Times New Roman"/>
            </a:endParaRPr>
          </a:p>
        </p:txBody>
      </p:sp>
      <p:sp>
        <p:nvSpPr>
          <p:cNvPr id="99" name="Google Shape;99;p3"/>
          <p:cNvSpPr txBox="1">
            <a:spLocks noGrp="1"/>
          </p:cNvSpPr>
          <p:nvPr>
            <p:ph type="body" idx="1"/>
          </p:nvPr>
        </p:nvSpPr>
        <p:spPr>
          <a:xfrm>
            <a:off x="838200" y="1691005"/>
            <a:ext cx="10589260" cy="45332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Font typeface="Noto Sans Symbols"/>
              <a:buChar char="⮚"/>
            </a:pPr>
            <a:r>
              <a:rPr lang="en-US" sz="2000" dirty="0">
                <a:latin typeface="Times New Roman" panose="02020603050405020304" pitchFamily="18" charset="0"/>
                <a:cs typeface="Times New Roman" panose="02020603050405020304" pitchFamily="18" charset="0"/>
              </a:rPr>
              <a:t>Our objective is to build a system that works with Convolution Neural Network using Transfer Learning Techniques. The model is trained with augmentation methods and generate good accuracy among all the transfer learning and predefined architectures. In transfer learning algorithms based on highly complex neural network that mimic the human brain works to detect patterns in large unstructured data set. Transfer Learning can analyze images, videos, and unstructured data in which machine learning can’t easily do. The model is able to achieve high accuracy on the target dataset, while still being computationally efficient.</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1071880" y="283845"/>
            <a:ext cx="10515600" cy="8115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MOTIVATION</a:t>
            </a:r>
            <a:endParaRPr sz="3600" dirty="0">
              <a:latin typeface="Times New Roman"/>
              <a:ea typeface="Times New Roman"/>
              <a:cs typeface="Times New Roman"/>
              <a:sym typeface="Times New Roman"/>
            </a:endParaRPr>
          </a:p>
        </p:txBody>
      </p:sp>
      <p:sp>
        <p:nvSpPr>
          <p:cNvPr id="105" name="Google Shape;105;p4"/>
          <p:cNvSpPr txBox="1">
            <a:spLocks noGrp="1"/>
          </p:cNvSpPr>
          <p:nvPr>
            <p:ph type="body" idx="1"/>
          </p:nvPr>
        </p:nvSpPr>
        <p:spPr>
          <a:xfrm>
            <a:off x="838200" y="1095375"/>
            <a:ext cx="10207625" cy="5244465"/>
          </a:xfrm>
          <a:prstGeom prst="rect">
            <a:avLst/>
          </a:prstGeom>
          <a:noFill/>
          <a:ln>
            <a:noFill/>
          </a:ln>
        </p:spPr>
        <p:txBody>
          <a:bodyPr spcFirstLastPara="1" wrap="square" lIns="91425" tIns="45700" rIns="91425" bIns="45700" anchor="t" anchorCtr="0">
            <a:normAutofit/>
          </a:bodyPr>
          <a:lstStyle/>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Detection of brain tumors in real-time can be achieved through various imaging techniques such as magnetic resonance imaging (MRI), computed tomography (CT), and positron emission tomography (PET) scans.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MRI is the most commonly used imaging technique for detecting brain tumors. It uses a magnetic field and radio waves to create detailed images of the brain. CT scans use X-rays to create images of the brain, and PET scans use a radioactive tracer to show how the brain is functioning.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detection of brain tumors can be helpful for doctors in several ways. It allows them to quickly identify the location and size of the tumor, which can help guide treatment decisions. Real-time imaging can also be used during surgery to help surgeons precisely remove the tumor while minimizing damage to healthy brain tissue. </a:t>
            </a:r>
          </a:p>
          <a:p>
            <a:pPr marL="371475" lvl="0" algn="l" rtl="0">
              <a:lnSpc>
                <a:spcPct val="90000"/>
              </a:lnSpc>
              <a:spcBef>
                <a:spcPts val="1000"/>
              </a:spcBef>
              <a:spcAft>
                <a:spcPts val="0"/>
              </a:spcAft>
              <a:buClr>
                <a:schemeClr val="dk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addition, real-time monitoring of the tumor during and after treatment can help doctors evaluate the effectiveness of the treatment and make any necessary adjustments. Overall, real-time detection of brain tumors is a valuable tool in the diagnosis and treatment of brain tumors. </a:t>
            </a:r>
            <a:endParaRPr sz="2000" dirty="0">
              <a:latin typeface="Times New Roman" panose="02020603050405020304" pitchFamily="18" charset="0"/>
              <a:ea typeface="Times New Roman"/>
              <a:cs typeface="Times New Roman" panose="02020603050405020304" pitchFamily="18" charset="0"/>
              <a:sym typeface="Times New Roman"/>
            </a:endParaRPr>
          </a:p>
          <a:p>
            <a:pPr marL="314325" lvl="0" indent="-285750" algn="l" rtl="0">
              <a:lnSpc>
                <a:spcPct val="90000"/>
              </a:lnSpc>
              <a:spcBef>
                <a:spcPts val="1000"/>
              </a:spcBef>
              <a:spcAft>
                <a:spcPts val="0"/>
              </a:spcAft>
              <a:buClr>
                <a:schemeClr val="dk1"/>
              </a:buClr>
              <a:buSzPct val="100000"/>
              <a:buFont typeface="Wingdings" panose="05000000000000000000" pitchFamily="2" charset="2"/>
              <a:buChar char="Ø"/>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a:p>
            <a:pPr marL="228600" lvl="0" indent="-200025" algn="l" rtl="0">
              <a:lnSpc>
                <a:spcPct val="90000"/>
              </a:lnSpc>
              <a:spcBef>
                <a:spcPts val="1000"/>
              </a:spcBef>
              <a:spcAft>
                <a:spcPts val="0"/>
              </a:spcAft>
              <a:buClr>
                <a:schemeClr val="dk1"/>
              </a:buClr>
              <a:buSzPct val="100000"/>
              <a:buFont typeface="Noto Sans Symbols"/>
              <a:buNone/>
            </a:pP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959485" y="0"/>
            <a:ext cx="4074795" cy="960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LITERATURE</a:t>
            </a:r>
            <a:endParaRPr sz="3600">
              <a:latin typeface="Times New Roman"/>
              <a:ea typeface="Times New Roman"/>
              <a:cs typeface="Times New Roman"/>
              <a:sym typeface="Times New Roman"/>
            </a:endParaRPr>
          </a:p>
        </p:txBody>
      </p:sp>
      <p:graphicFrame>
        <p:nvGraphicFramePr>
          <p:cNvPr id="111" name="Google Shape;111;p5"/>
          <p:cNvGraphicFramePr/>
          <p:nvPr/>
        </p:nvGraphicFramePr>
        <p:xfrm>
          <a:off x="340995" y="1125220"/>
          <a:ext cx="11651625" cy="5542905"/>
        </p:xfrm>
        <a:graphic>
          <a:graphicData uri="http://schemas.openxmlformats.org/drawingml/2006/table">
            <a:tbl>
              <a:tblPr firstRow="1" bandRow="1">
                <a:noFill/>
                <a:tableStyleId>{1EB59D85-82F4-428A-AA10-221A11F0CC8C}</a:tableStyleId>
              </a:tblPr>
              <a:tblGrid>
                <a:gridCol w="255587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2041525">
                  <a:extLst>
                    <a:ext uri="{9D8B030D-6E8A-4147-A177-3AD203B41FA5}">
                      <a16:colId xmlns:a16="http://schemas.microsoft.com/office/drawing/2014/main" val="20002"/>
                    </a:ext>
                  </a:extLst>
                </a:gridCol>
                <a:gridCol w="2549525">
                  <a:extLst>
                    <a:ext uri="{9D8B030D-6E8A-4147-A177-3AD203B41FA5}">
                      <a16:colId xmlns:a16="http://schemas.microsoft.com/office/drawing/2014/main" val="20003"/>
                    </a:ext>
                  </a:extLst>
                </a:gridCol>
                <a:gridCol w="2685425">
                  <a:extLst>
                    <a:ext uri="{9D8B030D-6E8A-4147-A177-3AD203B41FA5}">
                      <a16:colId xmlns:a16="http://schemas.microsoft.com/office/drawing/2014/main" val="20004"/>
                    </a:ext>
                  </a:extLst>
                </a:gridCol>
              </a:tblGrid>
              <a:tr h="330825">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Title of the paper</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Methods used</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Accuracy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2000"/>
                        <a:buFont typeface="Times New Roman"/>
                        <a:buNone/>
                      </a:pPr>
                      <a:r>
                        <a:rPr lang="en-US" sz="2000" b="1" u="none" strike="noStrike" cap="none">
                          <a:solidFill>
                            <a:srgbClr val="000000"/>
                          </a:solidFill>
                          <a:latin typeface="Times New Roman"/>
                          <a:ea typeface="Times New Roman"/>
                          <a:cs typeface="Times New Roman"/>
                          <a:sym typeface="Times New Roman"/>
                        </a:rPr>
                        <a:t>Disadvantages </a:t>
                      </a:r>
                      <a:endParaRPr sz="2000" b="1"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427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[1] Detection of tumors on brain MRI images using the hybrid convolutional neural network architecture</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Resnet50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97.01%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Improved accuracy compared to other architecturesand utilizes the strong feature extraction capabilities of ResNet50.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model used in this paper has limited evaluation metrics.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3220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[2]Detection of brain abnormality by a novel Lu-Net deep neural CNN model from MR images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Novel CNN model(LU-Net)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of98%.</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This system has highaccuracyand outperforms other models.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There is a limited scope for the model used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82475">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[3]Brain tumor detection in MR image using superpixels, principal component analysis and template based K-means clustering algorithm</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 pixels and Principal Component Analysis (PCA),TK-means clustering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has an accuracy rate of95%</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Here,the system has superior Performance.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main disadvantage is lack of Deep Learning Integration: Although the study suggests incorporating a deep learning system, it was not utilized in the proposed scheme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6"/>
          <p:cNvGraphicFramePr/>
          <p:nvPr/>
        </p:nvGraphicFramePr>
        <p:xfrm>
          <a:off x="402590" y="548640"/>
          <a:ext cx="11701775" cy="5902350"/>
        </p:xfrm>
        <a:graphic>
          <a:graphicData uri="http://schemas.openxmlformats.org/drawingml/2006/table">
            <a:tbl>
              <a:tblPr firstRow="1" bandRow="1">
                <a:noFill/>
                <a:tableStyleId>{1EB59D85-82F4-428A-AA10-221A11F0CC8C}</a:tableStyleId>
              </a:tblPr>
              <a:tblGrid>
                <a:gridCol w="2851150">
                  <a:extLst>
                    <a:ext uri="{9D8B030D-6E8A-4147-A177-3AD203B41FA5}">
                      <a16:colId xmlns:a16="http://schemas.microsoft.com/office/drawing/2014/main" val="20000"/>
                    </a:ext>
                  </a:extLst>
                </a:gridCol>
                <a:gridCol w="1769750">
                  <a:extLst>
                    <a:ext uri="{9D8B030D-6E8A-4147-A177-3AD203B41FA5}">
                      <a16:colId xmlns:a16="http://schemas.microsoft.com/office/drawing/2014/main" val="20001"/>
                    </a:ext>
                  </a:extLst>
                </a:gridCol>
                <a:gridCol w="1987550">
                  <a:extLst>
                    <a:ext uri="{9D8B030D-6E8A-4147-A177-3AD203B41FA5}">
                      <a16:colId xmlns:a16="http://schemas.microsoft.com/office/drawing/2014/main" val="20002"/>
                    </a:ext>
                  </a:extLst>
                </a:gridCol>
                <a:gridCol w="2479675">
                  <a:extLst>
                    <a:ext uri="{9D8B030D-6E8A-4147-A177-3AD203B41FA5}">
                      <a16:colId xmlns:a16="http://schemas.microsoft.com/office/drawing/2014/main" val="20003"/>
                    </a:ext>
                  </a:extLst>
                </a:gridCol>
                <a:gridCol w="2613650">
                  <a:extLst>
                    <a:ext uri="{9D8B030D-6E8A-4147-A177-3AD203B41FA5}">
                      <a16:colId xmlns:a16="http://schemas.microsoft.com/office/drawing/2014/main" val="20004"/>
                    </a:ext>
                  </a:extLst>
                </a:gridCol>
              </a:tblGrid>
              <a:tr h="548650">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Title of thepaper</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Methods used</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Accuracy </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Advantages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1" u="none" strike="noStrike" cap="none">
                          <a:solidFill>
                            <a:srgbClr val="000000"/>
                          </a:solidFill>
                          <a:latin typeface="Times New Roman"/>
                          <a:ea typeface="Times New Roman"/>
                          <a:cs typeface="Times New Roman"/>
                          <a:sym typeface="Times New Roman"/>
                        </a:rPr>
                        <a:t>Disadvantages</a:t>
                      </a:r>
                      <a:endParaRPr sz="1800" b="1"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alibri"/>
                        <a:buNone/>
                      </a:pP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151320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[5]Early tumor diagnosis in brain MR images via deep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2021</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Deep-CNN based model</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It is 98% accurate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proposed system has Higher accuracy and it Overcomes overfitting</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is limited to classification of normal and abnormal tumor and has more computational time</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[6]BrainMRNet: Brain tumor detection using magnetic resonance images with a novel convolutional neural network model</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BrainMRNet model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study reports a classification success rate of 96.05%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Superior classification accuracy and has Residual blocks which Minimizes the negative effects of depth on model performance improves the overall accuracy.</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has lack of further classification and limited dataset</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1920250">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[7]Brain tumor identification and classification of MRI images using deep learning techniques</a:t>
                      </a:r>
                      <a:endParaRPr sz="1800" b="0" u="none" strike="noStrike" cap="none">
                        <a:solidFill>
                          <a:srgbClr val="000000"/>
                        </a:solidFill>
                        <a:latin typeface="Times New Roman"/>
                        <a:ea typeface="Times New Roman"/>
                        <a:cs typeface="Times New Roman"/>
                        <a:sym typeface="Times New Roman"/>
                      </a:endParaRPr>
                    </a:p>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Year : 2020</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Fully Automatic Heterogeneous Segmentation using Support Vector Machine (FAHS-SVM) method</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has an accuracyrate of 98.51%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Promising results on multi-parametric Magnetic Resonance image. </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800"/>
                        <a:buFont typeface="Times New Roman"/>
                        <a:buNone/>
                      </a:pPr>
                      <a:r>
                        <a:rPr lang="en-US" sz="1800" b="0" u="none" strike="noStrike" cap="none">
                          <a:solidFill>
                            <a:srgbClr val="000000"/>
                          </a:solidFill>
                          <a:latin typeface="Times New Roman"/>
                          <a:ea typeface="Times New Roman"/>
                          <a:cs typeface="Times New Roman"/>
                          <a:sym typeface="Times New Roman"/>
                        </a:rPr>
                        <a:t>The system used has limited evaluation and limited generalizability to different datasets or imaging techniques.</a:t>
                      </a:r>
                      <a:endParaRPr sz="1800" b="0" u="none" strike="noStrike" cap="none">
                        <a:solidFill>
                          <a:srgbClr val="000000"/>
                        </a:solidFill>
                        <a:latin typeface="Times New Roman"/>
                        <a:ea typeface="Times New Roman"/>
                        <a:cs typeface="Times New Roman"/>
                        <a:sym typeface="Times New Roman"/>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EXISTING METHODOLOGY</a:t>
            </a:r>
            <a:endParaRPr sz="3600">
              <a:latin typeface="Times New Roman"/>
              <a:ea typeface="Times New Roman"/>
              <a:cs typeface="Times New Roman"/>
              <a:sym typeface="Times New Roman"/>
            </a:endParaRPr>
          </a:p>
        </p:txBody>
      </p:sp>
      <p:sp>
        <p:nvSpPr>
          <p:cNvPr id="122" name="Google Shape;12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lvl="0" indent="-285750" algn="just" rtl="0">
              <a:lnSpc>
                <a:spcPct val="13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Traditionally,</a:t>
            </a:r>
            <a:r>
              <a:rPr lang="en-US" sz="2000" b="1">
                <a:latin typeface="Times New Roman"/>
                <a:ea typeface="Times New Roman"/>
                <a:cs typeface="Times New Roman"/>
                <a:sym typeface="Times New Roman"/>
              </a:rPr>
              <a:t>Convolutional neural network (CNN)</a:t>
            </a:r>
            <a:r>
              <a:rPr lang="en-US" sz="2000">
                <a:latin typeface="Times New Roman"/>
                <a:ea typeface="Times New Roman"/>
                <a:cs typeface="Times New Roman"/>
                <a:sym typeface="Times New Roman"/>
              </a:rPr>
              <a:t> model using a large dataset involves a significant level of computational complexity. </a:t>
            </a:r>
            <a:endParaRPr sz="2000">
              <a:latin typeface="Times New Roman"/>
              <a:ea typeface="Times New Roman"/>
              <a:cs typeface="Times New Roman"/>
              <a:sym typeface="Times New Roman"/>
            </a:endParaRPr>
          </a:p>
          <a:p>
            <a:pPr marL="285750" lvl="0" indent="-28575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Reusing the model weights from previously trained models might therefore streamline this learning process.</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Disadvantages:</a:t>
            </a:r>
            <a:endParaRPr sz="2000" b="1">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Poorer output</a:t>
            </a:r>
            <a:endParaRPr sz="2000">
              <a:latin typeface="Times New Roman"/>
              <a:ea typeface="Times New Roman"/>
              <a:cs typeface="Times New Roman"/>
              <a:sym typeface="Times New Roman"/>
            </a:endParaRPr>
          </a:p>
          <a:p>
            <a:pPr marL="228600" lvl="0" indent="-228600" algn="just" rtl="0">
              <a:lnSpc>
                <a:spcPct val="13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Significant degree of computational complexity.</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Existing model Block diagram</a:t>
            </a:r>
            <a:endParaRPr>
              <a:latin typeface="Times New Roman"/>
              <a:ea typeface="Times New Roman"/>
              <a:cs typeface="Times New Roman"/>
              <a:sym typeface="Times New Roman"/>
            </a:endParaRPr>
          </a:p>
        </p:txBody>
      </p:sp>
      <p:pic>
        <p:nvPicPr>
          <p:cNvPr id="128" name="Google Shape;128;p8" descr="existing system block_diagram"/>
          <p:cNvPicPr preferRelativeResize="0">
            <a:picLocks noGrp="1"/>
          </p:cNvPicPr>
          <p:nvPr>
            <p:ph type="body" idx="1"/>
          </p:nvPr>
        </p:nvPicPr>
        <p:blipFill rotWithShape="1">
          <a:blip r:embed="rId3">
            <a:alphaModFix/>
          </a:blip>
          <a:srcRect/>
          <a:stretch/>
        </p:blipFill>
        <p:spPr>
          <a:xfrm>
            <a:off x="2891155" y="1592580"/>
            <a:ext cx="5334635" cy="4798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76250" y="104140"/>
            <a:ext cx="11304270" cy="12731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Proposed System </a:t>
            </a:r>
            <a:endParaRPr sz="4000">
              <a:latin typeface="Times New Roman"/>
              <a:ea typeface="Times New Roman"/>
              <a:cs typeface="Times New Roman"/>
              <a:sym typeface="Times New Roman"/>
            </a:endParaRPr>
          </a:p>
        </p:txBody>
      </p:sp>
      <p:pic>
        <p:nvPicPr>
          <p:cNvPr id="134" name="Google Shape;134;p9" descr="framework"/>
          <p:cNvPicPr preferRelativeResize="0">
            <a:picLocks noGrp="1"/>
          </p:cNvPicPr>
          <p:nvPr>
            <p:ph type="pic" idx="2"/>
          </p:nvPr>
        </p:nvPicPr>
        <p:blipFill rotWithShape="1">
          <a:blip r:embed="rId3">
            <a:alphaModFix/>
          </a:blip>
          <a:srcRect/>
          <a:stretch/>
        </p:blipFill>
        <p:spPr>
          <a:xfrm>
            <a:off x="827405" y="1620520"/>
            <a:ext cx="10346055" cy="4791075"/>
          </a:xfrm>
          <a:prstGeom prst="rect">
            <a:avLst/>
          </a:prstGeom>
          <a:noFill/>
          <a:ln>
            <a:noFill/>
          </a:ln>
        </p:spPr>
      </p:pic>
      <p:sp>
        <p:nvSpPr>
          <p:cNvPr id="135" name="Google Shape;135;p9"/>
          <p:cNvSpPr txBox="1"/>
          <p:nvPr/>
        </p:nvSpPr>
        <p:spPr>
          <a:xfrm>
            <a:off x="4999355" y="6350000"/>
            <a:ext cx="200152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2372</Words>
  <Application>Microsoft Office PowerPoint</Application>
  <PresentationFormat>Widescreen</PresentationFormat>
  <Paragraphs>201</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Noto Sans Symbols</vt:lpstr>
      <vt:lpstr>Times New Roman</vt:lpstr>
      <vt:lpstr>Wingdings</vt:lpstr>
      <vt:lpstr>Office Theme</vt:lpstr>
      <vt:lpstr>PowerPoint Presentation</vt:lpstr>
      <vt:lpstr>Roles/Responsibilites</vt:lpstr>
      <vt:lpstr>OBJECTIVE</vt:lpstr>
      <vt:lpstr>MOTIVATION</vt:lpstr>
      <vt:lpstr>LITERATURE</vt:lpstr>
      <vt:lpstr>PowerPoint Presentation</vt:lpstr>
      <vt:lpstr>EXISTING METHODOLOGY</vt:lpstr>
      <vt:lpstr>Existing model Block diagram</vt:lpstr>
      <vt:lpstr>Proposed System </vt:lpstr>
      <vt:lpstr>Model Implementation </vt:lpstr>
      <vt:lpstr>Data Description</vt:lpstr>
      <vt:lpstr>CNN Model</vt:lpstr>
      <vt:lpstr>VGG16 Model </vt:lpstr>
      <vt:lpstr>InveptionV3 Model</vt:lpstr>
      <vt:lpstr>System Workflow</vt:lpstr>
      <vt:lpstr>SEQUENCE  DIAGRAM</vt:lpstr>
      <vt:lpstr>Performance metrics</vt:lpstr>
      <vt:lpstr>CNN Model Performance </vt:lpstr>
      <vt:lpstr>VGG16 Model Performance</vt:lpstr>
      <vt:lpstr>InceptionV3</vt:lpstr>
      <vt:lpstr>RESULTS</vt:lpstr>
      <vt:lpstr>Comparision of 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 BELIDE</dc:creator>
  <cp:lastModifiedBy>Humanya reddy</cp:lastModifiedBy>
  <cp:revision>3</cp:revision>
  <dcterms:created xsi:type="dcterms:W3CDTF">2023-04-10T01:41:00Z</dcterms:created>
  <dcterms:modified xsi:type="dcterms:W3CDTF">2024-04-18T03:22:55Z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9D714C14C0B74897AF49C473E32135F0</vt:lpwstr>
  </property>
  <property fmtid="{D5CDD505-2E9C-101B-9397-08002B2CF9AE}" pid="3" name="KSOProductBuildVer">
    <vt:lpwstr>1033-11.2.0.11537</vt:lpwstr>
  </property>
</Properties>
</file>