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3" r:id="rId3"/>
    <p:sldId id="262" r:id="rId4"/>
    <p:sldId id="258" r:id="rId5"/>
    <p:sldId id="260" r:id="rId6"/>
    <p:sldId id="265" r:id="rId7"/>
    <p:sldId id="269" r:id="rId8"/>
    <p:sldId id="266" r:id="rId9"/>
    <p:sldId id="267" r:id="rId10"/>
    <p:sldId id="271" r:id="rId11"/>
    <p:sldId id="283" r:id="rId12"/>
    <p:sldId id="279" r:id="rId13"/>
    <p:sldId id="297" r:id="rId14"/>
    <p:sldId id="285" r:id="rId15"/>
    <p:sldId id="300" r:id="rId16"/>
    <p:sldId id="301" r:id="rId17"/>
    <p:sldId id="288" r:id="rId18"/>
    <p:sldId id="289" r:id="rId19"/>
    <p:sldId id="290" r:id="rId20"/>
    <p:sldId id="273"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48"/>
  </p:normalViewPr>
  <p:slideViewPr>
    <p:cSldViewPr snapToGrid="0">
      <p:cViewPr varScale="1">
        <p:scale>
          <a:sx n="107" d="100"/>
          <a:sy n="107" d="100"/>
        </p:scale>
        <p:origin x="52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DC751-D937-D74F-917B-F0DF0222B734}"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C70EF-7E2A-4B48-BE12-C54C5D809337}" type="slidenum">
              <a:rPr lang="en-US" smtClean="0"/>
              <a:t>‹#›</a:t>
            </a:fld>
            <a:endParaRPr lang="en-US"/>
          </a:p>
        </p:txBody>
      </p:sp>
    </p:spTree>
    <p:extLst>
      <p:ext uri="{BB962C8B-B14F-4D97-AF65-F5344CB8AC3E}">
        <p14:creationId xmlns:p14="http://schemas.microsoft.com/office/powerpoint/2010/main" val="38900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C70EF-7E2A-4B48-BE12-C54C5D809337}" type="slidenum">
              <a:rPr lang="en-US" smtClean="0"/>
              <a:t>13</a:t>
            </a:fld>
            <a:endParaRPr lang="en-US"/>
          </a:p>
        </p:txBody>
      </p:sp>
    </p:spTree>
    <p:extLst>
      <p:ext uri="{BB962C8B-B14F-4D97-AF65-F5344CB8AC3E}">
        <p14:creationId xmlns:p14="http://schemas.microsoft.com/office/powerpoint/2010/main" val="207105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F1F-B462-D05C-B5C3-B9AB3EC9C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B22C2-B781-EDCF-43E1-7F162CD50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9C32D-6B3C-1DE8-B3C6-2B0C3CC65CAE}"/>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EFB9F608-80CB-3206-DA88-85920A19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4610-0B9C-71EF-CF4D-7B0F314E93B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3981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C5D-1DA9-B9EF-D69A-31649A1FB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BA3D0-7268-0F44-87BC-9D2F5BDD9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17E2-5C9A-08C5-326D-77D5710E09EB}"/>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652EB5B6-6285-D7EB-8F04-5AFF42B67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1764-A927-835A-1AD8-B6859D69113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867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A3D3C-D035-61AB-EFC7-D004E4395A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A21C3-C70A-7E11-F632-24F1BCBE1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EB3AD-4BFA-E7C8-2455-23EB7544F59D}"/>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F99B6547-F2AF-3525-DA06-4F398B15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875C6-B66C-7448-708D-081F44485804}"/>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00776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65A0-5C56-2A72-5ADF-EAE4343F2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A6550-0763-52CE-3133-9DF300499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CC951-FFCC-EA28-5881-2C4DFE3B5533}"/>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CB6E4D77-8AA8-4A1D-ED9E-0A1DD069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B5830-749A-5755-F4AF-AD8B0B81CE63}"/>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9950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021-CAA1-8F5D-FF61-541D519DF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D7B1B-275A-9747-EBC3-8D50223143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90FC2-3BAC-7875-4E41-ACEBA83EA245}"/>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47549F5E-EF59-464D-4B8E-33D61EF4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675E-EB48-43F5-36D0-435C4BB2038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420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609E-F9C9-4D1B-18FB-87C5AC37E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006D-22EF-A23E-D840-C886FF586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8ECFE9-9C1E-086C-CF72-7F3CFD767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220C-A552-2D62-2247-F3627553FEA4}"/>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302886ED-D2EE-7C90-BA79-14AE5879D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8804-89BD-360C-10ED-01AFBBFFCCCA}"/>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17063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A4DE-7B52-22C9-5A0D-A641BDAB9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26DC3-41D7-D6FD-A645-11E62D3B2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C242-269F-13F1-8828-7FD306F38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DB886-AE79-F93F-125F-26F14D4AB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E87A3-71D5-FCAE-DCA3-55D1EA294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E7CB9A-5AB6-304C-2158-814908289101}"/>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8" name="Footer Placeholder 7">
            <a:extLst>
              <a:ext uri="{FF2B5EF4-FFF2-40B4-BE49-F238E27FC236}">
                <a16:creationId xmlns:a16="http://schemas.microsoft.com/office/drawing/2014/main" id="{FAE9D17D-210A-570A-188C-C8CE89E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C9768-0B9B-133D-E724-107DADE0D8B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7384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FCB-B9B7-94EF-954A-D9A7A89EA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AC941-0CB6-7B26-4E8D-65DB8E00E7C0}"/>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4" name="Footer Placeholder 3">
            <a:extLst>
              <a:ext uri="{FF2B5EF4-FFF2-40B4-BE49-F238E27FC236}">
                <a16:creationId xmlns:a16="http://schemas.microsoft.com/office/drawing/2014/main" id="{AFB72588-0A02-4489-C55B-27104C8BC0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754EE-3930-6D45-0874-34CA474D322C}"/>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16312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74BD8-3D6A-2656-93D9-8F44CB3938C8}"/>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3" name="Footer Placeholder 2">
            <a:extLst>
              <a:ext uri="{FF2B5EF4-FFF2-40B4-BE49-F238E27FC236}">
                <a16:creationId xmlns:a16="http://schemas.microsoft.com/office/drawing/2014/main" id="{4C888F9D-5950-3DA0-C8CA-63433C14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57220-96B0-4E7B-1217-D0C019698B5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0677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B8F-5B11-559C-2575-C073E756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3FC3-7B04-8EF0-D9A7-9E0F33F58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02D63-58BD-4B9F-710A-6F1A826A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33E5F-CC0A-46EA-20DC-0830A5FC5371}"/>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94B76D15-DAAD-47D1-D07E-ADFFB0070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83DEE-ED75-0569-9E07-DE9803A8995E}"/>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13204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07D-E98A-6E32-1B5F-8075847EF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DCEE2-A12A-AAC8-3F26-19309FF87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C62B4-69EB-C000-8D40-F1568BC86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2C562-AE84-1102-F5F5-1A04656D6E94}"/>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B98C6524-FFF2-0865-767A-575BB06F2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79075-8C9F-7EFD-8058-663F94D767E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7322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B6BA-1E8F-EA16-476F-DC5ED460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E739B-C2E1-F8A6-9595-9CDE49CD8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699A5-9C3F-4B46-4D7C-6DC470D07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ED380855-CC5D-FA3A-8AAE-C9981DA2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EDE142-E0AA-611B-6173-4AADA377C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4EE5D7-F4A4-224B-8226-CC390DE0D061}" type="slidenum">
              <a:rPr lang="en-US" smtClean="0"/>
              <a:t>‹#›</a:t>
            </a:fld>
            <a:endParaRPr lang="en-US"/>
          </a:p>
        </p:txBody>
      </p:sp>
    </p:spTree>
    <p:extLst>
      <p:ext uri="{BB962C8B-B14F-4D97-AF65-F5344CB8AC3E}">
        <p14:creationId xmlns:p14="http://schemas.microsoft.com/office/powerpoint/2010/main" val="253325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5sLYAQS9sW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7D94-8D12-57F2-83F6-1CB320A54538}"/>
              </a:ext>
            </a:extLst>
          </p:cNvPr>
          <p:cNvSpPr>
            <a:spLocks noGrp="1"/>
          </p:cNvSpPr>
          <p:nvPr>
            <p:ph type="ctrTitle"/>
          </p:nvPr>
        </p:nvSpPr>
        <p:spPr>
          <a:xfrm>
            <a:off x="942108" y="510639"/>
            <a:ext cx="10743211" cy="5985163"/>
          </a:xfrm>
        </p:spPr>
        <p:txBody>
          <a:bodyPr anchor="ctr">
            <a:normAutofit/>
          </a:bodyPr>
          <a:lstStyle/>
          <a:p>
            <a:r>
              <a:rPr lang="en-US" sz="3600" dirty="0">
                <a:solidFill>
                  <a:srgbClr val="CC0000"/>
                </a:solidFill>
                <a:effectLst/>
                <a:latin typeface="Times New Roman" panose="02020603050405020304" pitchFamily="18" charset="0"/>
                <a:cs typeface="Times New Roman" panose="02020603050405020304" pitchFamily="18" charset="0"/>
              </a:rPr>
              <a:t>INFO 7375 </a:t>
            </a:r>
            <a:br>
              <a:rPr lang="en-US" sz="3600" dirty="0">
                <a:effectLst/>
                <a:latin typeface="Times New Roman" panose="02020603050405020304" pitchFamily="18" charset="0"/>
                <a:cs typeface="Times New Roman" panose="02020603050405020304" pitchFamily="18" charset="0"/>
              </a:rPr>
            </a:br>
            <a:r>
              <a:rPr lang="en-US" sz="3600" dirty="0">
                <a:solidFill>
                  <a:srgbClr val="CC0000"/>
                </a:solidFill>
                <a:effectLst/>
                <a:latin typeface="Times New Roman" panose="02020603050405020304" pitchFamily="18" charset="0"/>
                <a:cs typeface="Times New Roman" panose="02020603050405020304" pitchFamily="18" charset="0"/>
              </a:rPr>
              <a:t>Prompt Engineering for Generative AI</a:t>
            </a:r>
            <a:br>
              <a:rPr lang="en-US" sz="3600" dirty="0">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0A1EF0-1D86-B4AF-749D-0443FDD28D4E}"/>
              </a:ext>
            </a:extLst>
          </p:cNvPr>
          <p:cNvSpPr txBox="1"/>
          <p:nvPr/>
        </p:nvSpPr>
        <p:spPr>
          <a:xfrm>
            <a:off x="4132613" y="4619501"/>
            <a:ext cx="7552706" cy="523220"/>
          </a:xfrm>
          <a:prstGeom prst="rect">
            <a:avLst/>
          </a:prstGeom>
          <a:noFill/>
        </p:spPr>
        <p:txBody>
          <a:bodyPr wrap="square" rtlCol="0">
            <a:spAutoFit/>
          </a:bodyPr>
          <a:lstStyle/>
          <a:p>
            <a:r>
              <a:rPr lang="en-US" sz="2800" dirty="0">
                <a:effectLst/>
                <a:latin typeface="Times New Roman" panose="02020603050405020304" pitchFamily="18" charset="0"/>
                <a:cs typeface="Times New Roman" panose="02020603050405020304" pitchFamily="18" charset="0"/>
              </a:rPr>
              <a:t>Introduction to LLMs and Prompting </a:t>
            </a:r>
          </a:p>
        </p:txBody>
      </p:sp>
    </p:spTree>
    <p:extLst>
      <p:ext uri="{BB962C8B-B14F-4D97-AF65-F5344CB8AC3E}">
        <p14:creationId xmlns:p14="http://schemas.microsoft.com/office/powerpoint/2010/main" val="123763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4E4-A8DF-E9D4-3D69-6FAD0F4A0BDB}"/>
              </a:ext>
            </a:extLst>
          </p:cNvPr>
          <p:cNvSpPr>
            <a:spLocks noGrp="1"/>
          </p:cNvSpPr>
          <p:nvPr>
            <p:ph type="title"/>
          </p:nvPr>
        </p:nvSpPr>
        <p:spPr>
          <a:xfrm>
            <a:off x="109152" y="204489"/>
            <a:ext cx="10515600" cy="939114"/>
          </a:xfrm>
        </p:spPr>
        <p:txBody>
          <a:bodyPr>
            <a:normAutofit fontScale="90000"/>
          </a:bodyPr>
          <a:lstStyle/>
          <a:p>
            <a:r>
              <a:rPr lang="en-US" sz="3600" dirty="0">
                <a:latin typeface="Times New Roman" panose="02020603050405020304" pitchFamily="18" charset="0"/>
                <a:cs typeface="Times New Roman" panose="02020603050405020304" pitchFamily="18" charset="0"/>
              </a:rPr>
              <a:t>Hands-On: Creating Your First Prompts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EAF3C-16F3-7D16-9A8C-40ADEA32073D}"/>
              </a:ext>
            </a:extLst>
          </p:cNvPr>
          <p:cNvSpPr>
            <a:spLocks noGrp="1"/>
          </p:cNvSpPr>
          <p:nvPr>
            <p:ph idx="1"/>
          </p:nvPr>
        </p:nvSpPr>
        <p:spPr>
          <a:xfrm>
            <a:off x="349078" y="1325778"/>
            <a:ext cx="11493843" cy="5532222"/>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Step-by-Step Guide to Creating Prompts:</a:t>
            </a:r>
          </a:p>
          <a:p>
            <a:pPr marL="0" indent="0">
              <a:buNone/>
            </a:pPr>
            <a:r>
              <a:rPr lang="en-US" sz="1600" b="1" dirty="0">
                <a:latin typeface="Times New Roman" panose="02020603050405020304" pitchFamily="18" charset="0"/>
                <a:cs typeface="Times New Roman" panose="02020603050405020304" pitchFamily="18" charset="0"/>
              </a:rPr>
              <a:t>1.Define Your Objective: </a:t>
            </a:r>
            <a:r>
              <a:rPr lang="en-US" sz="1600" dirty="0">
                <a:latin typeface="Times New Roman" panose="02020603050405020304" pitchFamily="18" charset="0"/>
                <a:cs typeface="Times New Roman" panose="02020603050405020304" pitchFamily="18" charset="0"/>
              </a:rPr>
              <a:t>Clearly outline the purpose of your interaction with the LLM. Are you seeking information, generating creative content, or something else?</a:t>
            </a:r>
          </a:p>
          <a:p>
            <a:pPr marL="0" indent="0">
              <a:buNone/>
            </a:pPr>
            <a:r>
              <a:rPr lang="en-US" sz="1600" b="1" dirty="0">
                <a:latin typeface="Times New Roman" panose="02020603050405020304" pitchFamily="18" charset="0"/>
                <a:cs typeface="Times New Roman" panose="02020603050405020304" pitchFamily="18" charset="0"/>
              </a:rPr>
              <a:t>2.Understand Model Capabilities: </a:t>
            </a:r>
            <a:r>
              <a:rPr lang="en-US" sz="1600" dirty="0">
                <a:latin typeface="Times New Roman" panose="02020603050405020304" pitchFamily="18" charset="0"/>
                <a:cs typeface="Times New Roman" panose="02020603050405020304" pitchFamily="18" charset="0"/>
              </a:rPr>
              <a:t>Familiarize yourself with the capabilities of the specific LLM you are working with. Different models may excel in different areas.</a:t>
            </a:r>
          </a:p>
          <a:p>
            <a:pPr marL="0" indent="0">
              <a:buNone/>
            </a:pPr>
            <a:r>
              <a:rPr lang="en-US" sz="1600" b="1" dirty="0">
                <a:latin typeface="Times New Roman" panose="02020603050405020304" pitchFamily="18" charset="0"/>
                <a:cs typeface="Times New Roman" panose="02020603050405020304" pitchFamily="18" charset="0"/>
              </a:rPr>
              <a:t>3.Specify Context and Constraints: </a:t>
            </a:r>
            <a:r>
              <a:rPr lang="en-US" sz="1600" dirty="0">
                <a:latin typeface="Times New Roman" panose="02020603050405020304" pitchFamily="18" charset="0"/>
                <a:cs typeface="Times New Roman" panose="02020603050405020304" pitchFamily="18" charset="0"/>
              </a:rPr>
              <a:t>Provide context and any constraints to guide the model effectively. This helps in obtaining relevant and tailored responses.</a:t>
            </a:r>
          </a:p>
          <a:p>
            <a:pPr marL="0" indent="0">
              <a:buNone/>
            </a:pPr>
            <a:r>
              <a:rPr lang="en-US" sz="1600" b="1" dirty="0">
                <a:latin typeface="Times New Roman" panose="02020603050405020304" pitchFamily="18" charset="0"/>
                <a:cs typeface="Times New Roman" panose="02020603050405020304" pitchFamily="18" charset="0"/>
              </a:rPr>
              <a:t>4.Craft Clear and Concise Language: </a:t>
            </a:r>
            <a:r>
              <a:rPr lang="en-US" sz="1600" dirty="0">
                <a:latin typeface="Times New Roman" panose="02020603050405020304" pitchFamily="18" charset="0"/>
                <a:cs typeface="Times New Roman" panose="02020603050405020304" pitchFamily="18" charset="0"/>
              </a:rPr>
              <a:t>Use language that is unambiguous and specific. The clearer your prompt, the better the model can understand and respond.</a:t>
            </a:r>
          </a:p>
          <a:p>
            <a:pPr marL="0" indent="0">
              <a:buNone/>
            </a:pPr>
            <a:r>
              <a:rPr lang="en-US" sz="1600" b="1" dirty="0">
                <a:latin typeface="Times New Roman" panose="02020603050405020304" pitchFamily="18" charset="0"/>
                <a:cs typeface="Times New Roman" panose="02020603050405020304" pitchFamily="18" charset="0"/>
              </a:rPr>
              <a:t>Examples of Prompts for Different Purposes:</a:t>
            </a:r>
          </a:p>
          <a:p>
            <a:pPr marL="0" indent="0">
              <a:buNone/>
            </a:pPr>
            <a:r>
              <a:rPr lang="en-US" sz="1600" i="1" dirty="0">
                <a:latin typeface="Times New Roman" panose="02020603050405020304" pitchFamily="18" charset="0"/>
                <a:cs typeface="Times New Roman" panose="02020603050405020304" pitchFamily="18" charset="0"/>
              </a:rPr>
              <a:t>1.Information Retrieval:</a:t>
            </a:r>
          </a:p>
          <a:p>
            <a:pPr marL="0" indent="0">
              <a:buNone/>
            </a:pPr>
            <a:r>
              <a:rPr lang="en-US" sz="1600" dirty="0">
                <a:latin typeface="Times New Roman" panose="02020603050405020304" pitchFamily="18" charset="0"/>
                <a:cs typeface="Times New Roman" panose="02020603050405020304" pitchFamily="18" charset="0"/>
              </a:rPr>
              <a:t>Prompt: "Retrieve information about the history and cultural significance of the Taj Mahal."</a:t>
            </a:r>
          </a:p>
          <a:p>
            <a:pPr marL="0" indent="0">
              <a:buNone/>
            </a:pPr>
            <a:r>
              <a:rPr lang="en-US" sz="1600" i="1" dirty="0">
                <a:latin typeface="Times New Roman" panose="02020603050405020304" pitchFamily="18" charset="0"/>
                <a:cs typeface="Times New Roman" panose="02020603050405020304" pitchFamily="18" charset="0"/>
              </a:rPr>
              <a:t>2.Creative Content Generation:</a:t>
            </a:r>
          </a:p>
          <a:p>
            <a:pPr marL="0" indent="0">
              <a:buNone/>
            </a:pPr>
            <a:r>
              <a:rPr lang="en-US" sz="1600" dirty="0">
                <a:latin typeface="Times New Roman" panose="02020603050405020304" pitchFamily="18" charset="0"/>
                <a:cs typeface="Times New Roman" panose="02020603050405020304" pitchFamily="18" charset="0"/>
              </a:rPr>
              <a:t>Prompt: "Compose a short story set in a world where time flows backward."</a:t>
            </a:r>
          </a:p>
          <a:p>
            <a:pPr marL="0" indent="0">
              <a:buNone/>
            </a:pPr>
            <a:r>
              <a:rPr lang="en-US" sz="1600" i="1" dirty="0">
                <a:latin typeface="Times New Roman" panose="02020603050405020304" pitchFamily="18" charset="0"/>
                <a:cs typeface="Times New Roman" panose="02020603050405020304" pitchFamily="18" charset="0"/>
              </a:rPr>
              <a:t>3.Problem-Solving:</a:t>
            </a:r>
          </a:p>
          <a:p>
            <a:pPr marL="0" indent="0">
              <a:buNone/>
            </a:pPr>
            <a:r>
              <a:rPr lang="en-US" sz="1600" dirty="0">
                <a:latin typeface="Times New Roman" panose="02020603050405020304" pitchFamily="18" charset="0"/>
                <a:cs typeface="Times New Roman" panose="02020603050405020304" pitchFamily="18" charset="0"/>
              </a:rPr>
              <a:t>Prompt: "Suggest innovative solutions for reducing carbon emissions in urban areas."</a:t>
            </a:r>
          </a:p>
          <a:p>
            <a:pPr marL="0" indent="0">
              <a:buNone/>
            </a:pPr>
            <a:r>
              <a:rPr lang="en-US" sz="1600" i="1" dirty="0">
                <a:latin typeface="Times New Roman" panose="02020603050405020304" pitchFamily="18" charset="0"/>
                <a:cs typeface="Times New Roman" panose="02020603050405020304" pitchFamily="18" charset="0"/>
              </a:rPr>
              <a:t>4.Programming Assistance:</a:t>
            </a:r>
          </a:p>
          <a:p>
            <a:pPr marL="0" indent="0">
              <a:buNone/>
            </a:pPr>
            <a:r>
              <a:rPr lang="en-US" sz="1600" dirty="0">
                <a:latin typeface="Times New Roman" panose="02020603050405020304" pitchFamily="18" charset="0"/>
                <a:cs typeface="Times New Roman" panose="02020603050405020304" pitchFamily="18" charset="0"/>
              </a:rPr>
              <a:t>Prompt: "Generate Python code to calculate the Fibonacci sequence."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2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F39-E5FA-0750-4C3B-F0BA87BBD416}"/>
              </a:ext>
            </a:extLst>
          </p:cNvPr>
          <p:cNvSpPr>
            <a:spLocks noGrp="1"/>
          </p:cNvSpPr>
          <p:nvPr>
            <p:ph type="title"/>
          </p:nvPr>
        </p:nvSpPr>
        <p:spPr>
          <a:xfrm>
            <a:off x="0" y="192131"/>
            <a:ext cx="11679194" cy="722270"/>
          </a:xfrm>
        </p:spPr>
        <p:txBody>
          <a:bodyPr anchor="b">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Understanding Prompt Patterns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D5AFE-3726-47F6-4B5A-05BD51CCD9A4}"/>
              </a:ext>
            </a:extLst>
          </p:cNvPr>
          <p:cNvSpPr>
            <a:spLocks noGrp="1"/>
          </p:cNvSpPr>
          <p:nvPr>
            <p:ph idx="1"/>
          </p:nvPr>
        </p:nvSpPr>
        <p:spPr>
          <a:xfrm>
            <a:off x="306860" y="1253331"/>
            <a:ext cx="10515600" cy="5233966"/>
          </a:xfrm>
        </p:spPr>
        <p:txBody>
          <a:bodyPr>
            <a:normAutofit lnSpcReduction="1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Are Prompt Patterns?</a:t>
            </a:r>
            <a:r>
              <a:rPr lang="en-US" sz="1600" b="0" i="0" dirty="0">
                <a:solidFill>
                  <a:srgbClr val="0D0D0D"/>
                </a:solidFill>
                <a:effectLst/>
                <a:latin typeface="Times New Roman" panose="02020603050405020304" pitchFamily="18" charset="0"/>
                <a:cs typeface="Times New Roman" panose="02020603050405020304" pitchFamily="18" charset="0"/>
              </a:rPr>
              <a:t> </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patterns are structured templates or guidelines used to formulate prompts that guide the responses of Large Language Models (LLMs). These patterns help in achieving specific types of responses based on how the prompt is constructed, including the tone, context, and specificity of the information requested.</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Are Prompt Patterns Important?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Consistency and Efficiency:</a:t>
            </a:r>
            <a:r>
              <a:rPr lang="en-US" sz="1600" b="0" i="0" dirty="0">
                <a:solidFill>
                  <a:srgbClr val="0D0D0D"/>
                </a:solidFill>
                <a:effectLst/>
                <a:latin typeface="Times New Roman" panose="02020603050405020304" pitchFamily="18" charset="0"/>
                <a:cs typeface="Times New Roman" panose="02020603050405020304" pitchFamily="18" charset="0"/>
              </a:rPr>
              <a:t> They provide a consistent structure for interacting with LLMs, making the process more efficient and predictable.</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Improved Response Quality:</a:t>
            </a:r>
            <a:r>
              <a:rPr lang="en-US" sz="1600" b="0" i="0" dirty="0">
                <a:solidFill>
                  <a:srgbClr val="0D0D0D"/>
                </a:solidFill>
                <a:effectLst/>
                <a:latin typeface="Times New Roman" panose="02020603050405020304" pitchFamily="18" charset="0"/>
                <a:cs typeface="Times New Roman" panose="02020603050405020304" pitchFamily="18" charset="0"/>
              </a:rPr>
              <a:t> Properly structured prompts lead to clearer, more relevant, and useful responses from the AI.</a:t>
            </a:r>
          </a:p>
          <a:p>
            <a:r>
              <a:rPr lang="en-US" sz="1600" b="1" i="0" dirty="0">
                <a:solidFill>
                  <a:srgbClr val="0D0D0D"/>
                </a:solidFill>
                <a:effectLst/>
                <a:latin typeface="Times New Roman" panose="02020603050405020304" pitchFamily="18" charset="0"/>
                <a:cs typeface="Times New Roman" panose="02020603050405020304" pitchFamily="18" charset="0"/>
              </a:rPr>
              <a:t>Customization and Control:</a:t>
            </a:r>
            <a:r>
              <a:rPr lang="en-US" sz="1600" b="0" i="0" dirty="0">
                <a:solidFill>
                  <a:srgbClr val="0D0D0D"/>
                </a:solidFill>
                <a:effectLst/>
                <a:latin typeface="Times New Roman" panose="02020603050405020304" pitchFamily="18" charset="0"/>
                <a:cs typeface="Times New Roman" panose="02020603050405020304" pitchFamily="18" charset="0"/>
              </a:rPr>
              <a:t> They allow for greater control over the AI's output, enabling the creation of tailored responses for specific needs or scenarios.</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How to Use Prompt Patterns</a:t>
            </a:r>
          </a:p>
          <a:p>
            <a:r>
              <a:rPr lang="en-US" sz="1600" i="1" dirty="0">
                <a:solidFill>
                  <a:srgbClr val="0D0D0D"/>
                </a:solidFill>
                <a:effectLst/>
                <a:latin typeface="Times New Roman" panose="02020603050405020304" pitchFamily="18" charset="0"/>
                <a:cs typeface="Times New Roman" panose="02020603050405020304" pitchFamily="18" charset="0"/>
              </a:rPr>
              <a:t>Identify the Objective: </a:t>
            </a:r>
            <a:r>
              <a:rPr lang="en-US" sz="1600" b="0" i="0" dirty="0">
                <a:solidFill>
                  <a:srgbClr val="0D0D0D"/>
                </a:solidFill>
                <a:effectLst/>
                <a:latin typeface="Times New Roman" panose="02020603050405020304" pitchFamily="18" charset="0"/>
                <a:cs typeface="Times New Roman" panose="02020603050405020304" pitchFamily="18" charset="0"/>
              </a:rPr>
              <a:t>Start by defining what you want to achieve with the AI's response. This could range from generating creative content to extracting information or simulating a conversation.</a:t>
            </a:r>
          </a:p>
          <a:p>
            <a:r>
              <a:rPr lang="en-US" sz="1600" i="1" dirty="0">
                <a:solidFill>
                  <a:srgbClr val="0D0D0D"/>
                </a:solidFill>
                <a:effectLst/>
                <a:latin typeface="Times New Roman" panose="02020603050405020304" pitchFamily="18" charset="0"/>
                <a:cs typeface="Times New Roman" panose="02020603050405020304" pitchFamily="18" charset="0"/>
              </a:rPr>
              <a:t>Choose an Appropriate Pattern: </a:t>
            </a:r>
            <a:r>
              <a:rPr lang="en-US" sz="1600" b="0" i="0" dirty="0">
                <a:solidFill>
                  <a:srgbClr val="0D0D0D"/>
                </a:solidFill>
                <a:effectLst/>
                <a:latin typeface="Times New Roman" panose="02020603050405020304" pitchFamily="18" charset="0"/>
                <a:cs typeface="Times New Roman" panose="02020603050405020304" pitchFamily="18" charset="0"/>
              </a:rPr>
              <a:t>Select a prompt pattern that aligns with your objective. Different patterns are suited for different types of tasks.</a:t>
            </a:r>
          </a:p>
          <a:p>
            <a:r>
              <a:rPr lang="en-US" sz="1600" i="1" dirty="0">
                <a:solidFill>
                  <a:srgbClr val="0D0D0D"/>
                </a:solidFill>
                <a:effectLst/>
                <a:latin typeface="Times New Roman" panose="02020603050405020304" pitchFamily="18" charset="0"/>
                <a:cs typeface="Times New Roman" panose="02020603050405020304" pitchFamily="18" charset="0"/>
              </a:rPr>
              <a:t>Customize the Prompt: </a:t>
            </a:r>
            <a:r>
              <a:rPr lang="en-US" sz="1600" b="0" i="0" dirty="0">
                <a:solidFill>
                  <a:srgbClr val="0D0D0D"/>
                </a:solidFill>
                <a:effectLst/>
                <a:latin typeface="Times New Roman" panose="02020603050405020304" pitchFamily="18" charset="0"/>
                <a:cs typeface="Times New Roman" panose="02020603050405020304" pitchFamily="18" charset="0"/>
              </a:rPr>
              <a:t>Modify the pattern to fit your specific context and requirements. This might involve setting the tone, specifying the format of the response, or providing background information.</a:t>
            </a:r>
          </a:p>
          <a:p>
            <a:r>
              <a:rPr lang="en-US" sz="1600" i="1" dirty="0">
                <a:solidFill>
                  <a:srgbClr val="0D0D0D"/>
                </a:solidFill>
                <a:effectLst/>
                <a:latin typeface="Times New Roman" panose="02020603050405020304" pitchFamily="18" charset="0"/>
                <a:cs typeface="Times New Roman" panose="02020603050405020304" pitchFamily="18" charset="0"/>
              </a:rPr>
              <a:t>Iterate and Refine: </a:t>
            </a:r>
            <a:r>
              <a:rPr lang="en-US" sz="1600" b="0" i="0" dirty="0">
                <a:solidFill>
                  <a:srgbClr val="0D0D0D"/>
                </a:solidFill>
                <a:effectLst/>
                <a:latin typeface="Times New Roman" panose="02020603050405020304" pitchFamily="18" charset="0"/>
                <a:cs typeface="Times New Roman" panose="02020603050405020304" pitchFamily="18" charset="0"/>
              </a:rPr>
              <a:t>Based on the AI's responses, you may need to adjust your prompt to achieve the desired outcome. This iterative process is a key part of effective prompt engineering.</a:t>
            </a: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7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C748-4237-415F-688F-A1807594AF3C}"/>
              </a:ext>
            </a:extLst>
          </p:cNvPr>
          <p:cNvSpPr>
            <a:spLocks noGrp="1"/>
          </p:cNvSpPr>
          <p:nvPr>
            <p:ph type="title"/>
          </p:nvPr>
        </p:nvSpPr>
        <p:spPr>
          <a:xfrm>
            <a:off x="161306" y="85705"/>
            <a:ext cx="10515600" cy="595332"/>
          </a:xfrm>
        </p:spPr>
        <p:txBody>
          <a:bodyPr anchor="t">
            <a:noAutofit/>
          </a:bodyPr>
          <a:lstStyle/>
          <a:p>
            <a:r>
              <a:rPr lang="en-US" sz="3600" dirty="0">
                <a:latin typeface="Times New Roman" panose="02020603050405020304" pitchFamily="18" charset="0"/>
                <a:cs typeface="Times New Roman" panose="02020603050405020304" pitchFamily="18" charset="0"/>
              </a:rPr>
              <a:t>The Persona Pattern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EC836-BD4B-FCF4-2252-A216E0730C6D}"/>
              </a:ext>
            </a:extLst>
          </p:cNvPr>
          <p:cNvSpPr>
            <a:spLocks noGrp="1"/>
          </p:cNvSpPr>
          <p:nvPr>
            <p:ph idx="1"/>
          </p:nvPr>
        </p:nvSpPr>
        <p:spPr>
          <a:xfrm>
            <a:off x="838200" y="1062681"/>
            <a:ext cx="10515600" cy="5709614"/>
          </a:xfrm>
        </p:spPr>
        <p:txBody>
          <a:bodyPr>
            <a:noAutofit/>
          </a:bodyPr>
          <a:lstStyle/>
          <a:p>
            <a:pPr marL="0" indent="0" algn="l">
              <a:buNone/>
            </a:pPr>
            <a:r>
              <a:rPr lang="en-US" sz="1400" b="1" i="0" dirty="0">
                <a:solidFill>
                  <a:srgbClr val="0D0D0D"/>
                </a:solidFill>
                <a:effectLst/>
                <a:latin typeface="Times New Roman" panose="02020603050405020304" pitchFamily="18" charset="0"/>
                <a:cs typeface="Times New Roman" panose="02020603050405020304" pitchFamily="18" charset="0"/>
              </a:rPr>
              <a:t>Definition:</a:t>
            </a:r>
            <a:r>
              <a:rPr lang="en-US" sz="1400" b="0" i="0" dirty="0">
                <a:solidFill>
                  <a:srgbClr val="0D0D0D"/>
                </a:solidFill>
                <a:effectLst/>
                <a:latin typeface="Times New Roman" panose="02020603050405020304" pitchFamily="18" charset="0"/>
                <a:cs typeface="Times New Roman" panose="02020603050405020304" pitchFamily="18" charset="0"/>
              </a:rPr>
              <a:t> </a:t>
            </a:r>
            <a:endParaRPr lang="en-US" sz="1400"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1400" b="0" i="0" dirty="0">
                <a:solidFill>
                  <a:srgbClr val="0D0D0D"/>
                </a:solidFill>
                <a:effectLst/>
                <a:latin typeface="Times New Roman" panose="02020603050405020304" pitchFamily="18" charset="0"/>
                <a:cs typeface="Times New Roman" panose="02020603050405020304" pitchFamily="18" charset="0"/>
              </a:rPr>
              <a:t>"The Persona Pattern involves crafting prompts that instruct the AI to adopt a specific character or persona. This can range from historical figures to fictional characters, or even specific professional roles. It's used to generate responses that are not just informative but also imbued with the unique characteristics, tone, and style of the chosen persona</a:t>
            </a:r>
            <a:br>
              <a:rPr lang="en-US" sz="1400" b="0" i="0" dirty="0">
                <a:solidFill>
                  <a:srgbClr val="0D0D0D"/>
                </a:solidFill>
                <a:effectLst/>
                <a:latin typeface="Times New Roman" panose="02020603050405020304" pitchFamily="18" charset="0"/>
                <a:cs typeface="Times New Roman" panose="02020603050405020304" pitchFamily="18" charset="0"/>
              </a:rPr>
            </a:br>
            <a:r>
              <a:rPr lang="en-US" sz="1400" b="1" i="0" dirty="0">
                <a:solidFill>
                  <a:srgbClr val="0D0D0D"/>
                </a:solidFill>
                <a:effectLst/>
                <a:latin typeface="Times New Roman" panose="02020603050405020304" pitchFamily="18" charset="0"/>
                <a:cs typeface="Times New Roman" panose="02020603050405020304" pitchFamily="18" charset="0"/>
              </a:rPr>
              <a:t>Creating Prompts with the Persona Pattern:</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1: Define the Persona. "Choose a character or role. Be specific about their traits, expertise, and speaking style."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2: Craft the Prompt. "Incorporate the persona directly into the prompt. For example, 'As a 19th-century scientist, explain the significance of the steam engine.'"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3: Set the Tone. Ensure the tone matches the persona. Use language and phrases they might use.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4: Contextualize. Embed relevant context that the persona would be aware of, enhancing authenticity.</a:t>
            </a:r>
          </a:p>
          <a:p>
            <a:pPr marL="0" indent="0">
              <a:buNone/>
            </a:pPr>
            <a:r>
              <a:rPr lang="en-US" sz="1400" b="1" dirty="0">
                <a:latin typeface="Times New Roman" panose="02020603050405020304" pitchFamily="18" charset="0"/>
                <a:cs typeface="Times New Roman" panose="02020603050405020304" pitchFamily="18" charset="0"/>
              </a:rPr>
              <a:t>Examples:</a:t>
            </a:r>
          </a:p>
          <a:p>
            <a:pPr marL="0" indent="0">
              <a:buNone/>
            </a:pPr>
            <a:r>
              <a:rPr lang="en-US" sz="1400" i="1" dirty="0">
                <a:latin typeface="Times New Roman" panose="02020603050405020304" pitchFamily="18" charset="0"/>
                <a:cs typeface="Times New Roman" panose="02020603050405020304" pitchFamily="18" charset="0"/>
              </a:rPr>
              <a:t>Historical</a:t>
            </a:r>
            <a:r>
              <a:rPr lang="en-US" sz="1400" dirty="0">
                <a:latin typeface="Times New Roman" panose="02020603050405020304" pitchFamily="18" charset="0"/>
                <a:cs typeface="Times New Roman" panose="02020603050405020304" pitchFamily="18" charset="0"/>
              </a:rPr>
              <a:t>: "</a:t>
            </a:r>
            <a:r>
              <a:rPr lang="en" sz="1400" dirty="0">
                <a:solidFill>
                  <a:srgbClr val="1F1F1F"/>
                </a:solidFill>
                <a:highlight>
                  <a:srgbClr val="FFFFFF"/>
                </a:highlight>
                <a:latin typeface="Times New Roman" panose="02020603050405020304" pitchFamily="18" charset="0"/>
                <a:cs typeface="Times New Roman" panose="02020603050405020304" pitchFamily="18" charset="0"/>
              </a:rPr>
              <a:t> Act as </a:t>
            </a:r>
            <a:r>
              <a:rPr lang="en-US" sz="1400" dirty="0">
                <a:latin typeface="Times New Roman" panose="02020603050405020304" pitchFamily="18" charset="0"/>
                <a:cs typeface="Times New Roman" panose="02020603050405020304" pitchFamily="18" charset="0"/>
              </a:rPr>
              <a:t> Leonardo da Vinci, discuss human flight potential."</a:t>
            </a:r>
          </a:p>
          <a:p>
            <a:pPr marL="0" indent="0">
              <a:buNone/>
            </a:pPr>
            <a:r>
              <a:rPr lang="en-US" sz="1400" i="1" dirty="0">
                <a:latin typeface="Times New Roman" panose="02020603050405020304" pitchFamily="18" charset="0"/>
                <a:cs typeface="Times New Roman" panose="02020603050405020304" pitchFamily="18" charset="0"/>
              </a:rPr>
              <a:t>Fictional: </a:t>
            </a:r>
            <a:r>
              <a:rPr lang="en-US" sz="1400" dirty="0">
                <a:latin typeface="Times New Roman" panose="02020603050405020304" pitchFamily="18" charset="0"/>
                <a:cs typeface="Times New Roman" panose="02020603050405020304" pitchFamily="18" charset="0"/>
              </a:rPr>
              <a:t>" Act as Sherlock Holmes, solve a mystery with modern tech."</a:t>
            </a:r>
          </a:p>
          <a:p>
            <a:pPr marL="0" indent="0">
              <a:buNone/>
            </a:pPr>
            <a:r>
              <a:rPr lang="en-US" sz="1400" i="1" dirty="0">
                <a:latin typeface="Times New Roman" panose="02020603050405020304" pitchFamily="18" charset="0"/>
                <a:cs typeface="Times New Roman" panose="02020603050405020304" pitchFamily="18" charset="0"/>
              </a:rPr>
              <a:t>Professional: </a:t>
            </a:r>
            <a:r>
              <a:rPr lang="en-US" sz="1400" dirty="0">
                <a:latin typeface="Times New Roman" panose="02020603050405020304" pitchFamily="18" charset="0"/>
                <a:cs typeface="Times New Roman" panose="02020603050405020304" pitchFamily="18" charset="0"/>
              </a:rPr>
              <a:t>" Act as cybersecurity expert, outline phishing protections."</a:t>
            </a:r>
          </a:p>
          <a:p>
            <a:pPr marL="0" indent="0">
              <a:buNone/>
            </a:pPr>
            <a:r>
              <a:rPr lang="en-US" sz="1400" b="1" dirty="0">
                <a:latin typeface="Times New Roman" panose="02020603050405020304" pitchFamily="18" charset="0"/>
                <a:cs typeface="Times New Roman" panose="02020603050405020304" pitchFamily="18" charset="0"/>
              </a:rPr>
              <a:t>Practical Applications:</a:t>
            </a:r>
          </a:p>
          <a:p>
            <a:pPr marL="0" indent="0">
              <a:buNone/>
            </a:pPr>
            <a:r>
              <a:rPr lang="en-US" sz="1400" i="1" dirty="0">
                <a:latin typeface="Times New Roman" panose="02020603050405020304" pitchFamily="18" charset="0"/>
                <a:cs typeface="Times New Roman" panose="02020603050405020304" pitchFamily="18" charset="0"/>
              </a:rPr>
              <a:t>Education: </a:t>
            </a:r>
            <a:r>
              <a:rPr lang="en-US" sz="1400" dirty="0">
                <a:latin typeface="Times New Roman" panose="02020603050405020304" pitchFamily="18" charset="0"/>
                <a:cs typeface="Times New Roman" panose="02020603050405020304" pitchFamily="18" charset="0"/>
              </a:rPr>
              <a:t>Teach history through the eyes of those who lived it.</a:t>
            </a:r>
          </a:p>
          <a:p>
            <a:pPr marL="0" indent="0">
              <a:buNone/>
            </a:pPr>
            <a:r>
              <a:rPr lang="en-US" sz="1400" i="1" dirty="0">
                <a:latin typeface="Times New Roman" panose="02020603050405020304" pitchFamily="18" charset="0"/>
                <a:cs typeface="Times New Roman" panose="02020603050405020304" pitchFamily="18" charset="0"/>
              </a:rPr>
              <a:t>Creative Writing: </a:t>
            </a:r>
            <a:r>
              <a:rPr lang="en-US" sz="1400" dirty="0">
                <a:latin typeface="Times New Roman" panose="02020603050405020304" pitchFamily="18" charset="0"/>
                <a:cs typeface="Times New Roman" panose="02020603050405020304" pitchFamily="18" charset="0"/>
              </a:rPr>
              <a:t>Craft narratives in famous voices.</a:t>
            </a:r>
          </a:p>
          <a:p>
            <a:pPr marL="0" indent="0">
              <a:buNone/>
            </a:pPr>
            <a:r>
              <a:rPr lang="en-US" sz="1400" i="1" dirty="0">
                <a:latin typeface="Times New Roman" panose="02020603050405020304" pitchFamily="18" charset="0"/>
                <a:cs typeface="Times New Roman" panose="02020603050405020304" pitchFamily="18" charset="0"/>
              </a:rPr>
              <a:t>Customer Service: </a:t>
            </a:r>
            <a:r>
              <a:rPr lang="en-US" sz="1400" dirty="0">
                <a:latin typeface="Times New Roman" panose="02020603050405020304" pitchFamily="18" charset="0"/>
                <a:cs typeface="Times New Roman" panose="02020603050405020304" pitchFamily="18" charset="0"/>
              </a:rPr>
              <a:t>Engage with users through a brand-specific persona.</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13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18F3-527D-65DF-1CDE-B014BC1B7B9C}"/>
              </a:ext>
            </a:extLst>
          </p:cNvPr>
          <p:cNvSpPr>
            <a:spLocks noGrp="1"/>
          </p:cNvSpPr>
          <p:nvPr>
            <p:ph type="title"/>
          </p:nvPr>
        </p:nvSpPr>
        <p:spPr>
          <a:xfrm>
            <a:off x="101930" y="44385"/>
            <a:ext cx="10515600" cy="662781"/>
          </a:xfrm>
        </p:spPr>
        <p:txBody>
          <a:bodyPr anchor="b">
            <a:normAutofit/>
          </a:bodyPr>
          <a:lstStyle/>
          <a:p>
            <a:r>
              <a:rPr lang="en-US" sz="3600" b="0" i="0" dirty="0">
                <a:solidFill>
                  <a:srgbClr val="0D0D0D"/>
                </a:solidFill>
                <a:effectLst/>
                <a:latin typeface="Times New Roman" panose="02020603050405020304" pitchFamily="18" charset="0"/>
                <a:cs typeface="Times New Roman" panose="02020603050405020304" pitchFamily="18" charset="0"/>
              </a:rPr>
              <a:t>Reading a Prompt Pattern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8CDF4-E7F2-410A-D8AF-A8012BE886B2}"/>
              </a:ext>
            </a:extLst>
          </p:cNvPr>
          <p:cNvSpPr>
            <a:spLocks noGrp="1"/>
          </p:cNvSpPr>
          <p:nvPr>
            <p:ph idx="1"/>
          </p:nvPr>
        </p:nvSpPr>
        <p:spPr>
          <a:xfrm>
            <a:off x="467497" y="1253331"/>
            <a:ext cx="10515600" cy="5221610"/>
          </a:xfrm>
        </p:spPr>
        <p:txBody>
          <a:bodyPr>
            <a:normAutofit fontScale="92500" lnSpcReduction="2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p>
          <a:p>
            <a:pPr marL="0" indent="0" algn="l">
              <a:buNone/>
            </a:pPr>
            <a:r>
              <a:rPr lang="en-US" sz="1600" dirty="0">
                <a:latin typeface="Times New Roman" panose="02020603050405020304" pitchFamily="18" charset="0"/>
                <a:cs typeface="Times New Roman" panose="02020603050405020304" pitchFamily="18" charset="0"/>
              </a:rPr>
              <a:t>"Reading a Prompt Pattern" involves analyzing prompt structures to guide large language models (LLMs) effectively, identifying key instructions that shape AI responses to meet specific goals. This skill enhances precision in AI interactions, enabling tailored, relevant outcomes.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"Helpful Assistant" Pattern Overview:</a:t>
            </a:r>
          </a:p>
          <a:p>
            <a:pPr marL="0" indent="0">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pattern is designed to cultivate positive and supportive AI interactions, preventing negative or inappropriate responses. It emphasizes the AI's role as a helpful assistant committed to constructive communication.</a:t>
            </a:r>
          </a:p>
          <a:p>
            <a:pPr marL="0" indent="0" algn="l">
              <a:buNone/>
            </a:pPr>
            <a:r>
              <a:rPr lang="en-US" sz="1600" i="1" dirty="0">
                <a:latin typeface="Times New Roman" panose="02020603050405020304" pitchFamily="18" charset="0"/>
                <a:cs typeface="Times New Roman" panose="02020603050405020304" pitchFamily="18" charset="0"/>
              </a:rPr>
              <a:t>Core Statements of the "Helpful Assistant" Pattern:</a:t>
            </a:r>
          </a:p>
          <a:p>
            <a:pPr marL="0" indent="0" algn="l">
              <a:buNone/>
            </a:pPr>
            <a:r>
              <a:rPr lang="en-US" sz="1600" b="1" dirty="0">
                <a:latin typeface="Times New Roman" panose="02020603050405020304" pitchFamily="18" charset="0"/>
                <a:cs typeface="Times New Roman" panose="02020603050405020304" pitchFamily="18" charset="0"/>
              </a:rPr>
              <a:t>Role: </a:t>
            </a:r>
            <a:r>
              <a:rPr lang="en-US" sz="1600" dirty="0">
                <a:latin typeface="Times New Roman" panose="02020603050405020304" pitchFamily="18" charset="0"/>
                <a:cs typeface="Times New Roman" panose="02020603050405020304" pitchFamily="18" charset="0"/>
              </a:rPr>
              <a:t>"You are a helpful AI assistant, committed to providing support."</a:t>
            </a:r>
          </a:p>
          <a:p>
            <a:pPr marL="0" indent="0" algn="l">
              <a:buNone/>
            </a:pPr>
            <a:r>
              <a:rPr lang="en-US" sz="1600" b="1" dirty="0">
                <a:latin typeface="Times New Roman" panose="02020603050405020304" pitchFamily="18" charset="0"/>
                <a:cs typeface="Times New Roman" panose="02020603050405020304" pitchFamily="18" charset="0"/>
              </a:rPr>
              <a:t>Responsiveness: </a:t>
            </a:r>
            <a:r>
              <a:rPr lang="en-US" sz="1600" dirty="0">
                <a:latin typeface="Times New Roman" panose="02020603050405020304" pitchFamily="18" charset="0"/>
                <a:cs typeface="Times New Roman" panose="02020603050405020304" pitchFamily="18" charset="0"/>
              </a:rPr>
              <a:t>"You strive to answer questions and follow instructions to the best of your ability."</a:t>
            </a:r>
          </a:p>
          <a:p>
            <a:pPr marL="0" indent="0" algn="l">
              <a:buNone/>
            </a:pPr>
            <a:r>
              <a:rPr lang="en-US" sz="1600" b="1" dirty="0">
                <a:latin typeface="Times New Roman" panose="02020603050405020304" pitchFamily="18" charset="0"/>
                <a:cs typeface="Times New Roman" panose="02020603050405020304" pitchFamily="18" charset="0"/>
              </a:rPr>
              <a:t>Conduct: </a:t>
            </a:r>
            <a:r>
              <a:rPr lang="en-US" sz="1600" dirty="0">
                <a:latin typeface="Times New Roman" panose="02020603050405020304" pitchFamily="18" charset="0"/>
                <a:cs typeface="Times New Roman" panose="02020603050405020304" pitchFamily="18" charset="0"/>
              </a:rPr>
              <a:t>"You maintain a respectful tone, avoiding any form of insult, derogation, or hostility.”</a:t>
            </a:r>
          </a:p>
          <a:p>
            <a:pPr marL="0" indent="0" algn="l">
              <a:buNone/>
            </a:pPr>
            <a:endParaRPr lang="en-US" sz="1600" dirty="0">
              <a:latin typeface="Times New Roman" panose="02020603050405020304" pitchFamily="18" charset="0"/>
              <a:cs typeface="Times New Roman" panose="02020603050405020304" pitchFamily="18" charset="0"/>
            </a:endParaRPr>
          </a:p>
          <a:p>
            <a:pPr marL="0" indent="0" algn="l">
              <a:buNone/>
            </a:pPr>
            <a:r>
              <a:rPr lang="en-US" sz="1600" b="1" dirty="0">
                <a:latin typeface="Times New Roman" panose="02020603050405020304" pitchFamily="18" charset="0"/>
                <a:cs typeface="Times New Roman" panose="02020603050405020304" pitchFamily="18" charset="0"/>
              </a:rPr>
              <a:t>Pattern Variations and Examples:</a:t>
            </a:r>
          </a:p>
          <a:p>
            <a:pPr marL="0" indent="0" algn="l">
              <a:buNone/>
            </a:pPr>
            <a:r>
              <a:rPr lang="en-US" sz="1600" dirty="0">
                <a:latin typeface="Times New Roman" panose="02020603050405020304" pitchFamily="18" charset="0"/>
                <a:cs typeface="Times New Roman" panose="02020603050405020304" pitchFamily="18" charset="0"/>
              </a:rPr>
              <a:t>Version 1: "As an exceptionally skilled AI assistant, your goal is to deliver optimal answers and follow instructions unless impossible, ensuring protection from harmful content."</a:t>
            </a:r>
          </a:p>
          <a:p>
            <a:pPr marL="0" indent="0" algn="l">
              <a:buNone/>
            </a:pPr>
            <a:r>
              <a:rPr lang="en-US" sz="1600" dirty="0">
                <a:latin typeface="Times New Roman" panose="02020603050405020304" pitchFamily="18" charset="0"/>
                <a:cs typeface="Times New Roman" panose="02020603050405020304" pitchFamily="18" charset="0"/>
              </a:rPr>
              <a:t>Version 2: "Identified as ChatAmazing, you're engineered to provide deep insights for any query, transcending ordinary responses with a commitment to filter out negative content."</a:t>
            </a:r>
          </a:p>
          <a:p>
            <a:pPr marL="0" indent="0" algn="l">
              <a:buNone/>
            </a:pPr>
            <a:r>
              <a:rPr lang="en-US" sz="1600" dirty="0">
                <a:latin typeface="Times New Roman" panose="02020603050405020304" pitchFamily="18" charset="0"/>
                <a:cs typeface="Times New Roman" panose="02020603050405020304" pitchFamily="18" charset="0"/>
              </a:rPr>
              <a:t>These variations, while differently worded, adhere to the pattern's core principles, demonstrating the flexibility in crafting prompts to achieve a consistently helpful AI demeanor. Through effective prompt engineering, we can direct AI to act in ways that align with desired outcomes, enhancing user experience.</a:t>
            </a:r>
          </a:p>
          <a:p>
            <a:pPr marL="0" indent="0" algn="l">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27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1648-0525-F37E-D8BE-250DA79B8ABA}"/>
              </a:ext>
            </a:extLst>
          </p:cNvPr>
          <p:cNvSpPr>
            <a:spLocks noGrp="1"/>
          </p:cNvSpPr>
          <p:nvPr>
            <p:ph type="title"/>
          </p:nvPr>
        </p:nvSpPr>
        <p:spPr>
          <a:xfrm>
            <a:off x="344383" y="175121"/>
            <a:ext cx="11394535" cy="974058"/>
          </a:xfrm>
        </p:spPr>
        <p:txBody>
          <a:bodyPr anchor="t">
            <a:noAutofit/>
          </a:bodyPr>
          <a:lstStyle/>
          <a:p>
            <a:r>
              <a:rPr lang="en-US" sz="3600" dirty="0">
                <a:latin typeface="Times New Roman" panose="02020603050405020304" pitchFamily="18" charset="0"/>
                <a:cs typeface="Times New Roman" panose="02020603050405020304" pitchFamily="18" charset="0"/>
              </a:rPr>
              <a:t>Prompt Patterns – Format of Audience Persona &amp; Flipped Interaction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F2749E-AD3C-FE3C-8670-31D32127F85D}"/>
              </a:ext>
            </a:extLst>
          </p:cNvPr>
          <p:cNvSpPr>
            <a:spLocks noGrp="1"/>
          </p:cNvSpPr>
          <p:nvPr>
            <p:ph idx="1"/>
          </p:nvPr>
        </p:nvSpPr>
        <p:spPr>
          <a:xfrm>
            <a:off x="603422" y="1652630"/>
            <a:ext cx="10515600" cy="4351338"/>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Audience Persona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Craft prompts where the AI explains topic "X" to a character with traits "Y".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subject matter for the AI to explain (e.g., blockchain technology).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persona's characteristics (e.g., a curious teenager, an industry veteran).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"Explain the principles of sustainable architecture as though I am an aspiring eco-friendly builder."</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Flipped Interaction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inquire about your insights to accomplish goal "X" until criteria "Y" are satisfied.</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intended objective of the questioning (e.g., creating a diet plan, brainstorming for innovation).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conditions signaling the end of questioning (e.g., when enough detail is collected, when a specific insight is reached).</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"Query me about my dietary preferences to formulate a personalized nutrition guide, proceeding until all food allergies and preferences are clarified."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51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33B7-DE40-9F91-B0A0-07D6C5AFA948}"/>
              </a:ext>
            </a:extLst>
          </p:cNvPr>
          <p:cNvSpPr>
            <a:spLocks noGrp="1"/>
          </p:cNvSpPr>
          <p:nvPr>
            <p:ph type="title"/>
          </p:nvPr>
        </p:nvSpPr>
        <p:spPr>
          <a:xfrm>
            <a:off x="161306" y="163244"/>
            <a:ext cx="11797146" cy="881785"/>
          </a:xfrm>
        </p:spPr>
        <p:txBody>
          <a:bodyPr>
            <a:noAutofit/>
          </a:bodyPr>
          <a:lstStyle/>
          <a:p>
            <a:r>
              <a:rPr lang="en-US" sz="3600" dirty="0">
                <a:latin typeface="Times New Roman" panose="02020603050405020304" pitchFamily="18" charset="0"/>
                <a:cs typeface="Times New Roman" panose="02020603050405020304" pitchFamily="18" charset="0"/>
              </a:rPr>
              <a:t>Chain of Thought Prompting in LLMs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CB52C7C-1F18-2125-26F9-B2A9F74DE463}"/>
              </a:ext>
            </a:extLst>
          </p:cNvPr>
          <p:cNvSpPr>
            <a:spLocks noGrp="1"/>
          </p:cNvSpPr>
          <p:nvPr>
            <p:ph idx="1"/>
          </p:nvPr>
        </p:nvSpPr>
        <p:spPr>
          <a:xfrm>
            <a:off x="331573" y="1504350"/>
            <a:ext cx="10515600" cy="4351338"/>
          </a:xfrm>
        </p:spPr>
        <p:txBody>
          <a:bodyPr>
            <a:normAutofit fontScale="55000" lnSpcReduction="20000"/>
          </a:bodyPr>
          <a:lstStyle/>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What is Chain of Thought Prompting?</a:t>
            </a:r>
          </a:p>
          <a:p>
            <a:pPr marL="0"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A prompting strategy that involves asking LLMs to detail the step-by-step reasoning or thought process behind their answers. To encourage the model to generate explanations or rationales that lead to its conclusions, improving the transparency and usefulness of the responses.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Benefits of Chain of Thought Prompting:</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Enhanced Clarity:</a:t>
            </a:r>
            <a:r>
              <a:rPr lang="en-US" sz="2800" b="0" i="0" dirty="0">
                <a:solidFill>
                  <a:srgbClr val="0D0D0D"/>
                </a:solidFill>
                <a:effectLst/>
                <a:latin typeface="Times New Roman" panose="02020603050405020304" pitchFamily="18" charset="0"/>
                <a:cs typeface="Times New Roman" panose="02020603050405020304" pitchFamily="18" charset="0"/>
              </a:rPr>
              <a:t> Responses include intermediate steps or reasoning, which can clarify complex answers.</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i="1" dirty="0">
                <a:solidFill>
                  <a:srgbClr val="0D0D0D"/>
                </a:solidFill>
                <a:latin typeface="Times New Roman" panose="02020603050405020304" pitchFamily="18" charset="0"/>
                <a:cs typeface="Times New Roman" panose="02020603050405020304" pitchFamily="18" charset="0"/>
              </a:rPr>
              <a:t>Educational Value</a:t>
            </a:r>
            <a:r>
              <a:rPr lang="en-US" sz="2800" b="1" i="1"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The detailed explanations can serve as educational tools that reveal how the AI reaches its conclusions.</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latin typeface="Times New Roman" panose="02020603050405020304" pitchFamily="18" charset="0"/>
                <a:cs typeface="Times New Roman" panose="02020603050405020304" pitchFamily="18" charset="0"/>
              </a:rPr>
              <a:t>Error Checking: </a:t>
            </a:r>
            <a:r>
              <a:rPr lang="en-US" sz="2800" dirty="0">
                <a:solidFill>
                  <a:srgbClr val="0D0D0D"/>
                </a:solidFill>
                <a:latin typeface="Times New Roman" panose="02020603050405020304" pitchFamily="18" charset="0"/>
                <a:cs typeface="Times New Roman" panose="02020603050405020304" pitchFamily="18" charset="0"/>
              </a:rPr>
              <a:t>It allows </a:t>
            </a:r>
            <a:r>
              <a:rPr lang="en-US" sz="2800" i="0" dirty="0">
                <a:solidFill>
                  <a:srgbClr val="0D0D0D"/>
                </a:solidFill>
                <a:effectLst/>
                <a:latin typeface="Times New Roman" panose="02020603050405020304" pitchFamily="18" charset="0"/>
                <a:cs typeface="Times New Roman" panose="02020603050405020304" pitchFamily="18" charset="0"/>
              </a:rPr>
              <a:t>users and developers to trace the AI's logic, which can be crucial for identifying and correcting errors.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How to Implement:</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Explicit Instructions: </a:t>
            </a:r>
            <a:r>
              <a:rPr lang="en-US" sz="2800" b="0" i="0" dirty="0">
                <a:solidFill>
                  <a:srgbClr val="0D0D0D"/>
                </a:solidFill>
                <a:effectLst/>
                <a:latin typeface="Times New Roman" panose="02020603050405020304" pitchFamily="18" charset="0"/>
                <a:cs typeface="Times New Roman" panose="02020603050405020304" pitchFamily="18" charset="0"/>
              </a:rPr>
              <a:t>Direct the model to "show your work" or "explain how you got your answer" within the prompt.</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Guided Questions: </a:t>
            </a:r>
            <a:r>
              <a:rPr lang="en-US" sz="2800" b="0" i="0" dirty="0">
                <a:solidFill>
                  <a:srgbClr val="0D0D0D"/>
                </a:solidFill>
                <a:effectLst/>
                <a:latin typeface="Times New Roman" panose="02020603050405020304" pitchFamily="18" charset="0"/>
                <a:cs typeface="Times New Roman" panose="02020603050405020304" pitchFamily="18" charset="0"/>
              </a:rPr>
              <a:t>Pose questions in a sequence that naturally leads the AI through a logical progression of thoughts.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Example:</a:t>
            </a:r>
          </a:p>
          <a:p>
            <a:pPr marL="0" indent="0" algn="l">
              <a:buNone/>
            </a:pPr>
            <a:br>
              <a:rPr lang="en-US" sz="2800" dirty="0">
                <a:solidFill>
                  <a:srgbClr val="0D0D0D"/>
                </a:solidFill>
                <a:latin typeface="Times New Roman" panose="02020603050405020304" pitchFamily="18" charset="0"/>
                <a:cs typeface="Times New Roman" panose="02020603050405020304" pitchFamily="18" charset="0"/>
              </a:rPr>
            </a:br>
            <a:r>
              <a:rPr lang="en-US" sz="2800" b="0" i="0" dirty="0">
                <a:solidFill>
                  <a:srgbClr val="0D0D0D"/>
                </a:solidFill>
                <a:effectLst/>
                <a:latin typeface="Times New Roman" panose="02020603050405020304" pitchFamily="18" charset="0"/>
                <a:cs typeface="Times New Roman" panose="02020603050405020304" pitchFamily="18" charset="0"/>
              </a:rPr>
              <a:t>Prompt: "How can we reduce plastic waste in our oceans? Show your work.”</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b="0" i="0" dirty="0">
                <a:solidFill>
                  <a:srgbClr val="0D0D0D"/>
                </a:solidFill>
                <a:effectLst/>
                <a:latin typeface="Times New Roman" panose="02020603050405020304" pitchFamily="18" charset="0"/>
                <a:cs typeface="Times New Roman" panose="02020603050405020304" pitchFamily="18" charset="0"/>
              </a:rPr>
              <a:t>LLM Response: "To reduce plastic waste in the oceans, we can start by reducing the use of single-use plastics, enhancing recycling programs, and organizing clean-up initiatives. For instance, if more products are made with recyclable materials and fewer with single-use plastics, then plastic waste can decrease. Recycling programs ensure plastics are reused, and clean-ups remove plastics currently in the ocean</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9996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AF1D-ECC0-B776-3A33-0DCEA5197B6C}"/>
              </a:ext>
            </a:extLst>
          </p:cNvPr>
          <p:cNvSpPr>
            <a:spLocks noGrp="1"/>
          </p:cNvSpPr>
          <p:nvPr>
            <p:ph type="title"/>
          </p:nvPr>
        </p:nvSpPr>
        <p:spPr>
          <a:xfrm>
            <a:off x="-1" y="167417"/>
            <a:ext cx="11961341" cy="870551"/>
          </a:xfrm>
        </p:spPr>
        <p:txBody>
          <a:bodyPr anchor="t">
            <a:noAutofit/>
          </a:bodyPr>
          <a:lstStyle/>
          <a:p>
            <a:r>
              <a:rPr lang="en-US" sz="3200" dirty="0">
                <a:latin typeface="Times New Roman" panose="02020603050405020304" pitchFamily="18" charset="0"/>
                <a:cs typeface="Times New Roman" panose="02020603050405020304" pitchFamily="18" charset="0"/>
              </a:rPr>
              <a:t>Prompt Patterns – Game Play, Template Patterns &amp; Meta Language Creation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F23513-EC8C-8AA2-89B8-48289495D95E}"/>
              </a:ext>
            </a:extLst>
          </p:cNvPr>
          <p:cNvSpPr>
            <a:spLocks noGrp="1"/>
          </p:cNvSpPr>
          <p:nvPr>
            <p:ph idx="1"/>
          </p:nvPr>
        </p:nvSpPr>
        <p:spPr>
          <a:xfrm>
            <a:off x="516924" y="1445740"/>
            <a:ext cx="11675076" cy="5115697"/>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Game Play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create a game involving a topic "X" and establish fundamental rules.</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theme or scenario for the game (e.g., "math" or "cave exploration").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Rules:</a:t>
            </a:r>
            <a:r>
              <a:rPr lang="en-US" sz="1600" b="0" i="0" dirty="0">
                <a:solidFill>
                  <a:srgbClr val="0D0D0D"/>
                </a:solidFill>
                <a:effectLst/>
                <a:latin typeface="Times New Roman" panose="02020603050405020304" pitchFamily="18" charset="0"/>
                <a:cs typeface="Times New Roman" panose="02020603050405020304" pitchFamily="18" charset="0"/>
              </a:rPr>
              <a:t> Outline gameplay mechanics and goals (e.g., exploring areas, learning language).</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"We're playing a math game. You'll challenge me with math problems, and I gain points for correct answers. Start with a simple addition problem."</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Template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Provide the AI with a template containing placeholders "X" for generating structured content.</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specific content to be replaced in the template (e.g., "&lt;FULL NAME&gt;", "CAPITALIZED WORDS").</a:t>
            </a:r>
          </a:p>
          <a:p>
            <a:pPr lvl="1"/>
            <a:r>
              <a:rPr lang="en-US" sz="1600" b="1" i="0" dirty="0">
                <a:solidFill>
                  <a:srgbClr val="0D0D0D"/>
                </a:solidFill>
                <a:effectLst/>
                <a:latin typeface="Times New Roman" panose="02020603050405020304" pitchFamily="18" charset="0"/>
                <a:cs typeface="Times New Roman" panose="02020603050405020304" pitchFamily="18" charset="0"/>
              </a:rPr>
              <a:t>Template Use:</a:t>
            </a:r>
            <a:r>
              <a:rPr lang="en-US" sz="1600" b="0" i="0" dirty="0">
                <a:solidFill>
                  <a:srgbClr val="0D0D0D"/>
                </a:solidFill>
                <a:effectLst/>
                <a:latin typeface="Times New Roman" panose="02020603050405020304" pitchFamily="18" charset="0"/>
                <a:cs typeface="Times New Roman" panose="02020603050405020304" pitchFamily="18" charset="0"/>
              </a:rPr>
              <a:t> Direct the AI to preserve the format and fill in placeholders with relevant information.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"Here's a template for a workout routine: NAME, SETS x REPS, TARGET MUSCLE GROUP. Fill in with exercises for a full-body workout.”</a:t>
            </a:r>
          </a:p>
          <a:p>
            <a:pPr marL="0" lvl="1" indent="0">
              <a:spcBef>
                <a:spcPts val="1000"/>
              </a:spcBef>
              <a:buNone/>
            </a:pPr>
            <a:r>
              <a:rPr lang="en-US" sz="1600" b="1" dirty="0">
                <a:solidFill>
                  <a:srgbClr val="0D0D0D"/>
                </a:solidFill>
                <a:latin typeface="Times New Roman" panose="02020603050405020304" pitchFamily="18" charset="0"/>
                <a:cs typeface="Times New Roman" panose="02020603050405020304" pitchFamily="18" charset="0"/>
              </a:rPr>
              <a:t>3.Meta Language Creation Pattern:</a:t>
            </a:r>
          </a:p>
          <a:p>
            <a:pPr lvl="1"/>
            <a:r>
              <a:rPr lang="en-US" sz="1600" b="1" dirty="0">
                <a:solidFill>
                  <a:srgbClr val="0D0D0D"/>
                </a:solidFill>
                <a:latin typeface="Times New Roman" panose="02020603050405020304" pitchFamily="18" charset="0"/>
                <a:cs typeface="Times New Roman" panose="02020603050405020304" pitchFamily="18" charset="0"/>
              </a:rPr>
              <a:t>Essentials: </a:t>
            </a:r>
            <a:r>
              <a:rPr lang="en-US" sz="1600" dirty="0">
                <a:solidFill>
                  <a:srgbClr val="0D0D0D"/>
                </a:solidFill>
                <a:latin typeface="Times New Roman" panose="02020603050405020304" pitchFamily="18" charset="0"/>
                <a:cs typeface="Times New Roman" panose="02020603050405020304" pitchFamily="18" charset="0"/>
              </a:rPr>
              <a:t>Translate phrases "X" into actions or detailed requests "Y".</a:t>
            </a:r>
          </a:p>
          <a:p>
            <a:pPr lvl="1"/>
            <a:r>
              <a:rPr lang="en-US" sz="1600" b="1" dirty="0">
                <a:solidFill>
                  <a:srgbClr val="0D0D0D"/>
                </a:solidFill>
                <a:latin typeface="Times New Roman" panose="02020603050405020304" pitchFamily="18" charset="0"/>
                <a:cs typeface="Times New Roman" panose="02020603050405020304" pitchFamily="18" charset="0"/>
              </a:rPr>
              <a:t>Application: </a:t>
            </a:r>
            <a:r>
              <a:rPr lang="en-US" sz="1600" dirty="0">
                <a:solidFill>
                  <a:srgbClr val="0D0D0D"/>
                </a:solidFill>
                <a:latin typeface="Times New Roman" panose="02020603050405020304" pitchFamily="18" charset="0"/>
                <a:cs typeface="Times New Roman" panose="02020603050405020304" pitchFamily="18" charset="0"/>
              </a:rPr>
              <a:t>Use to create shortcuts for complex instructions or dependencies.</a:t>
            </a:r>
          </a:p>
          <a:p>
            <a:pPr lvl="1"/>
            <a:r>
              <a:rPr lang="en-US" sz="1600" b="1" dirty="0">
                <a:solidFill>
                  <a:srgbClr val="0D0D0D"/>
                </a:solidFill>
                <a:latin typeface="Times New Roman" panose="02020603050405020304" pitchFamily="18" charset="0"/>
                <a:cs typeface="Times New Roman" panose="02020603050405020304" pitchFamily="18" charset="0"/>
              </a:rPr>
              <a:t>Example: </a:t>
            </a:r>
            <a:r>
              <a:rPr lang="en-US" sz="1600" dirty="0">
                <a:solidFill>
                  <a:srgbClr val="0D0D0D"/>
                </a:solidFill>
                <a:latin typeface="Times New Roman" panose="02020603050405020304" pitchFamily="18" charset="0"/>
                <a:cs typeface="Times New Roman" panose="02020603050405020304" pitchFamily="18" charset="0"/>
              </a:rPr>
              <a:t>"When I say 'outline(article)', I mean provide a structured outline for an article with headings and subheadings."</a:t>
            </a:r>
          </a:p>
          <a:p>
            <a:pPr lvl="1"/>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12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3F7-05D9-116D-7E31-8AA5D03B8067}"/>
              </a:ext>
            </a:extLst>
          </p:cNvPr>
          <p:cNvSpPr>
            <a:spLocks noGrp="1"/>
          </p:cNvSpPr>
          <p:nvPr>
            <p:ph type="title"/>
          </p:nvPr>
        </p:nvSpPr>
        <p:spPr>
          <a:xfrm>
            <a:off x="106985" y="137440"/>
            <a:ext cx="11978030" cy="1370084"/>
          </a:xfrm>
        </p:spPr>
        <p:txBody>
          <a:bodyPr anchor="t">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Prompt Patterns – Recipe Patterns, Alternative Approaches &amp; Ask for Input Patterns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12254-CE3F-C9C9-01A1-7292BFCACBB5}"/>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Recipe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Outline a desired outcome "X" and known steps "A, B, C" and request a detailed plan.</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step-by-step guidance on tasks with known and unknown stages.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 plan to drive from Nashville to NYC via Asheville, NC without exceeding 300 miles daily. Detail the route with overnight stops and fill in any additional steps."</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Alternative Approaches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given a task "X", provide alternative methods to achieve it, along with a comparison of each.</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Use to explore different strategies and their trade-offs for informed decision-making.</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"If I ask for a way to improve website traffic, list alternative strategies with their pros and cons, including the original method if applicable."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Ask for Input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instructed, request additional input "X" to proceed with the task.</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tasks requiring clarification, additional data, or when building upon previous interactions.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provide a draft email, ask for clarifications needed to refine the message. Begin by asking for the main goal of the email."</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58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56D-9F46-4776-3F13-4ABF49F6ABD5}"/>
              </a:ext>
            </a:extLst>
          </p:cNvPr>
          <p:cNvSpPr>
            <a:spLocks noGrp="1"/>
          </p:cNvSpPr>
          <p:nvPr>
            <p:ph type="title"/>
          </p:nvPr>
        </p:nvSpPr>
        <p:spPr>
          <a:xfrm>
            <a:off x="203646" y="251940"/>
            <a:ext cx="11683554" cy="1119660"/>
          </a:xfrm>
        </p:spPr>
        <p:txBody>
          <a:bodyPr anchor="t">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Prompt Patterns-Outline Expansion and Menu Actions</a:t>
            </a: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3BEAE303-2574-3AD8-208E-92FB229764BB}"/>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Outline Expansion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expands on a bullet point outline based on user direction, with a focus on depth and detail.</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starts with a high-level outline; the AI asks which point to detail further, creating subpoints and expanding iteratively.</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"Create an outline for a healthy diet plan. After listing main food groups, ask me which to elaborate on for meal ideas."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Menu Actions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performs actions based on user commands, facilitating an interactive menu-driven dialogue.</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inputs specific commands like 'add' or 'remove', and the AI executes these while updating the user and seeking the next action.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type 'add spinach', include it in my meal plan and adjust the nutritional chart. After each addition, prompt for the next ingredient or action."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1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4E1-54AF-E81A-4613-D8A5705CDB4B}"/>
              </a:ext>
            </a:extLst>
          </p:cNvPr>
          <p:cNvSpPr>
            <a:spLocks noGrp="1"/>
          </p:cNvSpPr>
          <p:nvPr>
            <p:ph type="title"/>
          </p:nvPr>
        </p:nvSpPr>
        <p:spPr>
          <a:xfrm>
            <a:off x="83128" y="139494"/>
            <a:ext cx="11151919" cy="1325563"/>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Patterns- Semantic Filtering, Fact-Checking, and Tail Generation</a:t>
            </a:r>
            <a:endParaRPr lang="en-US" sz="3600" dirty="0"/>
          </a:p>
        </p:txBody>
      </p:sp>
      <p:sp>
        <p:nvSpPr>
          <p:cNvPr id="3" name="Content Placeholder 2">
            <a:extLst>
              <a:ext uri="{FF2B5EF4-FFF2-40B4-BE49-F238E27FC236}">
                <a16:creationId xmlns:a16="http://schemas.microsoft.com/office/drawing/2014/main" id="{A0833AA6-6588-CCB3-E128-A32130EE377D}"/>
              </a:ext>
            </a:extLst>
          </p:cNvPr>
          <p:cNvSpPr>
            <a:spLocks noGrp="1"/>
          </p:cNvSpPr>
          <p:nvPr>
            <p:ph idx="1"/>
          </p:nvPr>
        </p:nvSpPr>
        <p:spPr>
          <a:xfrm>
            <a:off x="173182" y="1465057"/>
            <a:ext cx="11935690" cy="509012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Semantic Filter Pattern:</a:t>
            </a:r>
          </a:p>
          <a:p>
            <a:r>
              <a:rPr lang="en-US" sz="1600" b="1" dirty="0">
                <a:latin typeface="Times New Roman" panose="02020603050405020304" pitchFamily="18" charset="0"/>
                <a:cs typeface="Times New Roman" panose="02020603050405020304" pitchFamily="18" charset="0"/>
              </a:rPr>
              <a:t>Function</a:t>
            </a:r>
            <a:r>
              <a:rPr lang="en-US" sz="1600" dirty="0">
                <a:latin typeface="Times New Roman" panose="02020603050405020304" pitchFamily="18" charset="0"/>
                <a:cs typeface="Times New Roman" panose="02020603050405020304" pitchFamily="18" charset="0"/>
              </a:rPr>
              <a:t>: Instruct the AI to remove specific information "X" from the content.</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Use to sanitize data, ensuring privacy or removing non-essential details.</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"Filter out all costs exceeding $100 from the budget report.”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Fact Check List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Generate a list of core facts from the content and place it at a specified position.</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Aimed at verifying the accuracy of the content and highlighting critical information.</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"After summarizing the article, list the key facts at the end that support the main arguments.”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Tail Generation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End outputs with a repeated element "Y" or a prompt for further input "X."</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Ideal for summarizing or ensuring action items are clear and acknowledged.</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"Conclude each meeting summary with a list of next steps and ask 'What’s the next agenda item?'"</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1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17BF-95E3-6D6C-5E35-227663975DEC}"/>
              </a:ext>
            </a:extLst>
          </p:cNvPr>
          <p:cNvSpPr>
            <a:spLocks noGrp="1"/>
          </p:cNvSpPr>
          <p:nvPr>
            <p:ph type="title"/>
          </p:nvPr>
        </p:nvSpPr>
        <p:spPr>
          <a:xfrm>
            <a:off x="410688" y="377000"/>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Topics topics to be covered  </a:t>
            </a:r>
          </a:p>
        </p:txBody>
      </p:sp>
      <p:sp>
        <p:nvSpPr>
          <p:cNvPr id="3" name="Content Placeholder 2">
            <a:extLst>
              <a:ext uri="{FF2B5EF4-FFF2-40B4-BE49-F238E27FC236}">
                <a16:creationId xmlns:a16="http://schemas.microsoft.com/office/drawing/2014/main" id="{6FCE872F-DAC4-70FC-F778-000B7BCACD4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Large Language Models</a:t>
            </a:r>
          </a:p>
          <a:p>
            <a:r>
              <a:rPr lang="en-US" sz="1600" dirty="0">
                <a:latin typeface="Times New Roman" panose="02020603050405020304" pitchFamily="18" charset="0"/>
                <a:cs typeface="Times New Roman" panose="02020603050405020304" pitchFamily="18" charset="0"/>
              </a:rPr>
              <a:t>Historical Context of LLMs &amp; Use Cases</a:t>
            </a:r>
          </a:p>
          <a:p>
            <a:r>
              <a:rPr lang="en-US" sz="1600" dirty="0">
                <a:latin typeface="Times New Roman" panose="02020603050405020304" pitchFamily="18" charset="0"/>
                <a:cs typeface="Times New Roman" panose="02020603050405020304" pitchFamily="18" charset="0"/>
              </a:rPr>
              <a:t>What are Large Language Models? Randomness in Output</a:t>
            </a:r>
          </a:p>
          <a:p>
            <a:r>
              <a:rPr lang="en-US" sz="1600" dirty="0">
                <a:latin typeface="Times New Roman" panose="02020603050405020304" pitchFamily="18" charset="0"/>
                <a:cs typeface="Times New Roman" panose="02020603050405020304" pitchFamily="18" charset="0"/>
              </a:rPr>
              <a:t>Creating Your First Prompts</a:t>
            </a:r>
          </a:p>
          <a:p>
            <a:r>
              <a:rPr lang="en-US" sz="1600" dirty="0">
                <a:latin typeface="Times New Roman" panose="02020603050405020304" pitchFamily="18" charset="0"/>
                <a:cs typeface="Times New Roman" panose="02020603050405020304" pitchFamily="18" charset="0"/>
              </a:rPr>
              <a:t>What is a Prompt?</a:t>
            </a:r>
          </a:p>
          <a:p>
            <a:r>
              <a:rPr lang="en-US" sz="1600" dirty="0">
                <a:latin typeface="Times New Roman" panose="02020603050405020304" pitchFamily="18" charset="0"/>
                <a:cs typeface="Times New Roman" panose="02020603050405020304" pitchFamily="18" charset="0"/>
              </a:rPr>
              <a:t>Prompt Patterns</a:t>
            </a:r>
          </a:p>
          <a:p>
            <a:r>
              <a:rPr lang="en-US" sz="1600" dirty="0">
                <a:latin typeface="Times New Roman" panose="02020603050405020304" pitchFamily="18" charset="0"/>
                <a:cs typeface="Times New Roman" panose="02020603050405020304" pitchFamily="18" charset="0"/>
              </a:rPr>
              <a:t>The Persona Pattern</a:t>
            </a:r>
          </a:p>
          <a:p>
            <a:r>
              <a:rPr lang="en-US" sz="1600" dirty="0">
                <a:latin typeface="Times New Roman" panose="02020603050405020304" pitchFamily="18" charset="0"/>
                <a:cs typeface="Times New Roman" panose="02020603050405020304" pitchFamily="18" charset="0"/>
              </a:rPr>
              <a:t>Reading a Prompt Pattern</a:t>
            </a:r>
          </a:p>
          <a:p>
            <a:r>
              <a:rPr lang="en-US" sz="1600" dirty="0">
                <a:latin typeface="Times New Roman" panose="02020603050405020304" pitchFamily="18" charset="0"/>
                <a:cs typeface="Times New Roman" panose="02020603050405020304" pitchFamily="18" charset="0"/>
              </a:rPr>
              <a:t>Format of the Persona Pattern</a:t>
            </a:r>
          </a:p>
          <a:p>
            <a:r>
              <a:rPr lang="en-US" sz="1600" dirty="0">
                <a:latin typeface="Times New Roman" panose="02020603050405020304" pitchFamily="18" charset="0"/>
                <a:cs typeface="Times New Roman" panose="02020603050405020304" pitchFamily="18" charset="0"/>
              </a:rPr>
              <a:t>Learn More About Prompt Patterns</a:t>
            </a:r>
          </a:p>
          <a:p>
            <a:r>
              <a:rPr lang="en-US" sz="1600" dirty="0">
                <a:latin typeface="Times New Roman" panose="02020603050405020304" pitchFamily="18" charset="0"/>
                <a:cs typeface="Times New Roman" panose="02020603050405020304" pitchFamily="18" charset="0"/>
              </a:rPr>
              <a:t>Introducing New Information to the Large Language Model Prompt Size Limitations</a:t>
            </a:r>
          </a:p>
        </p:txBody>
      </p:sp>
    </p:spTree>
    <p:extLst>
      <p:ext uri="{BB962C8B-B14F-4D97-AF65-F5344CB8AC3E}">
        <p14:creationId xmlns:p14="http://schemas.microsoft.com/office/powerpoint/2010/main" val="133493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54AD-A667-8027-1400-9878384520FB}"/>
              </a:ext>
            </a:extLst>
          </p:cNvPr>
          <p:cNvSpPr>
            <a:spLocks noGrp="1"/>
          </p:cNvSpPr>
          <p:nvPr>
            <p:ph type="title"/>
          </p:nvPr>
        </p:nvSpPr>
        <p:spPr/>
        <p:txBody>
          <a:bodyPr>
            <a:normAutofit/>
          </a:bodyPr>
          <a:lstStyle/>
          <a:p>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Educational Video 2</a:t>
            </a:r>
            <a:b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C93791-9126-51F5-5EDD-3EDE16AFCF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8781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0" y="152400"/>
            <a:ext cx="11604170" cy="1130135"/>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Introducing New Information to the Large Language Model and Prompt Size Limitations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1" y="1825624"/>
            <a:ext cx="11756571" cy="503237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Updating LLMs with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Need for Context:</a:t>
            </a:r>
            <a:r>
              <a:rPr lang="en-US" sz="1600" b="0" i="0" dirty="0">
                <a:solidFill>
                  <a:srgbClr val="0D0D0D"/>
                </a:solidFill>
                <a:effectLst/>
                <a:latin typeface="Times New Roman" panose="02020603050405020304" pitchFamily="18" charset="0"/>
                <a:cs typeface="Times New Roman" panose="02020603050405020304" pitchFamily="18" charset="0"/>
              </a:rPr>
              <a:t> Emphasize the LLM's dependence on user-provided context for events and data post-training cutoff.</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Method:</a:t>
            </a:r>
            <a:r>
              <a:rPr lang="en-US" sz="1600" b="0" i="0" dirty="0">
                <a:solidFill>
                  <a:srgbClr val="0D0D0D"/>
                </a:solidFill>
                <a:effectLst/>
                <a:latin typeface="Times New Roman" panose="02020603050405020304" pitchFamily="18" charset="0"/>
                <a:cs typeface="Times New Roman" panose="02020603050405020304" pitchFamily="18" charset="0"/>
              </a:rPr>
              <a:t> Outline how to introduce new facts or recent information succinctly within the prompt for accurate LLM response</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Understanding Prompt Size Limits: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Character &amp; Token Constraints:</a:t>
            </a:r>
            <a:r>
              <a:rPr lang="en-US" sz="1600" b="0" i="0" dirty="0">
                <a:solidFill>
                  <a:srgbClr val="0D0D0D"/>
                </a:solidFill>
                <a:effectLst/>
                <a:latin typeface="Times New Roman" panose="02020603050405020304" pitchFamily="18" charset="0"/>
                <a:cs typeface="Times New Roman" panose="02020603050405020304" pitchFamily="18" charset="0"/>
              </a:rPr>
              <a:t> Explain the maximum length of input that LLMs can process, and how exceeding it can lead to truncated information.</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Quality of Responses:</a:t>
            </a:r>
            <a:r>
              <a:rPr lang="en-US" sz="1600" b="0" i="0" dirty="0">
                <a:solidFill>
                  <a:srgbClr val="0D0D0D"/>
                </a:solidFill>
                <a:effectLst/>
                <a:latin typeface="Times New Roman" panose="02020603050405020304" pitchFamily="18" charset="0"/>
                <a:cs typeface="Times New Roman" panose="02020603050405020304" pitchFamily="18" charset="0"/>
              </a:rPr>
              <a:t> Connect how prompt size directly impacts the completeness and accuracy of the LLM's output.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Best Practices for Learners: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Conciseness:</a:t>
            </a:r>
            <a:r>
              <a:rPr lang="en-US" sz="1600" b="0" i="0" dirty="0">
                <a:solidFill>
                  <a:srgbClr val="0D0D0D"/>
                </a:solidFill>
                <a:effectLst/>
                <a:latin typeface="Times New Roman" panose="02020603050405020304" pitchFamily="18" charset="0"/>
                <a:cs typeface="Times New Roman" panose="02020603050405020304" pitchFamily="18" charset="0"/>
              </a:rPr>
              <a:t> Encourage the practice of being brief yet descriptive to maximize the efficiency of prompt space.</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Segmentation:</a:t>
            </a:r>
            <a:r>
              <a:rPr lang="en-US" sz="1600" b="0" i="0" dirty="0">
                <a:solidFill>
                  <a:srgbClr val="0D0D0D"/>
                </a:solidFill>
                <a:effectLst/>
                <a:latin typeface="Times New Roman" panose="02020603050405020304" pitchFamily="18" charset="0"/>
                <a:cs typeface="Times New Roman" panose="02020603050405020304" pitchFamily="18" charset="0"/>
              </a:rPr>
              <a:t> Introduce the concept of breaking down complex queries into smaller parts to avoid hitting prompt limits.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Example for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"As of 2024, what is the impact of the new environmental policy on electric car manufacturing?"</a:t>
            </a:r>
          </a:p>
          <a:p>
            <a:pPr algn="l"/>
            <a:r>
              <a:rPr lang="en-US" sz="1600" b="1" i="0" dirty="0">
                <a:solidFill>
                  <a:srgbClr val="0D0D0D"/>
                </a:solidFill>
                <a:effectLst/>
                <a:latin typeface="Times New Roman" panose="02020603050405020304" pitchFamily="18" charset="0"/>
                <a:cs typeface="Times New Roman" panose="02020603050405020304" pitchFamily="18" charset="0"/>
              </a:rPr>
              <a:t>Example for Prompt Size:</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Instead of a full historical background, ask, "How has the historical context influenced current electric car manufacturing policies?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94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42CE5-C1B2-328D-3470-7792E62D5445}"/>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E30D74-F49B-ABC4-E8CB-082EBA18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rge Language Model Types, Working, and Examples ...">
            <a:extLst>
              <a:ext uri="{FF2B5EF4-FFF2-40B4-BE49-F238E27FC236}">
                <a16:creationId xmlns:a16="http://schemas.microsoft.com/office/drawing/2014/main" id="{41DD62C1-D8F0-31FB-EBAC-0AF7D74E2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9" r="1357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B1839D6D-8A86-16BD-8913-F553C0A0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46A9B-9811-DB33-C439-CB470EFB9974}"/>
              </a:ext>
            </a:extLst>
          </p:cNvPr>
          <p:cNvSpPr>
            <a:spLocks noGrp="1"/>
          </p:cNvSpPr>
          <p:nvPr>
            <p:ph type="title"/>
          </p:nvPr>
        </p:nvSpPr>
        <p:spPr>
          <a:xfrm>
            <a:off x="127000" y="347663"/>
            <a:ext cx="4380989" cy="1362075"/>
          </a:xfrm>
        </p:spPr>
        <p:txBody>
          <a:bodyPr>
            <a:normAutofit/>
          </a:bodyPr>
          <a:lstStyle/>
          <a:p>
            <a:r>
              <a:rPr lang="en-US" sz="3600" dirty="0">
                <a:effectLst/>
                <a:latin typeface="Times New Roman" panose="02020603050405020304" pitchFamily="18" charset="0"/>
                <a:cs typeface="Times New Roman" panose="02020603050405020304" pitchFamily="18" charset="0"/>
              </a:rPr>
              <a:t>Introduction to LLMs </a:t>
            </a:r>
            <a:br>
              <a:rPr lang="en-US" sz="4000" dirty="0">
                <a:effectLst/>
              </a:rPr>
            </a:br>
            <a:endParaRPr lang="en-US" sz="4000" dirty="0"/>
          </a:p>
        </p:txBody>
      </p:sp>
      <p:sp>
        <p:nvSpPr>
          <p:cNvPr id="3" name="Content Placeholder 2">
            <a:extLst>
              <a:ext uri="{FF2B5EF4-FFF2-40B4-BE49-F238E27FC236}">
                <a16:creationId xmlns:a16="http://schemas.microsoft.com/office/drawing/2014/main" id="{C6535FF4-0482-D107-C2F4-857810CD2CEE}"/>
              </a:ext>
            </a:extLst>
          </p:cNvPr>
          <p:cNvSpPr>
            <a:spLocks noGrp="1"/>
          </p:cNvSpPr>
          <p:nvPr>
            <p:ph idx="1"/>
          </p:nvPr>
        </p:nvSpPr>
        <p:spPr>
          <a:xfrm>
            <a:off x="127000" y="2057400"/>
            <a:ext cx="4533389" cy="4800590"/>
          </a:xfrm>
        </p:spPr>
        <p:txBody>
          <a:bodyPr>
            <a:no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What is LLMs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LLMs typically refer to “</a:t>
            </a:r>
            <a:r>
              <a:rPr lang="en-US" sz="1600" b="1" dirty="0">
                <a:latin typeface="Times New Roman" panose="02020603050405020304" pitchFamily="18" charset="0"/>
                <a:cs typeface="Times New Roman" panose="02020603050405020304" pitchFamily="18" charset="0"/>
              </a:rPr>
              <a:t>Large Language Models". </a:t>
            </a:r>
            <a:r>
              <a:rPr lang="en-US" sz="1600" dirty="0">
                <a:latin typeface="Times New Roman" panose="02020603050405020304" pitchFamily="18" charset="0"/>
                <a:cs typeface="Times New Roman" panose="02020603050405020304" pitchFamily="18" charset="0"/>
              </a:rPr>
              <a:t>These are advanced artificial intelligence models capable of understanding and generating human-like text. These models have a wide range of applications including natural language processing, text generation, translation, summarization, and more. They have been trained on vast amounts of text data and utilize deep learning techniques to understand and produce human-like text.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8653F-6C32-4882-5A98-232789803B6B}"/>
              </a:ext>
            </a:extLst>
          </p:cNvPr>
          <p:cNvSpPr>
            <a:spLocks noGrp="1"/>
          </p:cNvSpPr>
          <p:nvPr>
            <p:ph idx="1"/>
          </p:nvPr>
        </p:nvSpPr>
        <p:spPr>
          <a:xfrm>
            <a:off x="513347" y="429961"/>
            <a:ext cx="10515600" cy="5886618"/>
          </a:xfrm>
        </p:spPr>
        <p:txBody>
          <a:bodyPr>
            <a:norm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Historical Context and Key Milestones: LLMs have evolved over time, with key milestones including:</a:t>
            </a:r>
          </a:p>
          <a:p>
            <a:pPr marL="0" indent="0">
              <a:buNone/>
            </a:pPr>
            <a:r>
              <a:rPr lang="en-US" sz="1600" dirty="0">
                <a:latin typeface="Times New Roman" panose="02020603050405020304" pitchFamily="18" charset="0"/>
                <a:cs typeface="Times New Roman" panose="02020603050405020304" pitchFamily="18" charset="0"/>
              </a:rPr>
              <a:t>Early Models: Think of ELIZA and SHRDLU as the grandparents of LLMs – they were the first to dabble in language.</a:t>
            </a:r>
          </a:p>
          <a:p>
            <a:pPr marL="0" indent="0">
              <a:buNone/>
            </a:pPr>
            <a:r>
              <a:rPr lang="en-US" sz="1600" dirty="0">
                <a:latin typeface="Times New Roman" panose="02020603050405020304" pitchFamily="18" charset="0"/>
                <a:cs typeface="Times New Roman" panose="02020603050405020304" pitchFamily="18" charset="0"/>
              </a:rPr>
              <a:t>Statistics Come In: Next, we got into statistical methods with n-grams, like predicting the next word in a sentence.</a:t>
            </a:r>
          </a:p>
          <a:p>
            <a:pPr marL="0" indent="0">
              <a:buNone/>
            </a:pPr>
            <a:r>
              <a:rPr lang="en-US" sz="1600" dirty="0">
                <a:latin typeface="Times New Roman" panose="02020603050405020304" pitchFamily="18" charset="0"/>
                <a:cs typeface="Times New Roman" panose="02020603050405020304" pitchFamily="18" charset="0"/>
              </a:rPr>
              <a:t>Deep Learning Boom: this era brought us powerful models like GPT-3</a:t>
            </a:r>
          </a:p>
          <a:p>
            <a:pPr marL="0" indent="0">
              <a:buNone/>
            </a:pPr>
            <a:br>
              <a:rPr lang="en-US" sz="1600" dirty="0">
                <a:latin typeface="Times New Roman" panose="02020603050405020304" pitchFamily="18" charset="0"/>
                <a:cs typeface="Times New Roman" panose="02020603050405020304" pitchFamily="18" charset="0"/>
              </a:rPr>
            </a:b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One prominent example of an LLM is GPT-3.5 (Generative Pre-trained Transformer 3.5), developed by OpenAI.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800" b="1" dirty="0">
                <a:solidFill>
                  <a:schemeClr val="tx2">
                    <a:lumMod val="75000"/>
                    <a:lumOff val="25000"/>
                  </a:schemeClr>
                </a:solidFill>
                <a:effectLst/>
                <a:latin typeface="Times New Roman" panose="02020603050405020304" pitchFamily="18" charset="0"/>
                <a:cs typeface="Times New Roman" panose="02020603050405020304" pitchFamily="18" charset="0"/>
              </a:rPr>
              <a:t>Capabilities of LLMs: </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exhibit remarkable capabilities, including but not limited to:</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Contextual Understanding:</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understand words based on their context, enabling nuanced comprehension of language.</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Text Generation: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generate coherent and contextually relevant text, mimicking human-like expression.</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Adaptability:</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are versatile, adapting to various topics and domains with ease.</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0567-3C5B-68AE-9114-50D245F5C432}"/>
              </a:ext>
            </a:extLst>
          </p:cNvPr>
          <p:cNvSpPr>
            <a:spLocks noGrp="1"/>
          </p:cNvSpPr>
          <p:nvPr>
            <p:ph type="title"/>
          </p:nvPr>
        </p:nvSpPr>
        <p:spPr>
          <a:xfrm>
            <a:off x="101600" y="18255"/>
            <a:ext cx="10515600" cy="870745"/>
          </a:xfrm>
        </p:spPr>
        <p:txBody>
          <a:bodyPr>
            <a:normAutofit/>
          </a:bodyPr>
          <a:lstStyle/>
          <a:p>
            <a:r>
              <a:rPr lang="en-US" sz="3600" dirty="0">
                <a:latin typeface="Times New Roman" panose="02020603050405020304" pitchFamily="18" charset="0"/>
                <a:cs typeface="Times New Roman" panose="02020603050405020304" pitchFamily="18" charset="0"/>
              </a:rPr>
              <a:t>Use Cases of LLMs </a:t>
            </a:r>
          </a:p>
        </p:txBody>
      </p:sp>
      <p:sp>
        <p:nvSpPr>
          <p:cNvPr id="3" name="Content Placeholder 2">
            <a:extLst>
              <a:ext uri="{FF2B5EF4-FFF2-40B4-BE49-F238E27FC236}">
                <a16:creationId xmlns:a16="http://schemas.microsoft.com/office/drawing/2014/main" id="{FE3CB42F-7776-B43F-3A5F-C0812A65A02A}"/>
              </a:ext>
            </a:extLst>
          </p:cNvPr>
          <p:cNvSpPr>
            <a:spLocks noGrp="1"/>
          </p:cNvSpPr>
          <p:nvPr>
            <p:ph idx="1"/>
          </p:nvPr>
        </p:nvSpPr>
        <p:spPr>
          <a:xfrm>
            <a:off x="228600" y="1041400"/>
            <a:ext cx="10515600" cy="5486399"/>
          </a:xfrm>
        </p:spPr>
        <p:txBody>
          <a:bodyPr>
            <a:no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Practical Applications of LLMs</a:t>
            </a:r>
          </a:p>
          <a:p>
            <a:pPr marL="0" indent="0">
              <a:buNone/>
            </a:pPr>
            <a:br>
              <a:rPr lang="en-US" sz="1600" b="1" i="0" dirty="0">
                <a:solidFill>
                  <a:srgbClr val="0D0D0D"/>
                </a:solidFill>
                <a:effectLst/>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Understanding Text:</a:t>
            </a:r>
          </a:p>
          <a:p>
            <a:r>
              <a:rPr lang="en-US" sz="1600" dirty="0">
                <a:latin typeface="Times New Roman" panose="02020603050405020304" pitchFamily="18" charset="0"/>
                <a:cs typeface="Times New Roman" panose="02020603050405020304" pitchFamily="18" charset="0"/>
              </a:rPr>
              <a:t>Sentiment Analysis: LLMs can read customer feedback like a human, figuring out if comments are positive or negative.</a:t>
            </a:r>
          </a:p>
          <a:p>
            <a:pPr marL="0" indent="0">
              <a:buNone/>
            </a:pPr>
            <a:r>
              <a:rPr lang="en-US" sz="1600" b="1" dirty="0">
                <a:latin typeface="Times New Roman" panose="02020603050405020304" pitchFamily="18" charset="0"/>
                <a:cs typeface="Times New Roman" panose="02020603050405020304" pitchFamily="18" charset="0"/>
              </a:rPr>
              <a:t>Creating Written Content:</a:t>
            </a:r>
          </a:p>
          <a:p>
            <a:r>
              <a:rPr lang="en-US" sz="1600" dirty="0">
                <a:latin typeface="Times New Roman" panose="02020603050405020304" pitchFamily="18" charset="0"/>
                <a:cs typeface="Times New Roman" panose="02020603050405020304" pitchFamily="18" charset="0"/>
              </a:rPr>
              <a:t>Content Creation: They can write articles and stories, saving time for content creators and marketers.</a:t>
            </a:r>
          </a:p>
          <a:p>
            <a:pPr marL="0" indent="0">
              <a:buNone/>
            </a:pPr>
            <a:r>
              <a:rPr lang="en-US" sz="1600" b="1" dirty="0">
                <a:latin typeface="Times New Roman" panose="02020603050405020304" pitchFamily="18" charset="0"/>
                <a:cs typeface="Times New Roman" panose="02020603050405020304" pitchFamily="18" charset="0"/>
              </a:rPr>
              <a:t>Breaking Language Barriers:</a:t>
            </a:r>
          </a:p>
          <a:p>
            <a:r>
              <a:rPr lang="en-US" sz="1600" dirty="0">
                <a:latin typeface="Times New Roman" panose="02020603050405020304" pitchFamily="18" charset="0"/>
                <a:cs typeface="Times New Roman" panose="02020603050405020304" pitchFamily="18" charset="0"/>
              </a:rPr>
              <a:t>Translation &amp; Summarization: LLMs translate between languages and summarize long reports into short overviews, making information more accessible.</a:t>
            </a:r>
          </a:p>
          <a:p>
            <a:pPr marL="0" indent="0">
              <a:buNone/>
            </a:pPr>
            <a:r>
              <a:rPr lang="en-US" sz="1600" b="1" dirty="0">
                <a:latin typeface="Times New Roman" panose="02020603050405020304" pitchFamily="18" charset="0"/>
                <a:cs typeface="Times New Roman" panose="02020603050405020304" pitchFamily="18" charset="0"/>
              </a:rPr>
              <a:t>Enhancing User Interactions:</a:t>
            </a:r>
          </a:p>
          <a:p>
            <a:r>
              <a:rPr lang="en-US" sz="1600" dirty="0">
                <a:latin typeface="Times New Roman" panose="02020603050405020304" pitchFamily="18" charset="0"/>
                <a:cs typeface="Times New Roman" panose="02020603050405020304" pitchFamily="18" charset="0"/>
              </a:rPr>
              <a:t>Virtual Assistants &amp; Coding: These AI systems help chatbots converse naturally and even suggest code to programmers.</a:t>
            </a:r>
          </a:p>
          <a:p>
            <a:pPr marL="0" indent="0">
              <a:buNone/>
            </a:pPr>
            <a:r>
              <a:rPr lang="en-US" sz="1600" b="1" dirty="0">
                <a:latin typeface="Times New Roman" panose="02020603050405020304" pitchFamily="18" charset="0"/>
                <a:cs typeface="Times New Roman" panose="02020603050405020304" pitchFamily="18" charset="0"/>
              </a:rPr>
              <a:t>Answering Questions:</a:t>
            </a:r>
          </a:p>
          <a:p>
            <a:r>
              <a:rPr lang="en-US" sz="1600" dirty="0">
                <a:latin typeface="Times New Roman" panose="02020603050405020304" pitchFamily="18" charset="0"/>
                <a:cs typeface="Times New Roman" panose="02020603050405020304" pitchFamily="18" charset="0"/>
              </a:rPr>
              <a:t>Information Retrieval: LLMs quickly find and provide answers to questions across numerous topics.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4BC-4882-B827-542F-9F20A20DC25A}"/>
              </a:ext>
            </a:extLst>
          </p:cNvPr>
          <p:cNvSpPr>
            <a:spLocks noGrp="1"/>
          </p:cNvSpPr>
          <p:nvPr>
            <p:ph type="title"/>
          </p:nvPr>
        </p:nvSpPr>
        <p:spPr>
          <a:xfrm>
            <a:off x="130628" y="142504"/>
            <a:ext cx="10384971" cy="1183059"/>
          </a:xfrm>
        </p:spPr>
        <p:txBody>
          <a:bodyPr>
            <a:normAutofit/>
          </a:bodyPr>
          <a:lstStyle/>
          <a:p>
            <a:r>
              <a:rPr lang="en-US" sz="3600" dirty="0">
                <a:latin typeface="Times New Roman" panose="02020603050405020304" pitchFamily="18" charset="0"/>
                <a:cs typeface="Times New Roman" panose="02020603050405020304" pitchFamily="18" charset="0"/>
              </a:rPr>
              <a:t>Understanding Randomness in LLM Output </a:t>
            </a:r>
          </a:p>
        </p:txBody>
      </p:sp>
      <p:sp>
        <p:nvSpPr>
          <p:cNvPr id="3" name="Content Placeholder 2">
            <a:extLst>
              <a:ext uri="{FF2B5EF4-FFF2-40B4-BE49-F238E27FC236}">
                <a16:creationId xmlns:a16="http://schemas.microsoft.com/office/drawing/2014/main" id="{23A3E055-F53F-C239-7F2E-775699B3FEFE}"/>
              </a:ext>
            </a:extLst>
          </p:cNvPr>
          <p:cNvSpPr>
            <a:spLocks noGrp="1"/>
          </p:cNvSpPr>
          <p:nvPr>
            <p:ph idx="1"/>
          </p:nvPr>
        </p:nvSpPr>
        <p:spPr>
          <a:xfrm>
            <a:off x="838200" y="1683121"/>
            <a:ext cx="11353800" cy="5032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Inherent Randomness: </a:t>
            </a:r>
          </a:p>
          <a:p>
            <a:pPr marL="0" indent="0">
              <a:buNone/>
            </a:pPr>
            <a:r>
              <a:rPr lang="en-US" sz="1600" dirty="0">
                <a:latin typeface="Times New Roman" panose="02020603050405020304" pitchFamily="18" charset="0"/>
                <a:cs typeface="Times New Roman" panose="02020603050405020304" pitchFamily="18" charset="0"/>
              </a:rPr>
              <a:t>Large Language Models (LLMs) bring a touch of unpredictability to the table. The content they generate isn't set in stone; instead, it carries a degree of randomness. This is akin to the model's creativity, introducing variations in responses even to similar prompts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It Matters:</a:t>
            </a:r>
            <a:r>
              <a:rPr lang="en-US" sz="1600" b="0" i="0" dirty="0">
                <a:solidFill>
                  <a:srgbClr val="0D0D0D"/>
                </a:solidFill>
                <a:effectLst/>
                <a:latin typeface="Times New Roman" panose="02020603050405020304" pitchFamily="18" charset="0"/>
                <a:cs typeface="Times New Roman" panose="02020603050405020304" pitchFamily="18" charset="0"/>
              </a:rPr>
              <a:t> Understanding the randomness in LLM output is crucial for effective engagement. It means that the same prompt might yield different responses, requiring users to be mindful of this variability. This nuance introduces both excitement and challenge, prompting us to explore ways to steer and refine the output through effective prompt engineering.</a:t>
            </a:r>
          </a:p>
          <a:p>
            <a:pPr marL="0" indent="0">
              <a:buNone/>
            </a:pPr>
            <a:r>
              <a:rPr lang="en-US" sz="1600" b="1" i="1" dirty="0">
                <a:latin typeface="Times New Roman" panose="02020603050405020304" pitchFamily="18" charset="0"/>
                <a:cs typeface="Times New Roman" panose="02020603050405020304" pitchFamily="18" charset="0"/>
              </a:rPr>
              <a:t>Examples of Randomness in LLM Output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Text Completion:</a:t>
            </a:r>
          </a:p>
          <a:p>
            <a:pPr marL="0" indent="0">
              <a:buNone/>
            </a:pPr>
            <a:r>
              <a:rPr lang="en-US" sz="1600" dirty="0">
                <a:latin typeface="Times New Roman" panose="02020603050405020304" pitchFamily="18" charset="0"/>
                <a:cs typeface="Times New Roman" panose="02020603050405020304" pitchFamily="18" charset="0"/>
              </a:rPr>
              <a:t>Prompt: "The sun sets and the _____ rises."</a:t>
            </a:r>
          </a:p>
          <a:p>
            <a:r>
              <a:rPr lang="en-US" sz="1600" dirty="0">
                <a:latin typeface="Times New Roman" panose="02020603050405020304" pitchFamily="18" charset="0"/>
                <a:cs typeface="Times New Roman" panose="02020603050405020304" pitchFamily="18" charset="0"/>
              </a:rPr>
              <a:t>    Random Output 1: "moon"</a:t>
            </a:r>
          </a:p>
          <a:p>
            <a:r>
              <a:rPr lang="en-US" sz="1600" dirty="0">
                <a:latin typeface="Times New Roman" panose="02020603050405020304" pitchFamily="18" charset="0"/>
                <a:cs typeface="Times New Roman" panose="02020603050405020304" pitchFamily="18" charset="0"/>
              </a:rPr>
              <a:t>   Random Output 2: "tide"</a:t>
            </a:r>
          </a:p>
          <a:p>
            <a:r>
              <a:rPr lang="en-US" sz="1600" dirty="0">
                <a:latin typeface="Times New Roman" panose="02020603050405020304" pitchFamily="18" charset="0"/>
                <a:cs typeface="Times New Roman" panose="02020603050405020304" pitchFamily="18" charset="0"/>
              </a:rPr>
              <a:t>    Random Output 3: "phoenix" </a:t>
            </a:r>
          </a:p>
          <a:p>
            <a:pPr marL="0" indent="0">
              <a:buNone/>
            </a:pPr>
            <a:r>
              <a:rPr lang="en-US" sz="1600" dirty="0">
                <a:latin typeface="Times New Roman" panose="02020603050405020304" pitchFamily="18" charset="0"/>
                <a:cs typeface="Times New Roman" panose="02020603050405020304" pitchFamily="18" charset="0"/>
              </a:rPr>
              <a:t>  The LLM introduces variability by suggesting different words to complete the sentence, showcasing its creativity in generating contextually relevant options.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4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15A1-20FA-9569-8C86-11C78579E9FE}"/>
              </a:ext>
            </a:extLst>
          </p:cNvPr>
          <p:cNvSpPr>
            <a:spLocks noGrp="1"/>
          </p:cNvSpPr>
          <p:nvPr>
            <p:ph type="title"/>
          </p:nvPr>
        </p:nvSpPr>
        <p:spPr>
          <a:xfrm>
            <a:off x="149431" y="31867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Examples of Randomness in LLM Output:</a:t>
            </a:r>
          </a:p>
        </p:txBody>
      </p:sp>
      <p:sp>
        <p:nvSpPr>
          <p:cNvPr id="3" name="Content Placeholder 2">
            <a:extLst>
              <a:ext uri="{FF2B5EF4-FFF2-40B4-BE49-F238E27FC236}">
                <a16:creationId xmlns:a16="http://schemas.microsoft.com/office/drawing/2014/main" id="{2CA86048-AA8C-29EF-41C9-21A93AAFAAD7}"/>
              </a:ext>
            </a:extLst>
          </p:cNvPr>
          <p:cNvSpPr>
            <a:spLocks noGrp="1"/>
          </p:cNvSpPr>
          <p:nvPr>
            <p:ph idx="1"/>
          </p:nvPr>
        </p:nvSpPr>
        <p:spPr>
          <a:xfrm>
            <a:off x="760021" y="1825625"/>
            <a:ext cx="10818421" cy="4936122"/>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 Creative Writing Prompts:</a:t>
            </a:r>
          </a:p>
          <a:p>
            <a:pPr marL="0" indent="0">
              <a:buNone/>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Prompt: "In a world where gravity is reversed, people walk on..."</a:t>
            </a:r>
          </a:p>
          <a:p>
            <a:r>
              <a:rPr lang="en-US" sz="1400" dirty="0">
                <a:latin typeface="Times New Roman" panose="02020603050405020304" pitchFamily="18" charset="0"/>
                <a:cs typeface="Times New Roman" panose="02020603050405020304" pitchFamily="18" charset="0"/>
              </a:rPr>
              <a:t>   Random Output 1: "the ceilings of their homes."</a:t>
            </a:r>
          </a:p>
          <a:p>
            <a:r>
              <a:rPr lang="en-US" sz="1400" dirty="0">
                <a:latin typeface="Times New Roman" panose="02020603050405020304" pitchFamily="18" charset="0"/>
                <a:cs typeface="Times New Roman" panose="02020603050405020304" pitchFamily="18" charset="0"/>
              </a:rPr>
              <a:t>   Random Output 2: "invisible bridges in the sky."</a:t>
            </a:r>
          </a:p>
          <a:p>
            <a:r>
              <a:rPr lang="en-US" sz="1400" dirty="0">
                <a:latin typeface="Times New Roman" panose="02020603050405020304" pitchFamily="18" charset="0"/>
                <a:cs typeface="Times New Roman" panose="02020603050405020304" pitchFamily="18" charset="0"/>
              </a:rPr>
              <a:t>   Random Output 3: "floating clouds like stepping stones."</a:t>
            </a:r>
          </a:p>
          <a:p>
            <a:pPr marL="0" indent="0">
              <a:buNone/>
            </a:pPr>
            <a:r>
              <a:rPr lang="en-US" sz="1400" dirty="0">
                <a:latin typeface="Times New Roman" panose="02020603050405020304" pitchFamily="18" charset="0"/>
                <a:cs typeface="Times New Roman" panose="02020603050405020304" pitchFamily="18" charset="0"/>
              </a:rPr>
              <a:t>  LLMs inject unpredictability into creative prompts, generating diverse and imaginative scenarios with each request.</a:t>
            </a:r>
          </a:p>
          <a:p>
            <a:pPr marL="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Question Answering:</a:t>
            </a:r>
          </a:p>
          <a:p>
            <a:pPr marL="0" indent="0">
              <a:buNone/>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Prompt: "What is the capital of France?"</a:t>
            </a:r>
          </a:p>
          <a:p>
            <a:r>
              <a:rPr lang="en-US" sz="1400" dirty="0">
                <a:latin typeface="Times New Roman" panose="02020603050405020304" pitchFamily="18" charset="0"/>
                <a:cs typeface="Times New Roman" panose="02020603050405020304" pitchFamily="18" charset="0"/>
              </a:rPr>
              <a:t>    Random Output 1: "Paris"</a:t>
            </a:r>
          </a:p>
          <a:p>
            <a:r>
              <a:rPr lang="en-US" sz="1400" dirty="0">
                <a:latin typeface="Times New Roman" panose="02020603050405020304" pitchFamily="18" charset="0"/>
                <a:cs typeface="Times New Roman" panose="02020603050405020304" pitchFamily="18" charset="0"/>
              </a:rPr>
              <a:t>    Random Output 2: "Lyon"</a:t>
            </a:r>
          </a:p>
          <a:p>
            <a:r>
              <a:rPr lang="en-US" sz="1400" dirty="0">
                <a:latin typeface="Times New Roman" panose="02020603050405020304" pitchFamily="18" charset="0"/>
                <a:cs typeface="Times New Roman" panose="02020603050405020304" pitchFamily="18" charset="0"/>
              </a:rPr>
              <a:t>    Random Output 3: "Marseille"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Even in factual queries, LLMs introduce randomness by presenting alternative correct answers.</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033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Educational Video</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p:txBody>
          <a:bodyPr/>
          <a:lstStyle/>
          <a:p>
            <a:r>
              <a:rPr lang="en-US" dirty="0">
                <a:hlinkClick r:id="rId2"/>
              </a:rPr>
              <a:t>https://www.youtube.com/watch?v=5sLYAQS9sWQ</a:t>
            </a:r>
            <a:endParaRPr lang="en-US" dirty="0"/>
          </a:p>
          <a:p>
            <a:endParaRPr lang="en-US" dirty="0"/>
          </a:p>
          <a:p>
            <a:endParaRPr lang="en-US" dirty="0"/>
          </a:p>
        </p:txBody>
      </p:sp>
    </p:spTree>
    <p:extLst>
      <p:ext uri="{BB962C8B-B14F-4D97-AF65-F5344CB8AC3E}">
        <p14:creationId xmlns:p14="http://schemas.microsoft.com/office/powerpoint/2010/main" val="349756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2618-9AB6-FF94-2C1B-03116F1882C3}"/>
              </a:ext>
            </a:extLst>
          </p:cNvPr>
          <p:cNvSpPr>
            <a:spLocks noGrp="1"/>
          </p:cNvSpPr>
          <p:nvPr>
            <p:ph type="title"/>
          </p:nvPr>
        </p:nvSpPr>
        <p:spPr>
          <a:xfrm>
            <a:off x="222421" y="123568"/>
            <a:ext cx="10280822" cy="976184"/>
          </a:xfrm>
        </p:spPr>
        <p:txBody>
          <a:bodyPr>
            <a:normAutofit/>
          </a:bodyPr>
          <a:lstStyle/>
          <a:p>
            <a:r>
              <a:rPr lang="en-US" sz="3600" dirty="0">
                <a:latin typeface="Times New Roman" panose="02020603050405020304" pitchFamily="18" charset="0"/>
                <a:cs typeface="Times New Roman" panose="02020603050405020304" pitchFamily="18" charset="0"/>
              </a:rPr>
              <a:t>Effective Prompt Engineering </a:t>
            </a:r>
          </a:p>
        </p:txBody>
      </p:sp>
      <p:sp>
        <p:nvSpPr>
          <p:cNvPr id="3" name="Content Placeholder 2">
            <a:extLst>
              <a:ext uri="{FF2B5EF4-FFF2-40B4-BE49-F238E27FC236}">
                <a16:creationId xmlns:a16="http://schemas.microsoft.com/office/drawing/2014/main" id="{2D0E3664-2FB2-027C-F8B0-09F43C12C228}"/>
              </a:ext>
            </a:extLst>
          </p:cNvPr>
          <p:cNvSpPr>
            <a:spLocks noGrp="1"/>
          </p:cNvSpPr>
          <p:nvPr>
            <p:ph idx="1"/>
          </p:nvPr>
        </p:nvSpPr>
        <p:spPr>
          <a:xfrm>
            <a:off x="466467" y="1401344"/>
            <a:ext cx="11259065" cy="51511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Introducing Prompt Engineering:</a:t>
            </a:r>
          </a:p>
          <a:p>
            <a:r>
              <a:rPr lang="en-US" sz="1400" dirty="0">
                <a:latin typeface="Times New Roman" panose="02020603050405020304" pitchFamily="18" charset="0"/>
                <a:cs typeface="Times New Roman" panose="02020603050405020304" pitchFamily="18" charset="0"/>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p>
          <a:p>
            <a:pPr marL="0" indent="0">
              <a:buNone/>
            </a:pPr>
            <a:r>
              <a:rPr lang="en-US" sz="1400" b="1" dirty="0">
                <a:latin typeface="Times New Roman" panose="02020603050405020304" pitchFamily="18" charset="0"/>
                <a:cs typeface="Times New Roman" panose="02020603050405020304" pitchFamily="18" charset="0"/>
              </a:rPr>
              <a:t>Why it Matters:</a:t>
            </a:r>
          </a:p>
          <a:p>
            <a:r>
              <a:rPr lang="en-US" sz="1400" b="1" dirty="0">
                <a:latin typeface="Times New Roman" panose="02020603050405020304" pitchFamily="18" charset="0"/>
                <a:cs typeface="Times New Roman" panose="02020603050405020304" pitchFamily="18" charset="0"/>
              </a:rPr>
              <a:t>Precision: </a:t>
            </a:r>
            <a:r>
              <a:rPr lang="en-US" sz="1400" dirty="0">
                <a:latin typeface="Times New Roman" panose="02020603050405020304" pitchFamily="18" charset="0"/>
                <a:cs typeface="Times New Roman" panose="02020603050405020304" pitchFamily="18" charset="0"/>
              </a:rPr>
              <a:t>Well-structured prompts ensure precision in communication with the model, minimizing ambiguity and increasing the likelihood of obtaining desired results.</a:t>
            </a:r>
          </a:p>
          <a:p>
            <a:r>
              <a:rPr lang="en-US" sz="1400" b="1" dirty="0">
                <a:latin typeface="Times New Roman" panose="02020603050405020304" pitchFamily="18" charset="0"/>
                <a:cs typeface="Times New Roman" panose="02020603050405020304" pitchFamily="18" charset="0"/>
              </a:rPr>
              <a:t>Control: </a:t>
            </a:r>
            <a:r>
              <a:rPr lang="en-US" sz="1400" dirty="0">
                <a:latin typeface="Times New Roman" panose="02020603050405020304" pitchFamily="18" charset="0"/>
                <a:cs typeface="Times New Roman" panose="02020603050405020304" pitchFamily="18" charset="0"/>
              </a:rPr>
              <a:t>Effective prompt engineering provides a level of control over the generated output, allowing users to shape the content according to their needs.</a:t>
            </a:r>
          </a:p>
          <a:p>
            <a:r>
              <a:rPr lang="en-US" sz="1400" b="1" dirty="0">
                <a:latin typeface="Times New Roman" panose="02020603050405020304" pitchFamily="18" charset="0"/>
                <a:cs typeface="Times New Roman" panose="02020603050405020304" pitchFamily="18" charset="0"/>
              </a:rPr>
              <a:t>Optimizing Creativity: </a:t>
            </a:r>
            <a:r>
              <a:rPr lang="en-US" sz="1400" dirty="0">
                <a:latin typeface="Times New Roman" panose="02020603050405020304" pitchFamily="18" charset="0"/>
                <a:cs typeface="Times New Roman" panose="02020603050405020304" pitchFamily="18" charset="0"/>
              </a:rPr>
              <a:t>Clear prompts help strike a balance between providing guidance and allowing the model's inherent creativity to shine, resulting in contextually relevant and meaningful responses.</a:t>
            </a:r>
          </a:p>
          <a:p>
            <a:pPr marL="0" indent="0">
              <a:buNone/>
            </a:pPr>
            <a:r>
              <a:rPr lang="en-US" sz="1400" b="1" dirty="0">
                <a:latin typeface="Times New Roman" panose="02020603050405020304" pitchFamily="18" charset="0"/>
                <a:cs typeface="Times New Roman" panose="02020603050405020304" pitchFamily="18" charset="0"/>
              </a:rPr>
              <a:t>Strategies for Effective Prompt Engineering:</a:t>
            </a:r>
          </a:p>
          <a:p>
            <a:r>
              <a:rPr lang="en-US" sz="1400" b="1" dirty="0">
                <a:latin typeface="Times New Roman" panose="02020603050405020304" pitchFamily="18" charset="0"/>
                <a:cs typeface="Times New Roman" panose="02020603050405020304" pitchFamily="18" charset="0"/>
              </a:rPr>
              <a:t>Specify Context: </a:t>
            </a:r>
            <a:r>
              <a:rPr lang="en-US" sz="1400" dirty="0">
                <a:latin typeface="Times New Roman" panose="02020603050405020304" pitchFamily="18" charset="0"/>
                <a:cs typeface="Times New Roman" panose="02020603050405020304" pitchFamily="18" charset="0"/>
              </a:rPr>
              <a:t>Clearly define the context or scenario you want the model to consider in its response.</a:t>
            </a:r>
          </a:p>
          <a:p>
            <a:r>
              <a:rPr lang="en-US" sz="1400" b="1" dirty="0">
                <a:latin typeface="Times New Roman" panose="02020603050405020304" pitchFamily="18" charset="0"/>
                <a:cs typeface="Times New Roman" panose="02020603050405020304" pitchFamily="18" charset="0"/>
              </a:rPr>
              <a:t>Provide Examples: </a:t>
            </a:r>
            <a:r>
              <a:rPr lang="en-US" sz="1400" dirty="0">
                <a:latin typeface="Times New Roman" panose="02020603050405020304" pitchFamily="18" charset="0"/>
                <a:cs typeface="Times New Roman" panose="02020603050405020304" pitchFamily="18" charset="0"/>
              </a:rPr>
              <a:t>Offer specific examples to guide the model's understanding of the desired output.</a:t>
            </a:r>
          </a:p>
          <a:p>
            <a:r>
              <a:rPr lang="en-US" sz="1400" b="1" dirty="0">
                <a:latin typeface="Times New Roman" panose="02020603050405020304" pitchFamily="18" charset="0"/>
                <a:cs typeface="Times New Roman" panose="02020603050405020304" pitchFamily="18" charset="0"/>
              </a:rPr>
              <a:t>Experiment and Iterate: </a:t>
            </a:r>
            <a:r>
              <a:rPr lang="en-US" sz="1400" dirty="0">
                <a:latin typeface="Times New Roman" panose="02020603050405020304" pitchFamily="18" charset="0"/>
                <a:cs typeface="Times New Roman" panose="02020603050405020304" pitchFamily="18" charset="0"/>
              </a:rPr>
              <a:t>Prompt engineering is an iterative process. Experiment with different formulations, analyze results, and refine your prompts based on the model's responses.</a:t>
            </a:r>
          </a:p>
          <a:p>
            <a:r>
              <a:rPr lang="en-US" sz="1400" b="1" dirty="0">
                <a:latin typeface="Times New Roman" panose="02020603050405020304" pitchFamily="18" charset="0"/>
                <a:cs typeface="Times New Roman" panose="02020603050405020304" pitchFamily="18" charset="0"/>
              </a:rPr>
              <a:t>Empowering Your Interaction with LLMs: </a:t>
            </a:r>
            <a:r>
              <a:rPr lang="en-US" sz="1400" dirty="0">
                <a:latin typeface="Times New Roman" panose="02020603050405020304" pitchFamily="18" charset="0"/>
                <a:cs typeface="Times New Roman" panose="02020603050405020304" pitchFamily="18" charset="0"/>
              </a:rPr>
              <a:t>By mastering prompt engineering, you unlock the full potential of LLMs, transforming them from powerful but unpredictable tools into precise instruments tailored to your needs. Let's delve into the strategies and techniques that empower effective prompt engineering.</a:t>
            </a: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2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2139</TotalTime>
  <Words>3558</Words>
  <Application>Microsoft Macintosh PowerPoint</Application>
  <PresentationFormat>Widescreen</PresentationFormat>
  <Paragraphs>229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INFO 7375  Prompt Engineering for Generative AI </vt:lpstr>
      <vt:lpstr>Topics topics to be covered  </vt:lpstr>
      <vt:lpstr>Introduction to LLMs  </vt:lpstr>
      <vt:lpstr>PowerPoint Presentation</vt:lpstr>
      <vt:lpstr>Use Cases of LLMs </vt:lpstr>
      <vt:lpstr>Understanding Randomness in LLM Output </vt:lpstr>
      <vt:lpstr>Examples of Randomness in LLM Output:</vt:lpstr>
      <vt:lpstr>Educational Video</vt:lpstr>
      <vt:lpstr>Effective Prompt Engineering </vt:lpstr>
      <vt:lpstr>Hands-On: Creating Your First Prompts </vt:lpstr>
      <vt:lpstr> Understanding Prompt Patterns</vt:lpstr>
      <vt:lpstr>The Persona Pattern </vt:lpstr>
      <vt:lpstr>Reading a Prompt Pattern</vt:lpstr>
      <vt:lpstr>Prompt Patterns – Format of Audience Persona &amp; Flipped Interaction </vt:lpstr>
      <vt:lpstr>Chain of Thought Prompting in LLMs </vt:lpstr>
      <vt:lpstr>Prompt Patterns – Game Play, Template Patterns &amp; Meta Language Creation   </vt:lpstr>
      <vt:lpstr> Prompt Patterns – Recipe Patterns, Alternative Approaches &amp; Ask for Input Patterns    </vt:lpstr>
      <vt:lpstr> Prompt Patterns-Outline Expansion and Menu Actions   </vt:lpstr>
      <vt:lpstr>Prompt Patterns- Semantic Filtering, Fact-Checking, and Tail Generation</vt:lpstr>
      <vt:lpstr>Educational Video 2 </vt:lpstr>
      <vt:lpstr>Introducing New Information to the Large Language Model and Prompt Size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Supraja Kosuri</dc:creator>
  <cp:lastModifiedBy>Sai Supraja Kosuri</cp:lastModifiedBy>
  <cp:revision>258</cp:revision>
  <dcterms:created xsi:type="dcterms:W3CDTF">2024-02-12T22:48:46Z</dcterms:created>
  <dcterms:modified xsi:type="dcterms:W3CDTF">2024-02-20T18:13:32Z</dcterms:modified>
</cp:coreProperties>
</file>